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63"/>
  </p:notesMasterIdLst>
  <p:sldIdLst>
    <p:sldId id="258" r:id="rId3"/>
    <p:sldId id="263" r:id="rId4"/>
    <p:sldId id="283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5" r:id="rId17"/>
    <p:sldId id="294" r:id="rId18"/>
    <p:sldId id="296" r:id="rId19"/>
    <p:sldId id="297" r:id="rId20"/>
    <p:sldId id="298" r:id="rId21"/>
    <p:sldId id="299" r:id="rId22"/>
    <p:sldId id="301" r:id="rId23"/>
    <p:sldId id="280" r:id="rId24"/>
    <p:sldId id="300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1" autoAdjust="0"/>
    <p:restoredTop sz="94660"/>
  </p:normalViewPr>
  <p:slideViewPr>
    <p:cSldViewPr>
      <p:cViewPr varScale="1">
        <p:scale>
          <a:sx n="106" d="100"/>
          <a:sy n="106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46A13-E311-44CE-86C1-E19A69638BC7}" type="datetimeFigureOut">
              <a:rPr lang="ru-RU" smtClean="0"/>
              <a:pPr/>
              <a:t>07.02.2020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1327D-DA6A-4A53-994B-F519A7636D1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7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28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32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39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C7EE-4AEC-4B3D-AC69-023FB48205B0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99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latin typeface="+mn-lt"/>
              </a:defRPr>
            </a:lvl1pPr>
          </a:lstStyle>
          <a:p>
            <a:r>
              <a:rPr lang="ru-RU" altLang="en-US" dirty="0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 altLang="en-US"/>
              <a:t>Образец подзаголовка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63771B8-D31F-4A0E-BAB5-27A24C8769EF}" type="datetime1">
              <a:rPr lang="ru-RU" smtClean="0"/>
              <a:pPr/>
              <a:t>07.02.2020</a:t>
            </a:fld>
            <a:endParaRPr lang="ru-RU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B5092-9559-45B2-BF54-F4CE3A227C9F}" type="datetime1">
              <a:rPr lang="ru-RU" smtClean="0"/>
              <a:pPr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37645-D359-425B-9091-48ED5D330197}" type="datetime1">
              <a:rPr lang="ru-RU" smtClean="0"/>
              <a:pPr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BB730-2E8E-4FE9-8FD8-F144FE8D23DE}" type="datetimeFigureOut">
              <a:rPr lang="ru-RU"/>
              <a:pPr>
                <a:defRPr/>
              </a:pPr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F682C-E1E3-407B-B1BD-AC65D91912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412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321D1-563F-4656-82A3-929773CF415E}" type="datetimeFigureOut">
              <a:rPr lang="ru-RU"/>
              <a:pPr>
                <a:defRPr/>
              </a:pPr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67FA0-93FD-41DA-82EE-6D1434A950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266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48EB5-1C8A-4318-A90A-94AFDAF730E8}" type="datetimeFigureOut">
              <a:rPr lang="ru-RU"/>
              <a:pPr>
                <a:defRPr/>
              </a:pPr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CB67A-C836-4EB3-8618-957A20954D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512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6D836-1B9C-4267-9D3F-D660992E7300}" type="datetimeFigureOut">
              <a:rPr lang="ru-RU"/>
              <a:pPr>
                <a:defRPr/>
              </a:pPr>
              <a:t>07.02.2020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A1F63-EE9F-40DD-91D3-D377C07C5A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152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0C812-BA93-411F-B94D-C64429D4C501}" type="datetimeFigureOut">
              <a:rPr lang="ru-RU"/>
              <a:pPr>
                <a:defRPr/>
              </a:pPr>
              <a:t>07.02.2020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D1AE8-00D7-46ED-9025-A525D22FB0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271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1FB19-3EE4-43E4-907F-6A80EDE30525}" type="datetimeFigureOut">
              <a:rPr lang="ru-RU"/>
              <a:pPr>
                <a:defRPr/>
              </a:pPr>
              <a:t>07.02.2020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0F50F-42B9-4B00-92F8-8C286A44DC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058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01E4-505B-4EC2-9BB6-6B586A8979E9}" type="datetimeFigureOut">
              <a:rPr lang="ru-RU"/>
              <a:pPr>
                <a:defRPr/>
              </a:pPr>
              <a:t>07.02.2020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66BBC-8906-41F2-B4AF-32E34B8BEB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48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C96F7-38B3-432C-B4C4-A6074338D4B3}" type="datetimeFigureOut">
              <a:rPr lang="ru-RU"/>
              <a:pPr>
                <a:defRPr/>
              </a:pPr>
              <a:t>07.02.2020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83227-08F7-4F30-B696-11DF7FCED1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00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F886FA1-1DD2-4423-AB05-AF0DD4FDE0FB}" type="datetime1">
              <a:rPr lang="ru-RU" smtClean="0"/>
              <a:pPr/>
              <a:t>07.02.2020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D62C1-970C-4071-9457-0A92B0186207}" type="datetimeFigureOut">
              <a:rPr lang="ru-RU"/>
              <a:pPr>
                <a:defRPr/>
              </a:pPr>
              <a:t>07.02.2020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AA292-9E14-4F3E-82F0-67BB40FFD3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349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F4375-BA88-4160-98A1-C5E12357E530}" type="datetimeFigureOut">
              <a:rPr lang="ru-RU"/>
              <a:pPr>
                <a:defRPr/>
              </a:pPr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5A83-BCDA-4B10-AEF2-31F719C84A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706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8C58E-200B-4B76-B692-0AE0404742DD}" type="datetimeFigureOut">
              <a:rPr lang="ru-RU"/>
              <a:pPr>
                <a:defRPr/>
              </a:pPr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3FD2F-19D2-4DF5-9C7D-EE3B424F37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67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3774DF-6B2D-46D9-AE97-87B12667FE7F}" type="datetime1">
              <a:rPr lang="ru-RU" smtClean="0"/>
              <a:pPr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93F87B-F169-4890-89C4-2BFDB0C3B2E7}" type="datetime1">
              <a:rPr lang="ru-RU" smtClean="0"/>
              <a:pPr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6E606-4A4A-48D7-AE66-EE40EFCD3666}" type="datetime1">
              <a:rPr lang="ru-RU" smtClean="0"/>
              <a:pPr/>
              <a:t>07.02.2020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E618B1-9DF9-4A29-8822-F6CC9CB598AE}" type="datetime1">
              <a:rPr lang="ru-RU" smtClean="0"/>
              <a:pPr/>
              <a:t>07.02.2020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A4C04F-2F6E-4459-B3D3-30CFC7DD16A9}" type="datetime1">
              <a:rPr lang="ru-RU" smtClean="0"/>
              <a:pPr/>
              <a:t>07.02.2020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C66DC-1512-4632-84BC-664EC8E9D6E8}" type="datetime1">
              <a:rPr lang="ru-RU" smtClean="0"/>
              <a:pPr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7CA34-0419-43CB-B29B-628325AEA8E8}" type="datetime1">
              <a:rPr lang="ru-RU" smtClean="0"/>
              <a:pPr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dirty="0"/>
              <a:t>Образец заголовка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F5F1BCEE-2D62-48F6-B794-20457E8BBC10}" type="datetime1">
              <a:rPr lang="ru-RU" smtClean="0"/>
              <a:pPr/>
              <a:t>07.02.2020</a:t>
            </a:fld>
            <a:endParaRPr lang="ru-RU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89206E-BC7A-4D08-B3FA-125795FD95D6}" type="datetimeFigureOut">
              <a:rPr lang="ru-RU"/>
              <a:pPr>
                <a:defRPr/>
              </a:pPr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41645C-7130-4AE6-B3F4-1C5344221C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3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>
                <a:latin typeface="+mn-lt"/>
              </a:rPr>
              <a:t>Динамические структуры данных</a:t>
            </a:r>
            <a:br>
              <a:rPr lang="en-US" sz="4000" b="1" dirty="0">
                <a:latin typeface="+mn-lt"/>
              </a:rPr>
            </a:br>
            <a:r>
              <a:rPr lang="ru-RU" sz="2400" b="1" dirty="0"/>
              <a:t>Часть</a:t>
            </a:r>
            <a:r>
              <a:rPr lang="en-US" sz="2400" b="1" dirty="0"/>
              <a:t> </a:t>
            </a:r>
            <a:r>
              <a:rPr lang="ru-RU" sz="2400" b="1" dirty="0"/>
              <a:t>1. Стек, очередь, список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1</a:t>
            </a:r>
            <a:r>
              <a:rPr lang="en-US" sz="2000" b="1" u="sng" dirty="0"/>
              <a:t>1</a:t>
            </a:r>
            <a:r>
              <a:rPr lang="ru-RU" sz="2000" b="1" dirty="0"/>
              <a:t>: Динамические структуры данных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C6B1D-1B84-4F1F-B890-798A3404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9E24C-43AD-4F72-83FB-B437256E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Q.tail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 пуста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		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Q.tail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Q.tail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=Q.tail+1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Dequeue(Q)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	</a:t>
            </a:r>
            <a:r>
              <a:rPr 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Q.head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Q.length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		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Q.head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Q.head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=Q.head+1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2E35FA-EB3E-4295-BD05-473F3FD7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653C02-C637-4141-9048-9D157B025E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33375"/>
            <a:ext cx="31718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55CB4-9084-442C-9961-789152F1CF58}"/>
              </a:ext>
            </a:extLst>
          </p:cNvPr>
          <p:cNvSpPr txBox="1"/>
          <p:nvPr/>
        </p:nvSpPr>
        <p:spPr>
          <a:xfrm>
            <a:off x="5004048" y="2038846"/>
            <a:ext cx="3240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O(1)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O(1)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2515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1C6BC-F678-469D-AEA9-A7C32450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ru-RU" dirty="0"/>
              <a:t>Размер очереди</a:t>
            </a:r>
            <a:r>
              <a:rPr lang="en-US" dirty="0"/>
              <a:t> </a:t>
            </a:r>
            <a:r>
              <a:rPr lang="ru-RU" dirty="0"/>
              <a:t>(стека)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B6609-24A2-430B-AB22-993EBE84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ru-RU" sz="2400" dirty="0"/>
              <a:t>Размер очереди (стека) – дополнительный атрибут </a:t>
            </a:r>
            <a:r>
              <a:rPr lang="en-US" sz="2400" dirty="0"/>
              <a:t>size</a:t>
            </a:r>
            <a:r>
              <a:rPr lang="ru-RU" sz="2400" dirty="0"/>
              <a:t>, который изменяется при добавлении/удалении элементов.</a:t>
            </a:r>
            <a:endParaRPr lang="en-US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FF1873-E243-43D8-B20B-B0D109FC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FB4572D-EE5B-4792-AFA0-B28F2942003A}"/>
              </a:ext>
            </a:extLst>
          </p:cNvPr>
          <p:cNvSpPr txBox="1">
            <a:spLocks/>
          </p:cNvSpPr>
          <p:nvPr/>
        </p:nvSpPr>
        <p:spPr bwMode="auto">
          <a:xfrm>
            <a:off x="179512" y="2088637"/>
            <a:ext cx="8856984" cy="393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Enqueue(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Q,x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 Q[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Q.tail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]=x</a:t>
            </a:r>
            <a:endParaRPr lang="ru-RU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Q.tail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Q.length</a:t>
            </a:r>
            <a:endParaRPr lang="ru-RU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Q.tail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lang="ru-RU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Q.tail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=Q.tail+1</a:t>
            </a:r>
            <a:endParaRPr lang="ru-RU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sz="2000" b="1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Q.size</a:t>
            </a:r>
            <a:r>
              <a:rPr lang="en-US" sz="20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=Q.size+1</a:t>
            </a:r>
            <a:endParaRPr lang="ru-RU" sz="2000" kern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Size(Q)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Q.size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Wingdings" pitchFamily="2" charset="2"/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Dequeue(Q)</a:t>
            </a:r>
            <a:endParaRPr lang="ru-RU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 x=Q[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Q.head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Q.head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Q.length</a:t>
            </a:r>
            <a:endParaRPr lang="ru-RU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Q.head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lang="ru-RU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Q.head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=Q.head+1</a:t>
            </a:r>
            <a:endParaRPr lang="ru-RU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sz="2000" b="1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Q.size</a:t>
            </a:r>
            <a:r>
              <a:rPr lang="en-US" sz="20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=Q.size-1</a:t>
            </a:r>
            <a:endParaRPr lang="ru-RU" sz="2000" kern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Font typeface="Wingdings" pitchFamily="2" charset="2"/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Size(Q)</a:t>
            </a:r>
          </a:p>
          <a:p>
            <a:pPr marL="0" indent="0"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Q.tail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Q.head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	</a:t>
            </a:r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Q.tail-Q.head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Q.tail+n-Q.head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4EE02-61EF-4FE8-8B95-8656550D9B1C}"/>
              </a:ext>
            </a:extLst>
          </p:cNvPr>
          <p:cNvSpPr txBox="1"/>
          <p:nvPr/>
        </p:nvSpPr>
        <p:spPr>
          <a:xfrm>
            <a:off x="1763688" y="6179850"/>
            <a:ext cx="593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O(1)				O(1)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5918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36F39-8476-40FE-840C-1DFBD908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90947"/>
          </a:xfrm>
        </p:spPr>
        <p:txBody>
          <a:bodyPr/>
          <a:lstStyle/>
          <a:p>
            <a:r>
              <a:rPr lang="ru-RU" dirty="0"/>
              <a:t>Очистка очереди (стека)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888FA0-A7A7-4F19-AEC3-6E8858C92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1224136"/>
          </a:xfrm>
        </p:spPr>
        <p:txBody>
          <a:bodyPr numCol="2"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Pop(S)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		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(Q)</a:t>
            </a:r>
          </a:p>
          <a:p>
            <a:pPr marL="0" indent="0">
              <a:buNone/>
            </a:pP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825207-C722-4F41-A68C-30CC3EAD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D22DFA1-3327-422E-8375-E06F505B52C8}"/>
              </a:ext>
            </a:extLst>
          </p:cNvPr>
          <p:cNvSpPr txBox="1">
            <a:spLocks/>
          </p:cNvSpPr>
          <p:nvPr/>
        </p:nvSpPr>
        <p:spPr bwMode="auto">
          <a:xfrm>
            <a:off x="645757" y="3747467"/>
            <a:ext cx="8229600" cy="104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Clear(S)</a:t>
            </a:r>
          </a:p>
          <a:p>
            <a:pPr marL="0" indent="0"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marL="0" indent="0"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Clear(Q)</a:t>
            </a:r>
          </a:p>
          <a:p>
            <a:pPr marL="0" indent="0"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Q.tail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Q.head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ru-RU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EBA0B-44A0-48FE-A551-99A01BFD0F9A}"/>
              </a:ext>
            </a:extLst>
          </p:cNvPr>
          <p:cNvSpPr txBox="1"/>
          <p:nvPr/>
        </p:nvSpPr>
        <p:spPr>
          <a:xfrm>
            <a:off x="3491880" y="2223973"/>
            <a:ext cx="3240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O(n)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O(1)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867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89152-5702-4822-A271-0CA5ED1C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Связный список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EB1EE-28B8-4F56-B0CC-5BC3A45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b="1" dirty="0"/>
              <a:t>Связанный список </a:t>
            </a:r>
            <a:r>
              <a:rPr lang="ru-RU" dirty="0"/>
              <a:t>– структура данных, в которой объекты расположены в линейном порядке и связаны между собой указателями</a:t>
            </a:r>
          </a:p>
          <a:p>
            <a:r>
              <a:rPr lang="ru-RU" dirty="0"/>
              <a:t>Односвязный список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Двусвязный список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DAD828-0B24-4365-9469-D3073E54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72C8C3-76B9-4230-AE51-0F3DB50D0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3450290"/>
            <a:ext cx="5769311" cy="571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C9F4BE-8606-41D9-ABDB-094CEEF31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944406"/>
            <a:ext cx="771145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71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A5892-CC8E-4E80-B16C-F2133A42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Операции над связным списком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34A5C4-85BA-4A97-AC2B-61584B264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sz="2400" dirty="0"/>
              <a:t>Поиск по ключу</a:t>
            </a:r>
            <a:r>
              <a:rPr lang="en-US" sz="2400" dirty="0"/>
              <a:t> 		O(n)</a:t>
            </a:r>
            <a:endParaRPr lang="ru-RU" sz="24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NIL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9486E8-E18A-4468-98B4-80855EAD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5A907C-3BA1-4C74-9754-28BD20A85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077072"/>
            <a:ext cx="5788352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7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A5892-CC8E-4E80-B16C-F2133A42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Операции над связным списком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34A5C4-85BA-4A97-AC2B-61584B264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sz="2400" dirty="0"/>
              <a:t>Вставка (в начало)	</a:t>
            </a:r>
            <a:r>
              <a:rPr lang="en-US" sz="2400" dirty="0"/>
              <a:t>O(1)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		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L.head.prev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=x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=NIL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9486E8-E18A-4468-98B4-80855EAD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5D2367-6A86-41E2-8F6D-712CE1C35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99" y="3429000"/>
            <a:ext cx="771780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43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F6215-409A-476E-9AB8-65BB648A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Операции над связным списком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95AEA4-EFC8-4F95-B4A6-0A19CB8A2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sz="2400" dirty="0"/>
              <a:t>Удаление из списка элемента	</a:t>
            </a:r>
            <a:r>
              <a:rPr lang="en-US" sz="2400" dirty="0"/>
              <a:t>O(1)</a:t>
            </a:r>
          </a:p>
          <a:p>
            <a:pPr marL="0" indent="0">
              <a:buNone/>
            </a:pP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List-Delete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		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x.prev.next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x.next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		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x.next.prev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x.prev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List-Delete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	x=List-Search(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L,k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	O(n)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	List-Delete(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L,x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		O(1)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F731FA-3A46-457C-BF77-46108808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F0E3BF-FF7B-4658-B655-5DB6F46AC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358357"/>
            <a:ext cx="5788352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0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FBFE9-4A11-498D-9158-1FA3A82F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Операции над связным списком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F194B6-70FD-40A7-ADDA-44B55D9F2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ru-RU" dirty="0"/>
              <a:t>Вставка элемента в конец</a:t>
            </a:r>
            <a:r>
              <a:rPr lang="en-US" dirty="0"/>
              <a:t> </a:t>
            </a:r>
            <a:r>
              <a:rPr lang="ru-RU" dirty="0"/>
              <a:t>списка	    </a:t>
            </a:r>
            <a:r>
              <a:rPr lang="en-US" b="1" dirty="0"/>
              <a:t>O(n)</a:t>
            </a:r>
            <a:endParaRPr lang="ru-RU" b="1" dirty="0"/>
          </a:p>
          <a:p>
            <a:r>
              <a:rPr lang="ru-RU" dirty="0"/>
              <a:t>Вставка элемента по ключу, в соответствующее место в списке</a:t>
            </a:r>
            <a:r>
              <a:rPr lang="en-US" dirty="0"/>
              <a:t> </a:t>
            </a:r>
            <a:r>
              <a:rPr lang="ru-RU" dirty="0"/>
              <a:t>    </a:t>
            </a:r>
            <a:r>
              <a:rPr lang="en-US" b="1" dirty="0"/>
              <a:t>O(n)</a:t>
            </a:r>
            <a:endParaRPr lang="ru-RU" b="1" dirty="0"/>
          </a:p>
          <a:p>
            <a:r>
              <a:rPr lang="ru-RU" dirty="0"/>
              <a:t>Получение количества элементов    </a:t>
            </a:r>
            <a:r>
              <a:rPr lang="en-US" b="1" dirty="0"/>
              <a:t>O(n)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Суммарная память всех элементов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98864D-E91B-4F66-A1B1-C8ED666D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A36615A-19AE-472F-A11A-92D82CE2C53C}"/>
              </a:ext>
            </a:extLst>
          </p:cNvPr>
          <p:cNvSpPr txBox="1">
            <a:spLocks/>
          </p:cNvSpPr>
          <p:nvPr/>
        </p:nvSpPr>
        <p:spPr bwMode="auto">
          <a:xfrm>
            <a:off x="323528" y="3429000"/>
            <a:ext cx="8229600" cy="84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kern="0" dirty="0"/>
              <a:t>Требуемая память</a:t>
            </a:r>
          </a:p>
        </p:txBody>
      </p:sp>
    </p:spTree>
    <p:extLst>
      <p:ext uri="{BB962C8B-B14F-4D97-AF65-F5344CB8AC3E}">
        <p14:creationId xmlns:p14="http://schemas.microsoft.com/office/powerpoint/2010/main" val="411953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90E34-5B2C-46A2-B5D0-03C668D1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на связном списке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67C328-7E79-4AA8-8B81-E1299B62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14093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List-Insert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	List-Delete(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S,S.head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FE9F9C-6737-4BD2-92F4-7623FB9A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D34A4-E80F-4992-B670-EEF7AA4FAFCA}"/>
              </a:ext>
            </a:extLst>
          </p:cNvPr>
          <p:cNvSpPr txBox="1"/>
          <p:nvPr/>
        </p:nvSpPr>
        <p:spPr>
          <a:xfrm>
            <a:off x="4933020" y="1930401"/>
            <a:ext cx="32403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O(1)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O(1)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702086-B2CF-4CC3-9145-2363571CE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073945"/>
            <a:ext cx="4544363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2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92C74-F414-4627-B0F3-B8F7C46D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Очередь на связном списке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7A2738-F266-41DC-93A5-81D4F105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42085"/>
          </a:xfrm>
        </p:spPr>
        <p:txBody>
          <a:bodyPr numCol="2"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L,x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L.head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L.head≠NIL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L.head.prev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=x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L.tail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=x</a:t>
            </a:r>
            <a:endParaRPr lang="ru-RU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L.head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=x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=NIL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List-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AutoNum type="arabicPlain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L,x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x.prev≠NIL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x.prev.next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x.next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L.head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x.next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x.next≠NIL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x.next.prev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x.prev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L.tail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x.prev</a:t>
            </a:r>
            <a:endParaRPr lang="ru-RU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List-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Q,Q.tail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412686-C172-4981-9A57-84EA0BD8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9B0C51-0F46-4B5E-A48F-0F20BF77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39884"/>
            <a:ext cx="5369457" cy="596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76F374-6A3A-4771-9154-D8ABF05878B4}"/>
              </a:ext>
            </a:extLst>
          </p:cNvPr>
          <p:cNvSpPr txBox="1"/>
          <p:nvPr/>
        </p:nvSpPr>
        <p:spPr>
          <a:xfrm>
            <a:off x="2195736" y="6090593"/>
            <a:ext cx="593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O(1)				O(1)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2318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8" cy="4464496"/>
          </a:xfrm>
        </p:spPr>
        <p:txBody>
          <a:bodyPr/>
          <a:lstStyle/>
          <a:p>
            <a:pPr algn="just"/>
            <a:r>
              <a:rPr lang="ru-RU" sz="2800" b="1" u="sng" dirty="0"/>
              <a:t>Структура данных</a:t>
            </a:r>
            <a:r>
              <a:rPr lang="ru-RU" sz="2800" b="1" dirty="0"/>
              <a:t> </a:t>
            </a:r>
            <a:r>
              <a:rPr lang="ru-RU" sz="2800" dirty="0"/>
              <a:t>– способ хранения и организации данных, облегчающий доступ к этим данным и их модификацию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b="1" u="sng" dirty="0"/>
              <a:t>Физическая СД</a:t>
            </a:r>
            <a:r>
              <a:rPr lang="ru-RU" sz="2800" b="1" dirty="0"/>
              <a:t> </a:t>
            </a:r>
            <a:r>
              <a:rPr lang="ru-RU" sz="2800" dirty="0"/>
              <a:t>– способ физического представления данных в памяти компьютера</a:t>
            </a:r>
          </a:p>
          <a:p>
            <a:pPr algn="just"/>
            <a:r>
              <a:rPr lang="ru-RU" sz="2800" b="1" u="sng" dirty="0"/>
              <a:t>Логическая СД</a:t>
            </a:r>
            <a:r>
              <a:rPr lang="ru-RU" sz="2800" b="1" dirty="0"/>
              <a:t> </a:t>
            </a:r>
            <a:r>
              <a:rPr lang="ru-RU" sz="2800" dirty="0"/>
              <a:t>– описание взаимосвязи данных без учета их представления в памяти компьютера</a:t>
            </a:r>
          </a:p>
          <a:p>
            <a:pPr algn="just"/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DB0E2-0009-4B7F-A53D-903335E5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Дэк</a:t>
            </a:r>
            <a:r>
              <a:rPr lang="ru-RU" dirty="0"/>
              <a:t> (</a:t>
            </a:r>
            <a:r>
              <a:rPr lang="en-US" dirty="0"/>
              <a:t>Deque) </a:t>
            </a:r>
            <a:br>
              <a:rPr lang="ru-RU" dirty="0"/>
            </a:br>
            <a:r>
              <a:rPr lang="ru-RU" dirty="0"/>
              <a:t>Двухсторонняя очередь</a:t>
            </a:r>
            <a:br>
              <a:rPr lang="ru-RU" dirty="0"/>
            </a:br>
            <a:r>
              <a:rPr lang="ru-RU" dirty="0"/>
              <a:t>на основе двусвязного списка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6E257E-1B8D-462B-90B9-E637A46B0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8435280" cy="3782045"/>
          </a:xfrm>
        </p:spPr>
        <p:txBody>
          <a:bodyPr/>
          <a:lstStyle/>
          <a:p>
            <a:r>
              <a:rPr lang="ru-RU" sz="2800" dirty="0"/>
              <a:t>Получение первого элемента 		</a:t>
            </a:r>
            <a:r>
              <a:rPr lang="en-US" sz="2800" b="1" dirty="0"/>
              <a:t>Front</a:t>
            </a:r>
            <a:r>
              <a:rPr lang="ru-RU" sz="2800" b="1" dirty="0"/>
              <a:t>(</a:t>
            </a:r>
            <a:r>
              <a:rPr lang="en-US" sz="2800" b="1" dirty="0"/>
              <a:t>D</a:t>
            </a:r>
            <a:r>
              <a:rPr lang="ru-RU" sz="2800" b="1" dirty="0"/>
              <a:t>)</a:t>
            </a:r>
          </a:p>
          <a:p>
            <a:r>
              <a:rPr lang="ru-RU" sz="2800" dirty="0"/>
              <a:t>Получение последнего элемента  	</a:t>
            </a:r>
            <a:r>
              <a:rPr lang="en-US" sz="2800" b="1" dirty="0"/>
              <a:t>Back</a:t>
            </a:r>
            <a:r>
              <a:rPr lang="ru-RU" sz="2800" b="1" dirty="0"/>
              <a:t>(</a:t>
            </a:r>
            <a:r>
              <a:rPr lang="en-US" sz="2800" b="1" dirty="0"/>
              <a:t>D</a:t>
            </a:r>
            <a:r>
              <a:rPr lang="ru-RU" sz="2800" b="1" dirty="0"/>
              <a:t>)</a:t>
            </a:r>
          </a:p>
          <a:p>
            <a:r>
              <a:rPr lang="ru-RU" sz="2800" dirty="0"/>
              <a:t>Поместить элемент в начало 	</a:t>
            </a:r>
            <a:r>
              <a:rPr lang="en-US" sz="2800" b="1" dirty="0"/>
              <a:t>Push</a:t>
            </a:r>
            <a:r>
              <a:rPr lang="ru-RU" sz="2800" b="1" dirty="0"/>
              <a:t>-</a:t>
            </a:r>
            <a:r>
              <a:rPr lang="en-US" sz="2800" b="1" dirty="0"/>
              <a:t>Front</a:t>
            </a:r>
            <a:r>
              <a:rPr lang="ru-RU" sz="2800" b="1" dirty="0"/>
              <a:t>(</a:t>
            </a:r>
            <a:r>
              <a:rPr lang="en-US" sz="2800" b="1" dirty="0"/>
              <a:t>D</a:t>
            </a:r>
            <a:r>
              <a:rPr lang="ru-RU" sz="2800" b="1" dirty="0"/>
              <a:t>,</a:t>
            </a:r>
            <a:r>
              <a:rPr lang="en-US" sz="2800" b="1" dirty="0"/>
              <a:t>x</a:t>
            </a:r>
            <a:r>
              <a:rPr lang="ru-RU" sz="2800" b="1" dirty="0"/>
              <a:t>)</a:t>
            </a:r>
          </a:p>
          <a:p>
            <a:r>
              <a:rPr lang="ru-RU" sz="2800" dirty="0"/>
              <a:t>Поместить элемент в конец	</a:t>
            </a:r>
            <a:r>
              <a:rPr lang="en-US" sz="2800" b="1" dirty="0"/>
              <a:t>Push</a:t>
            </a:r>
            <a:r>
              <a:rPr lang="ru-RU" sz="2800" b="1" dirty="0"/>
              <a:t>-</a:t>
            </a:r>
            <a:r>
              <a:rPr lang="en-US" sz="2800" b="1" dirty="0"/>
              <a:t>Back</a:t>
            </a:r>
            <a:r>
              <a:rPr lang="ru-RU" sz="2800" b="1" dirty="0"/>
              <a:t>(</a:t>
            </a:r>
            <a:r>
              <a:rPr lang="en-US" sz="2800" b="1" dirty="0"/>
              <a:t>D</a:t>
            </a:r>
            <a:r>
              <a:rPr lang="ru-RU" sz="2800" b="1" dirty="0"/>
              <a:t>,</a:t>
            </a:r>
            <a:r>
              <a:rPr lang="en-US" sz="2800" b="1" dirty="0"/>
              <a:t>x</a:t>
            </a:r>
            <a:r>
              <a:rPr lang="ru-RU" sz="2800" b="1" dirty="0"/>
              <a:t>)</a:t>
            </a:r>
          </a:p>
          <a:p>
            <a:r>
              <a:rPr lang="ru-RU" sz="2800" dirty="0"/>
              <a:t>Извлечь первый элемент 	</a:t>
            </a:r>
            <a:r>
              <a:rPr lang="en-US" sz="2800" b="1" dirty="0"/>
              <a:t>Pop</a:t>
            </a:r>
            <a:r>
              <a:rPr lang="ru-RU" sz="2800" b="1" dirty="0"/>
              <a:t>-</a:t>
            </a:r>
            <a:r>
              <a:rPr lang="en-US" sz="2800" b="1" dirty="0"/>
              <a:t>Front</a:t>
            </a:r>
            <a:r>
              <a:rPr lang="ru-RU" sz="2800" b="1" dirty="0"/>
              <a:t>(</a:t>
            </a:r>
            <a:r>
              <a:rPr lang="en-US" sz="2800" b="1" dirty="0"/>
              <a:t>D)</a:t>
            </a:r>
            <a:endParaRPr lang="ru-RU" sz="2800" b="1" dirty="0"/>
          </a:p>
          <a:p>
            <a:r>
              <a:rPr lang="ru-RU" sz="2800" dirty="0"/>
              <a:t>Извлечь последний элемент	</a:t>
            </a:r>
            <a:r>
              <a:rPr lang="en-US" sz="2800" b="1" dirty="0"/>
              <a:t>Pop</a:t>
            </a:r>
            <a:r>
              <a:rPr lang="ru-RU" sz="2800" b="1" dirty="0"/>
              <a:t>-</a:t>
            </a:r>
            <a:r>
              <a:rPr lang="en-US" sz="2800" b="1" dirty="0"/>
              <a:t>Back</a:t>
            </a:r>
            <a:r>
              <a:rPr lang="ru-RU" sz="2800" b="1" dirty="0"/>
              <a:t>(</a:t>
            </a:r>
            <a:r>
              <a:rPr lang="en-US" sz="2800" b="1" dirty="0"/>
              <a:t>D</a:t>
            </a:r>
            <a:r>
              <a:rPr lang="ru-RU" sz="2800" b="1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9E250E-1A47-412F-A000-B5131166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7C472-14CF-4357-A6C7-DAC5E9630F3D}"/>
              </a:ext>
            </a:extLst>
          </p:cNvPr>
          <p:cNvSpPr txBox="1"/>
          <p:nvPr/>
        </p:nvSpPr>
        <p:spPr>
          <a:xfrm>
            <a:off x="3779912" y="5157192"/>
            <a:ext cx="593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O(1)		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62025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>
                <a:latin typeface="+mn-lt"/>
              </a:rPr>
              <a:t>Динамические структуры данных</a:t>
            </a:r>
            <a:br>
              <a:rPr lang="en-US" sz="4000" b="1" dirty="0">
                <a:latin typeface="+mn-lt"/>
              </a:rPr>
            </a:br>
            <a:r>
              <a:rPr lang="ru-RU" sz="2400" b="1" dirty="0"/>
              <a:t>Часть</a:t>
            </a:r>
            <a:r>
              <a:rPr lang="en-US" sz="2400" b="1"/>
              <a:t> </a:t>
            </a:r>
            <a:r>
              <a:rPr lang="ru-RU" sz="2400" b="1"/>
              <a:t>1</a:t>
            </a:r>
            <a:r>
              <a:rPr lang="ru-RU" sz="2400" b="1" dirty="0"/>
              <a:t>. Стек, очередь, список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1</a:t>
            </a:r>
            <a:r>
              <a:rPr lang="en-US" sz="2000" b="1" u="sng" dirty="0"/>
              <a:t>1</a:t>
            </a:r>
            <a:r>
              <a:rPr lang="ru-RU" sz="2000" b="1" dirty="0"/>
              <a:t>: Динамические структуры данных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12</a:t>
            </a:r>
          </a:p>
        </p:txBody>
      </p:sp>
    </p:spTree>
    <p:extLst>
      <p:ext uri="{BB962C8B-B14F-4D97-AF65-F5344CB8AC3E}">
        <p14:creationId xmlns:p14="http://schemas.microsoft.com/office/powerpoint/2010/main" val="751305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1. Сравнительная характеристика структур данных. Выбор оптимальной структуры данных в зависимости от операции.</a:t>
            </a:r>
          </a:p>
          <a:p>
            <a:pPr>
              <a:buNone/>
            </a:pPr>
            <a:r>
              <a:rPr lang="ru-RU" dirty="0"/>
              <a:t>2. Стеки, очереди, связные списки.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22</a:t>
            </a:fld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6100E-C3EC-44F1-9A58-128CACAD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Примеры реализации на 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A9F8F5-78BE-4320-869C-BB6911BC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1470EA-D1A7-4F22-BA55-DDF261BB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70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922114"/>
          </a:xfrm>
        </p:spPr>
        <p:txBody>
          <a:bodyPr/>
          <a:lstStyle/>
          <a:p>
            <a:r>
              <a:rPr lang="ru-RU" sz="4000" b="1" dirty="0"/>
              <a:t>Односвязный список (</a:t>
            </a:r>
            <a:r>
              <a:rPr lang="en-US" sz="4000" b="1" dirty="0"/>
              <a:t>Singly linked list) </a:t>
            </a:r>
            <a:endParaRPr lang="ru-RU" sz="4000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3" y="1556792"/>
            <a:ext cx="89439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3454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элемента </a:t>
            </a:r>
            <a:br>
              <a:rPr lang="ru-RU" b="1" dirty="0"/>
            </a:br>
            <a:r>
              <a:rPr lang="ru-RU" b="1" dirty="0"/>
              <a:t>(выделение памяти)</a:t>
            </a:r>
            <a:endParaRPr lang="ru-RU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" y="1640160"/>
            <a:ext cx="89725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8680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193" y="1052736"/>
            <a:ext cx="8207263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507288" cy="1143000"/>
          </a:xfrm>
        </p:spPr>
        <p:txBody>
          <a:bodyPr/>
          <a:lstStyle/>
          <a:p>
            <a:r>
              <a:rPr lang="ru-RU" sz="3600" b="1" dirty="0"/>
              <a:t>Создание элемента (выделение памяти)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744566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457200" y="44624"/>
            <a:ext cx="8229600" cy="70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Добавление элемента в начало списка 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764704"/>
            <a:ext cx="8953500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107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457200" y="-27384"/>
            <a:ext cx="8229600" cy="70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Добавление элемента в начало списка 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3" y="620688"/>
            <a:ext cx="8943975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7042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457200" y="130622"/>
            <a:ext cx="8229600" cy="70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ru-RU" sz="3600" b="1" dirty="0"/>
              <a:t>Поиск элемента в списке(</a:t>
            </a:r>
            <a:r>
              <a:rPr lang="en-US" sz="3600" b="1" dirty="0"/>
              <a:t>Lookup) 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1115913"/>
            <a:ext cx="89535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515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D54EE-1743-41A1-BCE8-32D36F4E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E26314-DD8B-4236-8B5F-27FC33519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2664296"/>
          </a:xfrm>
        </p:spPr>
        <p:txBody>
          <a:bodyPr numCol="2"/>
          <a:lstStyle/>
          <a:p>
            <a:r>
              <a:rPr lang="ru-RU" sz="2000" b="1" dirty="0"/>
              <a:t>Линейные</a:t>
            </a:r>
            <a:r>
              <a:rPr lang="ru-RU" sz="2000" dirty="0"/>
              <a:t>:</a:t>
            </a:r>
          </a:p>
          <a:p>
            <a:pPr lvl="1"/>
            <a:r>
              <a:rPr lang="ru-RU" sz="1800" dirty="0"/>
              <a:t>одномерный массив</a:t>
            </a:r>
          </a:p>
          <a:p>
            <a:pPr lvl="1"/>
            <a:r>
              <a:rPr lang="ru-RU" sz="1800" dirty="0"/>
              <a:t>связный список</a:t>
            </a:r>
          </a:p>
          <a:p>
            <a:pPr lvl="1"/>
            <a:r>
              <a:rPr lang="ru-RU" sz="1800" dirty="0"/>
              <a:t>стек</a:t>
            </a:r>
          </a:p>
          <a:p>
            <a:pPr lvl="1"/>
            <a:r>
              <a:rPr lang="ru-RU" sz="1800" dirty="0"/>
              <a:t>очередь</a:t>
            </a:r>
          </a:p>
          <a:p>
            <a:pPr lvl="1"/>
            <a:r>
              <a:rPr lang="ru-RU" sz="1800" dirty="0"/>
              <a:t>хэш-таблица</a:t>
            </a:r>
          </a:p>
          <a:p>
            <a:r>
              <a:rPr lang="ru-RU" sz="2000" b="1" dirty="0"/>
              <a:t>Иерархические</a:t>
            </a:r>
            <a:r>
              <a:rPr lang="ru-RU" sz="2000" dirty="0"/>
              <a:t>:</a:t>
            </a:r>
          </a:p>
          <a:p>
            <a:pPr lvl="1"/>
            <a:r>
              <a:rPr lang="ru-RU" sz="1800" dirty="0"/>
              <a:t>деревья</a:t>
            </a:r>
          </a:p>
          <a:p>
            <a:pPr lvl="1"/>
            <a:r>
              <a:rPr lang="ru-RU" sz="1800" dirty="0"/>
              <a:t>иерархический список</a:t>
            </a:r>
          </a:p>
          <a:p>
            <a:r>
              <a:rPr lang="en-US" sz="2000" b="1" dirty="0" err="1"/>
              <a:t>Сетевые</a:t>
            </a:r>
            <a:r>
              <a:rPr lang="ru-RU" sz="2000" dirty="0"/>
              <a:t>:</a:t>
            </a:r>
          </a:p>
          <a:p>
            <a:pPr lvl="1"/>
            <a:r>
              <a:rPr lang="ru-RU" sz="1800" dirty="0"/>
              <a:t>граф</a:t>
            </a:r>
          </a:p>
          <a:p>
            <a:pPr lvl="1"/>
            <a:r>
              <a:rPr lang="ru-RU" sz="1800" dirty="0"/>
              <a:t>ориентированный граф</a:t>
            </a:r>
          </a:p>
          <a:p>
            <a:r>
              <a:rPr lang="ru-RU" sz="2000" b="1" dirty="0"/>
              <a:t>Табличные</a:t>
            </a:r>
            <a:r>
              <a:rPr lang="ru-RU" sz="2000" dirty="0"/>
              <a:t>:</a:t>
            </a:r>
          </a:p>
          <a:p>
            <a:pPr lvl="1"/>
            <a:r>
              <a:rPr lang="ru-RU" sz="1800" dirty="0"/>
              <a:t>таблица базы данных</a:t>
            </a:r>
          </a:p>
          <a:p>
            <a:pPr lvl="1"/>
            <a:r>
              <a:rPr lang="ru-RU" sz="1800" dirty="0"/>
              <a:t>многомерный массив</a:t>
            </a:r>
          </a:p>
          <a:p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7CC4A7-3706-48D3-AC32-A2BE0045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F1085-C02E-49B0-AEED-A6D85B9767CA}"/>
              </a:ext>
            </a:extLst>
          </p:cNvPr>
          <p:cNvSpPr txBox="1"/>
          <p:nvPr/>
        </p:nvSpPr>
        <p:spPr>
          <a:xfrm>
            <a:off x="683568" y="4005064"/>
            <a:ext cx="770485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b="1"/>
            </a:lvl1pPr>
            <a:lvl2pPr marL="669925" lvl="1" indent="-325438" fontAlgn="base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</a:lvl2pPr>
            <a:lvl3pPr marL="1022350" indent="-350838" fontAlgn="base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/>
            </a:lvl3pPr>
            <a:lvl4pPr marL="1339850" indent="-315913" fontAlgn="base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/>
            </a:lvl4pPr>
            <a:lvl5pPr marL="1681163" indent="-339725" fontAlgn="base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/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/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/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/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/>
            </a:lvl9pPr>
          </a:lstStyle>
          <a:p>
            <a:pPr marL="0" indent="0">
              <a:buNone/>
            </a:pPr>
            <a:r>
              <a:rPr lang="ru-RU" sz="2400" dirty="0"/>
              <a:t>По расположению элементов структуры:</a:t>
            </a:r>
          </a:p>
          <a:p>
            <a:r>
              <a:rPr lang="ru-RU" sz="2400" b="0" dirty="0"/>
              <a:t>Смежное (последовательное) распределение элементов</a:t>
            </a:r>
          </a:p>
          <a:p>
            <a:r>
              <a:rPr lang="ru-RU" sz="2400" b="0" dirty="0"/>
              <a:t>Связное распределение элементов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35652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457200" y="44624"/>
            <a:ext cx="8229600" cy="49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ru-RU" sz="3600" b="1" dirty="0"/>
              <a:t>Поиск элемента в списке(</a:t>
            </a:r>
            <a:r>
              <a:rPr lang="en-US" sz="3600" b="1" dirty="0"/>
              <a:t>Lookup) 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63" y="569168"/>
            <a:ext cx="890587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2365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457200" y="202630"/>
            <a:ext cx="8229600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ru-RU" sz="3600" b="1" dirty="0"/>
              <a:t>Удаление элемента (</a:t>
            </a:r>
            <a:r>
              <a:rPr lang="en-US" sz="3600" b="1" dirty="0"/>
              <a:t>Delete) 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8" y="981794"/>
            <a:ext cx="892492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6036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457200" y="202630"/>
            <a:ext cx="8229600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ru-RU" sz="3600" b="1" dirty="0"/>
              <a:t>Удаление элемента (</a:t>
            </a:r>
            <a:r>
              <a:rPr lang="en-US" sz="3600" b="1" dirty="0"/>
              <a:t>Delete) 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8" y="906735"/>
            <a:ext cx="8963025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7202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1152128"/>
          </a:xfrm>
        </p:spPr>
        <p:txBody>
          <a:bodyPr/>
          <a:lstStyle/>
          <a:p>
            <a:r>
              <a:rPr lang="ru-RU" b="1" dirty="0"/>
              <a:t>Реализация стека на основе связных списков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46" y="1627981"/>
            <a:ext cx="897255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4489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1152128"/>
          </a:xfrm>
        </p:spPr>
        <p:txBody>
          <a:bodyPr/>
          <a:lstStyle/>
          <a:p>
            <a:r>
              <a:rPr lang="ru-RU" b="1" dirty="0"/>
              <a:t>Реализация стека на основе связных списков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8" y="1440135"/>
            <a:ext cx="89249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776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1152128"/>
          </a:xfrm>
        </p:spPr>
        <p:txBody>
          <a:bodyPr/>
          <a:lstStyle/>
          <a:p>
            <a:r>
              <a:rPr lang="ru-RU" b="1" dirty="0"/>
              <a:t>Реализация стека на основе связных списков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63" y="1458813"/>
            <a:ext cx="890587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0838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720080"/>
          </a:xfrm>
        </p:spPr>
        <p:txBody>
          <a:bodyPr/>
          <a:lstStyle/>
          <a:p>
            <a:r>
              <a:rPr lang="ru-RU" sz="3200" b="1" dirty="0"/>
              <a:t>Реализация стека на основе связных списков</a:t>
            </a:r>
            <a:endParaRPr lang="ru-RU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8" y="860251"/>
            <a:ext cx="8963025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2406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1152128"/>
          </a:xfrm>
        </p:spPr>
        <p:txBody>
          <a:bodyPr/>
          <a:lstStyle/>
          <a:p>
            <a:r>
              <a:rPr lang="ru-RU" b="1" dirty="0"/>
              <a:t>Реализация стека на основе связных списков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1484784"/>
            <a:ext cx="89535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7527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1152128"/>
          </a:xfrm>
        </p:spPr>
        <p:txBody>
          <a:bodyPr/>
          <a:lstStyle/>
          <a:p>
            <a:r>
              <a:rPr lang="ru-RU" b="1" dirty="0"/>
              <a:t>Реализация стека на основе связных списков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63" y="1479773"/>
            <a:ext cx="89058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676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1152128"/>
          </a:xfrm>
        </p:spPr>
        <p:txBody>
          <a:bodyPr/>
          <a:lstStyle/>
          <a:p>
            <a:r>
              <a:rPr lang="ru-RU" b="1" dirty="0"/>
              <a:t>Реализация стека на основе связных списков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1374601"/>
            <a:ext cx="895350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717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Динамическая структура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8" cy="4464496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b="1" u="sng" dirty="0"/>
              <a:t>Динамическая структура данных</a:t>
            </a:r>
            <a:r>
              <a:rPr lang="ru-RU" sz="2800" u="sng" dirty="0"/>
              <a:t> </a:t>
            </a:r>
            <a:r>
              <a:rPr lang="ru-RU" sz="2800" dirty="0"/>
              <a:t>– структура данных, которая в процессе выполнения алгоритма может разрастаться, уменьшатся или подвергаться другим изменениям</a:t>
            </a:r>
          </a:p>
          <a:p>
            <a:pPr marL="0" indent="0" algn="just">
              <a:buNone/>
            </a:pPr>
            <a:r>
              <a:rPr lang="ru-RU" sz="2400" b="1" dirty="0"/>
              <a:t>Характеризуются:</a:t>
            </a:r>
          </a:p>
          <a:p>
            <a:pPr algn="just"/>
            <a:r>
              <a:rPr lang="ru-RU" sz="2400" dirty="0"/>
              <a:t>Временем выполнения операции</a:t>
            </a:r>
          </a:p>
          <a:p>
            <a:pPr algn="just"/>
            <a:r>
              <a:rPr lang="ru-RU" sz="2400" dirty="0"/>
              <a:t>Используемая память – общая / полезная</a:t>
            </a:r>
          </a:p>
          <a:p>
            <a:pPr marL="0" indent="0" algn="just">
              <a:buNone/>
            </a:pPr>
            <a:r>
              <a:rPr lang="ru-RU" sz="2800" b="1" dirty="0"/>
              <a:t>Словарь</a:t>
            </a:r>
            <a:r>
              <a:rPr lang="ru-RU" sz="2800" dirty="0"/>
              <a:t> – динамическая СД с операциями</a:t>
            </a:r>
          </a:p>
          <a:p>
            <a:pPr lvl="1" algn="just"/>
            <a:r>
              <a:rPr lang="ru-RU" sz="2400" dirty="0"/>
              <a:t>добавления элемента</a:t>
            </a:r>
          </a:p>
          <a:p>
            <a:pPr lvl="1" algn="just"/>
            <a:r>
              <a:rPr lang="ru-RU" sz="2400" dirty="0"/>
              <a:t>удаления элемента</a:t>
            </a:r>
          </a:p>
          <a:p>
            <a:pPr lvl="1" algn="just"/>
            <a:r>
              <a:rPr lang="ru-RU" sz="2400" dirty="0"/>
              <a:t>проверки принадлежности элемента структуре</a:t>
            </a:r>
          </a:p>
          <a:p>
            <a:pPr algn="just"/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482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20080"/>
          </a:xfrm>
        </p:spPr>
        <p:txBody>
          <a:bodyPr/>
          <a:lstStyle/>
          <a:p>
            <a:r>
              <a:rPr lang="ru-RU" sz="3200" b="1" dirty="0"/>
              <a:t>Реализация стека на основе связных списков</a:t>
            </a:r>
            <a:endParaRPr lang="ru-RU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3" y="978743"/>
            <a:ext cx="8943975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6214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20080"/>
          </a:xfrm>
        </p:spPr>
        <p:txBody>
          <a:bodyPr/>
          <a:lstStyle/>
          <a:p>
            <a:r>
              <a:rPr lang="ru-RU" sz="3200" b="1" dirty="0"/>
              <a:t>Реализация стека на основе связных списков</a:t>
            </a:r>
            <a:endParaRPr lang="ru-RU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8" y="908720"/>
            <a:ext cx="896302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266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1152128"/>
          </a:xfrm>
        </p:spPr>
        <p:txBody>
          <a:bodyPr/>
          <a:lstStyle/>
          <a:p>
            <a:r>
              <a:rPr lang="ru-RU" b="1" dirty="0"/>
              <a:t>Реализация стека на основе массива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1340768"/>
            <a:ext cx="89535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1698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1152128"/>
          </a:xfrm>
        </p:spPr>
        <p:txBody>
          <a:bodyPr/>
          <a:lstStyle/>
          <a:p>
            <a:r>
              <a:rPr lang="ru-RU" b="1" dirty="0"/>
              <a:t>Реализация стека на основе массива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1326976"/>
            <a:ext cx="89535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1438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1152128"/>
          </a:xfrm>
        </p:spPr>
        <p:txBody>
          <a:bodyPr/>
          <a:lstStyle/>
          <a:p>
            <a:r>
              <a:rPr lang="ru-RU" b="1" dirty="0"/>
              <a:t>Реализация стека на основе массива</a:t>
            </a:r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38" y="1355551"/>
            <a:ext cx="89249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522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1152128"/>
          </a:xfrm>
        </p:spPr>
        <p:txBody>
          <a:bodyPr/>
          <a:lstStyle/>
          <a:p>
            <a:r>
              <a:rPr lang="ru-RU" b="1" dirty="0"/>
              <a:t>Реализация стека на основе массива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1477863"/>
            <a:ext cx="89535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3986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1296144"/>
          </a:xfrm>
        </p:spPr>
        <p:txBody>
          <a:bodyPr/>
          <a:lstStyle/>
          <a:p>
            <a:r>
              <a:rPr lang="ru-RU" b="1" dirty="0"/>
              <a:t>Реализация стека на основе массива</a:t>
            </a:r>
            <a:endParaRPr lang="ru-RU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38" y="1556792"/>
            <a:ext cx="89249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5312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648072"/>
          </a:xfrm>
        </p:spPr>
        <p:txBody>
          <a:bodyPr/>
          <a:lstStyle/>
          <a:p>
            <a:r>
              <a:rPr lang="ru-RU" sz="3200" b="1" dirty="0"/>
              <a:t>Реализация очереди на основе связных списков </a:t>
            </a:r>
            <a:endParaRPr lang="ru-RU" sz="32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63" y="1092671"/>
            <a:ext cx="890587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8546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648072"/>
          </a:xfrm>
        </p:spPr>
        <p:txBody>
          <a:bodyPr/>
          <a:lstStyle/>
          <a:p>
            <a:r>
              <a:rPr lang="ru-RU" sz="3200" b="1" dirty="0"/>
              <a:t>Реализация очереди на основе связных списков </a:t>
            </a:r>
            <a:endParaRPr lang="ru-RU" sz="32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3" y="1052736"/>
            <a:ext cx="894397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85668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648072"/>
          </a:xfrm>
        </p:spPr>
        <p:txBody>
          <a:bodyPr/>
          <a:lstStyle/>
          <a:p>
            <a:r>
              <a:rPr lang="ru-RU" sz="3200" b="1" dirty="0"/>
              <a:t>Реализация очереди на основе связных списков </a:t>
            </a:r>
            <a:endParaRPr lang="ru-RU" sz="32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8" y="1052736"/>
            <a:ext cx="89249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870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4BD22-574E-45DF-A71D-FC77A51B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динамической СД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26644D-AA7C-4EFA-BB25-3FFA43271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</a:t>
            </a:r>
            <a:endParaRPr lang="en-US" dirty="0"/>
          </a:p>
          <a:p>
            <a:r>
              <a:rPr lang="ru-RU" dirty="0"/>
              <a:t>Сопутствующие данные</a:t>
            </a:r>
            <a:endParaRPr lang="en-US" dirty="0"/>
          </a:p>
          <a:p>
            <a:r>
              <a:rPr lang="ru-RU" dirty="0"/>
              <a:t>Информация о структуре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5981F8-FB81-403B-BEB3-E297B19B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1CBAE2-EDE7-42CC-B12C-312009CD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26" y="4117975"/>
            <a:ext cx="7909748" cy="113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472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648072"/>
          </a:xfrm>
        </p:spPr>
        <p:txBody>
          <a:bodyPr/>
          <a:lstStyle/>
          <a:p>
            <a:r>
              <a:rPr lang="ru-RU" sz="3200" b="1" dirty="0"/>
              <a:t>Реализация очереди на основе связных списков </a:t>
            </a:r>
            <a:endParaRPr lang="ru-RU" sz="32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3" y="908720"/>
            <a:ext cx="894397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62182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648072"/>
          </a:xfrm>
        </p:spPr>
        <p:txBody>
          <a:bodyPr/>
          <a:lstStyle/>
          <a:p>
            <a:r>
              <a:rPr lang="ru-RU" sz="3200" b="1" dirty="0"/>
              <a:t>Реализация очереди на основе связных списков </a:t>
            </a:r>
            <a:endParaRPr lang="ru-RU" sz="32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63" y="908720"/>
            <a:ext cx="890587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0858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648072"/>
          </a:xfrm>
        </p:spPr>
        <p:txBody>
          <a:bodyPr/>
          <a:lstStyle/>
          <a:p>
            <a:r>
              <a:rPr lang="ru-RU" sz="3200" b="1" dirty="0"/>
              <a:t>Реализация очереди на основе связных списков </a:t>
            </a:r>
            <a:endParaRPr lang="ru-RU" sz="32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3" y="1013420"/>
            <a:ext cx="898207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96278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648072"/>
          </a:xfrm>
        </p:spPr>
        <p:txBody>
          <a:bodyPr/>
          <a:lstStyle/>
          <a:p>
            <a:r>
              <a:rPr lang="ru-RU" sz="3200" b="1" dirty="0"/>
              <a:t>Реализация очереди на основе связных списков </a:t>
            </a:r>
            <a:endParaRPr lang="ru-RU" sz="32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3" y="902543"/>
            <a:ext cx="894397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8005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648072"/>
          </a:xfrm>
        </p:spPr>
        <p:txBody>
          <a:bodyPr/>
          <a:lstStyle/>
          <a:p>
            <a:r>
              <a:rPr lang="ru-RU" sz="3200" b="1" dirty="0"/>
              <a:t>Реализация очереди на основе связных списков </a:t>
            </a:r>
            <a:endParaRPr lang="ru-RU" sz="32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1019894"/>
            <a:ext cx="89344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3558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1296144"/>
          </a:xfrm>
        </p:spPr>
        <p:txBody>
          <a:bodyPr/>
          <a:lstStyle/>
          <a:p>
            <a:r>
              <a:rPr lang="ru-RU" b="1" dirty="0"/>
              <a:t>Реализация очереди на основе циклических массивов 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1610444"/>
            <a:ext cx="893445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4200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576064"/>
          </a:xfrm>
        </p:spPr>
        <p:txBody>
          <a:bodyPr/>
          <a:lstStyle/>
          <a:p>
            <a:r>
              <a:rPr lang="ru-RU" sz="2800" b="1" dirty="0"/>
              <a:t>Реализация очереди на основе циклических массивов 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897210"/>
            <a:ext cx="8934450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4859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576064"/>
          </a:xfrm>
        </p:spPr>
        <p:txBody>
          <a:bodyPr/>
          <a:lstStyle/>
          <a:p>
            <a:r>
              <a:rPr lang="ru-RU" sz="2800" b="1" dirty="0"/>
              <a:t>Реализация очереди на основе циклических массивов 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" y="980728"/>
            <a:ext cx="889635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33640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576064"/>
          </a:xfrm>
        </p:spPr>
        <p:txBody>
          <a:bodyPr/>
          <a:lstStyle/>
          <a:p>
            <a:r>
              <a:rPr lang="ru-RU" sz="2800" b="1" dirty="0"/>
              <a:t>Реализация очереди на основе циклических массивов 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3" y="980728"/>
            <a:ext cx="894397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14610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576064"/>
          </a:xfrm>
        </p:spPr>
        <p:txBody>
          <a:bodyPr/>
          <a:lstStyle/>
          <a:p>
            <a:r>
              <a:rPr lang="ru-RU" sz="2800" b="1" dirty="0"/>
              <a:t>Реализация очереди на основе циклических массивов 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908720"/>
            <a:ext cx="89344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351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D55CA-599C-46A0-B091-42BCAEFF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35280" cy="1139825"/>
          </a:xfrm>
        </p:spPr>
        <p:txBody>
          <a:bodyPr/>
          <a:lstStyle/>
          <a:p>
            <a:r>
              <a:rPr lang="ru-RU" dirty="0"/>
              <a:t>Операции над динамической СД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C7CAE3-D1A3-48AC-BB08-84EF186E1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dirty="0"/>
              <a:t>Вставка элемента 	</a:t>
            </a:r>
            <a:r>
              <a:rPr lang="en-US" b="1" i="1" dirty="0"/>
              <a:t>Insert(</a:t>
            </a:r>
            <a:r>
              <a:rPr lang="en-US" b="1" i="1" dirty="0" err="1"/>
              <a:t>S,x</a:t>
            </a:r>
            <a:r>
              <a:rPr lang="en-US" b="1" i="1" dirty="0"/>
              <a:t>)</a:t>
            </a:r>
            <a:endParaRPr lang="ru-RU" b="1" i="1" dirty="0"/>
          </a:p>
          <a:p>
            <a:r>
              <a:rPr lang="en-US" dirty="0" err="1"/>
              <a:t>Удаление</a:t>
            </a:r>
            <a:r>
              <a:rPr lang="en-US" dirty="0"/>
              <a:t> </a:t>
            </a:r>
            <a:r>
              <a:rPr lang="en-US" dirty="0" err="1"/>
              <a:t>элемента</a:t>
            </a:r>
            <a:r>
              <a:rPr lang="ru-RU" dirty="0"/>
              <a:t>	</a:t>
            </a:r>
            <a:r>
              <a:rPr lang="en-US" b="1" i="1" dirty="0"/>
              <a:t>Delete</a:t>
            </a:r>
            <a:r>
              <a:rPr lang="ru-RU" b="1" i="1" dirty="0"/>
              <a:t>(</a:t>
            </a:r>
            <a:r>
              <a:rPr lang="en-US" b="1" i="1" dirty="0"/>
              <a:t>S</a:t>
            </a:r>
            <a:r>
              <a:rPr lang="ru-RU" b="1" i="1" dirty="0"/>
              <a:t>,</a:t>
            </a:r>
            <a:r>
              <a:rPr lang="en-US" b="1" i="1" dirty="0"/>
              <a:t>x</a:t>
            </a:r>
            <a:r>
              <a:rPr lang="ru-RU" b="1" i="1" dirty="0"/>
              <a:t>)</a:t>
            </a:r>
            <a:endParaRPr lang="ru-RU" b="1" dirty="0"/>
          </a:p>
          <a:p>
            <a:r>
              <a:rPr lang="en-US" dirty="0" err="1"/>
              <a:t>Поиск</a:t>
            </a:r>
            <a:r>
              <a:rPr lang="en-US" dirty="0"/>
              <a:t> </a:t>
            </a:r>
            <a:r>
              <a:rPr lang="en-US" dirty="0" err="1"/>
              <a:t>элемента</a:t>
            </a:r>
            <a:r>
              <a:rPr lang="ru-RU" dirty="0"/>
              <a:t>		</a:t>
            </a:r>
            <a:r>
              <a:rPr lang="en-US" b="1" i="1" dirty="0"/>
              <a:t>Search</a:t>
            </a:r>
            <a:r>
              <a:rPr lang="ru-RU" b="1" i="1" dirty="0"/>
              <a:t>(</a:t>
            </a:r>
            <a:r>
              <a:rPr lang="en-US" b="1" i="1" dirty="0"/>
              <a:t>S</a:t>
            </a:r>
            <a:r>
              <a:rPr lang="ru-RU" b="1" i="1" dirty="0"/>
              <a:t>,</a:t>
            </a:r>
            <a:r>
              <a:rPr lang="en-US" b="1" i="1" dirty="0"/>
              <a:t>k</a:t>
            </a:r>
            <a:r>
              <a:rPr lang="ru-RU" b="1" i="1" dirty="0"/>
              <a:t>)</a:t>
            </a:r>
            <a:r>
              <a:rPr lang="en-US" b="1" i="1" dirty="0"/>
              <a:t>  </a:t>
            </a:r>
            <a:r>
              <a:rPr lang="en-US" sz="2400" i="1" dirty="0" err="1"/>
              <a:t>x.key</a:t>
            </a:r>
            <a:r>
              <a:rPr lang="en-US" sz="2400" i="1" dirty="0"/>
              <a:t>=k</a:t>
            </a:r>
            <a:endParaRPr lang="ru-RU" i="1" dirty="0"/>
          </a:p>
          <a:p>
            <a:r>
              <a:rPr lang="en-US" dirty="0" err="1"/>
              <a:t>Поиск</a:t>
            </a:r>
            <a:r>
              <a:rPr lang="en-US" dirty="0"/>
              <a:t> </a:t>
            </a:r>
            <a:r>
              <a:rPr lang="en-US" dirty="0" err="1"/>
              <a:t>максимального</a:t>
            </a:r>
            <a:r>
              <a:rPr lang="en-US" dirty="0"/>
              <a:t> </a:t>
            </a:r>
            <a:r>
              <a:rPr lang="en-US" dirty="0" err="1"/>
              <a:t>элемента</a:t>
            </a:r>
            <a:r>
              <a:rPr lang="ru-RU" dirty="0"/>
              <a:t> </a:t>
            </a:r>
            <a:r>
              <a:rPr lang="en-US" b="1" i="1" dirty="0"/>
              <a:t>Maximum(S)</a:t>
            </a:r>
            <a:endParaRPr lang="ru-RU" i="1" dirty="0"/>
          </a:p>
          <a:p>
            <a:r>
              <a:rPr lang="en-US" dirty="0" err="1"/>
              <a:t>Поиск</a:t>
            </a:r>
            <a:r>
              <a:rPr lang="en-US" dirty="0"/>
              <a:t> </a:t>
            </a:r>
            <a:r>
              <a:rPr lang="en-US" dirty="0" err="1"/>
              <a:t>минимального</a:t>
            </a:r>
            <a:r>
              <a:rPr lang="en-US" dirty="0"/>
              <a:t> </a:t>
            </a:r>
            <a:r>
              <a:rPr lang="en-US" dirty="0" err="1"/>
              <a:t>элемента</a:t>
            </a:r>
            <a:r>
              <a:rPr lang="ru-RU" dirty="0"/>
              <a:t> </a:t>
            </a:r>
            <a:r>
              <a:rPr lang="en-US" b="1" i="1" dirty="0"/>
              <a:t>Minimum(S)</a:t>
            </a:r>
            <a:endParaRPr lang="ru-RU" i="1" dirty="0"/>
          </a:p>
          <a:p>
            <a:r>
              <a:rPr lang="en-US" dirty="0" err="1"/>
              <a:t>Получение</a:t>
            </a:r>
            <a:r>
              <a:rPr lang="en-US" dirty="0"/>
              <a:t> </a:t>
            </a:r>
            <a:r>
              <a:rPr lang="en-US" dirty="0" err="1"/>
              <a:t>предшествующего</a:t>
            </a:r>
            <a:r>
              <a:rPr lang="en-US" dirty="0"/>
              <a:t> </a:t>
            </a:r>
            <a:r>
              <a:rPr lang="en-US" dirty="0" err="1"/>
              <a:t>элемента</a:t>
            </a:r>
            <a:r>
              <a:rPr lang="ru-RU" dirty="0"/>
              <a:t> </a:t>
            </a:r>
            <a:r>
              <a:rPr lang="en-US" b="1" i="1" dirty="0" err="1"/>
              <a:t>Predcessor</a:t>
            </a:r>
            <a:r>
              <a:rPr lang="ru-RU" b="1" i="1" dirty="0"/>
              <a:t>(</a:t>
            </a:r>
            <a:r>
              <a:rPr lang="en-US" b="1" i="1" dirty="0"/>
              <a:t>S</a:t>
            </a:r>
            <a:r>
              <a:rPr lang="ru-RU" b="1" i="1" dirty="0"/>
              <a:t>,</a:t>
            </a:r>
            <a:r>
              <a:rPr lang="en-US" b="1" i="1" dirty="0"/>
              <a:t>x</a:t>
            </a:r>
            <a:r>
              <a:rPr lang="ru-RU" b="1" i="1" dirty="0"/>
              <a:t>)</a:t>
            </a:r>
            <a:endParaRPr lang="ru-RU" i="1" dirty="0"/>
          </a:p>
          <a:p>
            <a:r>
              <a:rPr lang="en-US" dirty="0" err="1"/>
              <a:t>Получение</a:t>
            </a:r>
            <a:r>
              <a:rPr lang="en-US" dirty="0"/>
              <a:t> </a:t>
            </a:r>
            <a:r>
              <a:rPr lang="en-US" dirty="0" err="1"/>
              <a:t>последующего</a:t>
            </a:r>
            <a:r>
              <a:rPr lang="en-US" dirty="0"/>
              <a:t> </a:t>
            </a:r>
            <a:r>
              <a:rPr lang="en-US" dirty="0" err="1"/>
              <a:t>элемента</a:t>
            </a:r>
            <a:r>
              <a:rPr lang="ru-RU" dirty="0"/>
              <a:t> </a:t>
            </a:r>
            <a:r>
              <a:rPr lang="en-US" b="1" i="1" dirty="0"/>
              <a:t>Successor</a:t>
            </a:r>
            <a:r>
              <a:rPr lang="ru-RU" b="1" i="1" dirty="0"/>
              <a:t>(</a:t>
            </a:r>
            <a:r>
              <a:rPr lang="en-US" b="1" i="1" dirty="0"/>
              <a:t>S</a:t>
            </a:r>
            <a:r>
              <a:rPr lang="ru-RU" b="1" i="1" dirty="0"/>
              <a:t>,</a:t>
            </a:r>
            <a:r>
              <a:rPr lang="en-US" b="1" i="1" dirty="0"/>
              <a:t>x</a:t>
            </a:r>
            <a:r>
              <a:rPr lang="ru-RU" b="1" i="1" dirty="0"/>
              <a:t>)</a:t>
            </a: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3B5702-AA0C-4A08-972B-BC229A36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5145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576064"/>
          </a:xfrm>
        </p:spPr>
        <p:txBody>
          <a:bodyPr/>
          <a:lstStyle/>
          <a:p>
            <a:r>
              <a:rPr lang="ru-RU" sz="2800" b="1" dirty="0"/>
              <a:t>Реализация очереди на основе циклических массивов 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859110"/>
            <a:ext cx="89344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836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9B369A28-4E83-43EE-AABD-447051E5E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7785" y="199678"/>
            <a:ext cx="2626703" cy="200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1A6A8-F954-4877-BA1A-884960AB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9A84FC-6B6C-4A71-9873-E62E59172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b="1" dirty="0"/>
              <a:t>Стек</a:t>
            </a:r>
            <a:r>
              <a:rPr lang="ru-RU" dirty="0"/>
              <a:t> – структура данных, в которой объекты расположены в линейном порядке и все операции вставки/удаления выполняются на одной стороне</a:t>
            </a:r>
            <a:r>
              <a:rPr lang="en-US" dirty="0"/>
              <a:t> </a:t>
            </a:r>
            <a:r>
              <a:rPr lang="ru-RU" dirty="0"/>
              <a:t>(вершине стека – </a:t>
            </a:r>
            <a:r>
              <a:rPr lang="en-US" dirty="0"/>
              <a:t>top)</a:t>
            </a:r>
            <a:endParaRPr lang="ru-RU" dirty="0"/>
          </a:p>
          <a:p>
            <a:r>
              <a:rPr lang="ru-RU" dirty="0"/>
              <a:t>Стратегия «последний вошел – первый вышел» (</a:t>
            </a:r>
            <a:r>
              <a:rPr lang="en-US" dirty="0"/>
              <a:t>last</a:t>
            </a:r>
            <a:r>
              <a:rPr lang="ru-RU" dirty="0"/>
              <a:t>-</a:t>
            </a:r>
            <a:r>
              <a:rPr lang="en-US" dirty="0"/>
              <a:t>in</a:t>
            </a:r>
            <a:r>
              <a:rPr lang="ru-RU" dirty="0"/>
              <a:t>, </a:t>
            </a:r>
            <a:r>
              <a:rPr lang="en-US" dirty="0"/>
              <a:t>first out</a:t>
            </a:r>
            <a:r>
              <a:rPr lang="ru-RU" dirty="0"/>
              <a:t> – </a:t>
            </a:r>
            <a:r>
              <a:rPr lang="en-US" dirty="0"/>
              <a:t>LIFO</a:t>
            </a:r>
            <a:r>
              <a:rPr lang="ru-RU" dirty="0"/>
              <a:t>)</a:t>
            </a:r>
          </a:p>
          <a:p>
            <a:r>
              <a:rPr lang="ru-RU" dirty="0"/>
              <a:t>Операция</a:t>
            </a:r>
          </a:p>
          <a:p>
            <a:pPr lvl="1"/>
            <a:r>
              <a:rPr lang="ru-RU" dirty="0"/>
              <a:t>вставки – поместить в стек 	</a:t>
            </a:r>
            <a:r>
              <a:rPr lang="en-US" b="1" dirty="0"/>
              <a:t>Push(</a:t>
            </a:r>
            <a:r>
              <a:rPr lang="en-US" b="1" dirty="0" err="1"/>
              <a:t>S,x</a:t>
            </a:r>
            <a:r>
              <a:rPr lang="en-US" b="1" dirty="0"/>
              <a:t>)</a:t>
            </a:r>
            <a:endParaRPr lang="ru-RU" b="1" dirty="0"/>
          </a:p>
          <a:p>
            <a:pPr lvl="1"/>
            <a:r>
              <a:rPr lang="ru-RU" dirty="0"/>
              <a:t>удаления – извлечь из стека	</a:t>
            </a:r>
            <a:r>
              <a:rPr lang="en-US" b="1" dirty="0"/>
              <a:t>Pop(S)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323B4C-156E-442F-B879-C7D44D82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577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33C31F-78AD-4C55-974C-0AA7C0E8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70C3E8-E236-490C-AA8C-584B54EF8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Stack-Empty(S)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==0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		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]=x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Stack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 “underflow”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	else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=S.top-1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+1]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734C38-CC94-4DF9-87CF-EF25FD78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72A7E3-844C-4B7C-9ED4-636A4AE3FE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357" y="352665"/>
            <a:ext cx="646747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EAC99E-4E96-4A5C-8483-225490244944}"/>
              </a:ext>
            </a:extLst>
          </p:cNvPr>
          <p:cNvSpPr txBox="1"/>
          <p:nvPr/>
        </p:nvSpPr>
        <p:spPr>
          <a:xfrm>
            <a:off x="5796136" y="1916832"/>
            <a:ext cx="32403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O(1)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O(1)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O(1)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6648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9276D7-5EB7-463B-A88A-0FFFDBE197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384" y="256118"/>
            <a:ext cx="5544616" cy="20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77336-1DBA-4B30-A4C8-5C5F0010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2F330-61BC-48FF-8A19-1778C445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r>
              <a:rPr lang="ru-RU" sz="2800" b="1" dirty="0"/>
              <a:t>Очередь</a:t>
            </a:r>
            <a:r>
              <a:rPr lang="ru-RU" sz="2800" dirty="0"/>
              <a:t> (односторонняя очередь) – структура данных, в которой объекты расположены в линейном порядке, операция вставки выполняется на одном конце (хвост), а операция удаления на другом конце (голова)</a:t>
            </a:r>
          </a:p>
          <a:p>
            <a:r>
              <a:rPr lang="ru-RU" sz="2800" dirty="0"/>
              <a:t>Стратегия «первый вошел – первый вышел» (</a:t>
            </a:r>
            <a:r>
              <a:rPr lang="en-US" sz="2800" dirty="0"/>
              <a:t>first</a:t>
            </a:r>
            <a:r>
              <a:rPr lang="ru-RU" sz="2800" dirty="0"/>
              <a:t>-</a:t>
            </a:r>
            <a:r>
              <a:rPr lang="en-US" sz="2800" dirty="0"/>
              <a:t>in</a:t>
            </a:r>
            <a:r>
              <a:rPr lang="ru-RU" sz="2800" dirty="0"/>
              <a:t>, </a:t>
            </a:r>
            <a:r>
              <a:rPr lang="en-US" sz="2800" dirty="0"/>
              <a:t>first out</a:t>
            </a:r>
            <a:r>
              <a:rPr lang="ru-RU" sz="2800" dirty="0"/>
              <a:t> – </a:t>
            </a:r>
            <a:r>
              <a:rPr lang="en-US" sz="2800" dirty="0"/>
              <a:t>FIFO</a:t>
            </a:r>
            <a:r>
              <a:rPr lang="ru-RU" sz="2800" dirty="0"/>
              <a:t>)</a:t>
            </a:r>
          </a:p>
          <a:p>
            <a:r>
              <a:rPr lang="ru-RU" sz="2800" dirty="0"/>
              <a:t>Операция</a:t>
            </a:r>
          </a:p>
          <a:p>
            <a:pPr lvl="1"/>
            <a:r>
              <a:rPr lang="ru-RU" sz="2400" dirty="0"/>
              <a:t>вставки – поместить в очередь  </a:t>
            </a:r>
            <a:r>
              <a:rPr lang="en-US" sz="2400" dirty="0"/>
              <a:t>	</a:t>
            </a:r>
            <a:r>
              <a:rPr lang="en-US" sz="2400" b="1" dirty="0"/>
              <a:t>Enqueue (</a:t>
            </a:r>
            <a:r>
              <a:rPr lang="en-US" sz="2400" b="1" dirty="0" err="1"/>
              <a:t>Q,x</a:t>
            </a:r>
            <a:r>
              <a:rPr lang="en-US" sz="2400" b="1" dirty="0"/>
              <a:t>)</a:t>
            </a:r>
            <a:endParaRPr lang="ru-RU" sz="2400" b="1" dirty="0"/>
          </a:p>
          <a:p>
            <a:pPr lvl="1"/>
            <a:r>
              <a:rPr lang="ru-RU" sz="2400" dirty="0"/>
              <a:t>удаления – извлечь из очереди</a:t>
            </a:r>
            <a:r>
              <a:rPr lang="en-US" sz="2400" dirty="0"/>
              <a:t>	</a:t>
            </a:r>
            <a:r>
              <a:rPr lang="en-US" sz="2400" b="1" dirty="0"/>
              <a:t>Dequeue(Q)</a:t>
            </a:r>
            <a:endParaRPr lang="ru-RU" sz="24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7862FD-C205-4A69-952D-EC7BEF84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8213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2068</TotalTime>
  <Words>789</Words>
  <Application>Microsoft Office PowerPoint</Application>
  <PresentationFormat>Экран (4:3)</PresentationFormat>
  <Paragraphs>317</Paragraphs>
  <Slides>60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60</vt:i4>
      </vt:variant>
    </vt:vector>
  </HeadingPairs>
  <TitlesOfParts>
    <vt:vector size="68" baseType="lpstr">
      <vt:lpstr>Arial</vt:lpstr>
      <vt:lpstr>Calibri</vt:lpstr>
      <vt:lpstr>Courier New</vt:lpstr>
      <vt:lpstr>Garamond</vt:lpstr>
      <vt:lpstr>Times New Roman</vt:lpstr>
      <vt:lpstr>Wingdings</vt:lpstr>
      <vt:lpstr>Тема1</vt:lpstr>
      <vt:lpstr>Тема Office</vt:lpstr>
      <vt:lpstr>Динамические структуры данных Часть 1. Стек, очередь, список</vt:lpstr>
      <vt:lpstr>Структура данных</vt:lpstr>
      <vt:lpstr>Примеры</vt:lpstr>
      <vt:lpstr>Динамическая структура данных</vt:lpstr>
      <vt:lpstr>Элементы динамической СД</vt:lpstr>
      <vt:lpstr>Операции над динамической СД</vt:lpstr>
      <vt:lpstr>Стек</vt:lpstr>
      <vt:lpstr>Стек</vt:lpstr>
      <vt:lpstr>Очередь</vt:lpstr>
      <vt:lpstr>Очередь</vt:lpstr>
      <vt:lpstr>Размер очереди (стека)</vt:lpstr>
      <vt:lpstr>Очистка очереди (стека)</vt:lpstr>
      <vt:lpstr>Связный список</vt:lpstr>
      <vt:lpstr>Операции над связным списком</vt:lpstr>
      <vt:lpstr>Операции над связным списком</vt:lpstr>
      <vt:lpstr>Операции над связным списком</vt:lpstr>
      <vt:lpstr>Операции над связным списком</vt:lpstr>
      <vt:lpstr>Стек на связном списке</vt:lpstr>
      <vt:lpstr>Очередь на связном списке</vt:lpstr>
      <vt:lpstr>Дэк (Deque)  Двухсторонняя очередь на основе двусвязного списка</vt:lpstr>
      <vt:lpstr>Динамические структуры данных Часть 1. Стек, очередь, список</vt:lpstr>
      <vt:lpstr>Вопросы</vt:lpstr>
      <vt:lpstr>Примеры реализации на С</vt:lpstr>
      <vt:lpstr>Односвязный список (Singly linked list) </vt:lpstr>
      <vt:lpstr>Создание элемента  (выделение памяти)</vt:lpstr>
      <vt:lpstr>Создание элемента (выделение памяти)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 стека на основе связных списков</vt:lpstr>
      <vt:lpstr>Реализация стека на основе связных списков</vt:lpstr>
      <vt:lpstr>Реализация стека на основе связных списков</vt:lpstr>
      <vt:lpstr>Реализация стека на основе связных списков</vt:lpstr>
      <vt:lpstr>Реализация стека на основе связных списков</vt:lpstr>
      <vt:lpstr>Реализация стека на основе связных списков</vt:lpstr>
      <vt:lpstr>Реализация стека на основе связных списков</vt:lpstr>
      <vt:lpstr>Реализация стека на основе связных списков</vt:lpstr>
      <vt:lpstr>Реализация стека на основе связных списков</vt:lpstr>
      <vt:lpstr>Реализация стека на основе массива</vt:lpstr>
      <vt:lpstr>Реализация стека на основе массива</vt:lpstr>
      <vt:lpstr>Реализация стека на основе массива</vt:lpstr>
      <vt:lpstr>Реализация стека на основе массива</vt:lpstr>
      <vt:lpstr>Реализация стека на основе массива</vt:lpstr>
      <vt:lpstr>Реализация очереди на основе связных списков </vt:lpstr>
      <vt:lpstr>Реализация очереди на основе связных списков </vt:lpstr>
      <vt:lpstr>Реализация очереди на основе связных списков </vt:lpstr>
      <vt:lpstr>Реализация очереди на основе связных списков </vt:lpstr>
      <vt:lpstr>Реализация очереди на основе связных списков </vt:lpstr>
      <vt:lpstr>Реализация очереди на основе связных списков </vt:lpstr>
      <vt:lpstr>Реализация очереди на основе связных списков </vt:lpstr>
      <vt:lpstr>Реализация очереди на основе связных списков </vt:lpstr>
      <vt:lpstr>Реализация очереди на основе циклических массивов </vt:lpstr>
      <vt:lpstr>Реализация очереди на основе циклических массивов </vt:lpstr>
      <vt:lpstr>Реализация очереди на основе циклических массивов </vt:lpstr>
      <vt:lpstr>Реализация очереди на основе циклических массивов </vt:lpstr>
      <vt:lpstr>Реализация очереди на основе циклических массивов </vt:lpstr>
      <vt:lpstr>Реализация очереди на основе циклических массивов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эксплуатация защищенных автоматизированных систем</dc:title>
  <dc:creator>Алексей Кузнецов</dc:creator>
  <cp:lastModifiedBy>Пользователь Windows</cp:lastModifiedBy>
  <cp:revision>204</cp:revision>
  <dcterms:created xsi:type="dcterms:W3CDTF">2017-05-16T13:01:14Z</dcterms:created>
  <dcterms:modified xsi:type="dcterms:W3CDTF">2020-02-07T11:34:16Z</dcterms:modified>
</cp:coreProperties>
</file>