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39"/>
  </p:notesMasterIdLst>
  <p:sldIdLst>
    <p:sldId id="258" r:id="rId3"/>
    <p:sldId id="263" r:id="rId4"/>
    <p:sldId id="340" r:id="rId5"/>
    <p:sldId id="341" r:id="rId6"/>
    <p:sldId id="342" r:id="rId7"/>
    <p:sldId id="343" r:id="rId8"/>
    <p:sldId id="347" r:id="rId9"/>
    <p:sldId id="348" r:id="rId10"/>
    <p:sldId id="350" r:id="rId11"/>
    <p:sldId id="349" r:id="rId12"/>
    <p:sldId id="355" r:id="rId13"/>
    <p:sldId id="354" r:id="rId14"/>
    <p:sldId id="365" r:id="rId15"/>
    <p:sldId id="367" r:id="rId16"/>
    <p:sldId id="369" r:id="rId17"/>
    <p:sldId id="368" r:id="rId18"/>
    <p:sldId id="370" r:id="rId19"/>
    <p:sldId id="339" r:id="rId20"/>
    <p:sldId id="280" r:id="rId21"/>
    <p:sldId id="300" r:id="rId22"/>
    <p:sldId id="366" r:id="rId23"/>
    <p:sldId id="344" r:id="rId24"/>
    <p:sldId id="345" r:id="rId25"/>
    <p:sldId id="346" r:id="rId26"/>
    <p:sldId id="351" r:id="rId27"/>
    <p:sldId id="352" r:id="rId28"/>
    <p:sldId id="353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46A13-E311-44CE-86C1-E19A69638BC7}" type="datetimeFigureOut">
              <a:rPr lang="ru-RU" smtClean="0"/>
              <a:pPr/>
              <a:t>07.02.2020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1327D-DA6A-4A53-994B-F519A7636D1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7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673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638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877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06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13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97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86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1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637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33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01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24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latin typeface="+mn-lt"/>
              </a:defRPr>
            </a:lvl1pPr>
          </a:lstStyle>
          <a:p>
            <a:r>
              <a:rPr lang="ru-RU" altLang="en-US" dirty="0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 altLang="en-US"/>
              <a:t>Образец подзаголовка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63771B8-D31F-4A0E-BAB5-27A24C8769EF}" type="datetime1">
              <a:rPr lang="ru-RU" smtClean="0"/>
              <a:pPr/>
              <a:t>07.02.2020</a:t>
            </a:fld>
            <a:endParaRPr lang="ru-RU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B5092-9559-45B2-BF54-F4CE3A227C9F}" type="datetime1">
              <a:rPr lang="ru-RU" smtClean="0"/>
              <a:pPr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37645-D359-425B-9091-48ED5D330197}" type="datetime1">
              <a:rPr lang="ru-RU" smtClean="0"/>
              <a:pPr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BB730-2E8E-4FE9-8FD8-F144FE8D23DE}" type="datetimeFigureOut">
              <a:rPr lang="ru-RU"/>
              <a:pPr>
                <a:defRPr/>
              </a:pPr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F682C-E1E3-407B-B1BD-AC65D91912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30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321D1-563F-4656-82A3-929773CF415E}" type="datetimeFigureOut">
              <a:rPr lang="ru-RU"/>
              <a:pPr>
                <a:defRPr/>
              </a:pPr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67FA0-93FD-41DA-82EE-6D1434A950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88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48EB5-1C8A-4318-A90A-94AFDAF730E8}" type="datetimeFigureOut">
              <a:rPr lang="ru-RU"/>
              <a:pPr>
                <a:defRPr/>
              </a:pPr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CB67A-C836-4EB3-8618-957A20954D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960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6D836-1B9C-4267-9D3F-D660992E7300}" type="datetimeFigureOut">
              <a:rPr lang="ru-RU"/>
              <a:pPr>
                <a:defRPr/>
              </a:pPr>
              <a:t>07.02.2020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A1F63-EE9F-40DD-91D3-D377C07C5A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658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0C812-BA93-411F-B94D-C64429D4C501}" type="datetimeFigureOut">
              <a:rPr lang="ru-RU"/>
              <a:pPr>
                <a:defRPr/>
              </a:pPr>
              <a:t>07.02.2020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D1AE8-00D7-46ED-9025-A525D22FB0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602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1FB19-3EE4-43E4-907F-6A80EDE30525}" type="datetimeFigureOut">
              <a:rPr lang="ru-RU"/>
              <a:pPr>
                <a:defRPr/>
              </a:pPr>
              <a:t>07.02.2020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0F50F-42B9-4B00-92F8-8C286A44DC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45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01E4-505B-4EC2-9BB6-6B586A8979E9}" type="datetimeFigureOut">
              <a:rPr lang="ru-RU"/>
              <a:pPr>
                <a:defRPr/>
              </a:pPr>
              <a:t>07.02.2020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66BBC-8906-41F2-B4AF-32E34B8BEB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541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C96F7-38B3-432C-B4C4-A6074338D4B3}" type="datetimeFigureOut">
              <a:rPr lang="ru-RU"/>
              <a:pPr>
                <a:defRPr/>
              </a:pPr>
              <a:t>07.02.2020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83227-08F7-4F30-B696-11DF7FCED1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4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F886FA1-1DD2-4423-AB05-AF0DD4FDE0FB}" type="datetime1">
              <a:rPr lang="ru-RU" smtClean="0"/>
              <a:pPr/>
              <a:t>07.02.2020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D62C1-970C-4071-9457-0A92B0186207}" type="datetimeFigureOut">
              <a:rPr lang="ru-RU"/>
              <a:pPr>
                <a:defRPr/>
              </a:pPr>
              <a:t>07.02.2020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AA292-9E14-4F3E-82F0-67BB40FFD3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003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F4375-BA88-4160-98A1-C5E12357E530}" type="datetimeFigureOut">
              <a:rPr lang="ru-RU"/>
              <a:pPr>
                <a:defRPr/>
              </a:pPr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5A83-BCDA-4B10-AEF2-31F719C84A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4746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8C58E-200B-4B76-B692-0AE0404742DD}" type="datetimeFigureOut">
              <a:rPr lang="ru-RU"/>
              <a:pPr>
                <a:defRPr/>
              </a:pPr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3FD2F-19D2-4DF5-9C7D-EE3B424F37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62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3774DF-6B2D-46D9-AE97-87B12667FE7F}" type="datetime1">
              <a:rPr lang="ru-RU" smtClean="0"/>
              <a:pPr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93F87B-F169-4890-89C4-2BFDB0C3B2E7}" type="datetime1">
              <a:rPr lang="ru-RU" smtClean="0"/>
              <a:pPr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6E606-4A4A-48D7-AE66-EE40EFCD3666}" type="datetime1">
              <a:rPr lang="ru-RU" smtClean="0"/>
              <a:pPr/>
              <a:t>07.02.2020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E618B1-9DF9-4A29-8822-F6CC9CB598AE}" type="datetime1">
              <a:rPr lang="ru-RU" smtClean="0"/>
              <a:pPr/>
              <a:t>07.02.2020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A4C04F-2F6E-4459-B3D3-30CFC7DD16A9}" type="datetime1">
              <a:rPr lang="ru-RU" smtClean="0"/>
              <a:pPr/>
              <a:t>07.02.2020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C66DC-1512-4632-84BC-664EC8E9D6E8}" type="datetime1">
              <a:rPr lang="ru-RU" smtClean="0"/>
              <a:pPr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7CA34-0419-43CB-B29B-628325AEA8E8}" type="datetime1">
              <a:rPr lang="ru-RU" smtClean="0"/>
              <a:pPr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dirty="0"/>
              <a:t>Образец заголовка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F5F1BCEE-2D62-48F6-B794-20457E8BBC10}" type="datetime1">
              <a:rPr lang="ru-RU" smtClean="0"/>
              <a:pPr/>
              <a:t>07.02.2020</a:t>
            </a:fld>
            <a:endParaRPr lang="ru-RU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89206E-BC7A-4D08-B3FA-125795FD95D6}" type="datetimeFigureOut">
              <a:rPr lang="ru-RU"/>
              <a:pPr>
                <a:defRPr/>
              </a:pPr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41645C-7130-4AE6-B3F4-1C5344221C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90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>
                <a:latin typeface="+mn-lt"/>
              </a:rPr>
              <a:t>Динамические структуры данных</a:t>
            </a:r>
            <a:br>
              <a:rPr lang="en-US" sz="4000" b="1" dirty="0">
                <a:latin typeface="+mn-lt"/>
              </a:rPr>
            </a:br>
            <a:r>
              <a:rPr lang="ru-RU" sz="2400" b="1" dirty="0"/>
              <a:t>Часть</a:t>
            </a:r>
            <a:r>
              <a:rPr lang="en-US" sz="2400" b="1" dirty="0"/>
              <a:t> 2</a:t>
            </a:r>
            <a:r>
              <a:rPr lang="ru-RU" sz="2400" b="1" dirty="0"/>
              <a:t>. Хэш-таблицы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1</a:t>
            </a:r>
            <a:r>
              <a:rPr lang="en-US" sz="2000" b="1" u="sng" dirty="0"/>
              <a:t>1</a:t>
            </a:r>
            <a:r>
              <a:rPr lang="ru-RU" sz="2000" b="1" dirty="0"/>
              <a:t>: Динамические структуры данных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880D8-BA7D-4F37-9932-D0FEC0DE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коллизий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D69FEE-CB86-4531-8759-D0870F8C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dirty="0"/>
              <a:t>С помощью цепочек</a:t>
            </a:r>
          </a:p>
          <a:p>
            <a:pPr lvl="1"/>
            <a:r>
              <a:rPr lang="ru-RU" dirty="0"/>
              <a:t>ячейка хранит указатель на связный список элементов с одинаковым результатом хеширования ключей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623EA4-8C9B-4D54-83F0-4BF69E3A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C51E7A-8EE3-4936-9392-24D01E945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084378"/>
            <a:ext cx="6269841" cy="257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6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880D8-BA7D-4F37-9932-D0FEC0DE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коллизий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D69FEE-CB86-4531-8759-D0870F8C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dirty="0"/>
              <a:t>С помощью цепочек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Chained-Hash-Insert(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	List-Insert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T[h(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)],x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Chained-Hash-Search(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	List-Search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T[h(k)],k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Chained-Hash-Delete(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	List-Delete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T[h(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)],x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ru-RU" sz="2400" dirty="0"/>
          </a:p>
          <a:p>
            <a:pPr lvl="1"/>
            <a:r>
              <a:rPr lang="ru-RU" sz="2400" dirty="0"/>
              <a:t>Коэффициент заполнения таблицы с </a:t>
            </a:r>
            <a:r>
              <a:rPr lang="en-US" sz="2400" dirty="0"/>
              <a:t>m </a:t>
            </a:r>
            <a:r>
              <a:rPr lang="ru-RU" sz="2400" dirty="0"/>
              <a:t>ячейками и </a:t>
            </a:r>
            <a:r>
              <a:rPr lang="en-US" sz="2400" dirty="0"/>
              <a:t>n</a:t>
            </a:r>
            <a:r>
              <a:rPr lang="ru-RU" sz="2400" dirty="0"/>
              <a:t> элементами, хранящихся</a:t>
            </a:r>
            <a:r>
              <a:rPr lang="en-US" sz="2400" dirty="0"/>
              <a:t> </a:t>
            </a:r>
            <a:r>
              <a:rPr lang="ru-RU" sz="2400" dirty="0"/>
              <a:t>в ней</a:t>
            </a:r>
          </a:p>
          <a:p>
            <a:pPr marL="344487" lvl="1" indent="0" algn="ctr">
              <a:buNone/>
            </a:pPr>
            <a:r>
              <a:rPr lang="ru-RU" dirty="0"/>
              <a:t>α = n / m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623EA4-8C9B-4D54-83F0-4BF69E3A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0C80A-DD3F-4CF5-85B3-F862162047A7}"/>
              </a:ext>
            </a:extLst>
          </p:cNvPr>
          <p:cNvSpPr txBox="1"/>
          <p:nvPr/>
        </p:nvSpPr>
        <p:spPr>
          <a:xfrm>
            <a:off x="5689918" y="1599234"/>
            <a:ext cx="17265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O(1)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O(1+</a:t>
            </a:r>
            <a:r>
              <a:rPr lang="ru-RU" dirty="0"/>
              <a:t>α</a:t>
            </a:r>
            <a:r>
              <a:rPr lang="en-US" sz="2400" dirty="0"/>
              <a:t>)</a:t>
            </a:r>
            <a:endParaRPr lang="ru-RU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O(1)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7496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0E74B-12E7-4EAF-9304-A08DC446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коллизий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03BC7D-9689-4A13-AB09-827A6BB7A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006181"/>
          </a:xfrm>
        </p:spPr>
        <p:txBody>
          <a:bodyPr/>
          <a:lstStyle/>
          <a:p>
            <a:r>
              <a:rPr lang="ru-RU" dirty="0"/>
              <a:t>Открытая адресация</a:t>
            </a:r>
          </a:p>
          <a:p>
            <a:pPr lvl="1"/>
            <a:r>
              <a:rPr lang="ru-RU" dirty="0"/>
              <a:t>все элементы хранятся в таблице </a:t>
            </a:r>
            <a:r>
              <a:rPr lang="ru-RU" sz="2400" dirty="0"/>
              <a:t>(не требуется дополнительной памяти)</a:t>
            </a:r>
          </a:p>
          <a:p>
            <a:pPr lvl="1"/>
            <a:r>
              <a:rPr lang="ru-RU" sz="2400" dirty="0"/>
              <a:t>пустая ячейка хранит </a:t>
            </a:r>
            <a:r>
              <a:rPr lang="en-US" sz="2400" dirty="0"/>
              <a:t>NIL</a:t>
            </a:r>
            <a:endParaRPr lang="ru-RU" sz="2400" dirty="0"/>
          </a:p>
          <a:p>
            <a:pPr lvl="1"/>
            <a:r>
              <a:rPr lang="ru-RU" sz="2400" dirty="0"/>
              <a:t>ошибка вставки при заполненной таблице</a:t>
            </a:r>
          </a:p>
          <a:p>
            <a:pPr marL="344487" lvl="1" indent="0">
              <a:buNone/>
            </a:pPr>
            <a:endParaRPr lang="ru-RU" sz="2400" dirty="0"/>
          </a:p>
          <a:p>
            <a:pPr marL="344487" lvl="1" indent="0">
              <a:buNone/>
            </a:pPr>
            <a:r>
              <a:rPr lang="ru-RU" sz="2400" b="1" i="1" dirty="0"/>
              <a:t>Исследование</a:t>
            </a:r>
            <a:r>
              <a:rPr lang="ru-RU" sz="2400" dirty="0"/>
              <a:t> – проверка последовательности ячеек.</a:t>
            </a:r>
          </a:p>
          <a:p>
            <a:pPr marL="344487" lvl="1" indent="0">
              <a:buNone/>
            </a:pPr>
            <a:r>
              <a:rPr lang="ru-RU" sz="2400" dirty="0"/>
              <a:t>Последовательность зависит от ключа</a:t>
            </a:r>
          </a:p>
          <a:p>
            <a:pPr marL="344487" lvl="1" indent="0">
              <a:buNone/>
            </a:pPr>
            <a:endParaRPr lang="ru-RU" sz="1200" dirty="0"/>
          </a:p>
          <a:p>
            <a:pPr marL="344487" lvl="1" indent="0" algn="ctr">
              <a:buNone/>
            </a:pPr>
            <a:r>
              <a:rPr lang="en-US" dirty="0"/>
              <a:t>h</a:t>
            </a:r>
            <a:r>
              <a:rPr lang="ru-RU" dirty="0"/>
              <a:t> : </a:t>
            </a:r>
            <a:r>
              <a:rPr lang="en-US" dirty="0"/>
              <a:t>U</a:t>
            </a:r>
            <a:r>
              <a:rPr lang="ru-RU" dirty="0"/>
              <a:t>×{0,1,…</a:t>
            </a:r>
            <a:r>
              <a:rPr lang="en-US" dirty="0"/>
              <a:t>,m-1} </a:t>
            </a:r>
            <a:r>
              <a:rPr lang="ru-RU" dirty="0"/>
              <a:t>→ {0,1,…,</a:t>
            </a:r>
            <a:r>
              <a:rPr lang="en-US" dirty="0"/>
              <a:t>m</a:t>
            </a:r>
            <a:r>
              <a:rPr lang="ru-RU" dirty="0"/>
              <a:t>-1}</a:t>
            </a:r>
          </a:p>
          <a:p>
            <a:pPr marL="344487" lvl="1" indent="0" algn="ctr">
              <a:buNone/>
            </a:pPr>
            <a:endParaRPr lang="ru-RU" sz="1600" dirty="0"/>
          </a:p>
          <a:p>
            <a:pPr marL="344487" lvl="1" indent="0">
              <a:buNone/>
            </a:pPr>
            <a:r>
              <a:rPr lang="en-US" sz="2000" b="1" i="1" dirty="0"/>
              <a:t>h</a:t>
            </a:r>
            <a:r>
              <a:rPr lang="ru-RU" sz="2000" b="1" i="1" dirty="0"/>
              <a:t>(</a:t>
            </a:r>
            <a:r>
              <a:rPr lang="en-US" sz="2000" b="1" i="1" dirty="0"/>
              <a:t>k</a:t>
            </a:r>
            <a:r>
              <a:rPr lang="ru-RU" sz="2000" b="1" i="1" dirty="0"/>
              <a:t>,0), </a:t>
            </a:r>
            <a:r>
              <a:rPr lang="en-US" sz="2000" b="1" i="1" dirty="0"/>
              <a:t>h</a:t>
            </a:r>
            <a:r>
              <a:rPr lang="ru-RU" sz="2000" b="1" i="1" dirty="0"/>
              <a:t>(</a:t>
            </a:r>
            <a:r>
              <a:rPr lang="en-US" sz="2000" b="1" i="1" dirty="0"/>
              <a:t>k</a:t>
            </a:r>
            <a:r>
              <a:rPr lang="ru-RU" sz="2000" b="1" i="1" dirty="0"/>
              <a:t>,1),…,</a:t>
            </a:r>
            <a:r>
              <a:rPr lang="en-US" sz="2000" b="1" i="1" dirty="0"/>
              <a:t>h</a:t>
            </a:r>
            <a:r>
              <a:rPr lang="ru-RU" sz="2000" b="1" i="1" dirty="0"/>
              <a:t>(</a:t>
            </a:r>
            <a:r>
              <a:rPr lang="en-US" sz="2000" b="1" i="1" dirty="0"/>
              <a:t>k</a:t>
            </a:r>
            <a:r>
              <a:rPr lang="ru-RU" sz="2000" b="1" i="1" dirty="0"/>
              <a:t>,</a:t>
            </a:r>
            <a:r>
              <a:rPr lang="en-US" sz="2000" b="1" i="1" dirty="0"/>
              <a:t>m</a:t>
            </a:r>
            <a:r>
              <a:rPr lang="ru-RU" sz="2000" b="1" i="1" dirty="0"/>
              <a:t>-1) </a:t>
            </a:r>
            <a:r>
              <a:rPr lang="ru-RU" sz="2000" dirty="0"/>
              <a:t>представляет собой перестановку множества </a:t>
            </a:r>
            <a:r>
              <a:rPr lang="ru-RU" sz="2000" b="1" i="1" dirty="0"/>
              <a:t>0,1,…,</a:t>
            </a:r>
            <a:r>
              <a:rPr lang="en-US" sz="2000" b="1" i="1" dirty="0"/>
              <a:t>m</a:t>
            </a:r>
            <a:r>
              <a:rPr lang="ru-RU" sz="2000" b="1" i="1" dirty="0"/>
              <a:t>-1 </a:t>
            </a:r>
            <a:r>
              <a:rPr lang="ru-RU" sz="2000" dirty="0"/>
              <a:t>чтобы просмотреть всю таблицу</a:t>
            </a:r>
            <a:endParaRPr lang="ru-RU" sz="1800" b="1" i="1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3A0D55-8BD9-47A4-A183-C0806A88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32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0E74B-12E7-4EAF-9304-A08DC446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коллизий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03BC7D-9689-4A13-AB09-827A6BB7A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496944" cy="5006181"/>
          </a:xfrm>
        </p:spPr>
        <p:txBody>
          <a:bodyPr/>
          <a:lstStyle/>
          <a:p>
            <a:r>
              <a:rPr lang="ru-RU" dirty="0"/>
              <a:t>Открытая адресация</a:t>
            </a:r>
            <a:r>
              <a:rPr lang="en-US" dirty="0"/>
              <a:t> 	</a:t>
            </a:r>
            <a:r>
              <a:rPr lang="en-US" sz="2400" dirty="0"/>
              <a:t>O(1/(1-</a:t>
            </a:r>
            <a:r>
              <a:rPr lang="ru-RU" sz="2400" dirty="0"/>
              <a:t>α</a:t>
            </a:r>
            <a:r>
              <a:rPr lang="en-US" sz="2400" dirty="0"/>
              <a:t>))  </a:t>
            </a:r>
            <a:r>
              <a:rPr lang="ru-RU" sz="2400" dirty="0"/>
              <a:t>..</a:t>
            </a:r>
            <a:r>
              <a:rPr lang="en-US" sz="2400"/>
              <a:t>  O</a:t>
            </a:r>
            <a:r>
              <a:rPr lang="en-US" sz="2400" dirty="0"/>
              <a:t>(</a:t>
            </a:r>
            <a:r>
              <a:rPr lang="en-US" sz="2400"/>
              <a:t>n)  .. </a:t>
            </a:r>
            <a:r>
              <a:rPr lang="en-US" sz="2400" dirty="0"/>
              <a:t>O(n</a:t>
            </a:r>
            <a:r>
              <a:rPr lang="ru-RU" sz="2400" baseline="30000" dirty="0"/>
              <a:t>2</a:t>
            </a:r>
            <a:r>
              <a:rPr lang="en-US" sz="2400" dirty="0"/>
              <a:t>)</a:t>
            </a:r>
            <a:endParaRPr lang="ru-RU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ru-RU" dirty="0" err="1"/>
              <a:t>Уаделение</a:t>
            </a:r>
            <a:r>
              <a:rPr lang="ru-RU" dirty="0"/>
              <a:t> – специальный флаг </a:t>
            </a:r>
            <a:r>
              <a:rPr lang="en-US" dirty="0"/>
              <a:t>DELETED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3A0D55-8BD9-47A4-A183-C0806A88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825CB55-7C77-4F1E-8568-06D5140CAF2F}"/>
              </a:ext>
            </a:extLst>
          </p:cNvPr>
          <p:cNvSpPr txBox="1">
            <a:spLocks/>
          </p:cNvSpPr>
          <p:nvPr/>
        </p:nvSpPr>
        <p:spPr bwMode="auto">
          <a:xfrm>
            <a:off x="475928" y="1700809"/>
            <a:ext cx="849694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Hash-Insert(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T,k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marL="0" indent="0">
              <a:buFont typeface="Wingdings" pitchFamily="2" charset="2"/>
              <a:buNone/>
            </a:pP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endParaRPr lang="ru-RU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4	</a:t>
            </a:r>
            <a:r>
              <a:rPr lang="ru-RU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T[j]==NIL</a:t>
            </a:r>
          </a:p>
          <a:p>
            <a:pPr marL="0" indent="0">
              <a:buFont typeface="Wingdings" pitchFamily="2" charset="2"/>
              <a:buNone/>
            </a:pP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5		T[j]=k</a:t>
            </a:r>
          </a:p>
          <a:p>
            <a:pPr marL="0" indent="0">
              <a:buFont typeface="Wingdings" pitchFamily="2" charset="2"/>
              <a:buNone/>
            </a:pP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6		</a:t>
            </a:r>
            <a:r>
              <a:rPr lang="ru-RU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j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7	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  <a:endParaRPr lang="ru-RU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		</a:t>
            </a:r>
            <a:endParaRPr lang="ru-RU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“Переполнение таблицы”</a:t>
            </a:r>
            <a:endParaRPr lang="en-US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en-US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ru-RU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marL="0" indent="0">
              <a:buFont typeface="Wingdings" pitchFamily="2" charset="2"/>
              <a:buNone/>
            </a:pP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endParaRPr lang="ru-RU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3	j=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4	</a:t>
            </a:r>
            <a:r>
              <a:rPr lang="ru-RU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T[j]==k</a:t>
            </a:r>
          </a:p>
          <a:p>
            <a:pPr marL="0" indent="0">
              <a:buFont typeface="Wingdings" pitchFamily="2" charset="2"/>
              <a:buNone/>
            </a:pP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5		</a:t>
            </a:r>
            <a:r>
              <a:rPr lang="ru-RU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j</a:t>
            </a:r>
          </a:p>
          <a:p>
            <a:pPr marL="0" indent="0">
              <a:buFont typeface="Wingdings" pitchFamily="2" charset="2"/>
              <a:buNone/>
            </a:pP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6	i=i+1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T[j]==NIL </a:t>
            </a:r>
            <a:r>
              <a:rPr lang="ru-RU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или 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==m</a:t>
            </a:r>
            <a:endParaRPr lang="ru-RU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NIL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ru-RU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kern="0" dirty="0"/>
          </a:p>
        </p:txBody>
      </p:sp>
    </p:spTree>
    <p:extLst>
      <p:ext uri="{BB962C8B-B14F-4D97-AF65-F5344CB8AC3E}">
        <p14:creationId xmlns:p14="http://schemas.microsoft.com/office/powerpoint/2010/main" val="344673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0C5B8-0459-47BA-AF95-366F1BCC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805"/>
            <a:ext cx="8229600" cy="702915"/>
          </a:xfrm>
        </p:spPr>
        <p:txBody>
          <a:bodyPr/>
          <a:lstStyle/>
          <a:p>
            <a:r>
              <a:rPr lang="ru-RU" dirty="0"/>
              <a:t>Открытая адресация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31D586-BAA3-4F93-B6D6-6B6472E4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06181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Вспомогательная хеш-функция</a:t>
            </a:r>
          </a:p>
          <a:p>
            <a:pPr marL="0" indent="0" algn="ctr">
              <a:buNone/>
            </a:pPr>
            <a:r>
              <a:rPr lang="en-US" sz="2400" b="1" i="1" dirty="0"/>
              <a:t>h</a:t>
            </a:r>
            <a:r>
              <a:rPr lang="ru-RU" sz="2400" b="1" i="1" dirty="0"/>
              <a:t>` : </a:t>
            </a:r>
            <a:r>
              <a:rPr lang="en-US" sz="2400" b="1" i="1" dirty="0"/>
              <a:t>U </a:t>
            </a:r>
            <a:r>
              <a:rPr lang="ru-RU" sz="2400" b="1" i="1" dirty="0"/>
              <a:t>→ {0,1,…,</a:t>
            </a:r>
            <a:r>
              <a:rPr lang="en-US" sz="2400" b="1" i="1" dirty="0"/>
              <a:t>m</a:t>
            </a:r>
            <a:r>
              <a:rPr lang="ru-RU" sz="2400" b="1" i="1" dirty="0"/>
              <a:t>-1}</a:t>
            </a:r>
          </a:p>
          <a:p>
            <a:r>
              <a:rPr lang="ru-RU" sz="2400" dirty="0"/>
              <a:t>Линейное исследование</a:t>
            </a:r>
          </a:p>
          <a:p>
            <a:pPr marL="0" indent="0" algn="ctr">
              <a:buNone/>
            </a:pPr>
            <a:r>
              <a:rPr lang="pt-BR" sz="2800" b="1" i="1" dirty="0"/>
              <a:t>h(k,i)=(h`(k)+i) mod m</a:t>
            </a:r>
          </a:p>
          <a:p>
            <a:pPr lvl="1"/>
            <a:r>
              <a:rPr lang="en-US" sz="2000" i="1" dirty="0" err="1"/>
              <a:t>i</a:t>
            </a:r>
            <a:r>
              <a:rPr lang="ru-RU" sz="2000" i="1" dirty="0"/>
              <a:t> = 0,1,…,</a:t>
            </a:r>
            <a:r>
              <a:rPr lang="en-US" sz="2000" i="1" dirty="0"/>
              <a:t>m</a:t>
            </a:r>
            <a:r>
              <a:rPr lang="ru-RU" sz="2000" i="1" dirty="0"/>
              <a:t>-1 , </a:t>
            </a:r>
            <a:r>
              <a:rPr lang="en-US" sz="2000" i="1" dirty="0"/>
              <a:t>m </a:t>
            </a:r>
            <a:r>
              <a:rPr lang="en-US" sz="2000" dirty="0"/>
              <a:t>– </a:t>
            </a:r>
            <a:r>
              <a:rPr lang="ru-RU" sz="2000" dirty="0"/>
              <a:t>размер хеш-таблицы</a:t>
            </a:r>
            <a:endParaRPr lang="en-US" sz="2000" dirty="0"/>
          </a:p>
          <a:p>
            <a:pPr lvl="1"/>
            <a:r>
              <a:rPr lang="ru-RU" sz="2000" dirty="0"/>
              <a:t>Последовательность исследуемых ячеек:</a:t>
            </a:r>
          </a:p>
          <a:p>
            <a:pPr marL="344487" lvl="1" indent="0">
              <a:buNone/>
            </a:pPr>
            <a:r>
              <a:rPr lang="en-US" sz="2400" dirty="0"/>
              <a:t>T</a:t>
            </a:r>
            <a:r>
              <a:rPr lang="ru-RU" sz="2400" dirty="0"/>
              <a:t>[</a:t>
            </a:r>
            <a:r>
              <a:rPr lang="en-US" sz="2400" dirty="0"/>
              <a:t>h</a:t>
            </a:r>
            <a:r>
              <a:rPr lang="ru-RU" sz="2400" dirty="0"/>
              <a:t>`(</a:t>
            </a:r>
            <a:r>
              <a:rPr lang="en-US" sz="2400" dirty="0"/>
              <a:t>k</a:t>
            </a:r>
            <a:r>
              <a:rPr lang="ru-RU" sz="2400" dirty="0"/>
              <a:t>)]</a:t>
            </a:r>
            <a:r>
              <a:rPr lang="en-US" sz="2400" dirty="0"/>
              <a:t>, T</a:t>
            </a:r>
            <a:r>
              <a:rPr lang="ru-RU" sz="2400" dirty="0"/>
              <a:t>[</a:t>
            </a:r>
            <a:r>
              <a:rPr lang="en-US" sz="2400" dirty="0"/>
              <a:t>h</a:t>
            </a:r>
            <a:r>
              <a:rPr lang="ru-RU" sz="2400" dirty="0"/>
              <a:t>`(</a:t>
            </a:r>
            <a:r>
              <a:rPr lang="en-US" sz="2400" dirty="0"/>
              <a:t>k</a:t>
            </a:r>
            <a:r>
              <a:rPr lang="ru-RU" sz="2400" dirty="0"/>
              <a:t>)+1]</a:t>
            </a:r>
            <a:r>
              <a:rPr lang="en-US" sz="2400" dirty="0"/>
              <a:t>, … , T</a:t>
            </a:r>
            <a:r>
              <a:rPr lang="ru-RU" sz="2400" dirty="0"/>
              <a:t>[</a:t>
            </a:r>
            <a:r>
              <a:rPr lang="en-US" sz="2400" dirty="0"/>
              <a:t>m</a:t>
            </a:r>
            <a:r>
              <a:rPr lang="ru-RU" sz="2400" dirty="0"/>
              <a:t>-1]</a:t>
            </a:r>
            <a:r>
              <a:rPr lang="en-US" sz="2400" dirty="0"/>
              <a:t>, </a:t>
            </a:r>
            <a:r>
              <a:rPr lang="ru-RU" sz="2400" dirty="0"/>
              <a:t>T[0] </a:t>
            </a:r>
            <a:r>
              <a:rPr lang="en-US" sz="2400" dirty="0"/>
              <a:t>, T[1], … , T</a:t>
            </a:r>
            <a:r>
              <a:rPr lang="ru-RU" sz="2400" dirty="0"/>
              <a:t>[</a:t>
            </a:r>
            <a:r>
              <a:rPr lang="en-US" sz="2400" dirty="0"/>
              <a:t>h</a:t>
            </a:r>
            <a:r>
              <a:rPr lang="ru-RU" sz="2400" dirty="0"/>
              <a:t>`(</a:t>
            </a:r>
            <a:r>
              <a:rPr lang="en-US" sz="2400" dirty="0"/>
              <a:t>k</a:t>
            </a:r>
            <a:r>
              <a:rPr lang="ru-RU" sz="2400" dirty="0"/>
              <a:t>)-1]</a:t>
            </a:r>
            <a:endParaRPr lang="en-US" sz="2400" dirty="0"/>
          </a:p>
          <a:p>
            <a:pPr marL="344487" lvl="1" indent="0">
              <a:buNone/>
            </a:pPr>
            <a:endParaRPr lang="en-US" sz="2400" dirty="0"/>
          </a:p>
          <a:p>
            <a:pPr marL="0" lvl="1" indent="0" algn="ctr">
              <a:buClr>
                <a:schemeClr val="accent1"/>
              </a:buClr>
              <a:buSzPct val="65000"/>
              <a:buNone/>
            </a:pPr>
            <a:r>
              <a:rPr lang="en-US" sz="2800" b="1" i="1" dirty="0">
                <a:ea typeface="+mn-ea"/>
                <a:cs typeface="+mn-cs"/>
              </a:rPr>
              <a:t>h(</a:t>
            </a:r>
            <a:r>
              <a:rPr lang="en-US" sz="2800" b="1" i="1" dirty="0" err="1">
                <a:ea typeface="+mn-ea"/>
                <a:cs typeface="+mn-cs"/>
              </a:rPr>
              <a:t>k,i</a:t>
            </a:r>
            <a:r>
              <a:rPr lang="en-US" sz="2800" b="1" i="1" dirty="0">
                <a:ea typeface="+mn-ea"/>
                <a:cs typeface="+mn-cs"/>
              </a:rPr>
              <a:t>)=(h`(k)+</a:t>
            </a:r>
            <a:r>
              <a:rPr lang="en-US" sz="2800" b="1" i="1" dirty="0" err="1">
                <a:ea typeface="+mn-ea"/>
                <a:cs typeface="+mn-cs"/>
              </a:rPr>
              <a:t>i</a:t>
            </a:r>
            <a:r>
              <a:rPr lang="en-US" sz="2800" b="1" i="1" dirty="0">
                <a:ea typeface="+mn-ea"/>
                <a:cs typeface="+mn-cs"/>
              </a:rPr>
              <a:t>*j) mod m</a:t>
            </a:r>
          </a:p>
          <a:p>
            <a:pPr lvl="1"/>
            <a:r>
              <a:rPr lang="en-US" sz="2000" i="1" dirty="0"/>
              <a:t>j </a:t>
            </a:r>
            <a:r>
              <a:rPr lang="ru-RU" sz="2000" i="1" dirty="0"/>
              <a:t>и </a:t>
            </a:r>
            <a:r>
              <a:rPr lang="en-US" sz="2000" i="1" dirty="0"/>
              <a:t>m</a:t>
            </a:r>
            <a:r>
              <a:rPr lang="ru-RU" sz="2000" i="1" dirty="0"/>
              <a:t> – взаимно-просты</a:t>
            </a:r>
          </a:p>
          <a:p>
            <a:pPr lvl="1"/>
            <a:r>
              <a:rPr lang="ru-RU" sz="2400" dirty="0">
                <a:solidFill>
                  <a:schemeClr val="tx2"/>
                </a:solidFill>
              </a:rPr>
              <a:t>Легко реализуется</a:t>
            </a:r>
          </a:p>
          <a:p>
            <a:pPr lvl="1"/>
            <a:r>
              <a:rPr lang="ru-RU" sz="2400" dirty="0">
                <a:solidFill>
                  <a:srgbClr val="C00000"/>
                </a:solidFill>
              </a:rPr>
              <a:t>Проблема первичной кластеризации – последовательности заполненных ячеек постоянно растут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1A7E00-E5AD-4527-9B57-7698BDF1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71630"/>
            <a:ext cx="2133600" cy="457200"/>
          </a:xfrm>
        </p:spPr>
        <p:txBody>
          <a:bodyPr/>
          <a:lstStyle/>
          <a:p>
            <a:fld id="{89BF1683-A66A-46E9-B983-53F8D6ED2DEA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883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0C5B8-0459-47BA-AF95-366F1BCC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805"/>
            <a:ext cx="8229600" cy="702915"/>
          </a:xfrm>
        </p:spPr>
        <p:txBody>
          <a:bodyPr/>
          <a:lstStyle/>
          <a:p>
            <a:r>
              <a:rPr lang="ru-RU" dirty="0"/>
              <a:t>Открытая адресация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31D586-BAA3-4F93-B6D6-6B6472E4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006181"/>
          </a:xfrm>
        </p:spPr>
        <p:txBody>
          <a:bodyPr/>
          <a:lstStyle/>
          <a:p>
            <a:r>
              <a:rPr lang="ru-RU" sz="2400" dirty="0"/>
              <a:t>Квадратичное исследование</a:t>
            </a:r>
          </a:p>
          <a:p>
            <a:pPr marL="0" indent="0" algn="ctr">
              <a:buNone/>
            </a:pPr>
            <a:r>
              <a:rPr lang="pt-BR" sz="2800" b="1" i="1" dirty="0"/>
              <a:t>h(k,i)=(h`(k</a:t>
            </a:r>
            <a:r>
              <a:rPr lang="en-US" sz="2800" b="1" i="1" dirty="0"/>
              <a:t>)+</a:t>
            </a:r>
            <a:r>
              <a:rPr lang="ru-RU" sz="2800" b="1" i="1" dirty="0"/>
              <a:t>с</a:t>
            </a:r>
            <a:r>
              <a:rPr lang="en-US" sz="2800" b="1" i="1" baseline="-25000" dirty="0"/>
              <a:t>1</a:t>
            </a:r>
            <a:r>
              <a:rPr lang="en-US" sz="2800" b="1" i="1" dirty="0"/>
              <a:t>i+c</a:t>
            </a:r>
            <a:r>
              <a:rPr lang="en-US" sz="2800" b="1" i="1" baseline="-25000" dirty="0"/>
              <a:t>2</a:t>
            </a:r>
            <a:r>
              <a:rPr lang="en-US" sz="2800" b="1" i="1" dirty="0"/>
              <a:t>i</a:t>
            </a:r>
            <a:r>
              <a:rPr lang="en-US" sz="2800" b="1" i="1" baseline="30000" dirty="0"/>
              <a:t>2</a:t>
            </a:r>
            <a:r>
              <a:rPr lang="pt-BR" sz="2800" b="1" i="1" dirty="0"/>
              <a:t>) mod m</a:t>
            </a:r>
          </a:p>
          <a:p>
            <a:pPr lvl="1"/>
            <a:r>
              <a:rPr lang="en-US" sz="2000" i="1" dirty="0" err="1"/>
              <a:t>i</a:t>
            </a:r>
            <a:r>
              <a:rPr lang="ru-RU" sz="2000" i="1" dirty="0"/>
              <a:t> = 0,1,…,</a:t>
            </a:r>
            <a:r>
              <a:rPr lang="en-US" sz="2000" i="1" dirty="0"/>
              <a:t>m</a:t>
            </a:r>
            <a:r>
              <a:rPr lang="ru-RU" sz="2000" i="1" dirty="0"/>
              <a:t>-1 , </a:t>
            </a:r>
            <a:r>
              <a:rPr lang="en-US" sz="2000" i="1" dirty="0"/>
              <a:t>m </a:t>
            </a:r>
            <a:r>
              <a:rPr lang="en-US" sz="2000" dirty="0"/>
              <a:t>– </a:t>
            </a:r>
            <a:r>
              <a:rPr lang="ru-RU" sz="2000" dirty="0"/>
              <a:t>размер хеш-таблицы</a:t>
            </a:r>
          </a:p>
          <a:p>
            <a:pPr lvl="1"/>
            <a:r>
              <a:rPr lang="ru-RU" sz="2000" dirty="0"/>
              <a:t>с</a:t>
            </a:r>
            <a:r>
              <a:rPr lang="ru-RU" sz="2000" baseline="-25000" dirty="0"/>
              <a:t>1</a:t>
            </a:r>
            <a:r>
              <a:rPr lang="ru-RU" sz="2000" dirty="0"/>
              <a:t> и с</a:t>
            </a:r>
            <a:r>
              <a:rPr lang="ru-RU" sz="2000" baseline="-25000" dirty="0"/>
              <a:t>2 </a:t>
            </a:r>
            <a:r>
              <a:rPr lang="ru-RU" sz="2000" dirty="0"/>
              <a:t>– положительные константы</a:t>
            </a:r>
            <a:endParaRPr lang="en-US" sz="2000" dirty="0"/>
          </a:p>
          <a:p>
            <a:pPr lvl="1"/>
            <a:r>
              <a:rPr lang="ru-RU" sz="2000" dirty="0"/>
              <a:t>Последовательность исследуемых ячеек начинается с </a:t>
            </a:r>
            <a:r>
              <a:rPr lang="en-US" sz="2400" dirty="0"/>
              <a:t>T</a:t>
            </a:r>
            <a:r>
              <a:rPr lang="ru-RU" sz="2400" dirty="0"/>
              <a:t>[</a:t>
            </a:r>
            <a:r>
              <a:rPr lang="en-US" sz="2400" dirty="0"/>
              <a:t>h</a:t>
            </a:r>
            <a:r>
              <a:rPr lang="ru-RU" sz="2400" dirty="0"/>
              <a:t>`(</a:t>
            </a:r>
            <a:r>
              <a:rPr lang="en-US" sz="2400" dirty="0"/>
              <a:t>k</a:t>
            </a:r>
            <a:r>
              <a:rPr lang="ru-RU" sz="2400" dirty="0"/>
              <a:t>)]</a:t>
            </a:r>
            <a:endParaRPr lang="en-US" sz="2400" dirty="0"/>
          </a:p>
          <a:p>
            <a:pPr lvl="1"/>
            <a:r>
              <a:rPr lang="ru-RU" sz="2400" dirty="0">
                <a:solidFill>
                  <a:schemeClr val="tx2"/>
                </a:solidFill>
              </a:rPr>
              <a:t>Более мягкая вторичная кластеризация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h</a:t>
            </a:r>
            <a:r>
              <a:rPr lang="ru-RU" i="1" dirty="0">
                <a:solidFill>
                  <a:srgbClr val="C00000"/>
                </a:solidFill>
              </a:rPr>
              <a:t>(</a:t>
            </a:r>
            <a:r>
              <a:rPr lang="en-US" i="1" dirty="0">
                <a:solidFill>
                  <a:srgbClr val="C00000"/>
                </a:solidFill>
              </a:rPr>
              <a:t>k</a:t>
            </a:r>
            <a:r>
              <a:rPr lang="ru-RU" i="1" baseline="-25000" dirty="0">
                <a:solidFill>
                  <a:srgbClr val="C00000"/>
                </a:solidFill>
              </a:rPr>
              <a:t>1</a:t>
            </a:r>
            <a:r>
              <a:rPr lang="ru-RU" i="1" dirty="0">
                <a:solidFill>
                  <a:srgbClr val="C00000"/>
                </a:solidFill>
              </a:rPr>
              <a:t>)=</a:t>
            </a:r>
            <a:r>
              <a:rPr lang="en-US" i="1" dirty="0">
                <a:solidFill>
                  <a:srgbClr val="C00000"/>
                </a:solidFill>
              </a:rPr>
              <a:t>h</a:t>
            </a:r>
            <a:r>
              <a:rPr lang="ru-RU" i="1" dirty="0">
                <a:solidFill>
                  <a:srgbClr val="C00000"/>
                </a:solidFill>
              </a:rPr>
              <a:t>(</a:t>
            </a:r>
            <a:r>
              <a:rPr lang="en-US" i="1" dirty="0">
                <a:solidFill>
                  <a:srgbClr val="C00000"/>
                </a:solidFill>
              </a:rPr>
              <a:t>k</a:t>
            </a:r>
            <a:r>
              <a:rPr lang="ru-RU" i="1" baseline="-25000" dirty="0">
                <a:solidFill>
                  <a:srgbClr val="C00000"/>
                </a:solidFill>
              </a:rPr>
              <a:t>2</a:t>
            </a:r>
            <a:r>
              <a:rPr lang="ru-RU" i="1" dirty="0">
                <a:solidFill>
                  <a:srgbClr val="C00000"/>
                </a:solidFill>
              </a:rPr>
              <a:t>) </a:t>
            </a:r>
            <a:r>
              <a:rPr lang="ru-RU" dirty="0">
                <a:solidFill>
                  <a:srgbClr val="C00000"/>
                </a:solidFill>
              </a:rPr>
              <a:t>приводит к </a:t>
            </a:r>
            <a:r>
              <a:rPr lang="en-US" i="1" dirty="0">
                <a:solidFill>
                  <a:srgbClr val="C00000"/>
                </a:solidFill>
              </a:rPr>
              <a:t>h</a:t>
            </a:r>
            <a:r>
              <a:rPr lang="ru-RU" i="1" dirty="0">
                <a:solidFill>
                  <a:srgbClr val="C00000"/>
                </a:solidFill>
              </a:rPr>
              <a:t>(</a:t>
            </a:r>
            <a:r>
              <a:rPr lang="en-US" i="1" dirty="0">
                <a:solidFill>
                  <a:srgbClr val="C00000"/>
                </a:solidFill>
              </a:rPr>
              <a:t>k</a:t>
            </a:r>
            <a:r>
              <a:rPr lang="ru-RU" i="1" baseline="-25000" dirty="0">
                <a:solidFill>
                  <a:srgbClr val="C00000"/>
                </a:solidFill>
              </a:rPr>
              <a:t>1</a:t>
            </a:r>
            <a:r>
              <a:rPr lang="ru-RU" i="1" dirty="0">
                <a:solidFill>
                  <a:srgbClr val="C00000"/>
                </a:solidFill>
              </a:rPr>
              <a:t>,</a:t>
            </a:r>
            <a:r>
              <a:rPr lang="en-US" i="1" dirty="0" err="1">
                <a:solidFill>
                  <a:srgbClr val="C00000"/>
                </a:solidFill>
              </a:rPr>
              <a:t>i</a:t>
            </a:r>
            <a:r>
              <a:rPr lang="ru-RU" i="1" dirty="0">
                <a:solidFill>
                  <a:srgbClr val="C00000"/>
                </a:solidFill>
              </a:rPr>
              <a:t>)=</a:t>
            </a:r>
            <a:r>
              <a:rPr lang="en-US" i="1" dirty="0">
                <a:solidFill>
                  <a:srgbClr val="C00000"/>
                </a:solidFill>
              </a:rPr>
              <a:t>h</a:t>
            </a:r>
            <a:r>
              <a:rPr lang="ru-RU" i="1" dirty="0">
                <a:solidFill>
                  <a:srgbClr val="C00000"/>
                </a:solidFill>
              </a:rPr>
              <a:t>(</a:t>
            </a:r>
            <a:r>
              <a:rPr lang="en-US" i="1" dirty="0">
                <a:solidFill>
                  <a:srgbClr val="C00000"/>
                </a:solidFill>
              </a:rPr>
              <a:t>k</a:t>
            </a:r>
            <a:r>
              <a:rPr lang="ru-RU" i="1" baseline="-25000" dirty="0">
                <a:solidFill>
                  <a:srgbClr val="C00000"/>
                </a:solidFill>
              </a:rPr>
              <a:t>2</a:t>
            </a:r>
            <a:r>
              <a:rPr lang="ru-RU" i="1" dirty="0">
                <a:solidFill>
                  <a:srgbClr val="C00000"/>
                </a:solidFill>
              </a:rPr>
              <a:t>,</a:t>
            </a:r>
            <a:r>
              <a:rPr lang="en-US" i="1" dirty="0" err="1">
                <a:solidFill>
                  <a:srgbClr val="C00000"/>
                </a:solidFill>
              </a:rPr>
              <a:t>i</a:t>
            </a:r>
            <a:r>
              <a:rPr lang="ru-RU" i="1" dirty="0">
                <a:solidFill>
                  <a:srgbClr val="C00000"/>
                </a:solidFill>
              </a:rPr>
              <a:t>)</a:t>
            </a:r>
          </a:p>
          <a:p>
            <a:pPr marL="344487" lvl="1" indent="0">
              <a:buNone/>
            </a:pPr>
            <a:r>
              <a:rPr lang="ru-RU" sz="2400" dirty="0">
                <a:solidFill>
                  <a:srgbClr val="C00000"/>
                </a:solidFill>
              </a:rPr>
              <a:t>последовательности совпадают</a:t>
            </a:r>
          </a:p>
          <a:p>
            <a:pPr marL="344487" lvl="1" indent="0">
              <a:buNone/>
            </a:pPr>
            <a:r>
              <a:rPr lang="ru-RU" sz="2400" dirty="0">
                <a:solidFill>
                  <a:srgbClr val="C00000"/>
                </a:solidFill>
              </a:rPr>
              <a:t>(верно и для линейного исследования)</a:t>
            </a:r>
          </a:p>
          <a:p>
            <a:pPr lvl="1"/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1A7E00-E5AD-4527-9B57-7698BDF1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71630"/>
            <a:ext cx="2133600" cy="457200"/>
          </a:xfrm>
        </p:spPr>
        <p:txBody>
          <a:bodyPr/>
          <a:lstStyle/>
          <a:p>
            <a:fld id="{89BF1683-A66A-46E9-B983-53F8D6ED2DEA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254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0C5B8-0459-47BA-AF95-366F1BCC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ru-RU" dirty="0"/>
              <a:t>Открытая адресация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31D586-BAA3-4F93-B6D6-6B6472E4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579296" cy="5006181"/>
          </a:xfrm>
        </p:spPr>
        <p:txBody>
          <a:bodyPr/>
          <a:lstStyle/>
          <a:p>
            <a:r>
              <a:rPr lang="ru-RU" sz="2400" dirty="0"/>
              <a:t>Двойное хеширование</a:t>
            </a:r>
            <a:endParaRPr lang="en-US" sz="2400" dirty="0"/>
          </a:p>
          <a:p>
            <a:pPr marL="0" indent="0" algn="ctr">
              <a:buNone/>
            </a:pPr>
            <a:r>
              <a:rPr lang="en-US" b="1" i="1" dirty="0"/>
              <a:t>h(</a:t>
            </a:r>
            <a:r>
              <a:rPr lang="en-US" b="1" i="1" dirty="0" err="1"/>
              <a:t>k,i</a:t>
            </a:r>
            <a:r>
              <a:rPr lang="en-US" b="1" i="1" dirty="0"/>
              <a:t>)=(h`</a:t>
            </a:r>
            <a:r>
              <a:rPr lang="en-US" b="1" i="1" baseline="-25000" dirty="0"/>
              <a:t>1</a:t>
            </a:r>
            <a:r>
              <a:rPr lang="en-US" b="1" i="1" dirty="0"/>
              <a:t>(k)+</a:t>
            </a:r>
            <a:r>
              <a:rPr lang="en-US" b="1" i="1" dirty="0" err="1"/>
              <a:t>i</a:t>
            </a:r>
            <a:r>
              <a:rPr lang="en-US" b="1" i="1" dirty="0"/>
              <a:t> h`</a:t>
            </a:r>
            <a:r>
              <a:rPr lang="en-US" b="1" i="1" baseline="-25000" dirty="0"/>
              <a:t>2</a:t>
            </a:r>
            <a:r>
              <a:rPr lang="en-US" b="1" i="1" dirty="0"/>
              <a:t>(k)) mod m</a:t>
            </a:r>
            <a:endParaRPr lang="ru-RU" b="1" i="1" dirty="0"/>
          </a:p>
          <a:p>
            <a:pPr lvl="1"/>
            <a:r>
              <a:rPr lang="en-US" sz="2000" i="1" dirty="0" err="1"/>
              <a:t>i</a:t>
            </a:r>
            <a:r>
              <a:rPr lang="ru-RU" sz="2000" i="1" dirty="0"/>
              <a:t> = 0,1,…,</a:t>
            </a:r>
            <a:r>
              <a:rPr lang="en-US" sz="2000" i="1" dirty="0"/>
              <a:t>m</a:t>
            </a:r>
            <a:r>
              <a:rPr lang="ru-RU" sz="2000" i="1" dirty="0"/>
              <a:t>-1 , </a:t>
            </a:r>
            <a:r>
              <a:rPr lang="en-US" sz="2000" i="1" dirty="0"/>
              <a:t>m </a:t>
            </a:r>
            <a:r>
              <a:rPr lang="en-US" sz="2000" dirty="0"/>
              <a:t>– </a:t>
            </a:r>
            <a:r>
              <a:rPr lang="ru-RU" sz="2000" dirty="0"/>
              <a:t>размер хеш-таблицы</a:t>
            </a:r>
          </a:p>
          <a:p>
            <a:pPr lvl="1"/>
            <a:r>
              <a:rPr lang="ru-RU" sz="2000" dirty="0"/>
              <a:t>с</a:t>
            </a:r>
            <a:r>
              <a:rPr lang="ru-RU" sz="2000" baseline="-25000" dirty="0"/>
              <a:t>1</a:t>
            </a:r>
            <a:r>
              <a:rPr lang="ru-RU" sz="2000" dirty="0"/>
              <a:t> и с</a:t>
            </a:r>
            <a:r>
              <a:rPr lang="ru-RU" sz="2000" baseline="-25000" dirty="0"/>
              <a:t>2 </a:t>
            </a:r>
            <a:r>
              <a:rPr lang="ru-RU" sz="2000" dirty="0"/>
              <a:t>– положительные константы</a:t>
            </a:r>
            <a:endParaRPr lang="en-US" sz="2000" dirty="0"/>
          </a:p>
          <a:p>
            <a:pPr lvl="1"/>
            <a:r>
              <a:rPr lang="ru-RU" sz="2000" dirty="0"/>
              <a:t>Последовательность исследуемых ячеек начинается с </a:t>
            </a:r>
            <a:r>
              <a:rPr lang="en-US" sz="2400" dirty="0"/>
              <a:t>T</a:t>
            </a:r>
            <a:r>
              <a:rPr lang="ru-RU" sz="2400" dirty="0"/>
              <a:t>[</a:t>
            </a:r>
            <a:r>
              <a:rPr lang="en-US" sz="2400" dirty="0"/>
              <a:t>h</a:t>
            </a:r>
            <a:r>
              <a:rPr lang="ru-RU" sz="2400" dirty="0"/>
              <a:t>`</a:t>
            </a:r>
            <a:r>
              <a:rPr lang="en-US" sz="2400" baseline="-25000" dirty="0"/>
              <a:t>1</a:t>
            </a:r>
            <a:r>
              <a:rPr lang="ru-RU" sz="2400" dirty="0"/>
              <a:t>(</a:t>
            </a:r>
            <a:r>
              <a:rPr lang="en-US" sz="2400" dirty="0"/>
              <a:t>k</a:t>
            </a:r>
            <a:r>
              <a:rPr lang="ru-RU" sz="2400" dirty="0"/>
              <a:t>)]</a:t>
            </a:r>
            <a:endParaRPr lang="en-US" sz="2400" dirty="0"/>
          </a:p>
          <a:p>
            <a:pPr lvl="1"/>
            <a:r>
              <a:rPr lang="ru-RU" sz="2000" dirty="0"/>
              <a:t>Смещение </a:t>
            </a:r>
            <a:r>
              <a:rPr lang="en-US" sz="2400" dirty="0"/>
              <a:t>h</a:t>
            </a:r>
            <a:r>
              <a:rPr lang="ru-RU" sz="2400" dirty="0"/>
              <a:t>`</a:t>
            </a:r>
            <a:r>
              <a:rPr lang="ru-RU" sz="2400" baseline="-25000" dirty="0"/>
              <a:t>2</a:t>
            </a:r>
            <a:r>
              <a:rPr lang="ru-RU" sz="2400" dirty="0"/>
              <a:t>(</a:t>
            </a:r>
            <a:r>
              <a:rPr lang="en-US" sz="2400" dirty="0"/>
              <a:t>k</a:t>
            </a:r>
            <a:r>
              <a:rPr lang="ru-RU" sz="2400" dirty="0"/>
              <a:t>) </a:t>
            </a:r>
            <a:r>
              <a:rPr lang="en-US" sz="2400" dirty="0"/>
              <a:t>mod m</a:t>
            </a:r>
            <a:r>
              <a:rPr lang="ru-RU" sz="2400" dirty="0"/>
              <a:t>, 	</a:t>
            </a:r>
            <a:r>
              <a:rPr lang="en-US" sz="2000" dirty="0"/>
              <a:t>h</a:t>
            </a:r>
            <a:r>
              <a:rPr lang="ru-RU" sz="2000" dirty="0"/>
              <a:t>`</a:t>
            </a:r>
            <a:r>
              <a:rPr lang="ru-RU" sz="2000" baseline="-25000" dirty="0"/>
              <a:t>2</a:t>
            </a:r>
            <a:r>
              <a:rPr lang="ru-RU" sz="2000" dirty="0"/>
              <a:t>(</a:t>
            </a:r>
            <a:r>
              <a:rPr lang="en-US" sz="2000" dirty="0"/>
              <a:t>k</a:t>
            </a:r>
            <a:r>
              <a:rPr lang="ru-RU" sz="2000" dirty="0"/>
              <a:t>)  и </a:t>
            </a:r>
            <a:r>
              <a:rPr lang="en-US" sz="2000" dirty="0"/>
              <a:t>m –</a:t>
            </a:r>
            <a:r>
              <a:rPr lang="ru-RU" sz="2000" dirty="0"/>
              <a:t> взаимно простые</a:t>
            </a:r>
            <a:endParaRPr lang="en-US" sz="2400" dirty="0"/>
          </a:p>
          <a:p>
            <a:pPr lvl="1"/>
            <a:r>
              <a:rPr lang="en-US" sz="2400" i="1" dirty="0">
                <a:solidFill>
                  <a:schemeClr val="tx2"/>
                </a:solidFill>
              </a:rPr>
              <a:t>h</a:t>
            </a:r>
            <a:r>
              <a:rPr lang="ru-RU" sz="2400" i="1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k</a:t>
            </a:r>
            <a:r>
              <a:rPr lang="ru-RU" sz="2400" i="1" baseline="-25000" dirty="0">
                <a:solidFill>
                  <a:schemeClr val="tx2"/>
                </a:solidFill>
              </a:rPr>
              <a:t>1</a:t>
            </a:r>
            <a:r>
              <a:rPr lang="ru-RU" sz="2400" i="1" dirty="0">
                <a:solidFill>
                  <a:schemeClr val="tx2"/>
                </a:solidFill>
              </a:rPr>
              <a:t>)=</a:t>
            </a:r>
            <a:r>
              <a:rPr lang="en-US" sz="2400" i="1" dirty="0">
                <a:solidFill>
                  <a:schemeClr val="tx2"/>
                </a:solidFill>
              </a:rPr>
              <a:t>h</a:t>
            </a:r>
            <a:r>
              <a:rPr lang="ru-RU" sz="2400" i="1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k</a:t>
            </a:r>
            <a:r>
              <a:rPr lang="ru-RU" sz="2400" i="1" baseline="-25000" dirty="0">
                <a:solidFill>
                  <a:schemeClr val="tx2"/>
                </a:solidFill>
              </a:rPr>
              <a:t>2</a:t>
            </a:r>
            <a:r>
              <a:rPr lang="ru-RU" sz="2400" i="1" dirty="0">
                <a:solidFill>
                  <a:schemeClr val="tx2"/>
                </a:solidFill>
              </a:rPr>
              <a:t>) </a:t>
            </a:r>
            <a:r>
              <a:rPr lang="ru-RU" sz="2400" dirty="0">
                <a:solidFill>
                  <a:schemeClr val="tx2"/>
                </a:solidFill>
              </a:rPr>
              <a:t>не приводит к </a:t>
            </a:r>
            <a:r>
              <a:rPr lang="en-US" sz="2400" i="1" dirty="0">
                <a:solidFill>
                  <a:schemeClr val="tx2"/>
                </a:solidFill>
              </a:rPr>
              <a:t>h</a:t>
            </a:r>
            <a:r>
              <a:rPr lang="ru-RU" sz="2400" i="1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k</a:t>
            </a:r>
            <a:r>
              <a:rPr lang="ru-RU" sz="2400" i="1" baseline="-25000" dirty="0">
                <a:solidFill>
                  <a:schemeClr val="tx2"/>
                </a:solidFill>
              </a:rPr>
              <a:t>1</a:t>
            </a:r>
            <a:r>
              <a:rPr lang="ru-RU" sz="2400" i="1" dirty="0">
                <a:solidFill>
                  <a:schemeClr val="tx2"/>
                </a:solidFill>
              </a:rPr>
              <a:t>,</a:t>
            </a:r>
            <a:r>
              <a:rPr lang="en-US" sz="2400" i="1" dirty="0" err="1">
                <a:solidFill>
                  <a:schemeClr val="tx2"/>
                </a:solidFill>
              </a:rPr>
              <a:t>i</a:t>
            </a:r>
            <a:r>
              <a:rPr lang="ru-RU" sz="2400" i="1" dirty="0">
                <a:solidFill>
                  <a:schemeClr val="tx2"/>
                </a:solidFill>
              </a:rPr>
              <a:t>)=</a:t>
            </a:r>
            <a:r>
              <a:rPr lang="en-US" sz="2400" i="1" dirty="0">
                <a:solidFill>
                  <a:schemeClr val="tx2"/>
                </a:solidFill>
              </a:rPr>
              <a:t>h</a:t>
            </a:r>
            <a:r>
              <a:rPr lang="ru-RU" sz="2400" i="1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k</a:t>
            </a:r>
            <a:r>
              <a:rPr lang="ru-RU" sz="2400" i="1" baseline="-25000" dirty="0">
                <a:solidFill>
                  <a:schemeClr val="tx2"/>
                </a:solidFill>
              </a:rPr>
              <a:t>2</a:t>
            </a:r>
            <a:r>
              <a:rPr lang="ru-RU" sz="2400" i="1" dirty="0">
                <a:solidFill>
                  <a:schemeClr val="tx2"/>
                </a:solidFill>
              </a:rPr>
              <a:t>,</a:t>
            </a:r>
            <a:r>
              <a:rPr lang="en-US" sz="2400" i="1" dirty="0" err="1">
                <a:solidFill>
                  <a:schemeClr val="tx2"/>
                </a:solidFill>
              </a:rPr>
              <a:t>i</a:t>
            </a:r>
            <a:r>
              <a:rPr lang="ru-RU" sz="2400" i="1" dirty="0">
                <a:solidFill>
                  <a:schemeClr val="tx2"/>
                </a:solidFill>
              </a:rPr>
              <a:t>) </a:t>
            </a:r>
            <a:r>
              <a:rPr lang="ru-RU" sz="2400" dirty="0">
                <a:solidFill>
                  <a:schemeClr val="tx2"/>
                </a:solidFill>
              </a:rPr>
              <a:t>последовательности различаются</a:t>
            </a:r>
          </a:p>
          <a:p>
            <a:pPr lvl="1"/>
            <a:r>
              <a:rPr lang="en-US" sz="2400" dirty="0"/>
              <a:t>m </a:t>
            </a:r>
            <a:r>
              <a:rPr lang="ru-RU" sz="2400" dirty="0"/>
              <a:t>и </a:t>
            </a:r>
            <a:r>
              <a:rPr lang="en-US" sz="2400" dirty="0"/>
              <a:t>h</a:t>
            </a:r>
            <a:r>
              <a:rPr lang="ru-RU" sz="2400" dirty="0"/>
              <a:t>`</a:t>
            </a:r>
            <a:r>
              <a:rPr lang="ru-RU" sz="2400" baseline="-25000" dirty="0"/>
              <a:t>2</a:t>
            </a:r>
            <a:r>
              <a:rPr lang="ru-RU" sz="2400" dirty="0"/>
              <a:t>(</a:t>
            </a:r>
            <a:r>
              <a:rPr lang="en-US" sz="2400" dirty="0"/>
              <a:t>k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должны быть взаимно простыми для обхода всей таблицы:</a:t>
            </a:r>
          </a:p>
          <a:p>
            <a:pPr lvl="2"/>
            <a:r>
              <a:rPr lang="en-US" sz="2000" dirty="0"/>
              <a:t>m – </a:t>
            </a:r>
            <a:r>
              <a:rPr lang="ru-RU" sz="2000" dirty="0"/>
              <a:t>степень</a:t>
            </a:r>
            <a:r>
              <a:rPr lang="en-US" sz="2000" dirty="0"/>
              <a:t> 2</a:t>
            </a:r>
            <a:r>
              <a:rPr lang="ru-RU" sz="2000" dirty="0"/>
              <a:t>, </a:t>
            </a:r>
            <a:r>
              <a:rPr lang="en-US" sz="2000" dirty="0"/>
              <a:t>h</a:t>
            </a:r>
            <a:r>
              <a:rPr lang="ru-RU" sz="2000" dirty="0"/>
              <a:t>`</a:t>
            </a:r>
            <a:r>
              <a:rPr lang="ru-RU" sz="2000" baseline="-25000" dirty="0"/>
              <a:t>2</a:t>
            </a:r>
            <a:r>
              <a:rPr lang="ru-RU" sz="2000" dirty="0"/>
              <a:t>(</a:t>
            </a:r>
            <a:r>
              <a:rPr lang="en-US" sz="2000" dirty="0"/>
              <a:t>k</a:t>
            </a:r>
            <a:r>
              <a:rPr lang="ru-RU" sz="2000" dirty="0"/>
              <a:t>) возвращает только нечетные числа </a:t>
            </a:r>
          </a:p>
          <a:p>
            <a:pPr lvl="2"/>
            <a:r>
              <a:rPr lang="en-US" sz="2000" dirty="0"/>
              <a:t>m – </a:t>
            </a:r>
            <a:r>
              <a:rPr lang="ru-RU" sz="2000" dirty="0"/>
              <a:t>простое, </a:t>
            </a:r>
            <a:r>
              <a:rPr lang="en-US" sz="2000" dirty="0"/>
              <a:t>h</a:t>
            </a:r>
            <a:r>
              <a:rPr lang="ru-RU" sz="2000" dirty="0"/>
              <a:t>`</a:t>
            </a:r>
            <a:r>
              <a:rPr lang="ru-RU" sz="2000" baseline="-25000" dirty="0"/>
              <a:t>2</a:t>
            </a:r>
            <a:r>
              <a:rPr lang="ru-RU" sz="2000" dirty="0"/>
              <a:t>(</a:t>
            </a:r>
            <a:r>
              <a:rPr lang="en-US" sz="2000" dirty="0"/>
              <a:t>k</a:t>
            </a:r>
            <a:r>
              <a:rPr lang="ru-RU" sz="2000" dirty="0"/>
              <a:t>) возвращает натуральные числа меньше </a:t>
            </a:r>
            <a:r>
              <a:rPr lang="en-US" sz="2000" dirty="0"/>
              <a:t>m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1A7E00-E5AD-4527-9B57-7698BDF1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09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0C5B8-0459-47BA-AF95-366F1BCC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ru-RU" dirty="0"/>
              <a:t>Открытая адресация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31D586-BAA3-4F93-B6D6-6B6472E4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6059016" cy="5006181"/>
          </a:xfrm>
        </p:spPr>
        <p:txBody>
          <a:bodyPr/>
          <a:lstStyle/>
          <a:p>
            <a:r>
              <a:rPr lang="ru-RU" sz="2400" dirty="0"/>
              <a:t>Двойное хеширование</a:t>
            </a:r>
            <a:endParaRPr lang="en-US" sz="24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en-US" sz="2400" dirty="0"/>
              <a:t>h`</a:t>
            </a:r>
            <a:r>
              <a:rPr lang="en-US" sz="2400" baseline="-25000" dirty="0"/>
              <a:t>1</a:t>
            </a:r>
            <a:r>
              <a:rPr lang="en-US" sz="2400" dirty="0"/>
              <a:t>(k) = k mod m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h`</a:t>
            </a:r>
            <a:r>
              <a:rPr lang="en-US" sz="2400" baseline="-25000" dirty="0"/>
              <a:t>2</a:t>
            </a:r>
            <a:r>
              <a:rPr lang="en-US" sz="2400" dirty="0"/>
              <a:t>(k) = 1 + (k mod m`)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m` </a:t>
            </a:r>
            <a:r>
              <a:rPr lang="ru-RU" sz="2400" dirty="0"/>
              <a:t>немного меньше </a:t>
            </a:r>
            <a:r>
              <a:rPr lang="en-US" sz="2400" dirty="0"/>
              <a:t>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Пример для </a:t>
            </a:r>
            <a:r>
              <a:rPr lang="en-US" sz="2400" dirty="0"/>
              <a:t>m=13</a:t>
            </a:r>
            <a:r>
              <a:rPr lang="ru-RU" sz="2400" dirty="0"/>
              <a:t>, </a:t>
            </a:r>
            <a:r>
              <a:rPr lang="en-US" sz="2400" dirty="0"/>
              <a:t>m`=11</a:t>
            </a:r>
          </a:p>
          <a:p>
            <a:pPr marL="0" indent="0">
              <a:buNone/>
            </a:pPr>
            <a:r>
              <a:rPr lang="ru-RU" sz="2400" dirty="0"/>
              <a:t>Вставка ключа 14 в последовательность ячеек 1, 5, 9, …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1A7E00-E5AD-4527-9B57-7698BDF1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DC2D14-86E8-412A-82E8-7CC83CDD15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736" y="908720"/>
            <a:ext cx="1666528" cy="4703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2791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>
                <a:latin typeface="+mn-lt"/>
              </a:rPr>
              <a:t>Динамические структуры данных</a:t>
            </a:r>
            <a:br>
              <a:rPr lang="en-US" sz="4000" b="1" dirty="0">
                <a:latin typeface="+mn-lt"/>
              </a:rPr>
            </a:br>
            <a:r>
              <a:rPr lang="ru-RU" sz="2400" b="1" dirty="0"/>
              <a:t>Часть</a:t>
            </a:r>
            <a:r>
              <a:rPr lang="en-US" sz="2400" b="1"/>
              <a:t> 2</a:t>
            </a:r>
            <a:r>
              <a:rPr lang="ru-RU" sz="2400" b="1" dirty="0"/>
              <a:t>. Хэш-таблицы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1</a:t>
            </a:r>
            <a:r>
              <a:rPr lang="en-US" sz="2000" b="1" u="sng" dirty="0"/>
              <a:t>1</a:t>
            </a:r>
            <a:r>
              <a:rPr lang="ru-RU" sz="2000" b="1" dirty="0"/>
              <a:t>: Динамические структуры данных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12</a:t>
            </a:r>
          </a:p>
        </p:txBody>
      </p:sp>
    </p:spTree>
    <p:extLst>
      <p:ext uri="{BB962C8B-B14F-4D97-AF65-F5344CB8AC3E}">
        <p14:creationId xmlns:p14="http://schemas.microsoft.com/office/powerpoint/2010/main" val="3351387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1. Таблицы с прямой адресацией. Понятие хеш-таблицы</a:t>
            </a:r>
          </a:p>
          <a:p>
            <a:pPr>
              <a:buNone/>
            </a:pPr>
            <a:r>
              <a:rPr lang="ru-RU" dirty="0"/>
              <a:t>2. Хеш-функции. Определение и методы построения.</a:t>
            </a:r>
          </a:p>
          <a:p>
            <a:pPr>
              <a:buNone/>
            </a:pPr>
            <a:r>
              <a:rPr lang="ru-RU" dirty="0"/>
              <a:t>3. Хеш-таблица. Разрешение коллизий при помощи цепочек.</a:t>
            </a:r>
          </a:p>
          <a:p>
            <a:pPr>
              <a:buNone/>
            </a:pPr>
            <a:r>
              <a:rPr lang="ru-RU" dirty="0"/>
              <a:t>4. Хеш-таблица. Разрешение коллизий при помощи открытой адресации.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с прямой адресацией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2448272"/>
          </a:xfrm>
        </p:spPr>
        <p:txBody>
          <a:bodyPr/>
          <a:lstStyle/>
          <a:p>
            <a:pPr algn="just"/>
            <a:r>
              <a:rPr lang="ru-RU" sz="2400" dirty="0"/>
              <a:t>Ключ входит в совокупность </a:t>
            </a:r>
            <a:r>
              <a:rPr lang="en-US" sz="2400" i="1" dirty="0"/>
              <a:t>U={0,1,…,m-1}</a:t>
            </a:r>
            <a:r>
              <a:rPr lang="ru-RU" sz="2400" dirty="0"/>
              <a:t>, где </a:t>
            </a:r>
            <a:r>
              <a:rPr lang="en-US" sz="2400" i="1" dirty="0"/>
              <a:t>m</a:t>
            </a:r>
            <a:r>
              <a:rPr lang="en-US" sz="2400" dirty="0"/>
              <a:t> – </a:t>
            </a:r>
            <a:r>
              <a:rPr lang="ru-RU" sz="2400" dirty="0"/>
              <a:t>не слишком велико</a:t>
            </a:r>
          </a:p>
          <a:p>
            <a:pPr algn="just"/>
            <a:r>
              <a:rPr lang="ru-RU" sz="2400" dirty="0"/>
              <a:t>Ключи не повторяются</a:t>
            </a:r>
          </a:p>
          <a:p>
            <a:pPr marL="0" indent="0" algn="just">
              <a:buNone/>
            </a:pPr>
            <a:r>
              <a:rPr lang="ru-RU" sz="2400" b="1" u="sng" dirty="0"/>
              <a:t>Таблица с прямой адресацией</a:t>
            </a:r>
            <a:r>
              <a:rPr lang="ru-RU" sz="2400" b="1" dirty="0"/>
              <a:t> </a:t>
            </a:r>
            <a:r>
              <a:rPr lang="en-US" sz="2400" b="1" i="1" dirty="0"/>
              <a:t>T[0..m-1] </a:t>
            </a:r>
            <a:r>
              <a:rPr lang="en-US" sz="2400" dirty="0"/>
              <a:t>– </a:t>
            </a:r>
            <a:r>
              <a:rPr lang="ru-RU" sz="2400" dirty="0"/>
              <a:t>динамическое множество, каждый элемент которого соответствует ключу из совокупности ключей </a:t>
            </a:r>
            <a:r>
              <a:rPr lang="en-US" sz="2400" b="1" i="1" dirty="0"/>
              <a:t>U</a:t>
            </a:r>
            <a:endParaRPr lang="ru-RU" sz="2400" dirty="0"/>
          </a:p>
          <a:p>
            <a:pPr algn="just"/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9A6176-5031-4ABD-8856-9003E0DB4B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055" y="3456309"/>
            <a:ext cx="5716449" cy="26651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86FEA0-2F22-4B67-BABB-2622D14A0BE1}"/>
              </a:ext>
            </a:extLst>
          </p:cNvPr>
          <p:cNvSpPr txBox="1"/>
          <p:nvPr/>
        </p:nvSpPr>
        <p:spPr>
          <a:xfrm>
            <a:off x="395536" y="3469764"/>
            <a:ext cx="31683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Элемент с ключом </a:t>
            </a:r>
            <a:r>
              <a:rPr lang="en-US" sz="2400" b="1" i="1" dirty="0"/>
              <a:t>k</a:t>
            </a:r>
            <a:r>
              <a:rPr lang="en-US" sz="2400" dirty="0"/>
              <a:t> </a:t>
            </a:r>
            <a:r>
              <a:rPr lang="ru-RU" sz="2400" dirty="0"/>
              <a:t>хранится в ячейке </a:t>
            </a:r>
            <a:r>
              <a:rPr lang="en-US" sz="2400" b="1" i="1" dirty="0"/>
              <a:t>k</a:t>
            </a:r>
            <a:r>
              <a:rPr lang="ru-RU" sz="2400" dirty="0"/>
              <a:t>, получение к нему доступа – </a:t>
            </a:r>
            <a:r>
              <a:rPr lang="en-US" sz="2400" b="1" i="1" dirty="0"/>
              <a:t>T[k]</a:t>
            </a:r>
            <a:r>
              <a:rPr lang="ru-RU" sz="2400" dirty="0"/>
              <a:t>, если такого элемента нет, то </a:t>
            </a:r>
            <a:r>
              <a:rPr lang="en-US" sz="2400" b="1" i="1" dirty="0"/>
              <a:t>T[k]=NIL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6100E-C3EC-44F1-9A58-128CACAD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Примеры реализации на 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A9F8F5-78BE-4320-869C-BB6911BC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1470EA-D1A7-4F22-BA55-DDF261BB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70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56818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+mn-lt"/>
              </a:rPr>
              <a:t> </a:t>
            </a:r>
            <a:r>
              <a:rPr lang="ru-RU" sz="3600" dirty="0"/>
              <a:t>Эффективность хеш-таблиц </a:t>
            </a:r>
            <a:endParaRPr lang="ru-RU" sz="3600" dirty="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31887"/>
            <a:ext cx="8839200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71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67271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Хеш-таблицы (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Hash tables) </a:t>
            </a:r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745951"/>
            <a:ext cx="8677275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51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67271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Хеш-таблицы (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Hash tables) </a:t>
            </a:r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908720"/>
            <a:ext cx="873442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440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67271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Хеш-таблицы (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Hash tables) </a:t>
            </a:r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793576"/>
            <a:ext cx="870585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042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56818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+mn-lt"/>
              </a:rPr>
              <a:t> </a:t>
            </a:r>
            <a:r>
              <a:rPr lang="ru-RU" sz="3600" dirty="0"/>
              <a:t>Пример хэш-функции для строк </a:t>
            </a:r>
            <a:endParaRPr lang="ru-RU" sz="3600" dirty="0"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950937"/>
            <a:ext cx="8867775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231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56818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+mn-lt"/>
              </a:rPr>
              <a:t> </a:t>
            </a:r>
            <a:r>
              <a:rPr lang="en-US" sz="3600" dirty="0"/>
              <a:t>Jenkins hash functions </a:t>
            </a:r>
            <a:r>
              <a:rPr lang="ru-RU" sz="3600" dirty="0"/>
              <a:t> </a:t>
            </a:r>
            <a:endParaRPr lang="ru-RU" sz="3600" dirty="0">
              <a:latin typeface="+mn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908720"/>
            <a:ext cx="886777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2072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56818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+mn-lt"/>
              </a:rPr>
              <a:t> </a:t>
            </a:r>
            <a:r>
              <a:rPr lang="ru-RU" sz="3600" dirty="0"/>
              <a:t>Пример хэш-функции для чисел </a:t>
            </a:r>
            <a:endParaRPr lang="ru-RU" sz="3600" dirty="0"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908720"/>
            <a:ext cx="882015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455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56818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+mn-lt"/>
              </a:rPr>
              <a:t> </a:t>
            </a:r>
            <a:r>
              <a:rPr lang="ru-RU" sz="3600" dirty="0"/>
              <a:t>Реализация хеш-таблицы  </a:t>
            </a:r>
            <a:r>
              <a:rPr lang="en-US" sz="3600" dirty="0"/>
              <a:t> </a:t>
            </a:r>
            <a:endParaRPr lang="ru-RU" sz="3600" dirty="0">
              <a:latin typeface="+mn-lt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797768"/>
            <a:ext cx="8810625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959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56818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+mn-lt"/>
              </a:rPr>
              <a:t> </a:t>
            </a:r>
            <a:r>
              <a:rPr lang="ru-RU" sz="3600" dirty="0"/>
              <a:t>Хеш-функция</a:t>
            </a:r>
            <a:endParaRPr lang="ru-RU" sz="3600" dirty="0">
              <a:latin typeface="+mn-lt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836712"/>
            <a:ext cx="88201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97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D528A-1C33-4B8C-967E-681D0EA4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с прямой адресацией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0A7673-998F-481C-B243-E668C58A0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Direct-Address-Search(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T[k]</a:t>
            </a:r>
          </a:p>
          <a:p>
            <a:pPr marL="0" indent="0">
              <a:buNone/>
            </a:pP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Direct-Address-Insert(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	T[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]=x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Direct-Address-Delete(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	T[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]=NIL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624B86-83AC-4B86-9612-5456B421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819E1-EF62-4045-8674-07DB036049F1}"/>
              </a:ext>
            </a:extLst>
          </p:cNvPr>
          <p:cNvSpPr txBox="1"/>
          <p:nvPr/>
        </p:nvSpPr>
        <p:spPr>
          <a:xfrm>
            <a:off x="6444208" y="1608667"/>
            <a:ext cx="17265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O(1)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O(1)</a:t>
            </a:r>
            <a:endParaRPr lang="ru-RU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O(1)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71516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56818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+mn-lt"/>
              </a:rPr>
              <a:t> </a:t>
            </a:r>
            <a:r>
              <a:rPr lang="ru-RU" sz="3600" dirty="0"/>
              <a:t>Инициализация хеш-таблицы </a:t>
            </a:r>
            <a:endParaRPr lang="ru-RU" sz="3600" dirty="0">
              <a:latin typeface="+mn-lt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908720"/>
            <a:ext cx="88582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473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56818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+mn-lt"/>
              </a:rPr>
              <a:t> </a:t>
            </a:r>
            <a:r>
              <a:rPr lang="ru-RU" sz="3600" dirty="0"/>
              <a:t>Добавление элемента в хеш-таблицу</a:t>
            </a:r>
            <a:endParaRPr lang="ru-RU" sz="3600" dirty="0">
              <a:latin typeface="+mn-lt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755476"/>
            <a:ext cx="8763000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090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56818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+mn-lt"/>
              </a:rPr>
              <a:t> </a:t>
            </a:r>
            <a:r>
              <a:rPr lang="ru-RU" sz="3600" dirty="0"/>
              <a:t>Поиск элемента</a:t>
            </a:r>
            <a:endParaRPr lang="ru-RU" sz="3600" dirty="0">
              <a:latin typeface="+mn-lt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835868"/>
            <a:ext cx="8772525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287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56818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+mn-lt"/>
              </a:rPr>
              <a:t> </a:t>
            </a:r>
            <a:r>
              <a:rPr lang="ru-RU" sz="3600" dirty="0"/>
              <a:t>Поиск элемента</a:t>
            </a:r>
            <a:endParaRPr lang="ru-RU" sz="3600" dirty="0">
              <a:latin typeface="+mn-lt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890736"/>
            <a:ext cx="893445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466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56818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+mn-lt"/>
              </a:rPr>
              <a:t> </a:t>
            </a:r>
            <a:r>
              <a:rPr lang="ru-RU" sz="3600" dirty="0"/>
              <a:t>Удаление элемента</a:t>
            </a:r>
            <a:endParaRPr lang="ru-RU" sz="3600" dirty="0">
              <a:latin typeface="+mn-lt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908720"/>
            <a:ext cx="8791575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916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56818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+mn-lt"/>
              </a:rPr>
              <a:t> </a:t>
            </a:r>
            <a:r>
              <a:rPr lang="ru-RU" sz="3600" dirty="0"/>
              <a:t>Удаление элемента</a:t>
            </a:r>
            <a:endParaRPr lang="ru-RU" sz="3600" dirty="0">
              <a:latin typeface="+mn-lt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807293"/>
            <a:ext cx="87630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797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92696"/>
            <a:ext cx="8972550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8229" y="56818"/>
            <a:ext cx="90143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/>
              <a:t>Словарь со строковыми ключами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773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F45FB-8077-4D4A-A0D8-79FD2ECE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с прямой адресацией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2564E-36F4-44BB-B003-4D8AE26D1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ru-RU" dirty="0">
                <a:solidFill>
                  <a:srgbClr val="C00000"/>
                </a:solidFill>
              </a:rPr>
              <a:t>Если совокупность ключей </a:t>
            </a:r>
            <a:r>
              <a:rPr lang="en-US" b="1" i="1" dirty="0">
                <a:solidFill>
                  <a:srgbClr val="C00000"/>
                </a:solidFill>
              </a:rPr>
              <a:t>U</a:t>
            </a:r>
            <a:r>
              <a:rPr lang="en-US" dirty="0">
                <a:solidFill>
                  <a:srgbClr val="C00000"/>
                </a:solidFill>
              </a:rPr>
              <a:t> – </a:t>
            </a:r>
            <a:r>
              <a:rPr lang="ru-RU" dirty="0">
                <a:solidFill>
                  <a:srgbClr val="C00000"/>
                </a:solidFill>
              </a:rPr>
              <a:t>велика, хранение таблицы размером </a:t>
            </a:r>
            <a:r>
              <a:rPr lang="en-US" b="1" i="1" dirty="0">
                <a:solidFill>
                  <a:srgbClr val="C00000"/>
                </a:solidFill>
              </a:rPr>
              <a:t>|U|</a:t>
            </a:r>
            <a:r>
              <a:rPr lang="ru-RU" dirty="0">
                <a:solidFill>
                  <a:srgbClr val="C00000"/>
                </a:solidFill>
              </a:rPr>
              <a:t> непрактично или невозможно</a:t>
            </a:r>
          </a:p>
          <a:p>
            <a:endParaRPr lang="ru-RU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C00000"/>
                </a:solidFill>
              </a:rPr>
              <a:t>Если множество реальных ключей </a:t>
            </a:r>
            <a:r>
              <a:rPr lang="en-US" b="1" i="1" dirty="0">
                <a:solidFill>
                  <a:srgbClr val="C00000"/>
                </a:solidFill>
              </a:rPr>
              <a:t>K</a:t>
            </a:r>
            <a:r>
              <a:rPr lang="ru-RU" dirty="0">
                <a:solidFill>
                  <a:srgbClr val="C00000"/>
                </a:solidFill>
              </a:rPr>
              <a:t> мало по сравнению с </a:t>
            </a:r>
            <a:r>
              <a:rPr lang="en-US" b="1" i="1" dirty="0">
                <a:solidFill>
                  <a:srgbClr val="C00000"/>
                </a:solidFill>
              </a:rPr>
              <a:t>U</a:t>
            </a:r>
            <a:r>
              <a:rPr lang="ru-RU" dirty="0">
                <a:solidFill>
                  <a:srgbClr val="C00000"/>
                </a:solidFill>
              </a:rPr>
              <a:t>, то выделенная память размером </a:t>
            </a:r>
            <a:r>
              <a:rPr lang="en-US" b="1" i="1" dirty="0">
                <a:solidFill>
                  <a:srgbClr val="C00000"/>
                </a:solidFill>
              </a:rPr>
              <a:t>|U|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расходуется неэффективно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E22970-2B21-4E0F-9FBD-A9BB8362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17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3660F-4A8E-4237-BEE3-B0BA2BF9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Хеш</a:t>
            </a:r>
            <a:r>
              <a:rPr lang="en-US" dirty="0"/>
              <a:t>-</a:t>
            </a:r>
            <a:r>
              <a:rPr lang="ru-RU" dirty="0"/>
              <a:t>таблица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83D66A-193C-4A6D-A7B8-169E67702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781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T[h(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)]=x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ru-RU" sz="2400" b="1" dirty="0"/>
              <a:t>Хеш-функция</a:t>
            </a:r>
            <a:r>
              <a:rPr lang="en-US" sz="2400" b="1" dirty="0"/>
              <a:t> – </a:t>
            </a:r>
            <a:r>
              <a:rPr lang="ru-RU" sz="2400" dirty="0"/>
              <a:t>функция, преобразующая значение ключа в целое число</a:t>
            </a:r>
            <a:r>
              <a:rPr lang="en-US" sz="2400" dirty="0"/>
              <a:t>:</a:t>
            </a:r>
            <a:endParaRPr lang="ru-RU" sz="2400" dirty="0"/>
          </a:p>
          <a:p>
            <a:pPr marL="0" indent="0" algn="ctr">
              <a:buNone/>
            </a:pPr>
            <a:r>
              <a:rPr lang="en-US" sz="2400" b="1" dirty="0"/>
              <a:t>h</a:t>
            </a:r>
            <a:r>
              <a:rPr lang="ru-RU" sz="2400" b="1" dirty="0"/>
              <a:t> : </a:t>
            </a:r>
            <a:r>
              <a:rPr lang="en-US" sz="2400" b="1" dirty="0"/>
              <a:t>U </a:t>
            </a:r>
            <a:r>
              <a:rPr lang="ru-RU" sz="2400" b="1" dirty="0"/>
              <a:t>→ {0,1,…,</a:t>
            </a:r>
            <a:r>
              <a:rPr lang="en-US" sz="2400" b="1" dirty="0"/>
              <a:t>m</a:t>
            </a:r>
            <a:r>
              <a:rPr lang="ru-RU" sz="2400" b="1" dirty="0"/>
              <a:t>-1}, </a:t>
            </a:r>
            <a:r>
              <a:rPr lang="en-US" sz="2400" b="1" dirty="0"/>
              <a:t>m </a:t>
            </a:r>
            <a:r>
              <a:rPr lang="ru-RU" sz="2400" b="1" dirty="0"/>
              <a:t>&lt;</a:t>
            </a:r>
            <a:r>
              <a:rPr lang="en-US" sz="2400" b="1" dirty="0"/>
              <a:t>&lt;</a:t>
            </a:r>
            <a:r>
              <a:rPr lang="ru-RU" sz="2400" b="1" dirty="0"/>
              <a:t> |</a:t>
            </a:r>
            <a:r>
              <a:rPr lang="en-US" sz="2400" b="1" dirty="0"/>
              <a:t>U</a:t>
            </a:r>
            <a:r>
              <a:rPr lang="ru-RU" sz="2400" b="1" dirty="0"/>
              <a:t>|</a:t>
            </a:r>
          </a:p>
          <a:p>
            <a:pPr lvl="1"/>
            <a:endParaRPr lang="en-US" sz="1000" dirty="0"/>
          </a:p>
          <a:p>
            <a:pPr lvl="1"/>
            <a:r>
              <a:rPr lang="ru-RU" sz="2000" dirty="0"/>
              <a:t>(отображает совокупность ключей </a:t>
            </a:r>
            <a:r>
              <a:rPr lang="en-US" sz="2000" dirty="0"/>
              <a:t>U</a:t>
            </a:r>
            <a:r>
              <a:rPr lang="ru-RU" sz="2000" dirty="0"/>
              <a:t> на ячейки хеш-таблицы T[0..m-1] при </a:t>
            </a:r>
            <a:r>
              <a:rPr lang="en-US" sz="2000" dirty="0"/>
              <a:t>m </a:t>
            </a:r>
            <a:r>
              <a:rPr lang="ru-RU" sz="2000" dirty="0"/>
              <a:t>&lt;</a:t>
            </a:r>
            <a:r>
              <a:rPr lang="en-US" sz="2000" dirty="0"/>
              <a:t>&lt;</a:t>
            </a:r>
            <a:r>
              <a:rPr lang="ru-RU" sz="2000" dirty="0"/>
              <a:t> |</a:t>
            </a:r>
            <a:r>
              <a:rPr lang="en-US" sz="2000" dirty="0"/>
              <a:t>U</a:t>
            </a:r>
            <a:r>
              <a:rPr lang="ru-RU" sz="2000" dirty="0"/>
              <a:t>|)</a:t>
            </a:r>
          </a:p>
          <a:p>
            <a:pPr lvl="1"/>
            <a:r>
              <a:rPr lang="ru-RU" sz="2000" dirty="0"/>
              <a:t>элемент с ключом </a:t>
            </a:r>
            <a:r>
              <a:rPr lang="en-US" sz="2000" dirty="0"/>
              <a:t>k</a:t>
            </a:r>
            <a:r>
              <a:rPr lang="ru-RU" sz="2000" dirty="0"/>
              <a:t> </a:t>
            </a:r>
            <a:r>
              <a:rPr lang="ru-RU" sz="2000" dirty="0" err="1"/>
              <a:t>хешируется</a:t>
            </a:r>
            <a:r>
              <a:rPr lang="ru-RU" sz="2000" dirty="0"/>
              <a:t> в ячейку </a:t>
            </a:r>
            <a:r>
              <a:rPr lang="en-US" sz="2000" dirty="0"/>
              <a:t>h</a:t>
            </a:r>
            <a:r>
              <a:rPr lang="ru-RU" sz="2000" dirty="0"/>
              <a:t>(</a:t>
            </a:r>
            <a:r>
              <a:rPr lang="en-US" sz="2000" dirty="0"/>
              <a:t>k</a:t>
            </a:r>
            <a:r>
              <a:rPr lang="ru-RU" sz="2000" dirty="0"/>
              <a:t>)</a:t>
            </a:r>
          </a:p>
          <a:p>
            <a:pPr lvl="1"/>
            <a:r>
              <a:rPr lang="en-US" sz="2000" dirty="0"/>
              <a:t>h</a:t>
            </a:r>
            <a:r>
              <a:rPr lang="ru-RU" sz="2000" dirty="0"/>
              <a:t>(</a:t>
            </a:r>
            <a:r>
              <a:rPr lang="en-US" sz="2000" dirty="0"/>
              <a:t>k</a:t>
            </a:r>
            <a:r>
              <a:rPr lang="ru-RU" sz="2000" dirty="0"/>
              <a:t>) называется </a:t>
            </a:r>
            <a:r>
              <a:rPr lang="ru-RU" sz="2000" dirty="0" err="1"/>
              <a:t>хеш</a:t>
            </a:r>
            <a:r>
              <a:rPr lang="ru-RU" sz="2000" dirty="0"/>
              <a:t>-значением ключа </a:t>
            </a:r>
            <a:r>
              <a:rPr lang="en-US" sz="2000" dirty="0"/>
              <a:t>k</a:t>
            </a:r>
            <a:endParaRPr lang="ru-RU" sz="2000" dirty="0"/>
          </a:p>
          <a:p>
            <a:pPr lvl="1"/>
            <a:r>
              <a:rPr lang="ru-RU" sz="2000" dirty="0"/>
              <a:t>для одного и того же </a:t>
            </a:r>
            <a:r>
              <a:rPr lang="en-US" sz="2000" i="1" dirty="0"/>
              <a:t>k</a:t>
            </a:r>
            <a:r>
              <a:rPr lang="ru-RU" sz="2000" dirty="0"/>
              <a:t> </a:t>
            </a:r>
            <a:r>
              <a:rPr lang="en-US" sz="2000" i="1" dirty="0"/>
              <a:t>h(k)</a:t>
            </a:r>
            <a:r>
              <a:rPr lang="en-US" sz="2000" dirty="0"/>
              <a:t> </a:t>
            </a:r>
            <a:r>
              <a:rPr lang="ru-RU" sz="2000" dirty="0"/>
              <a:t>неизменно</a:t>
            </a:r>
          </a:p>
          <a:p>
            <a:pPr lvl="1"/>
            <a:endParaRPr lang="ru-RU" sz="800" dirty="0"/>
          </a:p>
          <a:p>
            <a:pPr algn="just"/>
            <a:r>
              <a:rPr lang="ru-RU" sz="2400" b="1" u="sng" dirty="0"/>
              <a:t>Хеш-таблица</a:t>
            </a:r>
            <a:r>
              <a:rPr lang="ru-RU" sz="2400" dirty="0"/>
              <a:t> – структура данных, реализующая интерфейс массива для хранения пары ключ-значение, в которой индекс массива вычисляется с использованием хеш-функции от значения ключа</a:t>
            </a:r>
          </a:p>
          <a:p>
            <a:pPr lvl="1" algn="just"/>
            <a:r>
              <a:rPr lang="ru-RU" sz="1600" dirty="0"/>
              <a:t>Поддерживаются операции вставки, удаления и поиска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1E581C-1158-49E0-8D41-43148D80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A6CA4-68DD-4707-96C2-A701A4A60FD3}"/>
              </a:ext>
            </a:extLst>
          </p:cNvPr>
          <p:cNvSpPr txBox="1"/>
          <p:nvPr/>
        </p:nvSpPr>
        <p:spPr>
          <a:xfrm>
            <a:off x="6444208" y="1052736"/>
            <a:ext cx="1726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O(1)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5697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DC3DF-9440-4FB3-8D95-9D1DFEAD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ru-RU" dirty="0"/>
              <a:t>Хеш-таблица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2041558-AEDE-49E3-952F-97F8502FD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7984" y="566682"/>
            <a:ext cx="4558210" cy="252028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A0534E-8BDC-4B44-8EB0-5FFFD81C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0F4CC-805C-48E6-8929-491675B8BADD}"/>
              </a:ext>
            </a:extLst>
          </p:cNvPr>
          <p:cNvSpPr txBox="1"/>
          <p:nvPr/>
        </p:nvSpPr>
        <p:spPr>
          <a:xfrm>
            <a:off x="827584" y="3212505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Коллизия – </a:t>
            </a:r>
            <a:r>
              <a:rPr lang="ru-RU" sz="2400" dirty="0"/>
              <a:t>отображение различных ключей в одну ячейку хеш-таблицы</a:t>
            </a:r>
            <a:endParaRPr lang="en-US" sz="2400" dirty="0"/>
          </a:p>
          <a:p>
            <a:r>
              <a:rPr lang="ru-RU" sz="2400" b="1" dirty="0"/>
              <a:t>Хеширование</a:t>
            </a:r>
            <a:r>
              <a:rPr lang="ru-RU" sz="2400" dirty="0"/>
              <a:t> </a:t>
            </a:r>
            <a:r>
              <a:rPr lang="en-US" sz="2400" dirty="0"/>
              <a:t>:</a:t>
            </a:r>
            <a:r>
              <a:rPr lang="ru-RU" sz="2400" dirty="0"/>
              <a:t> компромисс между вычислительной сложностью алгоритма и объемом требуемой памяти</a:t>
            </a:r>
          </a:p>
          <a:p>
            <a:r>
              <a:rPr lang="ru-RU" sz="2400" u="sng" dirty="0"/>
              <a:t>Работа с хеш-таблицей:</a:t>
            </a:r>
            <a:endParaRPr lang="en-US" sz="2400" u="sng" dirty="0"/>
          </a:p>
          <a:p>
            <a:r>
              <a:rPr lang="en-US" sz="2400" dirty="0"/>
              <a:t>O(1) – </a:t>
            </a:r>
            <a:r>
              <a:rPr lang="ru-RU" sz="2400" dirty="0"/>
              <a:t>средний случай</a:t>
            </a:r>
          </a:p>
          <a:p>
            <a:r>
              <a:rPr lang="en-US" sz="2400" dirty="0"/>
              <a:t>O(n) – </a:t>
            </a:r>
            <a:r>
              <a:rPr lang="ru-RU" sz="2400" dirty="0"/>
              <a:t>худший случай</a:t>
            </a:r>
          </a:p>
          <a:p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D8A05-E22D-4727-9906-D6A5A1E859B7}"/>
              </a:ext>
            </a:extLst>
          </p:cNvPr>
          <p:cNvSpPr txBox="1"/>
          <p:nvPr/>
        </p:nvSpPr>
        <p:spPr>
          <a:xfrm>
            <a:off x="1403648" y="1872116"/>
            <a:ext cx="229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h(k</a:t>
            </a:r>
            <a:r>
              <a:rPr lang="en-US" sz="3200" baseline="-25000" dirty="0"/>
              <a:t>2</a:t>
            </a:r>
            <a:r>
              <a:rPr lang="en-US" sz="3200" dirty="0"/>
              <a:t>)=h(k</a:t>
            </a:r>
            <a:r>
              <a:rPr lang="en-US" sz="3200" baseline="-25000" dirty="0"/>
              <a:t>5</a:t>
            </a:r>
            <a:r>
              <a:rPr lang="en-US" sz="3200" dirty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2644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BB430-36C9-4DBE-BAFD-24CB18E9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30041-5927-481F-AF7A-7D3E4D48C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b="1" u="sng" dirty="0"/>
              <a:t>Хеш-функция</a:t>
            </a:r>
            <a:r>
              <a:rPr lang="ru-RU" dirty="0"/>
              <a:t> – функция, преобразующая значения ключа в целое число</a:t>
            </a:r>
          </a:p>
          <a:p>
            <a:pPr lvl="1"/>
            <a:r>
              <a:rPr lang="ru-RU" dirty="0"/>
              <a:t>Равномерность хеширования и независимость от результата хеширования других ключей</a:t>
            </a:r>
          </a:p>
          <a:p>
            <a:pPr lvl="1"/>
            <a:r>
              <a:rPr lang="ru-RU" dirty="0"/>
              <a:t>Минимизация коллизий</a:t>
            </a:r>
          </a:p>
          <a:p>
            <a:pPr lvl="1"/>
            <a:r>
              <a:rPr lang="ru-RU" dirty="0"/>
              <a:t>Детерминированность – неизменность результата</a:t>
            </a:r>
          </a:p>
          <a:p>
            <a:pPr lvl="1"/>
            <a:r>
              <a:rPr lang="ru-RU" dirty="0"/>
              <a:t>Быстрое вычисление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C3C7DC-E231-4898-8C40-C67183E6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ED3E3F-EBD8-4A99-A023-AC398C195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73" y="4509120"/>
            <a:ext cx="7436453" cy="187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0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943B7-CE29-4484-BE07-D6D617CB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Методы построения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CE61AC-39A8-48B6-B751-CFE25BD15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dirty="0"/>
              <a:t>Метод деления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b="1" i="1" dirty="0"/>
              <a:t>h</a:t>
            </a:r>
            <a:r>
              <a:rPr lang="ru-RU" b="1" i="1" dirty="0"/>
              <a:t>(</a:t>
            </a:r>
            <a:r>
              <a:rPr lang="en-US" b="1" i="1" dirty="0"/>
              <a:t>k</a:t>
            </a:r>
            <a:r>
              <a:rPr lang="ru-RU" b="1" i="1" dirty="0"/>
              <a:t>) = </a:t>
            </a:r>
            <a:r>
              <a:rPr lang="en-US" b="1" i="1" dirty="0"/>
              <a:t>k mod m</a:t>
            </a:r>
            <a:endParaRPr lang="ru-RU" b="1" i="1" dirty="0"/>
          </a:p>
          <a:p>
            <a:pPr lvl="1"/>
            <a:r>
              <a:rPr lang="ru-RU" dirty="0"/>
              <a:t>Быстрое выполнение (одна операция)</a:t>
            </a:r>
          </a:p>
          <a:p>
            <a:pPr lvl="1"/>
            <a:r>
              <a:rPr lang="en-US" dirty="0"/>
              <a:t>m </a:t>
            </a:r>
            <a:r>
              <a:rPr lang="ru-RU" dirty="0"/>
              <a:t>≠ 2</a:t>
            </a:r>
            <a:r>
              <a:rPr lang="en-US" baseline="30000" dirty="0"/>
              <a:t>p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m – </a:t>
            </a:r>
            <a:r>
              <a:rPr lang="ru-RU" dirty="0"/>
              <a:t>простое число, далекое от 2</a:t>
            </a:r>
            <a:r>
              <a:rPr lang="en-US" baseline="30000" dirty="0"/>
              <a:t>p</a:t>
            </a:r>
            <a:r>
              <a:rPr lang="en-US" dirty="0"/>
              <a:t> </a:t>
            </a:r>
            <a:endParaRPr lang="ru-RU" dirty="0"/>
          </a:p>
          <a:p>
            <a:pPr marL="344487" lvl="1" indent="0">
              <a:buNone/>
            </a:pPr>
            <a:endParaRPr lang="ru-RU" dirty="0"/>
          </a:p>
          <a:p>
            <a:pPr marL="344487" lvl="1" indent="0" algn="ctr">
              <a:buNone/>
            </a:pPr>
            <a:r>
              <a:rPr lang="en-US" i="1" dirty="0"/>
              <a:t>h</a:t>
            </a:r>
            <a:r>
              <a:rPr lang="ru-RU" i="1" dirty="0"/>
              <a:t>(2000) = 2000</a:t>
            </a:r>
            <a:r>
              <a:rPr lang="en-US" i="1" dirty="0"/>
              <a:t> mod </a:t>
            </a:r>
            <a:r>
              <a:rPr lang="ru-RU" i="1" dirty="0"/>
              <a:t>701 = 598</a:t>
            </a:r>
          </a:p>
          <a:p>
            <a:pPr marL="344487" lvl="1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897CEF-1BB3-4E7F-AD7C-1AA1A2A7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01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943B7-CE29-4484-BE07-D6D617CB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Методы построения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2CE61AC-39A8-48B6-B751-CFE25BD15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5006181"/>
              </a:xfrm>
            </p:spPr>
            <p:txBody>
              <a:bodyPr/>
              <a:lstStyle/>
              <a:p>
                <a:r>
                  <a:rPr lang="ru-RU" dirty="0"/>
                  <a:t>Метод умножения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:r>
                  <a:rPr lang="en-US" b="1" i="1" dirty="0"/>
                  <a:t> </a:t>
                </a:r>
                <a:endParaRPr lang="ru-RU" b="1" i="1" dirty="0"/>
              </a:p>
              <a:p>
                <a:pPr lvl="1"/>
                <a:r>
                  <a:rPr lang="en-US" dirty="0"/>
                  <a:t>0 &lt; A &lt; 1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ближайшее меньшее целое (</m:t>
                    </m:r>
                    <m:r>
                      <m:rPr>
                        <m:nor/>
                      </m:rPr>
                      <a:rPr lang="ru-RU" b="0" i="0" smtClean="0">
                        <a:latin typeface="Cambria Math" panose="02040503050406030204" pitchFamily="18" charset="0"/>
                      </a:rPr>
                      <m:t>"пол"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lvl="1"/>
                <a:r>
                  <a:rPr lang="en-US" dirty="0"/>
                  <a:t>m </a:t>
                </a:r>
                <a:r>
                  <a:rPr lang="ru-RU" dirty="0"/>
                  <a:t>= 2</a:t>
                </a:r>
                <a:r>
                  <a:rPr lang="en-US" baseline="30000" dirty="0"/>
                  <a:t>p</a:t>
                </a:r>
                <a:r>
                  <a:rPr lang="en-US" dirty="0"/>
                  <a:t> </a:t>
                </a:r>
                <a:endParaRPr lang="ru-RU" dirty="0"/>
              </a:p>
              <a:p>
                <a:pPr lvl="1"/>
                <a:r>
                  <a:rPr lang="ru-RU" dirty="0"/>
                  <a:t>Кнут: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/2=0.6180339887</m:t>
                    </m:r>
                  </m:oMath>
                </a14:m>
                <a:endParaRPr lang="ru-RU" dirty="0"/>
              </a:p>
              <a:p>
                <a:pPr marL="344487" lvl="1" indent="0">
                  <a:buNone/>
                </a:pPr>
                <a:endParaRPr lang="ru-RU" dirty="0"/>
              </a:p>
              <a:p>
                <a:pPr marL="344487" lvl="1" indent="0" algn="ctr">
                  <a:buNone/>
                </a:pPr>
                <a:r>
                  <a:rPr lang="en-US" i="1" dirty="0"/>
                  <a:t>h</a:t>
                </a:r>
                <a:r>
                  <a:rPr lang="ru-RU" i="1" dirty="0"/>
                  <a:t>(123456) = 67 при </a:t>
                </a:r>
                <a:r>
                  <a:rPr lang="en-US" dirty="0"/>
                  <a:t>m</a:t>
                </a:r>
                <a:r>
                  <a:rPr lang="ru-RU" dirty="0"/>
                  <a:t> = 2</a:t>
                </a:r>
                <a:r>
                  <a:rPr lang="ru-RU" baseline="30000" dirty="0"/>
                  <a:t>14</a:t>
                </a:r>
                <a:endParaRPr lang="ru-RU" i="1" dirty="0"/>
              </a:p>
              <a:p>
                <a:pPr marL="344487" lvl="1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2CE61AC-39A8-48B6-B751-CFE25BD15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5006181"/>
              </a:xfrm>
              <a:blipFill>
                <a:blip r:embed="rId2"/>
                <a:stretch>
                  <a:fillRect l="-593" t="-1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897CEF-1BB3-4E7F-AD7C-1AA1A2A7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4104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2437</TotalTime>
  <Words>1067</Words>
  <Application>Microsoft Office PowerPoint</Application>
  <PresentationFormat>Экран (4:3)</PresentationFormat>
  <Paragraphs>246</Paragraphs>
  <Slides>36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36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Garamond</vt:lpstr>
      <vt:lpstr>Wingdings</vt:lpstr>
      <vt:lpstr>Тема1</vt:lpstr>
      <vt:lpstr>Тема Office</vt:lpstr>
      <vt:lpstr>Динамические структуры данных Часть 2. Хэш-таблицы</vt:lpstr>
      <vt:lpstr>Таблица с прямой адресацией</vt:lpstr>
      <vt:lpstr>Таблица с прямой адресацией </vt:lpstr>
      <vt:lpstr>Таблица с прямой адресацией </vt:lpstr>
      <vt:lpstr>Хеш-таблица</vt:lpstr>
      <vt:lpstr>Хеш-таблица</vt:lpstr>
      <vt:lpstr>Хеш-функция</vt:lpstr>
      <vt:lpstr>Методы построения</vt:lpstr>
      <vt:lpstr>Методы построения</vt:lpstr>
      <vt:lpstr>Разрешение коллизий</vt:lpstr>
      <vt:lpstr>Разрешение коллизий</vt:lpstr>
      <vt:lpstr>Разрешение коллизий</vt:lpstr>
      <vt:lpstr>Разрешение коллизий</vt:lpstr>
      <vt:lpstr>Открытая адресация</vt:lpstr>
      <vt:lpstr>Открытая адресация</vt:lpstr>
      <vt:lpstr>Открытая адресация</vt:lpstr>
      <vt:lpstr>Открытая адресация</vt:lpstr>
      <vt:lpstr>Динамические структуры данных Часть 2. Хэш-таблицы</vt:lpstr>
      <vt:lpstr>Вопросы</vt:lpstr>
      <vt:lpstr>Примеры реализации на 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эксплуатация защищенных автоматизированных систем</dc:title>
  <dc:creator>Алексей Кузнецов</dc:creator>
  <cp:lastModifiedBy>Пользователь Windows</cp:lastModifiedBy>
  <cp:revision>242</cp:revision>
  <dcterms:created xsi:type="dcterms:W3CDTF">2017-05-16T13:01:14Z</dcterms:created>
  <dcterms:modified xsi:type="dcterms:W3CDTF">2020-02-07T12:44:49Z</dcterms:modified>
</cp:coreProperties>
</file>