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76"/>
  </p:notesMasterIdLst>
  <p:sldIdLst>
    <p:sldId id="258" r:id="rId3"/>
    <p:sldId id="263" r:id="rId4"/>
    <p:sldId id="473" r:id="rId5"/>
    <p:sldId id="474" r:id="rId6"/>
    <p:sldId id="475" r:id="rId7"/>
    <p:sldId id="477" r:id="rId8"/>
    <p:sldId id="478" r:id="rId9"/>
    <p:sldId id="479" r:id="rId10"/>
    <p:sldId id="480" r:id="rId11"/>
    <p:sldId id="481" r:id="rId12"/>
    <p:sldId id="486" r:id="rId13"/>
    <p:sldId id="487" r:id="rId14"/>
    <p:sldId id="489" r:id="rId15"/>
    <p:sldId id="490" r:id="rId16"/>
    <p:sldId id="523" r:id="rId17"/>
    <p:sldId id="524" r:id="rId18"/>
    <p:sldId id="525" r:id="rId19"/>
    <p:sldId id="526" r:id="rId20"/>
    <p:sldId id="527" r:id="rId21"/>
    <p:sldId id="528" r:id="rId22"/>
    <p:sldId id="529" r:id="rId23"/>
    <p:sldId id="530" r:id="rId24"/>
    <p:sldId id="531" r:id="rId25"/>
    <p:sldId id="532" r:id="rId26"/>
    <p:sldId id="533" r:id="rId27"/>
    <p:sldId id="534" r:id="rId28"/>
    <p:sldId id="535" r:id="rId29"/>
    <p:sldId id="536" r:id="rId30"/>
    <p:sldId id="537" r:id="rId31"/>
    <p:sldId id="539" r:id="rId32"/>
    <p:sldId id="540" r:id="rId33"/>
    <p:sldId id="538" r:id="rId34"/>
    <p:sldId id="541" r:id="rId35"/>
    <p:sldId id="472" r:id="rId36"/>
    <p:sldId id="280" r:id="rId37"/>
    <p:sldId id="290" r:id="rId38"/>
    <p:sldId id="476" r:id="rId39"/>
    <p:sldId id="482" r:id="rId40"/>
    <p:sldId id="483" r:id="rId41"/>
    <p:sldId id="484" r:id="rId42"/>
    <p:sldId id="485" r:id="rId43"/>
    <p:sldId id="488" r:id="rId44"/>
    <p:sldId id="491" r:id="rId45"/>
    <p:sldId id="492" r:id="rId46"/>
    <p:sldId id="493" r:id="rId47"/>
    <p:sldId id="494" r:id="rId48"/>
    <p:sldId id="495" r:id="rId49"/>
    <p:sldId id="496" r:id="rId50"/>
    <p:sldId id="497" r:id="rId51"/>
    <p:sldId id="498" r:id="rId52"/>
    <p:sldId id="499" r:id="rId53"/>
    <p:sldId id="500" r:id="rId54"/>
    <p:sldId id="501" r:id="rId55"/>
    <p:sldId id="502" r:id="rId56"/>
    <p:sldId id="503" r:id="rId57"/>
    <p:sldId id="504" r:id="rId58"/>
    <p:sldId id="505" r:id="rId59"/>
    <p:sldId id="506" r:id="rId60"/>
    <p:sldId id="507" r:id="rId61"/>
    <p:sldId id="508" r:id="rId62"/>
    <p:sldId id="509" r:id="rId63"/>
    <p:sldId id="510" r:id="rId64"/>
    <p:sldId id="511" r:id="rId65"/>
    <p:sldId id="512" r:id="rId66"/>
    <p:sldId id="513" r:id="rId67"/>
    <p:sldId id="514" r:id="rId68"/>
    <p:sldId id="515" r:id="rId69"/>
    <p:sldId id="517" r:id="rId70"/>
    <p:sldId id="518" r:id="rId71"/>
    <p:sldId id="519" r:id="rId72"/>
    <p:sldId id="520" r:id="rId73"/>
    <p:sldId id="521" r:id="rId74"/>
    <p:sldId id="522" r:id="rId7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>
      <p:cViewPr varScale="1">
        <p:scale>
          <a:sx n="113" d="100"/>
          <a:sy n="113" d="100"/>
        </p:scale>
        <p:origin x="169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46A13-E311-44CE-86C1-E19A69638BC7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1327D-DA6A-4A53-994B-F519A7636D1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7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>
                <a:latin typeface="+mn-lt"/>
              </a:defRPr>
            </a:lvl1pPr>
          </a:lstStyle>
          <a:p>
            <a:r>
              <a:rPr lang="ru-RU" altLang="en-US" dirty="0"/>
              <a:t>Образец заголовка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 altLang="en-US"/>
              <a:t>Образец подзаголовка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63771B8-D31F-4A0E-BAB5-27A24C8769EF}" type="datetime1">
              <a:rPr lang="ru-RU" smtClean="0"/>
              <a:pPr/>
              <a:t>12.11.2019</a:t>
            </a:fld>
            <a:endParaRPr lang="ru-RU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B5092-9559-45B2-BF54-F4CE3A227C9F}" type="datetime1">
              <a:rPr lang="ru-RU" smtClean="0"/>
              <a:pPr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437645-D359-425B-9091-48ED5D330197}" type="datetime1">
              <a:rPr lang="ru-RU" smtClean="0"/>
              <a:pPr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BB730-2E8E-4FE9-8FD8-F144FE8D23DE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F682C-E1E3-407B-B1BD-AC65D91912C4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321D1-563F-4656-82A3-929773CF415E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67FA0-93FD-41DA-82EE-6D1434A9509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48EB5-1C8A-4318-A90A-94AFDAF730E8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CB67A-C836-4EB3-8618-957A20954DE0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6D836-1B9C-4267-9D3F-D660992E7300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A1F63-EE9F-40DD-91D3-D377C07C5AEF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0C812-BA93-411F-B94D-C64429D4C501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D1AE8-00D7-46ED-9025-A525D22FB0F2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1FB19-3EE4-43E4-907F-6A80EDE30525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0F50F-42B9-4B00-92F8-8C286A44DC76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01E4-505B-4EC2-9BB6-6B586A8979E9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66BBC-8906-41F2-B4AF-32E34B8BEBB4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C96F7-38B3-432C-B4C4-A6074338D4B3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83227-08F7-4F30-B696-11DF7FCED155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F886FA1-1DD2-4423-AB05-AF0DD4FDE0FB}" type="datetime1">
              <a:rPr lang="ru-RU" smtClean="0"/>
              <a:pPr/>
              <a:t>12.11.2019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D62C1-970C-4071-9457-0A92B0186207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AA292-9E14-4F3E-82F0-67BB40FFD368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F4375-BA88-4160-98A1-C5E12357E530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35A83-BCDA-4B10-AEF2-31F719C84AA7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8C58E-200B-4B76-B692-0AE0404742D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3FD2F-19D2-4DF5-9C7D-EE3B424F37D5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3774DF-6B2D-46D9-AE97-87B12667FE7F}" type="datetime1">
              <a:rPr lang="ru-RU" smtClean="0"/>
              <a:pPr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93F87B-F169-4890-89C4-2BFDB0C3B2E7}" type="datetime1">
              <a:rPr lang="ru-RU" smtClean="0"/>
              <a:pPr/>
              <a:t>12.11.2019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66E606-4A4A-48D7-AE66-EE40EFCD3666}" type="datetime1">
              <a:rPr lang="ru-RU" smtClean="0"/>
              <a:pPr/>
              <a:t>12.11.2019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E618B1-9DF9-4A29-8822-F6CC9CB598AE}" type="datetime1">
              <a:rPr lang="ru-RU" smtClean="0"/>
              <a:pPr/>
              <a:t>12.11.2019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A4C04F-2F6E-4459-B3D3-30CFC7DD16A9}" type="datetime1">
              <a:rPr lang="ru-RU" smtClean="0"/>
              <a:pPr/>
              <a:t>12.11.2019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C66DC-1512-4632-84BC-664EC8E9D6E8}" type="datetime1">
              <a:rPr lang="ru-RU" smtClean="0"/>
              <a:pPr/>
              <a:t>12.11.2019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7CA34-0419-43CB-B29B-628325AEA8E8}" type="datetime1">
              <a:rPr lang="ru-RU" smtClean="0"/>
              <a:pPr/>
              <a:t>12.11.2019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dirty="0"/>
              <a:t>Образец заголовка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F5F1BCEE-2D62-48F6-B794-20457E8BBC10}" type="datetime1">
              <a:rPr lang="ru-RU" smtClean="0"/>
              <a:pPr/>
              <a:t>12.11.2019</a:t>
            </a:fld>
            <a:endParaRPr lang="ru-RU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89206E-BC7A-4D08-B3FA-125795FD95D6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12.11.2019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41645C-7130-4AE6-B3F4-1C5344221C1D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/>
              <a:t>Методы поиска</a:t>
            </a:r>
            <a:endParaRPr lang="ru-RU" sz="40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12:</a:t>
            </a:r>
            <a:r>
              <a:rPr lang="ru-RU" sz="2000" b="1" dirty="0"/>
              <a:t> Поиск и сортировка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sz="3600" dirty="0"/>
              <a:t>Экспоненциальный поиск</a:t>
            </a:r>
            <a:r>
              <a:rPr lang="en-US" sz="3600" dirty="0"/>
              <a:t> </a:t>
            </a:r>
            <a:r>
              <a:rPr lang="ru-RU" sz="3600" dirty="0"/>
              <a:t>(от края)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006181"/>
          </a:xfrm>
        </p:spPr>
        <p:txBody>
          <a:bodyPr/>
          <a:lstStyle/>
          <a:p>
            <a:r>
              <a:rPr lang="ru-RU" sz="2400" dirty="0"/>
              <a:t>Проверяем ключи </a:t>
            </a:r>
            <a:r>
              <a:rPr lang="ru-RU" sz="2400" b="1" i="1" dirty="0"/>
              <a:t>1, 2, 4, 8, 16,... 2</a:t>
            </a:r>
            <a:r>
              <a:rPr lang="en-US" sz="2400" b="1" i="1" baseline="30000" dirty="0" err="1"/>
              <a:t>i</a:t>
            </a:r>
            <a:r>
              <a:rPr lang="ru-RU" sz="2400" b="1" i="1" dirty="0"/>
              <a:t>, </a:t>
            </a:r>
            <a:r>
              <a:rPr lang="en-US" sz="2400" b="1" i="1" dirty="0" err="1"/>
              <a:t>i</a:t>
            </a:r>
            <a:r>
              <a:rPr lang="en-US" sz="2400" b="1" i="1" dirty="0"/>
              <a:t>=0.. log</a:t>
            </a:r>
            <a:r>
              <a:rPr lang="ru-RU" sz="2400" b="1" i="1" baseline="-25000" dirty="0"/>
              <a:t>2</a:t>
            </a:r>
            <a:r>
              <a:rPr lang="en-US" sz="2400" b="1" i="1" dirty="0"/>
              <a:t>n</a:t>
            </a:r>
          </a:p>
          <a:p>
            <a:r>
              <a:rPr lang="ru-RU" sz="2400" dirty="0"/>
              <a:t>Проверяем пока не</a:t>
            </a:r>
            <a:r>
              <a:rPr lang="en-US" sz="2400" dirty="0"/>
              <a:t> </a:t>
            </a:r>
            <a:r>
              <a:rPr lang="ru-RU" sz="2400" dirty="0"/>
              <a:t>найдем </a:t>
            </a:r>
            <a:r>
              <a:rPr lang="en-US" sz="2400" b="1" i="1" dirty="0"/>
              <a:t>A[2</a:t>
            </a:r>
            <a:r>
              <a:rPr lang="en-US" sz="2400" b="1" i="1" baseline="30000" dirty="0"/>
              <a:t>i</a:t>
            </a:r>
            <a:r>
              <a:rPr lang="en-US" sz="2400" b="1" i="1" dirty="0"/>
              <a:t>]&gt;x</a:t>
            </a:r>
          </a:p>
          <a:p>
            <a:r>
              <a:rPr lang="ru-RU" sz="2400" dirty="0"/>
              <a:t>Ищем бинарным поиском в диапазоне 2</a:t>
            </a:r>
            <a:r>
              <a:rPr lang="en-US" sz="2400" baseline="30000" dirty="0" err="1"/>
              <a:t>i</a:t>
            </a:r>
            <a:r>
              <a:rPr lang="ru-RU" sz="2400" baseline="30000" dirty="0"/>
              <a:t>-1</a:t>
            </a:r>
            <a:r>
              <a:rPr lang="ru-RU" sz="2400" dirty="0"/>
              <a:t>, ..., 2</a:t>
            </a:r>
            <a:r>
              <a:rPr lang="en-US" sz="2400" baseline="30000" dirty="0" err="1"/>
              <a:t>i</a:t>
            </a:r>
            <a:endParaRPr lang="ru-RU" sz="2400" baseline="30000" dirty="0"/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Exponential-Search(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x,A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1	bound=1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2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bound&lt;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A.length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A[bound]&lt;x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3		bound=2*bound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4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bound==1 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5		if A[1]==x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6	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1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7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NIL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8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Binary-Search(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x,A,bound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/2,min(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bound,A.length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))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cs typeface="Courier New" pitchFamily="49" charset="0"/>
            </a:endParaRPr>
          </a:p>
          <a:p>
            <a:r>
              <a:rPr lang="ru-RU" sz="2000" dirty="0">
                <a:cs typeface="Courier New" pitchFamily="49" charset="0"/>
              </a:rPr>
              <a:t>Поиск 31, результат 12</a:t>
            </a:r>
          </a:p>
          <a:p>
            <a:endParaRPr lang="ru-RU" sz="2400" dirty="0" err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851920" y="3356992"/>
            <a:ext cx="47525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O(</a:t>
            </a:r>
            <a:r>
              <a:rPr lang="en-US" sz="2800" dirty="0"/>
              <a:t>log</a:t>
            </a:r>
            <a:r>
              <a:rPr lang="ru-RU" sz="2800" baseline="-25000" dirty="0"/>
              <a:t>2</a:t>
            </a:r>
            <a:r>
              <a:rPr lang="en-US" sz="2800" dirty="0"/>
              <a:t>n</a:t>
            </a:r>
            <a:r>
              <a:rPr lang="en-US" sz="2800" b="1" dirty="0"/>
              <a:t>)+O(</a:t>
            </a:r>
            <a:r>
              <a:rPr lang="en-US" sz="2800" dirty="0"/>
              <a:t>log</a:t>
            </a:r>
            <a:r>
              <a:rPr lang="ru-RU" sz="2800" baseline="-25000" dirty="0"/>
              <a:t>2</a:t>
            </a:r>
            <a:r>
              <a:rPr lang="en-US" sz="2800" dirty="0"/>
              <a:t>n</a:t>
            </a:r>
            <a:r>
              <a:rPr lang="en-US" sz="2800" b="1" dirty="0"/>
              <a:t>)=O(</a:t>
            </a:r>
            <a:r>
              <a:rPr lang="en-US" sz="2800" dirty="0"/>
              <a:t>log</a:t>
            </a:r>
            <a:r>
              <a:rPr lang="ru-RU" sz="2800" baseline="-25000" dirty="0"/>
              <a:t>2</a:t>
            </a:r>
            <a:r>
              <a:rPr lang="en-US" sz="2800" dirty="0"/>
              <a:t>n</a:t>
            </a:r>
            <a:r>
              <a:rPr lang="en-US" sz="2800" b="1" dirty="0"/>
              <a:t>)</a:t>
            </a:r>
            <a:endParaRPr lang="ru-RU" sz="2800" b="1" dirty="0"/>
          </a:p>
          <a:p>
            <a:endParaRPr lang="ru-RU" b="1" dirty="0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687144"/>
            <a:ext cx="87058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Интерполяционный поиск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006181"/>
          </a:xfrm>
        </p:spPr>
        <p:txBody>
          <a:bodyPr/>
          <a:lstStyle/>
          <a:p>
            <a:r>
              <a:rPr lang="en-US" sz="2800" b="1" i="1" dirty="0"/>
              <a:t>A</a:t>
            </a:r>
            <a:r>
              <a:rPr lang="en-US" sz="2800" dirty="0"/>
              <a:t> </a:t>
            </a:r>
            <a:r>
              <a:rPr lang="ru-RU" sz="2800" dirty="0"/>
              <a:t>– возрастающая последовательность близкая к арифметической прогрессии</a:t>
            </a:r>
          </a:p>
          <a:p>
            <a:r>
              <a:rPr lang="ru-RU" sz="2800" dirty="0">
                <a:solidFill>
                  <a:schemeClr val="bg2"/>
                </a:solidFill>
              </a:rPr>
              <a:t>Пример – поиск слова в словаре человеком</a:t>
            </a:r>
          </a:p>
          <a:p>
            <a:pPr lvl="1"/>
            <a:r>
              <a:rPr lang="ru-RU" sz="2400" dirty="0">
                <a:solidFill>
                  <a:schemeClr val="bg2"/>
                </a:solidFill>
              </a:rPr>
              <a:t>Вряд ли будет использовать бинарный или экспоненциальный</a:t>
            </a:r>
          </a:p>
          <a:p>
            <a:pPr lvl="1"/>
            <a:r>
              <a:rPr lang="ru-RU" sz="2400" dirty="0">
                <a:solidFill>
                  <a:schemeClr val="bg2"/>
                </a:solidFill>
              </a:rPr>
              <a:t>Первый раз откроет на странице пропорционально расположению первой буквы слова в алфавите (А – начало, М – середина, Я – конец)</a:t>
            </a:r>
          </a:p>
          <a:p>
            <a:pPr lvl="1"/>
            <a:r>
              <a:rPr lang="ru-RU" sz="2400" dirty="0">
                <a:solidFill>
                  <a:schemeClr val="bg2"/>
                </a:solidFill>
              </a:rPr>
              <a:t>Далее – учитывая насколько текущая страница, смещена относительно цели поиска.</a:t>
            </a:r>
          </a:p>
          <a:p>
            <a:r>
              <a:rPr lang="ru-RU" sz="2800" dirty="0"/>
              <a:t>Имеется предположение о примерном расположении ключей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934173"/>
          </a:xfrm>
        </p:spPr>
        <p:txBody>
          <a:bodyPr/>
          <a:lstStyle/>
          <a:p>
            <a:r>
              <a:rPr lang="ru-RU" sz="2400" dirty="0"/>
              <a:t>Поиск ключа </a:t>
            </a:r>
            <a:r>
              <a:rPr lang="en-US" sz="2400" dirty="0"/>
              <a:t>x</a:t>
            </a:r>
            <a:r>
              <a:rPr lang="ru-RU" sz="2400" dirty="0"/>
              <a:t> между элементами </a:t>
            </a:r>
            <a:r>
              <a:rPr lang="en-US" sz="2400" b="1" i="1" dirty="0"/>
              <a:t>A[low]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i="1" dirty="0"/>
              <a:t>A[high]</a:t>
            </a:r>
          </a:p>
          <a:p>
            <a:r>
              <a:rPr lang="ru-RU" sz="2400" dirty="0"/>
              <a:t>Сравнение </a:t>
            </a:r>
            <a:r>
              <a:rPr lang="en-US" sz="2400" b="1" i="1" dirty="0"/>
              <a:t>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i="1" dirty="0"/>
              <a:t>A[</a:t>
            </a:r>
            <a:r>
              <a:rPr lang="en-US" sz="2400" b="1" i="1" dirty="0" err="1"/>
              <a:t>i</a:t>
            </a:r>
            <a:r>
              <a:rPr lang="en-US" sz="2400" b="1" i="1" dirty="0"/>
              <a:t>]</a:t>
            </a:r>
            <a:r>
              <a:rPr lang="ru-RU" sz="2400" dirty="0"/>
              <a:t>, где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При совпадении – успешное завершение поиска</a:t>
            </a:r>
          </a:p>
          <a:p>
            <a:r>
              <a:rPr lang="ru-RU" sz="2400" dirty="0"/>
              <a:t>В противном случае поиск продолжается либо слева </a:t>
            </a:r>
            <a:r>
              <a:rPr lang="en-US" sz="2400" dirty="0"/>
              <a:t>(</a:t>
            </a:r>
            <a:r>
              <a:rPr lang="en-US" sz="2400" b="1" i="1" dirty="0"/>
              <a:t>high=i-1</a:t>
            </a:r>
            <a:r>
              <a:rPr lang="en-US" sz="2400" dirty="0"/>
              <a:t>)</a:t>
            </a:r>
            <a:r>
              <a:rPr lang="ru-RU" sz="2400" dirty="0"/>
              <a:t>, либо справа </a:t>
            </a:r>
            <a:r>
              <a:rPr lang="en-US" sz="2400" b="1" i="1" dirty="0"/>
              <a:t>(low=i+1</a:t>
            </a:r>
            <a:r>
              <a:rPr lang="en-US" sz="2400" dirty="0"/>
              <a:t>)</a:t>
            </a:r>
            <a:r>
              <a:rPr lang="ru-RU" sz="2400" dirty="0"/>
              <a:t>, при этом</a:t>
            </a:r>
            <a:r>
              <a:rPr lang="ru-RU" sz="2400" b="1" i="1" dirty="0"/>
              <a:t> </a:t>
            </a:r>
            <a:r>
              <a:rPr lang="en-US" sz="2400" b="1" i="1" dirty="0" err="1"/>
              <a:t>i</a:t>
            </a:r>
            <a:r>
              <a:rPr lang="en-US" sz="2400" dirty="0"/>
              <a:t> </a:t>
            </a:r>
            <a:r>
              <a:rPr lang="ru-RU" sz="2400" dirty="0"/>
              <a:t>пересчитывается</a:t>
            </a:r>
            <a:endParaRPr lang="en-US" sz="2400" dirty="0"/>
          </a:p>
          <a:p>
            <a:r>
              <a:rPr lang="ru-RU" sz="2400" dirty="0"/>
              <a:t>Ищем пока не найден элемент или </a:t>
            </a:r>
            <a:r>
              <a:rPr lang="en-US" sz="2400" b="1" i="1" dirty="0"/>
              <a:t>low=high</a:t>
            </a:r>
          </a:p>
          <a:p>
            <a:r>
              <a:rPr lang="ru-RU" sz="2400" dirty="0"/>
              <a:t>Предпочтительнее бинарного поиска:</a:t>
            </a:r>
          </a:p>
          <a:p>
            <a:pPr lvl="1"/>
            <a:r>
              <a:rPr lang="ru-RU" sz="2000" dirty="0"/>
              <a:t>Б.п. за 1 шаг </a:t>
            </a:r>
            <a:r>
              <a:rPr lang="en-US" sz="2000" dirty="0"/>
              <a:t>	n → n/2</a:t>
            </a:r>
            <a:endParaRPr lang="ru-RU" sz="2000" dirty="0"/>
          </a:p>
          <a:p>
            <a:pPr lvl="1"/>
            <a:r>
              <a:rPr lang="ru-RU" sz="2000" dirty="0"/>
              <a:t>И.п. за 1 шаг</a:t>
            </a:r>
            <a:r>
              <a:rPr lang="en-US" sz="2000" dirty="0"/>
              <a:t> 	n→ √n</a:t>
            </a:r>
            <a:endParaRPr lang="ru-RU" sz="2000" dirty="0"/>
          </a:p>
          <a:p>
            <a:r>
              <a:rPr lang="ru-RU" sz="2400" dirty="0"/>
              <a:t>Вычислительная сложность: </a:t>
            </a:r>
            <a:r>
              <a:rPr lang="en-US" sz="2400" b="1" dirty="0"/>
              <a:t>O</a:t>
            </a:r>
            <a:r>
              <a:rPr lang="ru-RU" sz="2400" b="1" dirty="0"/>
              <a:t>(</a:t>
            </a:r>
            <a:r>
              <a:rPr lang="en-US" sz="2400" b="1" dirty="0"/>
              <a:t>log</a:t>
            </a:r>
            <a:r>
              <a:rPr lang="ru-RU" sz="2400" b="1" baseline="-25000" dirty="0"/>
              <a:t>2</a:t>
            </a:r>
            <a:r>
              <a:rPr lang="ru-RU" sz="2400" b="1" dirty="0"/>
              <a:t>(</a:t>
            </a:r>
            <a:r>
              <a:rPr lang="en-US" sz="2400" b="1" dirty="0"/>
              <a:t>log</a:t>
            </a:r>
            <a:r>
              <a:rPr lang="ru-RU" sz="2400" b="1" baseline="-25000" dirty="0"/>
              <a:t>2</a:t>
            </a:r>
            <a:r>
              <a:rPr lang="en-US" sz="2400" b="1" dirty="0"/>
              <a:t>n</a:t>
            </a:r>
            <a:r>
              <a:rPr lang="ru-RU" sz="2400" b="1" dirty="0"/>
              <a:t>))</a:t>
            </a:r>
          </a:p>
          <a:p>
            <a:r>
              <a:rPr lang="ru-RU" sz="2400" dirty="0"/>
              <a:t>Целесообразно использование при очень больших </a:t>
            </a:r>
            <a:r>
              <a:rPr lang="en-US" sz="2400" dirty="0"/>
              <a:t>n</a:t>
            </a:r>
            <a:r>
              <a:rPr lang="ru-RU" sz="2400" dirty="0"/>
              <a:t> (внешний поиск)</a:t>
            </a:r>
          </a:p>
          <a:p>
            <a:endParaRPr lang="ru-RU" sz="2400" b="1" dirty="0"/>
          </a:p>
          <a:p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46931"/>
          </a:xfrm>
        </p:spPr>
        <p:txBody>
          <a:bodyPr/>
          <a:lstStyle/>
          <a:p>
            <a:r>
              <a:rPr lang="ru-RU" dirty="0"/>
              <a:t>Интерполяционный поиск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B01CD5BD-4437-4813-AD96-AE0B751C13D9}"/>
                  </a:ext>
                </a:extLst>
              </p:cNvPr>
              <p:cNvSpPr/>
              <p:nvPr/>
            </p:nvSpPr>
            <p:spPr>
              <a:xfrm>
                <a:off x="2277397" y="1688978"/>
                <a:ext cx="4589205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𝑙𝑜𝑤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h𝑖𝑔h</m:t>
                                      </m:r>
                                    </m:e>
                                  </m:d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𝑙𝑜𝑤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e>
                          </m:d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𝑙𝑜𝑤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B01CD5BD-4437-4813-AD96-AE0B751C1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397" y="1688978"/>
                <a:ext cx="4589205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ru-RU" sz="3600" dirty="0"/>
              <a:t>Поиск в </a:t>
            </a:r>
            <a:r>
              <a:rPr lang="ru-RU" sz="3600" dirty="0" err="1"/>
              <a:t>неотсортированном</a:t>
            </a:r>
            <a:r>
              <a:rPr lang="ru-RU" sz="3600" dirty="0"/>
              <a:t> массиве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/>
              <a:t>Периодический поиск в </a:t>
            </a:r>
            <a:r>
              <a:rPr lang="ru-RU" sz="2400" dirty="0" err="1"/>
              <a:t>неотсортированном</a:t>
            </a:r>
            <a:r>
              <a:rPr lang="ru-RU" sz="2400" dirty="0"/>
              <a:t> массиве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/>
              <a:t>Вариант 1 («в лоб»)</a:t>
            </a:r>
            <a:r>
              <a:rPr lang="en-US" sz="2400" dirty="0"/>
              <a:t> </a:t>
            </a:r>
            <a:r>
              <a:rPr lang="en-US" sz="2400" b="1" dirty="0"/>
              <a:t>O(n)</a:t>
            </a:r>
            <a:endParaRPr lang="ru-RU" sz="2400" b="1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u-RU" sz="2000" dirty="0"/>
              <a:t>Линейный поиск – каждый раз </a:t>
            </a:r>
            <a:r>
              <a:rPr lang="en-US" sz="2000" dirty="0"/>
              <a:t>O(n)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/>
              <a:t>Вариант 2</a:t>
            </a:r>
            <a:r>
              <a:rPr lang="en-US" sz="2400" dirty="0"/>
              <a:t> – </a:t>
            </a:r>
            <a:r>
              <a:rPr lang="ru-RU" sz="2400" dirty="0"/>
              <a:t>в среднем </a:t>
            </a:r>
            <a:r>
              <a:rPr lang="en-US" sz="2400" b="1" dirty="0"/>
              <a:t>O(log n)</a:t>
            </a:r>
            <a:endParaRPr lang="ru-RU" sz="2400" b="1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u-RU" sz="2000" dirty="0"/>
              <a:t>Однократная сортировка массива (</a:t>
            </a:r>
            <a:r>
              <a:rPr lang="en-US" sz="2000" dirty="0"/>
              <a:t>O</a:t>
            </a:r>
            <a:r>
              <a:rPr lang="ru-RU" sz="2000" dirty="0"/>
              <a:t>(</a:t>
            </a:r>
            <a:r>
              <a:rPr lang="en-US" sz="2000" dirty="0" err="1"/>
              <a:t>nlogn</a:t>
            </a:r>
            <a:r>
              <a:rPr lang="ru-RU" sz="2000" dirty="0"/>
              <a:t>) или </a:t>
            </a:r>
            <a:r>
              <a:rPr lang="en-US" sz="2000" dirty="0"/>
              <a:t>O</a:t>
            </a:r>
            <a:r>
              <a:rPr lang="ru-RU" sz="2000" dirty="0"/>
              <a:t>(</a:t>
            </a:r>
            <a:r>
              <a:rPr lang="en-US" sz="2000" dirty="0"/>
              <a:t>n</a:t>
            </a:r>
            <a:r>
              <a:rPr lang="ru-RU" sz="2000" dirty="0"/>
              <a:t>+</a:t>
            </a:r>
            <a:r>
              <a:rPr lang="en-US" sz="2000" dirty="0"/>
              <a:t>k</a:t>
            </a:r>
            <a:r>
              <a:rPr lang="ru-RU" sz="2000" dirty="0"/>
              <a:t>)</a:t>
            </a:r>
            <a:endParaRPr lang="en-US" sz="20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u-RU" sz="2000" dirty="0"/>
              <a:t>Бинарный или экспоненциальный поиск за </a:t>
            </a:r>
            <a:r>
              <a:rPr lang="en-US" sz="2000" dirty="0"/>
              <a:t>O(log n)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Префиксные деревья </a:t>
            </a:r>
            <a:r>
              <a:rPr lang="en-US" dirty="0"/>
              <a:t>(</a:t>
            </a:r>
            <a:r>
              <a:rPr lang="en-US" dirty="0" err="1"/>
              <a:t>Trie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sz="2400" b="1" dirty="0"/>
              <a:t>Префиксное дерево</a:t>
            </a:r>
            <a:r>
              <a:rPr lang="ru-RU" sz="2400" dirty="0"/>
              <a:t> (цифровое дерево) – это структура данных для реализации словаря (ассоциативного массива), ключами которого являются строки</a:t>
            </a:r>
          </a:p>
          <a:p>
            <a:pPr lvl="1"/>
            <a:r>
              <a:rPr lang="ru-RU" sz="2000" dirty="0"/>
              <a:t>Луч – по</a:t>
            </a:r>
            <a:r>
              <a:rPr lang="ru-RU" sz="2000" b="1" u="sng" dirty="0"/>
              <a:t>луч</a:t>
            </a:r>
            <a:r>
              <a:rPr lang="ru-RU" sz="2000" dirty="0"/>
              <a:t>ение</a:t>
            </a:r>
            <a:r>
              <a:rPr lang="en-US" sz="2000" dirty="0"/>
              <a:t> :  </a:t>
            </a:r>
            <a:r>
              <a:rPr lang="en-US" sz="2000" dirty="0" err="1"/>
              <a:t>trie</a:t>
            </a:r>
            <a:r>
              <a:rPr lang="en-US" sz="2000" dirty="0"/>
              <a:t> – re</a:t>
            </a:r>
            <a:r>
              <a:rPr lang="en-US" sz="2000" b="1" u="sng" dirty="0"/>
              <a:t>trie</a:t>
            </a:r>
            <a:r>
              <a:rPr lang="en-US" sz="2000" dirty="0"/>
              <a:t>val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4005064"/>
            <a:ext cx="2613660" cy="175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2"/>
          <p:cNvSpPr txBox="1">
            <a:spLocks/>
          </p:cNvSpPr>
          <p:nvPr/>
        </p:nvSpPr>
        <p:spPr bwMode="auto">
          <a:xfrm>
            <a:off x="395536" y="3068961"/>
            <a:ext cx="612068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Применение: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Поиск строк и строк на основании префикса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ru-RU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Предиктивный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ввод текста – поиск возможных завершений строк (рисунок)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ru-RU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Автозавершение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слов в текстовых редакторах;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Проверка правописания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Автоматическая расстановка переносов      и т.д.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Лексикографическое сравнение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ru-RU" sz="2400" dirty="0"/>
              <a:t>Строки </a:t>
            </a:r>
            <a:r>
              <a:rPr lang="en-US" sz="2400" b="1" i="1" dirty="0"/>
              <a:t>a</a:t>
            </a:r>
            <a:r>
              <a:rPr lang="ru-RU" sz="2400" b="1" i="1" dirty="0"/>
              <a:t>=</a:t>
            </a:r>
            <a:r>
              <a:rPr lang="en-US" sz="2400" b="1" i="1" dirty="0"/>
              <a:t>a</a:t>
            </a:r>
            <a:r>
              <a:rPr lang="ru-RU" sz="2400" b="1" i="1" baseline="-25000" dirty="0"/>
              <a:t>0</a:t>
            </a:r>
            <a:r>
              <a:rPr lang="en-US" sz="2400" b="1" i="1" dirty="0"/>
              <a:t>a</a:t>
            </a:r>
            <a:r>
              <a:rPr lang="ru-RU" sz="2400" b="1" i="1" baseline="-25000" dirty="0"/>
              <a:t>1</a:t>
            </a:r>
            <a:r>
              <a:rPr lang="ru-RU" sz="2400" b="1" i="1" dirty="0"/>
              <a:t>...</a:t>
            </a:r>
            <a:r>
              <a:rPr lang="en-US" sz="2400" b="1" i="1" dirty="0" err="1"/>
              <a:t>a</a:t>
            </a:r>
            <a:r>
              <a:rPr lang="en-US" sz="2400" b="1" i="1" baseline="-25000" dirty="0" err="1"/>
              <a:t>p</a:t>
            </a:r>
            <a:r>
              <a:rPr lang="ru-RU" sz="2400" dirty="0"/>
              <a:t>, </a:t>
            </a:r>
            <a:r>
              <a:rPr lang="en-US" sz="2400" b="1" i="1" dirty="0"/>
              <a:t>b</a:t>
            </a:r>
            <a:r>
              <a:rPr lang="ru-RU" sz="2400" b="1" i="1" dirty="0"/>
              <a:t>=</a:t>
            </a:r>
            <a:r>
              <a:rPr lang="en-US" sz="2400" b="1" i="1" dirty="0"/>
              <a:t>b</a:t>
            </a:r>
            <a:r>
              <a:rPr lang="ru-RU" sz="2400" b="1" i="1" baseline="-25000" dirty="0"/>
              <a:t>0</a:t>
            </a:r>
            <a:r>
              <a:rPr lang="en-US" sz="2400" b="1" i="1" dirty="0"/>
              <a:t>b</a:t>
            </a:r>
            <a:r>
              <a:rPr lang="ru-RU" sz="2400" b="1" i="1" baseline="-25000" dirty="0"/>
              <a:t>1</a:t>
            </a:r>
            <a:r>
              <a:rPr lang="ru-RU" sz="2400" b="1" i="1" dirty="0"/>
              <a:t>...</a:t>
            </a:r>
            <a:r>
              <a:rPr lang="en-US" sz="2400" b="1" i="1" dirty="0" err="1"/>
              <a:t>b</a:t>
            </a:r>
            <a:r>
              <a:rPr lang="en-US" sz="2400" b="1" i="1" baseline="-25000" dirty="0" err="1"/>
              <a:t>q</a:t>
            </a:r>
            <a:r>
              <a:rPr lang="ru-RU" sz="2400" dirty="0"/>
              <a:t> : </a:t>
            </a:r>
            <a:r>
              <a:rPr lang="en-US" sz="2400" b="1" i="1" dirty="0" err="1"/>
              <a:t>a</a:t>
            </a:r>
            <a:r>
              <a:rPr lang="en-US" sz="2400" b="1" i="1" baseline="-25000" dirty="0" err="1"/>
              <a:t>i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i="1" dirty="0" err="1"/>
              <a:t>b</a:t>
            </a:r>
            <a:r>
              <a:rPr lang="en-US" sz="2400" b="1" i="1" baseline="-25000" dirty="0" err="1"/>
              <a:t>j</a:t>
            </a:r>
            <a:r>
              <a:rPr lang="en-US" sz="2400" dirty="0"/>
              <a:t> </a:t>
            </a:r>
            <a:r>
              <a:rPr lang="ru-RU" sz="2400" dirty="0"/>
              <a:t>принадлежат некоторому упорядоченному множеству</a:t>
            </a:r>
          </a:p>
          <a:p>
            <a:r>
              <a:rPr lang="ru-RU" sz="2400" dirty="0"/>
              <a:t>Строка </a:t>
            </a:r>
            <a:r>
              <a:rPr lang="en-US" sz="2400" b="1" i="1" dirty="0"/>
              <a:t>a</a:t>
            </a:r>
            <a:r>
              <a:rPr lang="en-US" sz="2400" dirty="0"/>
              <a:t> </a:t>
            </a:r>
            <a:r>
              <a:rPr lang="ru-RU" sz="2400" b="1" u="sng" dirty="0"/>
              <a:t>лексикографически меньше</a:t>
            </a:r>
            <a:r>
              <a:rPr lang="ru-RU" sz="2400" u="sng" dirty="0"/>
              <a:t> </a:t>
            </a:r>
            <a:r>
              <a:rPr lang="ru-RU" sz="2400" dirty="0"/>
              <a:t>строки </a:t>
            </a:r>
            <a:r>
              <a:rPr lang="en-US" sz="2400" b="1" i="1" dirty="0"/>
              <a:t>b</a:t>
            </a:r>
            <a:r>
              <a:rPr lang="ru-RU" sz="2400" dirty="0"/>
              <a:t>, если выполняется одно из двух условий:</a:t>
            </a:r>
          </a:p>
          <a:p>
            <a:pPr>
              <a:buNone/>
            </a:pPr>
            <a:r>
              <a:rPr lang="ru-RU" sz="2400" dirty="0"/>
              <a:t>1) существует целое </a:t>
            </a:r>
            <a:r>
              <a:rPr lang="en-US" sz="2400" i="1" dirty="0"/>
              <a:t>j</a:t>
            </a:r>
            <a:r>
              <a:rPr lang="ru-RU" sz="2400" i="1" dirty="0"/>
              <a:t>: 0 ≤ </a:t>
            </a:r>
            <a:r>
              <a:rPr lang="en-US" sz="2400" i="1" dirty="0"/>
              <a:t>j</a:t>
            </a:r>
            <a:r>
              <a:rPr lang="ru-RU" sz="2400" i="1" dirty="0"/>
              <a:t> ≤ </a:t>
            </a:r>
            <a:r>
              <a:rPr lang="en-US" sz="2400" i="1" dirty="0"/>
              <a:t>min</a:t>
            </a:r>
            <a:r>
              <a:rPr lang="ru-RU" sz="2400" i="1" dirty="0"/>
              <a:t>(</a:t>
            </a:r>
            <a:r>
              <a:rPr lang="en-US" sz="2400" i="1" dirty="0"/>
              <a:t>p</a:t>
            </a:r>
            <a:r>
              <a:rPr lang="ru-RU" sz="2400" i="1" dirty="0"/>
              <a:t>,</a:t>
            </a:r>
            <a:r>
              <a:rPr lang="en-US" sz="2400" i="1" dirty="0"/>
              <a:t>q</a:t>
            </a:r>
            <a:r>
              <a:rPr lang="ru-RU" sz="2400" i="1" dirty="0"/>
              <a:t>)</a:t>
            </a:r>
            <a:r>
              <a:rPr lang="ru-RU" sz="2400" dirty="0"/>
              <a:t>, такое что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i</a:t>
            </a:r>
            <a:r>
              <a:rPr lang="ru-RU" sz="2400" i="1" dirty="0"/>
              <a:t>=</a:t>
            </a:r>
            <a:r>
              <a:rPr lang="en-US" sz="2400" i="1" dirty="0"/>
              <a:t>b</a:t>
            </a:r>
            <a:r>
              <a:rPr lang="en-US" sz="2400" i="1" baseline="-25000" dirty="0"/>
              <a:t>i</a:t>
            </a:r>
            <a:r>
              <a:rPr lang="en-US" sz="2400" dirty="0"/>
              <a:t> </a:t>
            </a:r>
            <a:r>
              <a:rPr lang="ru-RU" sz="2400" dirty="0"/>
              <a:t>для всех </a:t>
            </a:r>
            <a:r>
              <a:rPr lang="en-US" sz="2400" i="1" dirty="0" err="1"/>
              <a:t>i</a:t>
            </a:r>
            <a:r>
              <a:rPr lang="ru-RU" sz="2400" i="1" dirty="0"/>
              <a:t>=0,1,..., </a:t>
            </a:r>
            <a:r>
              <a:rPr lang="en-US" sz="2400" i="1" dirty="0"/>
              <a:t>j</a:t>
            </a:r>
            <a:r>
              <a:rPr lang="ru-RU" sz="2400" i="1" dirty="0"/>
              <a:t>-1</a:t>
            </a:r>
            <a:r>
              <a:rPr lang="ru-RU" sz="2400" dirty="0"/>
              <a:t> и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j</a:t>
            </a:r>
            <a:r>
              <a:rPr lang="ru-RU" sz="2400" i="1" dirty="0"/>
              <a:t> &lt; </a:t>
            </a:r>
            <a:r>
              <a:rPr lang="en-US" sz="2400" i="1" dirty="0" err="1"/>
              <a:t>b</a:t>
            </a:r>
            <a:r>
              <a:rPr lang="en-US" sz="2400" i="1" baseline="-25000" dirty="0" err="1"/>
              <a:t>j</a:t>
            </a:r>
            <a:r>
              <a:rPr lang="ru-RU" sz="2400" dirty="0"/>
              <a:t> (до некоторого </a:t>
            </a:r>
            <a:r>
              <a:rPr lang="en-US" sz="2400" i="1" dirty="0"/>
              <a:t>j</a:t>
            </a:r>
            <a:r>
              <a:rPr lang="ru-RU" sz="2400" dirty="0"/>
              <a:t> символы совпадают)</a:t>
            </a:r>
          </a:p>
          <a:p>
            <a:pPr>
              <a:buNone/>
            </a:pPr>
            <a:r>
              <a:rPr lang="ru-RU" sz="2400" dirty="0"/>
              <a:t>2) </a:t>
            </a:r>
            <a:r>
              <a:rPr lang="en-US" sz="2400" i="1" dirty="0"/>
              <a:t>p</a:t>
            </a:r>
            <a:r>
              <a:rPr lang="ru-RU" sz="2400" i="1" dirty="0"/>
              <a:t>&lt;</a:t>
            </a:r>
            <a:r>
              <a:rPr lang="en-US" sz="2400" i="1" dirty="0"/>
              <a:t>q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i</a:t>
            </a:r>
            <a:r>
              <a:rPr lang="ru-RU" sz="2400" i="1" dirty="0"/>
              <a:t>=</a:t>
            </a:r>
            <a:r>
              <a:rPr lang="en-US" sz="2400" i="1" dirty="0"/>
              <a:t>b</a:t>
            </a:r>
            <a:r>
              <a:rPr lang="en-US" sz="2400" i="1" baseline="-25000" dirty="0"/>
              <a:t>i</a:t>
            </a:r>
            <a:r>
              <a:rPr lang="en-US" sz="2400" dirty="0"/>
              <a:t> </a:t>
            </a:r>
            <a:r>
              <a:rPr lang="ru-RU" sz="2400" dirty="0"/>
              <a:t>для всех </a:t>
            </a:r>
            <a:r>
              <a:rPr lang="en-US" sz="2400" i="1" dirty="0" err="1"/>
              <a:t>i</a:t>
            </a:r>
            <a:r>
              <a:rPr lang="ru-RU" sz="2400" i="1" dirty="0"/>
              <a:t>=0,1,...,</a:t>
            </a:r>
            <a:r>
              <a:rPr lang="en-US" sz="2400" i="1" dirty="0"/>
              <a:t>p</a:t>
            </a:r>
            <a:endParaRPr lang="ru-RU" sz="2400" i="1" dirty="0"/>
          </a:p>
          <a:p>
            <a:r>
              <a:rPr lang="ru-RU" sz="2400" dirty="0"/>
              <a:t>Пример для битовых строк:</a:t>
            </a:r>
          </a:p>
          <a:p>
            <a:pPr lvl="1"/>
            <a:r>
              <a:rPr lang="ru-RU" sz="2000" b="1" dirty="0"/>
              <a:t>101</a:t>
            </a:r>
            <a:r>
              <a:rPr lang="ru-RU" sz="2000" dirty="0"/>
              <a:t>00 &lt; </a:t>
            </a:r>
            <a:r>
              <a:rPr lang="ru-RU" sz="2000" b="1" dirty="0"/>
              <a:t>101</a:t>
            </a:r>
            <a:r>
              <a:rPr lang="ru-RU" sz="2000" dirty="0"/>
              <a:t>10 (правило 1, </a:t>
            </a:r>
            <a:r>
              <a:rPr lang="en-US" sz="2000" dirty="0"/>
              <a:t>j</a:t>
            </a:r>
            <a:r>
              <a:rPr lang="ru-RU" sz="2000" dirty="0"/>
              <a:t>=3)</a:t>
            </a:r>
            <a:endParaRPr lang="en-US" sz="2000" dirty="0"/>
          </a:p>
          <a:p>
            <a:pPr lvl="1"/>
            <a:r>
              <a:rPr lang="ru-RU" sz="2000" b="1" dirty="0"/>
              <a:t>10100</a:t>
            </a:r>
            <a:r>
              <a:rPr lang="ru-RU" sz="2000" dirty="0"/>
              <a:t> &lt; </a:t>
            </a:r>
            <a:r>
              <a:rPr lang="ru-RU" sz="2000" b="1" dirty="0"/>
              <a:t>10100</a:t>
            </a:r>
            <a:r>
              <a:rPr lang="ru-RU" sz="2000" dirty="0"/>
              <a:t>0 (правило 2)</a:t>
            </a:r>
          </a:p>
          <a:p>
            <a:r>
              <a:rPr lang="ru-RU" sz="2400" dirty="0"/>
              <a:t>Лексикографическое сравнение позволяет упорядочивать слова в словаре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88640"/>
            <a:ext cx="4669899" cy="266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Префиксные деревья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3782045"/>
          </a:xfrm>
        </p:spPr>
        <p:txBody>
          <a:bodyPr/>
          <a:lstStyle/>
          <a:p>
            <a:r>
              <a:rPr lang="ru-RU" sz="2400" dirty="0"/>
              <a:t>Пример для битовых строк </a:t>
            </a:r>
          </a:p>
          <a:p>
            <a:pPr>
              <a:buNone/>
            </a:pPr>
            <a:r>
              <a:rPr lang="ru-RU" sz="2400" dirty="0"/>
              <a:t>	(алфавит</a:t>
            </a:r>
            <a:r>
              <a:rPr lang="en-US" sz="2400" dirty="0"/>
              <a:t>{0,1}</a:t>
            </a:r>
            <a:r>
              <a:rPr lang="ru-RU" sz="2400" dirty="0"/>
              <a:t>)</a:t>
            </a:r>
          </a:p>
          <a:p>
            <a:r>
              <a:rPr lang="ru-RU" sz="2400" dirty="0"/>
              <a:t>При поиске ключа на глубине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ru-RU" sz="2400" dirty="0"/>
              <a:t>мы переходим к левому потомку, если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i</a:t>
            </a:r>
            <a:r>
              <a:rPr lang="ru-RU" sz="2400" i="1" dirty="0"/>
              <a:t>=0</a:t>
            </a:r>
            <a:r>
              <a:rPr lang="ru-RU" sz="2400" dirty="0"/>
              <a:t> и к правому, если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i</a:t>
            </a:r>
            <a:r>
              <a:rPr lang="ru-RU" sz="2400" i="1" dirty="0"/>
              <a:t>=1</a:t>
            </a:r>
            <a:endParaRPr lang="ru-RU" sz="2400" dirty="0"/>
          </a:p>
          <a:p>
            <a:r>
              <a:rPr lang="ru-RU" sz="2400" dirty="0"/>
              <a:t>Не все узлы содержат ключи</a:t>
            </a:r>
          </a:p>
          <a:p>
            <a:r>
              <a:rPr lang="ru-RU" sz="2400" dirty="0"/>
              <a:t>Поиск строки длиной </a:t>
            </a:r>
            <a:r>
              <a:rPr lang="en-US" sz="2400" dirty="0"/>
              <a:t>m</a:t>
            </a:r>
            <a:r>
              <a:rPr lang="ru-RU" sz="2400" dirty="0"/>
              <a:t> – высота узла с ключом, </a:t>
            </a:r>
            <a:r>
              <a:rPr lang="en-US" sz="2400" b="1" dirty="0"/>
              <a:t>O</a:t>
            </a:r>
            <a:r>
              <a:rPr lang="ru-RU" sz="2400" b="1" dirty="0"/>
              <a:t>(</a:t>
            </a:r>
            <a:r>
              <a:rPr lang="en-US" sz="2400" b="1" dirty="0"/>
              <a:t>m</a:t>
            </a:r>
            <a:r>
              <a:rPr lang="ru-RU" sz="2400" b="1" dirty="0"/>
              <a:t>)</a:t>
            </a:r>
            <a:endParaRPr lang="en-US" sz="2400" b="1" dirty="0"/>
          </a:p>
          <a:p>
            <a:r>
              <a:rPr lang="ru-RU" sz="2400" dirty="0"/>
              <a:t>Построение дерева для множества строк суммарной длиной </a:t>
            </a:r>
            <a:r>
              <a:rPr lang="en-US" sz="2400" dirty="0"/>
              <a:t>n –</a:t>
            </a:r>
            <a:r>
              <a:rPr lang="ru-RU" sz="2400" dirty="0"/>
              <a:t> </a:t>
            </a:r>
            <a:r>
              <a:rPr lang="en-US" sz="2400" b="1" dirty="0"/>
              <a:t>O(n)</a:t>
            </a:r>
          </a:p>
          <a:p>
            <a:r>
              <a:rPr lang="ru-RU" sz="2400" dirty="0"/>
              <a:t>Дерево позволяет произвести лексикографическую сортировку строк: обход </a:t>
            </a:r>
            <a:r>
              <a:rPr lang="en-US" sz="2400" dirty="0"/>
              <a:t>CLR </a:t>
            </a:r>
            <a:r>
              <a:rPr lang="ru-RU" sz="2400" dirty="0"/>
              <a:t>: 0, 011, 10, 100, 1011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3327" y="1728430"/>
            <a:ext cx="3365177" cy="429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Префиксные деревья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96752"/>
            <a:ext cx="6336704" cy="4934173"/>
          </a:xfrm>
        </p:spPr>
        <p:txBody>
          <a:bodyPr/>
          <a:lstStyle/>
          <a:p>
            <a:r>
              <a:rPr lang="ru-RU" sz="2400" dirty="0"/>
              <a:t>В общем случае максимальное количество дочерних узлов для строк алфавита </a:t>
            </a:r>
            <a:r>
              <a:rPr lang="en-US" sz="2400" dirty="0"/>
              <a:t>A</a:t>
            </a:r>
            <a:r>
              <a:rPr lang="ru-RU" sz="2400" dirty="0"/>
              <a:t>={</a:t>
            </a:r>
            <a:r>
              <a:rPr lang="en-US" sz="2400" dirty="0"/>
              <a:t>a</a:t>
            </a:r>
            <a:r>
              <a:rPr lang="ru-RU" sz="2400" baseline="-25000" dirty="0"/>
              <a:t>1</a:t>
            </a:r>
            <a:r>
              <a:rPr lang="ru-RU" sz="2400" dirty="0"/>
              <a:t>, </a:t>
            </a:r>
            <a:r>
              <a:rPr lang="en-US" sz="2400" dirty="0"/>
              <a:t>a</a:t>
            </a:r>
            <a:r>
              <a:rPr lang="ru-RU" sz="2400" baseline="-25000" dirty="0"/>
              <a:t>2</a:t>
            </a:r>
            <a:r>
              <a:rPr lang="ru-RU" sz="2400" dirty="0"/>
              <a:t>, ..., </a:t>
            </a:r>
            <a:r>
              <a:rPr lang="en-US" sz="2400" dirty="0"/>
              <a:t>a</a:t>
            </a:r>
            <a:r>
              <a:rPr lang="en-US" sz="2400" baseline="-25000" dirty="0"/>
              <a:t>d</a:t>
            </a:r>
            <a:r>
              <a:rPr lang="ru-RU" sz="2400" dirty="0"/>
              <a:t>} это мощность алфавита </a:t>
            </a:r>
            <a:r>
              <a:rPr lang="en-US" sz="2400" dirty="0"/>
              <a:t>d</a:t>
            </a:r>
            <a:endParaRPr lang="ru-RU" sz="2400" dirty="0"/>
          </a:p>
          <a:p>
            <a:r>
              <a:rPr lang="ru-RU" sz="2400" dirty="0"/>
              <a:t>За каждым ребром к дочернему узлу закрепляется символ алфавита</a:t>
            </a:r>
          </a:p>
          <a:p>
            <a:r>
              <a:rPr lang="ru-RU" sz="2400" dirty="0"/>
              <a:t>Нет необходимости хранить ключи в узлах – последовательность ребер</a:t>
            </a:r>
          </a:p>
          <a:p>
            <a:pPr>
              <a:buNone/>
            </a:pPr>
            <a:r>
              <a:rPr lang="ru-RU" sz="2400" dirty="0"/>
              <a:t> (</a:t>
            </a:r>
            <a:r>
              <a:rPr lang="en-US" sz="2400" dirty="0"/>
              <a:t>c</a:t>
            </a:r>
            <a:r>
              <a:rPr lang="ru-RU" sz="2400" baseline="-25000" dirty="0"/>
              <a:t>1</a:t>
            </a:r>
            <a:r>
              <a:rPr lang="ru-RU" sz="2400" dirty="0"/>
              <a:t>, </a:t>
            </a:r>
            <a:r>
              <a:rPr lang="en-US" sz="2400" dirty="0"/>
              <a:t>c</a:t>
            </a:r>
            <a:r>
              <a:rPr lang="ru-RU" sz="2400" baseline="-25000" dirty="0"/>
              <a:t>2</a:t>
            </a:r>
            <a:r>
              <a:rPr lang="ru-RU" sz="2400" dirty="0"/>
              <a:t>, ..., </a:t>
            </a:r>
            <a:r>
              <a:rPr lang="en-US" sz="2400" dirty="0"/>
              <a:t>c</a:t>
            </a:r>
            <a:r>
              <a:rPr lang="en-US" sz="2400" baseline="-25000" dirty="0"/>
              <a:t>m</a:t>
            </a:r>
            <a:r>
              <a:rPr lang="ru-RU" sz="2400" dirty="0"/>
              <a:t>)  и есть ключ</a:t>
            </a:r>
          </a:p>
          <a:p>
            <a:r>
              <a:rPr lang="ru-RU" sz="2400" dirty="0"/>
              <a:t>Узел хранит только сопутствующие данные, если их нет, то это вспомогательный узел для поддержания структуры дерева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17</a:t>
            </a:fld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9"/>
            <a:ext cx="8229600" cy="864096"/>
          </a:xfrm>
        </p:spPr>
        <p:txBody>
          <a:bodyPr/>
          <a:lstStyle/>
          <a:p>
            <a:r>
              <a:rPr lang="ru-RU" dirty="0"/>
              <a:t>Префиксные деревья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862165"/>
          </a:xfrm>
        </p:spPr>
        <p:txBody>
          <a:bodyPr/>
          <a:lstStyle/>
          <a:p>
            <a:r>
              <a:rPr lang="ru-RU" dirty="0"/>
              <a:t>Хранение указателей на дочерние узлы</a:t>
            </a:r>
          </a:p>
          <a:p>
            <a:pPr lvl="1"/>
            <a:r>
              <a:rPr lang="ru-RU" dirty="0"/>
              <a:t>Массив (индекс – порядковый номер символа)</a:t>
            </a:r>
          </a:p>
          <a:p>
            <a:pPr lvl="2"/>
            <a:r>
              <a:rPr lang="ru-RU" dirty="0"/>
              <a:t>Вычислительная сложность </a:t>
            </a:r>
            <a:r>
              <a:rPr lang="en-US" b="1" dirty="0"/>
              <a:t>O(1)</a:t>
            </a:r>
          </a:p>
          <a:p>
            <a:pPr lvl="2"/>
            <a:r>
              <a:rPr lang="ru-RU" dirty="0"/>
              <a:t>Память </a:t>
            </a:r>
            <a:r>
              <a:rPr lang="en-US" b="1" dirty="0"/>
              <a:t>O(d)</a:t>
            </a:r>
          </a:p>
          <a:p>
            <a:pPr lvl="1"/>
            <a:r>
              <a:rPr lang="ru-RU" dirty="0"/>
              <a:t>Связный список</a:t>
            </a:r>
          </a:p>
          <a:p>
            <a:pPr lvl="2"/>
            <a:r>
              <a:rPr lang="ru-RU" dirty="0"/>
              <a:t>Вычислительная сложность </a:t>
            </a:r>
            <a:r>
              <a:rPr lang="en-US" b="1" dirty="0"/>
              <a:t>O(d)</a:t>
            </a:r>
          </a:p>
          <a:p>
            <a:pPr lvl="2"/>
            <a:r>
              <a:rPr lang="ru-RU" dirty="0"/>
              <a:t>Память </a:t>
            </a:r>
            <a:r>
              <a:rPr lang="en-US" b="1" dirty="0"/>
              <a:t>O(x), </a:t>
            </a:r>
            <a:r>
              <a:rPr lang="en-US" dirty="0"/>
              <a:t>x – </a:t>
            </a:r>
            <a:r>
              <a:rPr lang="ru-RU" dirty="0"/>
              <a:t>количество дочерних узлов данного узла</a:t>
            </a:r>
          </a:p>
          <a:p>
            <a:pPr lvl="1"/>
            <a:r>
              <a:rPr lang="ru-RU" dirty="0"/>
              <a:t>Сбалансированное дерево</a:t>
            </a:r>
          </a:p>
          <a:p>
            <a:pPr lvl="2"/>
            <a:r>
              <a:rPr lang="ru-RU" dirty="0"/>
              <a:t>Вычислительная сложность </a:t>
            </a:r>
            <a:r>
              <a:rPr lang="en-US" b="1" dirty="0"/>
              <a:t>O(log d)</a:t>
            </a:r>
          </a:p>
          <a:p>
            <a:pPr lvl="2"/>
            <a:r>
              <a:rPr lang="ru-RU" dirty="0"/>
              <a:t>Память </a:t>
            </a:r>
            <a:r>
              <a:rPr lang="en-US" b="1" dirty="0"/>
              <a:t>O(x)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18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4005064"/>
            <a:ext cx="2591162" cy="188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Префиксные деревья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06181"/>
          </a:xfrm>
        </p:spPr>
        <p:txBody>
          <a:bodyPr/>
          <a:lstStyle/>
          <a:p>
            <a:r>
              <a:rPr lang="ru-RU" sz="2800" dirty="0"/>
              <a:t>Сложность основных операций</a:t>
            </a:r>
          </a:p>
          <a:p>
            <a:pPr lvl="1"/>
            <a:r>
              <a:rPr lang="ru-RU" sz="2400" dirty="0"/>
              <a:t>Зависит от длины ключа </a:t>
            </a:r>
            <a:r>
              <a:rPr lang="en-US" sz="2400" dirty="0"/>
              <a:t>m </a:t>
            </a:r>
            <a:r>
              <a:rPr lang="ru-RU" sz="2400" dirty="0"/>
              <a:t>(высота узла – количество шагов от корня к узлу)</a:t>
            </a:r>
          </a:p>
          <a:p>
            <a:pPr lvl="1"/>
            <a:r>
              <a:rPr lang="ru-RU" sz="2400" dirty="0"/>
              <a:t>Зависит от мощности алфавита </a:t>
            </a:r>
            <a:r>
              <a:rPr lang="en-US" sz="2400" dirty="0"/>
              <a:t>d</a:t>
            </a:r>
            <a:r>
              <a:rPr lang="ru-RU" sz="2400" dirty="0"/>
              <a:t> – выбор вариантов потомков в узле</a:t>
            </a:r>
            <a:endParaRPr lang="en-US" sz="2400" dirty="0"/>
          </a:p>
          <a:p>
            <a:pPr lvl="1"/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19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51519" y="2922746"/>
          <a:ext cx="8784977" cy="3089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6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1414">
                <a:tc rowSpan="2"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+mn-lt"/>
                          <a:ea typeface="Calibri"/>
                          <a:cs typeface="Times New Roman"/>
                        </a:rPr>
                        <a:t>Операция</a:t>
                      </a:r>
                      <a:endParaRPr lang="ru-RU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+mn-lt"/>
                          <a:ea typeface="Calibri"/>
                          <a:cs typeface="Times New Roman"/>
                        </a:rPr>
                        <a:t>Префиксное дерево</a:t>
                      </a:r>
                      <a:endParaRPr lang="ru-RU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+mn-lt"/>
                          <a:ea typeface="Calibri"/>
                          <a:cs typeface="Times New Roman"/>
                        </a:rPr>
                        <a:t>Сбалансированное дерево поиска</a:t>
                      </a:r>
                      <a:endParaRPr lang="ru-RU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+mn-lt"/>
                          <a:ea typeface="Calibri"/>
                          <a:cs typeface="Times New Roman"/>
                        </a:rPr>
                        <a:t>Хеш-таблица с разрешением </a:t>
                      </a:r>
                      <a:r>
                        <a:rPr lang="ru-RU" sz="1400" b="1" dirty="0" err="1">
                          <a:latin typeface="+mn-lt"/>
                          <a:ea typeface="Calibri"/>
                          <a:cs typeface="Times New Roman"/>
                        </a:rPr>
                        <a:t>колизий</a:t>
                      </a:r>
                      <a:r>
                        <a:rPr lang="ru-RU" sz="1400" b="1" dirty="0">
                          <a:latin typeface="+mn-lt"/>
                          <a:ea typeface="Calibri"/>
                          <a:cs typeface="Times New Roman"/>
                        </a:rPr>
                        <a:t> цепочками</a:t>
                      </a:r>
                      <a:endParaRPr lang="ru-RU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1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+mn-lt"/>
                          <a:ea typeface="Calibri"/>
                          <a:cs typeface="Times New Roman"/>
                        </a:rPr>
                        <a:t>Связный список</a:t>
                      </a:r>
                      <a:endParaRPr lang="ru-RU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+mn-lt"/>
                          <a:ea typeface="Calibri"/>
                          <a:cs typeface="Times New Roman"/>
                        </a:rPr>
                        <a:t>Массив</a:t>
                      </a:r>
                      <a:endParaRPr lang="ru-RU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+mn-lt"/>
                          <a:ea typeface="Calibri"/>
                          <a:cs typeface="Times New Roman"/>
                        </a:rPr>
                        <a:t>Сбалансированное дерево поиска</a:t>
                      </a:r>
                      <a:endParaRPr lang="ru-RU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886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+mn-lt"/>
                          <a:ea typeface="Calibri"/>
                          <a:cs typeface="Times New Roman"/>
                        </a:rPr>
                        <a:t>Поиск</a:t>
                      </a:r>
                      <a:endParaRPr lang="ru-RU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md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O(m)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mlog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d)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mlog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n)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O(m+nm)</a:t>
                      </a:r>
                      <a:endParaRPr lang="ru-RU" sz="20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+mn-lt"/>
                          <a:ea typeface="Calibri"/>
                          <a:cs typeface="Times New Roman"/>
                        </a:rPr>
                        <a:t>Вставка</a:t>
                      </a:r>
                      <a:endParaRPr lang="ru-RU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md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O(m)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mlog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d)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mlog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n)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O(m+n)</a:t>
                      </a:r>
                      <a:endParaRPr lang="ru-RU" sz="20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+mn-lt"/>
                          <a:ea typeface="Calibri"/>
                          <a:cs typeface="Times New Roman"/>
                        </a:rPr>
                        <a:t>Удаление</a:t>
                      </a:r>
                      <a:endParaRPr lang="ru-RU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md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O(m)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mlog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d)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mlog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n)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m+nm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Min</a:t>
                      </a:r>
                      <a:endParaRPr lang="ru-RU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O(h)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O(h)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O(h)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O(log n)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H+nm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Max</a:t>
                      </a:r>
                      <a:endParaRPr lang="ru-RU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O(h)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O(h)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O(h)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O(log n)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H+nm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Max*</a:t>
                      </a:r>
                      <a:endParaRPr lang="ru-RU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hd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ru-RU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hd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ru-RU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hlog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 d)</a:t>
                      </a:r>
                      <a:endParaRPr lang="ru-RU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O(log n)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H+nm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Min*</a:t>
                      </a:r>
                      <a:endParaRPr lang="ru-RU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hd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ru-RU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hd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ru-RU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hlogd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ru-RU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O(log n)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O(</a:t>
                      </a:r>
                      <a:r>
                        <a:rPr lang="en-US" sz="1800" dirty="0" err="1">
                          <a:latin typeface="+mn-lt"/>
                          <a:ea typeface="Calibri"/>
                          <a:cs typeface="Times New Roman"/>
                        </a:rPr>
                        <a:t>H+nm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5949280"/>
            <a:ext cx="7920880" cy="10772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600" dirty="0"/>
              <a:t>* - </a:t>
            </a:r>
            <a:r>
              <a:rPr lang="ru-RU" sz="1600" dirty="0"/>
              <a:t>неупорядоченное дерево</a:t>
            </a:r>
            <a:endParaRPr lang="en-US" sz="1600" dirty="0"/>
          </a:p>
          <a:p>
            <a:r>
              <a:rPr lang="en-US" sz="1600" dirty="0"/>
              <a:t>m </a:t>
            </a:r>
            <a:r>
              <a:rPr lang="ru-RU" sz="1600" dirty="0"/>
              <a:t>– длина ключа</a:t>
            </a:r>
            <a:endParaRPr lang="en-US" sz="1600" dirty="0"/>
          </a:p>
          <a:p>
            <a:r>
              <a:rPr lang="en-US" sz="1600" dirty="0"/>
              <a:t>d</a:t>
            </a:r>
            <a:r>
              <a:rPr lang="ru-RU" sz="1600" dirty="0"/>
              <a:t> – количество символов в алфавите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n</a:t>
            </a:r>
            <a:r>
              <a:rPr lang="ru-RU" sz="1600" dirty="0"/>
              <a:t> – количество элементов в словаре </a:t>
            </a:r>
            <a:endParaRPr lang="en-US" sz="1600" dirty="0"/>
          </a:p>
          <a:p>
            <a:r>
              <a:rPr lang="en-US" sz="1600" dirty="0"/>
              <a:t>H</a:t>
            </a:r>
            <a:r>
              <a:rPr lang="ru-RU" sz="1600" dirty="0"/>
              <a:t> – размер хеш-таблицы</a:t>
            </a:r>
          </a:p>
          <a:p>
            <a:endParaRPr lang="ru-RU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Поиск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4968552"/>
          </a:xfrm>
        </p:spPr>
        <p:txBody>
          <a:bodyPr/>
          <a:lstStyle/>
          <a:p>
            <a:pPr algn="just"/>
            <a:r>
              <a:rPr lang="ru-RU" sz="2800" b="1" dirty="0"/>
              <a:t>Задача: </a:t>
            </a:r>
            <a:r>
              <a:rPr lang="ru-RU" sz="2800" dirty="0"/>
              <a:t>необходимо найти в структуре данных элемент, ключ которого совпадает с заданным</a:t>
            </a:r>
          </a:p>
          <a:p>
            <a:pPr algn="just"/>
            <a:r>
              <a:rPr lang="ru-RU" sz="2800" b="1" dirty="0"/>
              <a:t>Алгоритм поиска</a:t>
            </a:r>
            <a:r>
              <a:rPr lang="ru-RU" sz="2800" dirty="0"/>
              <a:t> – алгоритм, который в заданной структуре данных ищет элемент с заданным ключом</a:t>
            </a:r>
          </a:p>
          <a:p>
            <a:pPr algn="just"/>
            <a:r>
              <a:rPr lang="ru-RU" sz="2800" dirty="0"/>
              <a:t>Результат – сама запись или указатель на нее</a:t>
            </a:r>
          </a:p>
          <a:p>
            <a:pPr algn="just"/>
            <a:r>
              <a:rPr lang="ru-RU" sz="2800" dirty="0"/>
              <a:t>В некоторых ситуациях результатом работы алгоритма поиска будет добавление новой записи в случае, если поиск по заданному ключу завершился неудачей</a:t>
            </a:r>
          </a:p>
          <a:p>
            <a:pPr algn="just"/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1AF5BD-B5A4-4B8B-B2AC-8CC8D95DE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672" y="4077070"/>
            <a:ext cx="710582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Префиксные деревья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ru-RU" dirty="0"/>
              <a:t>Достоинства</a:t>
            </a:r>
          </a:p>
          <a:p>
            <a:pPr lvl="1"/>
            <a:r>
              <a:rPr lang="ru-RU" sz="2400" dirty="0"/>
              <a:t>Время поиска не зависит от количества элементов в словаре, а зависит от длины ключа и мощности алфавита</a:t>
            </a:r>
          </a:p>
          <a:p>
            <a:pPr lvl="1"/>
            <a:r>
              <a:rPr lang="ru-RU" sz="2400" dirty="0"/>
              <a:t>Для хранения ключей не используется дополнительная память (ключи не хранятся в узлах)</a:t>
            </a:r>
          </a:p>
          <a:p>
            <a:pPr lvl="1"/>
            <a:r>
              <a:rPr lang="ru-RU" sz="2400" dirty="0"/>
              <a:t>Отсутствуют коллизии</a:t>
            </a:r>
          </a:p>
          <a:p>
            <a:pPr lvl="1"/>
            <a:r>
              <a:rPr lang="ru-RU" sz="2400" dirty="0"/>
              <a:t>Обход реализован в упорядоченной последовательности</a:t>
            </a:r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ru-RU" dirty="0"/>
              <a:t>Компактные префиксные деревья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142085"/>
          </a:xfrm>
        </p:spPr>
        <p:txBody>
          <a:bodyPr/>
          <a:lstStyle/>
          <a:p>
            <a:r>
              <a:rPr lang="ru-RU" sz="2800" b="1" dirty="0"/>
              <a:t>Компактное префиксное дерево </a:t>
            </a:r>
            <a:r>
              <a:rPr lang="ru-RU" sz="2800" dirty="0"/>
              <a:t>– префиксное дерево, в котором узел, содержащий один дочерний элемент объединяется с ним для экономии памяти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21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89" y="3429000"/>
            <a:ext cx="4425315" cy="270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284984"/>
            <a:ext cx="4275417" cy="286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9A4A55-F61B-44F1-AC0A-80FE88ACFDB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476941"/>
            <a:ext cx="5207143" cy="26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4B519-B4D4-4789-A6E2-ACBADD839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507288" cy="846931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Реализация префиксного дерева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36E922-B580-4F27-808A-EEB39B202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ru-RU" sz="2400" dirty="0"/>
              <a:t>Параметры узла:</a:t>
            </a:r>
          </a:p>
          <a:p>
            <a:pPr lvl="1"/>
            <a:r>
              <a:rPr lang="en-US" sz="2000" dirty="0"/>
              <a:t>value – </a:t>
            </a:r>
            <a:r>
              <a:rPr lang="ru-RU" sz="2000" dirty="0"/>
              <a:t>сопутствующая информация</a:t>
            </a:r>
          </a:p>
          <a:p>
            <a:pPr lvl="1"/>
            <a:r>
              <a:rPr lang="en-US" sz="2000" dirty="0"/>
              <a:t>char – </a:t>
            </a:r>
            <a:r>
              <a:rPr lang="ru-RU" sz="2000" dirty="0"/>
              <a:t>символ перехода в данный узел (необязательный)</a:t>
            </a:r>
          </a:p>
          <a:p>
            <a:pPr lvl="1"/>
            <a:r>
              <a:rPr lang="en-US" sz="2000" dirty="0" err="1"/>
              <a:t>childs</a:t>
            </a:r>
            <a:r>
              <a:rPr lang="ru-RU" sz="2000" dirty="0"/>
              <a:t> – структура указателей не дочерние узлы (необязательный)</a:t>
            </a:r>
          </a:p>
          <a:p>
            <a:pPr lvl="1"/>
            <a:r>
              <a:rPr lang="en-US" sz="2000" dirty="0"/>
              <a:t>child – </a:t>
            </a:r>
            <a:r>
              <a:rPr lang="ru-RU" sz="2000" dirty="0"/>
              <a:t>указатель на первый дочерний узел (необязательный)</a:t>
            </a:r>
          </a:p>
          <a:p>
            <a:pPr lvl="1"/>
            <a:r>
              <a:rPr lang="en-US" sz="2000" dirty="0"/>
              <a:t>sibling – </a:t>
            </a:r>
            <a:r>
              <a:rPr lang="ru-RU" sz="2000" dirty="0"/>
              <a:t>указатель на «брата» (необязательный)</a:t>
            </a:r>
          </a:p>
          <a:p>
            <a:pPr lvl="1"/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790716-80C6-47B9-8333-DE3555EE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0BC54C-AA71-4AC7-A291-54DE5B70799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221087"/>
            <a:ext cx="1943372" cy="141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0356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182A9-1494-46DE-8B3E-A99E878B7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8939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Вспомогательные процедуры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5F3C7E-EE7A-48A5-9781-6A3BEFFAE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4934173"/>
          </a:xfrm>
        </p:spPr>
        <p:txBody>
          <a:bodyPr/>
          <a:lstStyle/>
          <a:p>
            <a:r>
              <a:rPr lang="en-US" sz="2400" dirty="0" err="1"/>
              <a:t>Trie</a:t>
            </a:r>
            <a:r>
              <a:rPr lang="en-US" sz="2400" dirty="0"/>
              <a:t>-Create-Node() – </a:t>
            </a:r>
            <a:r>
              <a:rPr lang="en-US" sz="2400" dirty="0" err="1"/>
              <a:t>создает</a:t>
            </a:r>
            <a:r>
              <a:rPr lang="en-US" sz="2400" dirty="0"/>
              <a:t> </a:t>
            </a:r>
            <a:r>
              <a:rPr lang="en-US" sz="2400" dirty="0" err="1"/>
              <a:t>узел</a:t>
            </a:r>
            <a:r>
              <a:rPr lang="en-US" sz="2400" dirty="0"/>
              <a:t> </a:t>
            </a:r>
            <a:r>
              <a:rPr lang="en-US" sz="2400" dirty="0" err="1"/>
              <a:t>требуемой</a:t>
            </a:r>
            <a:r>
              <a:rPr lang="en-US" sz="2400" dirty="0"/>
              <a:t> </a:t>
            </a:r>
            <a:r>
              <a:rPr lang="en-US" sz="2400" dirty="0" err="1"/>
              <a:t>структуры</a:t>
            </a:r>
            <a:r>
              <a:rPr lang="en-US" sz="2400" dirty="0"/>
              <a:t> и </a:t>
            </a:r>
            <a:r>
              <a:rPr lang="en-US" sz="2400" dirty="0" err="1"/>
              <a:t>возвращает</a:t>
            </a:r>
            <a:r>
              <a:rPr lang="en-US" sz="2400" dirty="0"/>
              <a:t> </a:t>
            </a:r>
            <a:r>
              <a:rPr lang="en-US" sz="2400" dirty="0" err="1"/>
              <a:t>указатель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созданный</a:t>
            </a:r>
            <a:r>
              <a:rPr lang="en-US" sz="2400" dirty="0"/>
              <a:t> </a:t>
            </a:r>
            <a:r>
              <a:rPr lang="en-US" sz="2400" dirty="0" err="1"/>
              <a:t>узел</a:t>
            </a:r>
            <a:r>
              <a:rPr lang="en-US" sz="2400" dirty="0"/>
              <a:t>. </a:t>
            </a:r>
            <a:r>
              <a:rPr lang="en-US" sz="2400" b="1" dirty="0"/>
              <a:t>O(1)</a:t>
            </a:r>
            <a:r>
              <a:rPr lang="en-US" sz="2800" b="1" dirty="0"/>
              <a:t> </a:t>
            </a:r>
          </a:p>
          <a:p>
            <a:r>
              <a:rPr lang="en-US" sz="2400" dirty="0" err="1"/>
              <a:t>Trie</a:t>
            </a:r>
            <a:r>
              <a:rPr lang="en-US" sz="2400" dirty="0"/>
              <a:t>-Get-Child(</a:t>
            </a:r>
            <a:r>
              <a:rPr lang="en-US" sz="2400" dirty="0" err="1"/>
              <a:t>node,c</a:t>
            </a:r>
            <a:r>
              <a:rPr lang="en-US" sz="2400" dirty="0"/>
              <a:t>) – </a:t>
            </a:r>
            <a:r>
              <a:rPr lang="en-US" sz="2400" dirty="0" err="1"/>
              <a:t>возвращает</a:t>
            </a:r>
            <a:r>
              <a:rPr lang="en-US" sz="2400" dirty="0"/>
              <a:t> </a:t>
            </a:r>
            <a:r>
              <a:rPr lang="en-US" sz="2400" dirty="0" err="1"/>
              <a:t>указатель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дочерний</a:t>
            </a:r>
            <a:r>
              <a:rPr lang="en-US" sz="2400" dirty="0"/>
              <a:t> </a:t>
            </a:r>
            <a:r>
              <a:rPr lang="en-US" sz="2400" dirty="0" err="1"/>
              <a:t>узел</a:t>
            </a:r>
            <a:r>
              <a:rPr lang="en-US" sz="2400" dirty="0"/>
              <a:t> </a:t>
            </a:r>
            <a:r>
              <a:rPr lang="en-US" sz="2400" dirty="0" err="1"/>
              <a:t>узла</a:t>
            </a:r>
            <a:r>
              <a:rPr lang="en-US" sz="2400" dirty="0"/>
              <a:t> </a:t>
            </a:r>
            <a:r>
              <a:rPr lang="en-US" sz="2400" i="1" dirty="0"/>
              <a:t>node</a:t>
            </a:r>
            <a:r>
              <a:rPr lang="en-US" sz="2400" dirty="0"/>
              <a:t>, </a:t>
            </a:r>
            <a:r>
              <a:rPr lang="en-US" sz="2400" dirty="0" err="1"/>
              <a:t>соответствующий</a:t>
            </a:r>
            <a:r>
              <a:rPr lang="en-US" sz="2400" dirty="0"/>
              <a:t> </a:t>
            </a:r>
            <a:r>
              <a:rPr lang="en-US" sz="2400" dirty="0" err="1"/>
              <a:t>символу</a:t>
            </a:r>
            <a:r>
              <a:rPr lang="en-US" sz="2400" dirty="0"/>
              <a:t> </a:t>
            </a:r>
            <a:r>
              <a:rPr lang="en-US" sz="2400" i="1" dirty="0"/>
              <a:t>c</a:t>
            </a:r>
            <a:r>
              <a:rPr lang="en-US" sz="2400" dirty="0"/>
              <a:t>. </a:t>
            </a:r>
            <a:r>
              <a:rPr lang="en-US" sz="2400" b="1" dirty="0"/>
              <a:t>O(1), O(d) </a:t>
            </a:r>
            <a:r>
              <a:rPr lang="en-US" sz="2400" b="1" dirty="0" err="1"/>
              <a:t>или</a:t>
            </a:r>
            <a:r>
              <a:rPr lang="en-US" sz="2400" b="1" dirty="0"/>
              <a:t> O(log d</a:t>
            </a:r>
            <a:r>
              <a:rPr lang="en-US" sz="2800" b="1" dirty="0"/>
              <a:t>)</a:t>
            </a:r>
          </a:p>
          <a:p>
            <a:r>
              <a:rPr lang="en-US" sz="2400" dirty="0" err="1"/>
              <a:t>Trie</a:t>
            </a:r>
            <a:r>
              <a:rPr lang="en-US" sz="2400" dirty="0"/>
              <a:t>-Set-Child(</a:t>
            </a:r>
            <a:r>
              <a:rPr lang="en-US" sz="2400" dirty="0" err="1"/>
              <a:t>node,c,child</a:t>
            </a:r>
            <a:r>
              <a:rPr lang="en-US" sz="2400" dirty="0"/>
              <a:t>) – </a:t>
            </a:r>
            <a:r>
              <a:rPr lang="en-US" sz="2400" dirty="0" err="1"/>
              <a:t>устанавливает</a:t>
            </a:r>
            <a:r>
              <a:rPr lang="en-US" sz="2400" dirty="0"/>
              <a:t> </a:t>
            </a:r>
            <a:r>
              <a:rPr lang="en-US" sz="2400" dirty="0" err="1"/>
              <a:t>для</a:t>
            </a:r>
            <a:r>
              <a:rPr lang="en-US" sz="2400" dirty="0"/>
              <a:t> </a:t>
            </a:r>
            <a:r>
              <a:rPr lang="en-US" sz="2400" dirty="0" err="1"/>
              <a:t>узла</a:t>
            </a:r>
            <a:r>
              <a:rPr lang="en-US" sz="2400" dirty="0"/>
              <a:t> </a:t>
            </a:r>
            <a:r>
              <a:rPr lang="en-US" sz="2400" i="1" dirty="0"/>
              <a:t>node</a:t>
            </a:r>
            <a:r>
              <a:rPr lang="en-US" sz="2400" dirty="0"/>
              <a:t> </a:t>
            </a:r>
            <a:r>
              <a:rPr lang="en-US" sz="2400" dirty="0" err="1"/>
              <a:t>указатель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дочерний</a:t>
            </a:r>
            <a:r>
              <a:rPr lang="en-US" sz="2400" dirty="0"/>
              <a:t> </a:t>
            </a:r>
            <a:r>
              <a:rPr lang="en-US" sz="2400" dirty="0" err="1"/>
              <a:t>узел</a:t>
            </a:r>
            <a:r>
              <a:rPr lang="en-US" sz="2400" dirty="0"/>
              <a:t> </a:t>
            </a:r>
            <a:r>
              <a:rPr lang="en-US" sz="2400" i="1" dirty="0"/>
              <a:t>child</a:t>
            </a:r>
            <a:r>
              <a:rPr lang="en-US" sz="2400" dirty="0"/>
              <a:t>, </a:t>
            </a:r>
            <a:r>
              <a:rPr lang="en-US" sz="2400" dirty="0" err="1"/>
              <a:t>соответствующий</a:t>
            </a:r>
            <a:r>
              <a:rPr lang="en-US" sz="2400" dirty="0"/>
              <a:t> </a:t>
            </a:r>
            <a:r>
              <a:rPr lang="en-US" sz="2400" dirty="0" err="1"/>
              <a:t>символу</a:t>
            </a:r>
            <a:r>
              <a:rPr lang="en-US" sz="2400" dirty="0"/>
              <a:t> </a:t>
            </a:r>
            <a:r>
              <a:rPr lang="en-US" sz="2400" i="1" dirty="0"/>
              <a:t>c</a:t>
            </a:r>
            <a:r>
              <a:rPr lang="en-US" sz="2400" dirty="0"/>
              <a:t>. </a:t>
            </a:r>
            <a:r>
              <a:rPr lang="en-US" sz="2400" b="1" dirty="0"/>
              <a:t>O(1), O(d) </a:t>
            </a:r>
            <a:r>
              <a:rPr lang="en-US" sz="2400" b="1" dirty="0" err="1"/>
              <a:t>или</a:t>
            </a:r>
            <a:r>
              <a:rPr lang="en-US" sz="2400" b="1" dirty="0"/>
              <a:t> O(log d)</a:t>
            </a:r>
          </a:p>
          <a:p>
            <a:r>
              <a:rPr lang="en-US" sz="2400" dirty="0" err="1"/>
              <a:t>Trie</a:t>
            </a:r>
            <a:r>
              <a:rPr lang="ru-RU" sz="2400" dirty="0"/>
              <a:t>-</a:t>
            </a:r>
            <a:r>
              <a:rPr lang="en-US" sz="2400" dirty="0"/>
              <a:t>Del</a:t>
            </a:r>
            <a:r>
              <a:rPr lang="ru-RU" sz="2400" dirty="0"/>
              <a:t>-</a:t>
            </a:r>
            <a:r>
              <a:rPr lang="en-US" sz="2400" dirty="0"/>
              <a:t>Child</a:t>
            </a:r>
            <a:r>
              <a:rPr lang="ru-RU" sz="2400" dirty="0"/>
              <a:t>(</a:t>
            </a:r>
            <a:r>
              <a:rPr lang="en-US" sz="2400" dirty="0"/>
              <a:t>node</a:t>
            </a:r>
            <a:r>
              <a:rPr lang="ru-RU" sz="2400" dirty="0"/>
              <a:t>,</a:t>
            </a:r>
            <a:r>
              <a:rPr lang="en-US" sz="2400" dirty="0"/>
              <a:t>c</a:t>
            </a:r>
            <a:r>
              <a:rPr lang="ru-RU" sz="2400" dirty="0"/>
              <a:t>) </a:t>
            </a:r>
            <a:r>
              <a:rPr lang="en-US" sz="2400" dirty="0"/>
              <a:t>– </a:t>
            </a:r>
            <a:r>
              <a:rPr lang="ru-RU" sz="2400" dirty="0"/>
              <a:t>удаляет указатель по символу </a:t>
            </a:r>
            <a:r>
              <a:rPr lang="en-US" sz="2400" i="1" dirty="0"/>
              <a:t>c</a:t>
            </a:r>
            <a:r>
              <a:rPr lang="en-US" sz="2400" dirty="0"/>
              <a:t> </a:t>
            </a:r>
            <a:r>
              <a:rPr lang="ru-RU" sz="2400" dirty="0"/>
              <a:t>на дочерний узел узла </a:t>
            </a:r>
            <a:r>
              <a:rPr lang="en-US" sz="2400" i="1" dirty="0"/>
              <a:t>node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en-US" sz="2400" b="1" dirty="0"/>
              <a:t>O(1), O(d) </a:t>
            </a:r>
            <a:r>
              <a:rPr lang="en-US" sz="2400" b="1" dirty="0" err="1"/>
              <a:t>или</a:t>
            </a:r>
            <a:r>
              <a:rPr lang="en-US" sz="2400" b="1" dirty="0"/>
              <a:t> O(log d)</a:t>
            </a:r>
          </a:p>
          <a:p>
            <a:r>
              <a:rPr lang="en-US" sz="2400" dirty="0"/>
              <a:t>Suffix</a:t>
            </a:r>
            <a:r>
              <a:rPr lang="ru-RU" sz="2400" dirty="0"/>
              <a:t>(</a:t>
            </a:r>
            <a:r>
              <a:rPr lang="en-US" sz="2400" dirty="0" err="1"/>
              <a:t>str</a:t>
            </a:r>
            <a:r>
              <a:rPr lang="ru-RU" sz="2400" dirty="0"/>
              <a:t>, </a:t>
            </a:r>
            <a:r>
              <a:rPr lang="en-US" sz="2400" dirty="0"/>
              <a:t>length</a:t>
            </a:r>
            <a:r>
              <a:rPr lang="ru-RU" sz="2400" dirty="0"/>
              <a:t>) </a:t>
            </a:r>
            <a:r>
              <a:rPr lang="en-US" sz="2400" dirty="0"/>
              <a:t>– </a:t>
            </a:r>
            <a:r>
              <a:rPr lang="ru-RU" sz="2400" dirty="0"/>
              <a:t>возвращает последние </a:t>
            </a:r>
            <a:r>
              <a:rPr lang="en-US" sz="2400" i="1" dirty="0"/>
              <a:t>length</a:t>
            </a:r>
            <a:r>
              <a:rPr lang="en-US" sz="2400" dirty="0"/>
              <a:t> </a:t>
            </a:r>
            <a:r>
              <a:rPr lang="ru-RU" sz="2400" dirty="0"/>
              <a:t>символов строки </a:t>
            </a:r>
            <a:r>
              <a:rPr lang="en-US" sz="2400" i="1" dirty="0"/>
              <a:t>str.</a:t>
            </a:r>
            <a:endParaRPr lang="en-US" sz="1800" b="1" dirty="0"/>
          </a:p>
          <a:p>
            <a:endParaRPr lang="ru-RU" sz="11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F00097-A32E-4B9B-8152-3883BC83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695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45FB0-7E9A-47A3-A476-4BD43BC0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Вставка в </a:t>
            </a:r>
            <a:r>
              <a:rPr lang="en-US" dirty="0" err="1">
                <a:solidFill>
                  <a:srgbClr val="C00000"/>
                </a:solidFill>
              </a:rPr>
              <a:t>Trie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2B35FE-2CB2-4EC8-B1C8-B7B6326DC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k=1 – </a:t>
            </a:r>
            <a:r>
              <a:rPr lang="ru-RU" sz="2400" dirty="0"/>
              <a:t>текущая позиция символа в добавляемом ключе </a:t>
            </a:r>
            <a:r>
              <a:rPr lang="en-US" sz="2400" dirty="0"/>
              <a:t>key</a:t>
            </a:r>
            <a:r>
              <a:rPr lang="ru-RU" sz="2400" dirty="0"/>
              <a:t> (</a:t>
            </a:r>
            <a:r>
              <a:rPr lang="en-US" sz="2400" dirty="0"/>
              <a:t>k=1 – </a:t>
            </a:r>
            <a:r>
              <a:rPr lang="ru-RU" sz="2400" dirty="0"/>
              <a:t>корень дерева)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В текущем узле ищется символ </a:t>
            </a:r>
            <a:r>
              <a:rPr lang="en-US" sz="2400" dirty="0" err="1"/>
              <a:t>c</a:t>
            </a:r>
            <a:r>
              <a:rPr lang="en-US" sz="2400" baseline="-25000" dirty="0" err="1"/>
              <a:t>j</a:t>
            </a:r>
            <a:r>
              <a:rPr lang="ru-RU" sz="2400" dirty="0"/>
              <a:t>: с</a:t>
            </a:r>
            <a:r>
              <a:rPr lang="en-US" sz="2400" baseline="-25000" dirty="0"/>
              <a:t>j</a:t>
            </a:r>
            <a:r>
              <a:rPr lang="ru-RU" sz="2400" dirty="0"/>
              <a:t>=</a:t>
            </a:r>
            <a:r>
              <a:rPr lang="en-US" sz="2400" dirty="0"/>
              <a:t>key</a:t>
            </a:r>
            <a:r>
              <a:rPr lang="ru-RU" sz="2400" dirty="0"/>
              <a:t>[</a:t>
            </a:r>
            <a:r>
              <a:rPr lang="en-US" sz="2400" dirty="0"/>
              <a:t>k</a:t>
            </a:r>
            <a:r>
              <a:rPr lang="ru-RU" sz="2400" dirty="0"/>
              <a:t>], если отсутствует, то </a:t>
            </a:r>
            <a:r>
              <a:rPr lang="en-US" sz="2400" dirty="0"/>
              <a:t>NIL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Если </a:t>
            </a:r>
            <a:r>
              <a:rPr lang="en-US" sz="2400" dirty="0" err="1"/>
              <a:t>c</a:t>
            </a:r>
            <a:r>
              <a:rPr lang="en-US" sz="2400" baseline="-25000" dirty="0" err="1"/>
              <a:t>j</a:t>
            </a:r>
            <a:r>
              <a:rPr lang="ru-RU" sz="2400" dirty="0"/>
              <a:t>≠</a:t>
            </a:r>
            <a:r>
              <a:rPr lang="en-US" sz="2400" dirty="0"/>
              <a:t>NIL</a:t>
            </a:r>
            <a:r>
              <a:rPr lang="ru-RU" sz="2400" dirty="0"/>
              <a:t>,то переходим в узел на который указывает </a:t>
            </a:r>
            <a:r>
              <a:rPr lang="en-US" sz="2400" dirty="0" err="1"/>
              <a:t>c</a:t>
            </a:r>
            <a:r>
              <a:rPr lang="en-US" sz="2400" baseline="-25000" dirty="0" err="1"/>
              <a:t>j</a:t>
            </a:r>
            <a:r>
              <a:rPr lang="ru-RU" sz="2400" baseline="-25000" dirty="0"/>
              <a:t> </a:t>
            </a:r>
            <a:r>
              <a:rPr lang="ru-RU" sz="2400" dirty="0"/>
              <a:t>: </a:t>
            </a:r>
            <a:r>
              <a:rPr lang="en-US" sz="2400" dirty="0"/>
              <a:t>node</a:t>
            </a:r>
            <a:r>
              <a:rPr lang="ru-RU" sz="2400" dirty="0"/>
              <a:t>=</a:t>
            </a:r>
            <a:r>
              <a:rPr lang="en-US" sz="2400" dirty="0" err="1"/>
              <a:t>Trie</a:t>
            </a:r>
            <a:r>
              <a:rPr lang="ru-RU" sz="2400" dirty="0"/>
              <a:t>-</a:t>
            </a:r>
            <a:r>
              <a:rPr lang="en-US" sz="2400" dirty="0"/>
              <a:t>Get</a:t>
            </a:r>
            <a:r>
              <a:rPr lang="ru-RU" sz="2400" dirty="0"/>
              <a:t>-</a:t>
            </a:r>
            <a:r>
              <a:rPr lang="en-US" sz="2400" dirty="0"/>
              <a:t>Child</a:t>
            </a:r>
            <a:r>
              <a:rPr lang="ru-RU" sz="2400" dirty="0"/>
              <a:t>(</a:t>
            </a:r>
            <a:r>
              <a:rPr lang="en-US" sz="2400" dirty="0"/>
              <a:t>node</a:t>
            </a:r>
            <a:r>
              <a:rPr lang="ru-RU" sz="2400" dirty="0"/>
              <a:t>,</a:t>
            </a:r>
            <a:r>
              <a:rPr lang="en-US" sz="2400" dirty="0" err="1"/>
              <a:t>c</a:t>
            </a:r>
            <a:r>
              <a:rPr lang="en-US" sz="2400" baseline="-25000" dirty="0" err="1"/>
              <a:t>j</a:t>
            </a:r>
            <a:r>
              <a:rPr lang="ru-RU" sz="2400" dirty="0"/>
              <a:t>) и </a:t>
            </a:r>
            <a:r>
              <a:rPr lang="en-US" sz="2400" dirty="0"/>
              <a:t>k=k+1</a:t>
            </a:r>
            <a:r>
              <a:rPr lang="ru-RU" sz="2400" dirty="0"/>
              <a:t>. Шаг 2.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Если </a:t>
            </a:r>
            <a:r>
              <a:rPr lang="en-US" sz="2400" dirty="0" err="1"/>
              <a:t>c</a:t>
            </a:r>
            <a:r>
              <a:rPr lang="en-US" sz="2400" baseline="-25000" dirty="0" err="1"/>
              <a:t>j</a:t>
            </a:r>
            <a:r>
              <a:rPr lang="ru-RU" sz="2400" dirty="0"/>
              <a:t>==</a:t>
            </a:r>
            <a:r>
              <a:rPr lang="en-US" sz="2400" dirty="0"/>
              <a:t>NIL </a:t>
            </a:r>
            <a:r>
              <a:rPr lang="ru-RU" sz="2400" dirty="0"/>
              <a:t>создаем новый узел</a:t>
            </a:r>
            <a:r>
              <a:rPr lang="en-US" sz="2400" dirty="0"/>
              <a:t> </a:t>
            </a:r>
            <a:r>
              <a:rPr lang="en-US" sz="2400" dirty="0" err="1"/>
              <a:t>Trie</a:t>
            </a:r>
            <a:r>
              <a:rPr lang="ru-RU" sz="2400" dirty="0"/>
              <a:t>-</a:t>
            </a:r>
            <a:r>
              <a:rPr lang="en-US" sz="2400" dirty="0"/>
              <a:t>Create</a:t>
            </a:r>
            <a:r>
              <a:rPr lang="ru-RU" sz="2400" dirty="0"/>
              <a:t>-</a:t>
            </a:r>
            <a:r>
              <a:rPr lang="en-US" sz="2400" dirty="0"/>
              <a:t>Node()</a:t>
            </a:r>
            <a:r>
              <a:rPr lang="ru-RU" sz="2400" dirty="0"/>
              <a:t>, добавляем на него указатель в текущем узле,</a:t>
            </a:r>
            <a:r>
              <a:rPr lang="en-US" sz="2400" dirty="0"/>
              <a:t> </a:t>
            </a:r>
            <a:r>
              <a:rPr lang="ru-RU" sz="2400" dirty="0"/>
              <a:t>переходим в новый узел и </a:t>
            </a:r>
            <a:r>
              <a:rPr lang="en-US" sz="2400" dirty="0"/>
              <a:t>k=k+1</a:t>
            </a:r>
            <a:r>
              <a:rPr lang="ru-RU" sz="2400" dirty="0"/>
              <a:t>. Шаг 2.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Если достигнут конец ключа, вставляем сопутствующее значение в текущий узел.</a:t>
            </a:r>
            <a:r>
              <a:rPr lang="en-US" sz="2400" dirty="0"/>
              <a:t> </a:t>
            </a:r>
            <a:r>
              <a:rPr lang="ru-RU" sz="2400" dirty="0"/>
              <a:t>Возможна проверка на уникальность ключа.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61A709-C388-4166-B094-10260955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325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EB132-019F-4378-BFB5-3E9C6496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Вставка в </a:t>
            </a:r>
            <a:r>
              <a:rPr lang="en-US" dirty="0" err="1">
                <a:solidFill>
                  <a:srgbClr val="C00000"/>
                </a:solidFill>
              </a:rPr>
              <a:t>Trie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31A189-0DAC-4A1E-B2AA-1B4915EBD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00618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-Insert(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T,key,value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//начинаем с корня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key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//проходим по всему ключу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 	child=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-Get-Child(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node,key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 //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ищем символ</a:t>
            </a:r>
          </a:p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child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//если не нашли - создаем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 		child=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-Create-Node()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6 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-Set-Child(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node,key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],child)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//переходим к следующему символу ключа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//записываем данные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											</a:t>
            </a:r>
            <a:r>
              <a:rPr lang="en-US" b="1" dirty="0"/>
              <a:t>E</a:t>
            </a:r>
            <a:r>
              <a:rPr lang="en-US" sz="3200" b="1" baseline="-25000" dirty="0"/>
              <a:t>INSERT</a:t>
            </a:r>
            <a:r>
              <a:rPr lang="en-US" b="1" dirty="0"/>
              <a:t>=O</a:t>
            </a:r>
            <a:r>
              <a:rPr lang="ru-RU" b="1" dirty="0"/>
              <a:t>(</a:t>
            </a:r>
            <a:r>
              <a:rPr lang="en-US" b="1" dirty="0"/>
              <a:t>m</a:t>
            </a:r>
            <a:r>
              <a:rPr lang="ru-RU" b="1" dirty="0"/>
              <a:t>(</a:t>
            </a:r>
            <a:r>
              <a:rPr lang="en-US" b="1" dirty="0"/>
              <a:t>E</a:t>
            </a:r>
            <a:r>
              <a:rPr lang="en-US" b="1" baseline="-25000" dirty="0"/>
              <a:t>GET</a:t>
            </a:r>
            <a:r>
              <a:rPr lang="ru-RU" b="1" dirty="0"/>
              <a:t>+</a:t>
            </a:r>
            <a:r>
              <a:rPr lang="en-US" b="1" dirty="0"/>
              <a:t>E</a:t>
            </a:r>
            <a:r>
              <a:rPr lang="en-US" b="1" baseline="-25000" dirty="0"/>
              <a:t>SET</a:t>
            </a:r>
            <a:r>
              <a:rPr lang="ru-RU" b="1" dirty="0"/>
              <a:t>))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CF057-84D0-4ADC-96DC-37C09B4D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909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C340D3-7995-43CA-865C-59EB4DFB390E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2701" y="387615"/>
            <a:ext cx="1233170" cy="2352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E4EE4-7C14-4DF0-BFEF-F1B2F575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Пример вставки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199D2D-F131-48B6-B2EA-F4B863F34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sz="2400" dirty="0"/>
              <a:t>(«Тигр», 180), («Тапир», 300), </a:t>
            </a:r>
          </a:p>
          <a:p>
            <a:pPr marL="0" indent="0">
              <a:buNone/>
            </a:pPr>
            <a:r>
              <a:rPr lang="ru-RU" sz="2400" dirty="0"/>
              <a:t>(«Барибал», 150), («Барсук», 15), </a:t>
            </a:r>
          </a:p>
          <a:p>
            <a:pPr marL="0" indent="0">
              <a:buNone/>
            </a:pPr>
            <a:r>
              <a:rPr lang="ru-RU" sz="2400" dirty="0"/>
              <a:t>(«Барс», 55)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F0345E-6FEF-4E11-9923-144401AB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26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9EFC7B-2D75-48E3-9827-1E8F4C5936DB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3723" y="400604"/>
            <a:ext cx="1233170" cy="2352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389D9B-99B0-47D6-9BEA-734E2D07F00D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019038"/>
            <a:ext cx="2261870" cy="313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9D908E-D855-4833-A635-B56D3866670E}"/>
              </a:ext>
            </a:extLst>
          </p:cNvPr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1853" y="3019121"/>
            <a:ext cx="2261870" cy="313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DD5CBA-5D47-44B8-99F8-CB86B947F92D}"/>
              </a:ext>
            </a:extLst>
          </p:cNvPr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40178" y="2959653"/>
            <a:ext cx="2266315" cy="288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2654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E5416-9C2A-4448-8C0E-78298B7C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Поиск в </a:t>
            </a:r>
            <a:r>
              <a:rPr lang="en-US" dirty="0" err="1">
                <a:solidFill>
                  <a:srgbClr val="C00000"/>
                </a:solidFill>
              </a:rPr>
              <a:t>Trie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F5531E-45BC-46B2-9938-71A9EF84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22205"/>
          </a:xfrm>
        </p:spPr>
        <p:txBody>
          <a:bodyPr/>
          <a:lstStyle/>
          <a:p>
            <a:r>
              <a:rPr lang="ru-RU" sz="2400" dirty="0"/>
              <a:t>Передвигаемся по дереву как в процедуре вставки</a:t>
            </a:r>
            <a:endParaRPr lang="en-US" sz="2400" dirty="0"/>
          </a:p>
          <a:p>
            <a:r>
              <a:rPr lang="ru-RU" sz="2400" dirty="0"/>
              <a:t>При несовпадении возвращаем </a:t>
            </a:r>
            <a:r>
              <a:rPr lang="en-US" sz="2400" dirty="0"/>
              <a:t>NIL</a:t>
            </a:r>
            <a:endParaRPr lang="ru-RU" sz="2400" dirty="0"/>
          </a:p>
          <a:p>
            <a:r>
              <a:rPr lang="ru-RU" sz="2400" dirty="0"/>
              <a:t>При окончании ключа возвращаем узел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-Search(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T,key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	node=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T.root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key.length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		child=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-Get-Child(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node,key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	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child==NIL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		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NIL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6		node=child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7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==NIL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8	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NIL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9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					</a:t>
            </a:r>
            <a:r>
              <a:rPr lang="en-US" sz="2800" b="1" dirty="0"/>
              <a:t>E</a:t>
            </a:r>
            <a:r>
              <a:rPr lang="en-US" sz="2800" b="1" baseline="-25000" dirty="0"/>
              <a:t>SEARCH</a:t>
            </a:r>
            <a:r>
              <a:rPr lang="en-US" sz="2800" b="1" dirty="0"/>
              <a:t>=O</a:t>
            </a:r>
            <a:r>
              <a:rPr lang="ru-RU" sz="2800" b="1" dirty="0"/>
              <a:t>(</a:t>
            </a:r>
            <a:r>
              <a:rPr lang="en-US" sz="2800" b="1" dirty="0" err="1"/>
              <a:t>mE</a:t>
            </a:r>
            <a:r>
              <a:rPr lang="en-US" sz="2800" b="1" baseline="-25000" dirty="0" err="1"/>
              <a:t>GET</a:t>
            </a:r>
            <a:r>
              <a:rPr lang="ru-RU" sz="2800" b="1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EB54E2-3575-4FB7-B9D3-639FCE6D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654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8C781-FCF8-4D49-AFC2-F4CED526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Удаление в </a:t>
            </a:r>
            <a:r>
              <a:rPr lang="en-US" dirty="0" err="1">
                <a:solidFill>
                  <a:srgbClr val="C00000"/>
                </a:solidFill>
              </a:rPr>
              <a:t>Trie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F1C8D1-76E5-4A79-AF66-FC8E51B57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Поиск узла, содержащего ключ </a:t>
            </a:r>
            <a:r>
              <a:rPr lang="en-US" sz="2800" dirty="0"/>
              <a:t>key</a:t>
            </a:r>
            <a:r>
              <a:rPr lang="ru-RU" sz="2800" dirty="0"/>
              <a:t> с использованием процедуры </a:t>
            </a:r>
            <a:r>
              <a:rPr lang="en-US" sz="2800" dirty="0" err="1"/>
              <a:t>Trie</a:t>
            </a:r>
            <a:r>
              <a:rPr lang="ru-RU" sz="2800" dirty="0"/>
              <a:t>-</a:t>
            </a:r>
            <a:r>
              <a:rPr lang="en-US" sz="2800" dirty="0"/>
              <a:t>Search</a:t>
            </a:r>
            <a:endParaRPr lang="ru-RU" sz="2800" dirty="0"/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Удаляем сопутствующие данные из узла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Если текущий узел не содержит дочерних узлов удаляем его из памяти, в противном случае заканчиваем подъем по дереву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Делаем текущим родительский узел и переходим к пункту 3</a:t>
            </a:r>
            <a:endParaRPr lang="en-US" sz="2800" dirty="0"/>
          </a:p>
          <a:p>
            <a:pPr marL="0" indent="0">
              <a:buNone/>
            </a:pPr>
            <a:r>
              <a:rPr lang="en-US" b="1" dirty="0"/>
              <a:t>	E</a:t>
            </a:r>
            <a:r>
              <a:rPr lang="en-US" b="1" baseline="-25000" dirty="0"/>
              <a:t>DELETE </a:t>
            </a:r>
            <a:r>
              <a:rPr lang="ru-RU" b="1" dirty="0"/>
              <a:t>=</a:t>
            </a:r>
            <a:r>
              <a:rPr lang="en-US" b="1" dirty="0"/>
              <a:t> E</a:t>
            </a:r>
            <a:r>
              <a:rPr lang="en-US" b="1" baseline="-25000" dirty="0"/>
              <a:t>SEARCH</a:t>
            </a:r>
            <a:r>
              <a:rPr lang="ru-RU" b="1" dirty="0"/>
              <a:t>+</a:t>
            </a:r>
            <a:r>
              <a:rPr lang="en-US" b="1" dirty="0"/>
              <a:t>m =</a:t>
            </a:r>
            <a:r>
              <a:rPr lang="en-US" sz="2800" b="1" dirty="0"/>
              <a:t> E</a:t>
            </a:r>
            <a:r>
              <a:rPr lang="en-US" sz="2800" b="1" baseline="-25000" dirty="0"/>
              <a:t>SEARCH</a:t>
            </a:r>
            <a:endParaRPr lang="en-US" sz="2800" b="1" dirty="0"/>
          </a:p>
          <a:p>
            <a:r>
              <a:rPr lang="ru-RU" sz="2800" dirty="0"/>
              <a:t>Необходим параметр в узле – </a:t>
            </a:r>
            <a:r>
              <a:rPr lang="en-US" sz="2800" dirty="0"/>
              <a:t>parent</a:t>
            </a:r>
            <a:r>
              <a:rPr lang="ru-RU" sz="2800" dirty="0"/>
              <a:t>, либо рекурсивное удаление</a:t>
            </a:r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014CF8-EE2C-4FBA-A507-7EE6CDC8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3012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D21A2-6896-4BED-B1D2-CB2D0717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Рекурсивное удаление в </a:t>
            </a:r>
            <a:r>
              <a:rPr lang="en-US" dirty="0" err="1">
                <a:solidFill>
                  <a:srgbClr val="C00000"/>
                </a:solidFill>
              </a:rPr>
              <a:t>Trie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FDA543-DEAF-4202-B473-B9E357B0A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ru-RU" sz="2400" dirty="0"/>
              <a:t>Рекурсивно проверяются узлы от корня до листьев дерева, при этом в очередном поддереве ищется ключ без первого символа, так как этот символ проверен на текущем уровне</a:t>
            </a:r>
            <a:endParaRPr lang="ru-RU" sz="18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Если ключ пустой, значит мы спустились до конца ключа и удаляем из узла сопутствующую информацию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Если отсутствуют дочерние узлы – текущий узел можно удалять. Возвращаем </a:t>
            </a:r>
            <a:r>
              <a:rPr lang="en-US" sz="2400" dirty="0"/>
              <a:t>NIL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Если присутствуют дочерние узлы, то возвращаем текущий узел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Если ключ не пустой – поиск в узле ссылки на дочерний узел по первому символу ключа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716B43-1B1E-42EB-8A5F-EC27929B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69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679BB-8484-4BFA-858F-D18240EB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46931"/>
          </a:xfrm>
        </p:spPr>
        <p:txBody>
          <a:bodyPr/>
          <a:lstStyle/>
          <a:p>
            <a:r>
              <a:rPr lang="ru-RU" dirty="0"/>
              <a:t>Классификация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C9C363-7036-4BAE-95B5-C70FBACE0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435280" cy="5006181"/>
          </a:xfrm>
        </p:spPr>
        <p:txBody>
          <a:bodyPr/>
          <a:lstStyle/>
          <a:p>
            <a:r>
              <a:rPr lang="ru-RU" sz="2400" u="sng" dirty="0"/>
              <a:t>По расположению в памяти структуры данных</a:t>
            </a:r>
            <a:r>
              <a:rPr lang="ru-RU" sz="2400" dirty="0"/>
              <a:t>:</a:t>
            </a:r>
          </a:p>
          <a:p>
            <a:pPr lvl="1"/>
            <a:r>
              <a:rPr lang="ru-RU" sz="2400" b="1" dirty="0"/>
              <a:t>Внутренний поиск</a:t>
            </a:r>
            <a:r>
              <a:rPr lang="ru-RU" sz="2400" dirty="0"/>
              <a:t> – поиск, при котором вся структура данных расположена в памяти</a:t>
            </a:r>
          </a:p>
          <a:p>
            <a:pPr lvl="1"/>
            <a:r>
              <a:rPr lang="ru-RU" sz="2400" b="1" dirty="0"/>
              <a:t>Внешний поиск</a:t>
            </a:r>
            <a:r>
              <a:rPr lang="ru-RU" sz="2400" dirty="0"/>
              <a:t> – поиск, при котором часть структуры данных располагается во внешней памяти</a:t>
            </a:r>
          </a:p>
          <a:p>
            <a:r>
              <a:rPr lang="ru-RU" sz="2400" u="sng" dirty="0"/>
              <a:t>По способу воздействия на структуру данных</a:t>
            </a:r>
            <a:r>
              <a:rPr lang="ru-RU" sz="2800" dirty="0"/>
              <a:t>:</a:t>
            </a:r>
          </a:p>
          <a:p>
            <a:pPr lvl="1"/>
            <a:r>
              <a:rPr lang="ru-RU" sz="2400" b="1" dirty="0"/>
              <a:t>Статический поиск</a:t>
            </a:r>
            <a:r>
              <a:rPr lang="ru-RU" sz="2400" dirty="0"/>
              <a:t> – поиск, при котором содержимое структуры данных не меняется</a:t>
            </a:r>
          </a:p>
          <a:p>
            <a:pPr lvl="1"/>
            <a:r>
              <a:rPr lang="ru-RU" sz="2400" b="1" dirty="0"/>
              <a:t>Динамический поиск</a:t>
            </a:r>
            <a:r>
              <a:rPr lang="ru-RU" sz="2400" dirty="0"/>
              <a:t> – поиск, в процессе которого структура данных может изменяться – добавляться или удаляться элементы</a:t>
            </a:r>
          </a:p>
          <a:p>
            <a:r>
              <a:rPr lang="ru-RU" sz="2400" u="sng" dirty="0"/>
              <a:t>По способу использования ключей:</a:t>
            </a:r>
          </a:p>
          <a:p>
            <a:pPr lvl="1"/>
            <a:r>
              <a:rPr lang="ru-RU" sz="2400" dirty="0"/>
              <a:t>Использование самих ключей</a:t>
            </a:r>
          </a:p>
          <a:p>
            <a:pPr lvl="1"/>
            <a:r>
              <a:rPr lang="ru-RU" sz="2400" dirty="0"/>
              <a:t>Использование образов ключей 	</a:t>
            </a:r>
          </a:p>
          <a:p>
            <a:pPr lvl="1"/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EAC477-E816-4F04-A5B8-C463C8EB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687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D21A2-6896-4BED-B1D2-CB2D0717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Рекурсивное удаление в </a:t>
            </a:r>
            <a:r>
              <a:rPr lang="en-US" dirty="0" err="1">
                <a:solidFill>
                  <a:srgbClr val="C00000"/>
                </a:solidFill>
              </a:rPr>
              <a:t>Trie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FDA543-DEAF-4202-B473-B9E357B0A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ru-RU" sz="2400" dirty="0"/>
              <a:t>Если такой дочерний узел отсутствует – такого ключа в дереве нет, возвращаем текущий узел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ru-RU" sz="2400" dirty="0"/>
              <a:t>Если дочерний узел найден – вызываем процедуру рекурсивного удаления из найденного узла нового ключа (суффикс текущего ключа, начинающийся со второго символа)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ru-RU" sz="2400" dirty="0"/>
              <a:t>Если возвращаемый узел отличен от </a:t>
            </a:r>
            <a:r>
              <a:rPr lang="en-US" sz="2400" dirty="0"/>
              <a:t>NIL</a:t>
            </a:r>
            <a:r>
              <a:rPr lang="ru-RU" sz="2400" dirty="0"/>
              <a:t>, то обновляем информацию о нем с использованием процедуры </a:t>
            </a:r>
            <a:r>
              <a:rPr lang="en-US" sz="2400" dirty="0" err="1"/>
              <a:t>Trie</a:t>
            </a:r>
            <a:r>
              <a:rPr lang="ru-RU" sz="2400" dirty="0"/>
              <a:t>-</a:t>
            </a:r>
            <a:r>
              <a:rPr lang="en-US" sz="2400" dirty="0"/>
              <a:t>Set</a:t>
            </a:r>
            <a:r>
              <a:rPr lang="ru-RU" sz="2400" dirty="0"/>
              <a:t>-</a:t>
            </a:r>
            <a:r>
              <a:rPr lang="en-US" sz="2400" dirty="0"/>
              <a:t>Child</a:t>
            </a:r>
            <a:r>
              <a:rPr lang="ru-RU" sz="2400" dirty="0"/>
              <a:t>. Возвращаем текущий узел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ru-RU" sz="2400" dirty="0"/>
              <a:t>Если возвращаемый узел равен </a:t>
            </a:r>
            <a:r>
              <a:rPr lang="en-US" sz="2400" dirty="0"/>
              <a:t>NIL</a:t>
            </a:r>
            <a:r>
              <a:rPr lang="ru-RU" sz="2400" dirty="0"/>
              <a:t>, то необходимо удалить ссылку на него из структуры дочерних узлов процедурой </a:t>
            </a:r>
            <a:r>
              <a:rPr lang="en-US" sz="2400" dirty="0" err="1"/>
              <a:t>Trie</a:t>
            </a:r>
            <a:r>
              <a:rPr lang="ru-RU" sz="2400" dirty="0"/>
              <a:t>-</a:t>
            </a:r>
            <a:r>
              <a:rPr lang="en-US" sz="2400" dirty="0"/>
              <a:t>Del</a:t>
            </a:r>
            <a:r>
              <a:rPr lang="ru-RU" sz="2400" dirty="0"/>
              <a:t>-</a:t>
            </a:r>
            <a:r>
              <a:rPr lang="en-US" sz="2400" dirty="0"/>
              <a:t>Child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716B43-1B1E-42EB-8A5F-EC27929B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7661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D21A2-6896-4BED-B1D2-CB2D0717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Рекурсивное удаление в </a:t>
            </a:r>
            <a:r>
              <a:rPr lang="en-US" dirty="0" err="1">
                <a:solidFill>
                  <a:srgbClr val="C00000"/>
                </a:solidFill>
              </a:rPr>
              <a:t>Trie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FDA543-DEAF-4202-B473-B9E357B0A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pPr marL="514350" indent="-514350">
              <a:buFont typeface="+mj-lt"/>
              <a:buAutoNum type="arabicPeriod" startAt="9"/>
            </a:pPr>
            <a:r>
              <a:rPr lang="ru-RU" sz="2400" dirty="0"/>
              <a:t>Если возвращаемый результат процедуры </a:t>
            </a:r>
            <a:r>
              <a:rPr lang="en-US" sz="2400" dirty="0" err="1"/>
              <a:t>Trie</a:t>
            </a:r>
            <a:r>
              <a:rPr lang="ru-RU" sz="2400" dirty="0"/>
              <a:t>-</a:t>
            </a:r>
            <a:r>
              <a:rPr lang="en-US" sz="2400" dirty="0"/>
              <a:t>Del</a:t>
            </a:r>
            <a:r>
              <a:rPr lang="ru-RU" sz="2400" dirty="0"/>
              <a:t>-</a:t>
            </a:r>
            <a:r>
              <a:rPr lang="en-US" sz="2400" dirty="0"/>
              <a:t>Child </a:t>
            </a:r>
            <a:r>
              <a:rPr lang="ru-RU" sz="2400" dirty="0"/>
              <a:t>отличен от </a:t>
            </a:r>
            <a:r>
              <a:rPr lang="en-US" sz="2400" dirty="0"/>
              <a:t>NIL</a:t>
            </a:r>
            <a:r>
              <a:rPr lang="ru-RU" sz="2400" dirty="0"/>
              <a:t>, значит существуют другие дочерние узлы, и текущий узел не должен удаляться. Возвращаем текущий узел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ru-RU" sz="2400" dirty="0"/>
              <a:t>Если результат </a:t>
            </a:r>
            <a:r>
              <a:rPr lang="en-US" sz="2400" dirty="0" err="1"/>
              <a:t>Trie</a:t>
            </a:r>
            <a:r>
              <a:rPr lang="ru-RU" sz="2400" dirty="0"/>
              <a:t>-</a:t>
            </a:r>
            <a:r>
              <a:rPr lang="en-US" sz="2400" dirty="0"/>
              <a:t>Del</a:t>
            </a:r>
            <a:r>
              <a:rPr lang="ru-RU" sz="2400" dirty="0"/>
              <a:t>-</a:t>
            </a:r>
            <a:r>
              <a:rPr lang="en-US" sz="2400" dirty="0"/>
              <a:t>Child </a:t>
            </a:r>
            <a:r>
              <a:rPr lang="ru-RU" sz="2400" dirty="0"/>
              <a:t>равен </a:t>
            </a:r>
            <a:r>
              <a:rPr lang="en-US" sz="2400" dirty="0"/>
              <a:t>NIL</a:t>
            </a:r>
            <a:r>
              <a:rPr lang="ru-RU" sz="2400" dirty="0"/>
              <a:t>, что означает отсутствие других дочерних узлов и текущий узел может быть удален. Возвращаем результат </a:t>
            </a:r>
            <a:r>
              <a:rPr lang="en-US" sz="2400" dirty="0"/>
              <a:t>NIL</a:t>
            </a:r>
          </a:p>
          <a:p>
            <a:pPr marL="514350" indent="-514350">
              <a:buFont typeface="+mj-lt"/>
              <a:buAutoNum type="arabicPeriod" startAt="9"/>
            </a:pPr>
            <a:endParaRPr lang="en-US" sz="2400" dirty="0"/>
          </a:p>
          <a:p>
            <a:r>
              <a:rPr lang="ru-RU" sz="2400" dirty="0"/>
              <a:t>Начинаем работу с корня</a:t>
            </a:r>
            <a:endParaRPr lang="en-US" sz="2400" dirty="0"/>
          </a:p>
          <a:p>
            <a:endParaRPr lang="ru-RU" sz="2400" dirty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-Delete(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T,key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-Delete-Recursive(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T.root,key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rabicPeriod" startAt="9"/>
            </a:pP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716B43-1B1E-42EB-8A5F-EC27929B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126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D21A2-6896-4BED-B1D2-CB2D0717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46931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Рекурсивное удаление в </a:t>
            </a:r>
            <a:r>
              <a:rPr lang="en-US" dirty="0" err="1">
                <a:solidFill>
                  <a:srgbClr val="C00000"/>
                </a:solidFill>
              </a:rPr>
              <a:t>Trie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FDA543-DEAF-4202-B473-B9E357B0A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07818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-Delete-Recursive(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node,key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==0		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=NIL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 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node.child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==NIL	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 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NIL	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 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 child=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-Get-Child(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node,key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8 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=Suffix(key,key.length-1)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newchild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-Delete-Recursive(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child,newkey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newchild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≠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 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-Set-Child(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node,key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newchild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13 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14 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newchilds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-Del-Child(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node,key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newchilds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≠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16 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17 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NIL</a:t>
            </a:r>
          </a:p>
          <a:p>
            <a:pPr marL="0" indent="0">
              <a:buNone/>
            </a:pP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716B43-1B1E-42EB-8A5F-EC27929B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32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D2421-9839-4520-991C-D6669457FD31}"/>
              </a:ext>
            </a:extLst>
          </p:cNvPr>
          <p:cNvSpPr txBox="1"/>
          <p:nvPr/>
        </p:nvSpPr>
        <p:spPr>
          <a:xfrm>
            <a:off x="5868144" y="1124744"/>
            <a:ext cx="2818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  <a:r>
              <a:rPr lang="en-US" sz="2800" b="1" baseline="-25000" dirty="0"/>
              <a:t>SEARCH</a:t>
            </a:r>
            <a:r>
              <a:rPr lang="ru-RU" sz="2800" b="1" dirty="0"/>
              <a:t>+</a:t>
            </a:r>
            <a:r>
              <a:rPr lang="en-US" sz="2800" b="1" dirty="0"/>
              <a:t>m = E</a:t>
            </a:r>
            <a:r>
              <a:rPr lang="en-US" sz="2800" b="1" baseline="-25000" dirty="0"/>
              <a:t>SEARCH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34381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FCFEB-3CA8-4BA3-AB9E-166982EB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Пример удаления из </a:t>
            </a:r>
            <a:r>
              <a:rPr lang="en-US" dirty="0" err="1">
                <a:solidFill>
                  <a:srgbClr val="C00000"/>
                </a:solidFill>
              </a:rPr>
              <a:t>Trie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98D7A1-E371-4429-A2EB-F0E227A2A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ru-RU" dirty="0"/>
              <a:t>Удаление из дерева ключа «Тигр»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39BCAC-7BEE-406D-8555-A1BDA0B6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33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B424FC-E72D-43B5-9B42-774EF648440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276872"/>
            <a:ext cx="1400371" cy="35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2171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/>
              <a:t>Методы поиска</a:t>
            </a:r>
            <a:endParaRPr lang="ru-RU" sz="40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12:</a:t>
            </a:r>
            <a:r>
              <a:rPr lang="ru-RU" sz="2000" b="1" dirty="0"/>
              <a:t> Поиск и сортировка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34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14</a:t>
            </a:r>
          </a:p>
        </p:txBody>
      </p:sp>
    </p:spTree>
    <p:extLst>
      <p:ext uri="{BB962C8B-B14F-4D97-AF65-F5344CB8AC3E}">
        <p14:creationId xmlns:p14="http://schemas.microsoft.com/office/powerpoint/2010/main" val="2644136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pPr>
              <a:buNone/>
            </a:pPr>
            <a:r>
              <a:rPr lang="en-US" dirty="0"/>
              <a:t>1. </a:t>
            </a:r>
            <a:r>
              <a:rPr lang="ru-RU" dirty="0"/>
              <a:t>Методы поиска</a:t>
            </a:r>
            <a:endParaRPr lang="en-US" dirty="0"/>
          </a:p>
          <a:p>
            <a:pPr>
              <a:buNone/>
            </a:pPr>
            <a:r>
              <a:rPr lang="en-US" dirty="0"/>
              <a:t>2. </a:t>
            </a:r>
            <a:r>
              <a:rPr lang="ru-RU"/>
              <a:t>Префиксные деревья поиска</a:t>
            </a: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35</a:t>
            </a:fld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6100E-C3EC-44F1-9A58-128CACAD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Примеры реализации на 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A9F8F5-78BE-4320-869C-BB6911BC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1470EA-D1A7-4F22-BA55-DDF261BB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70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-27384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dirty="0">
                <a:solidFill>
                  <a:prstClr val="black"/>
                </a:solidFill>
                <a:cs typeface="Arial" charset="0"/>
              </a:rPr>
              <a:t> Линейный поиск (</a:t>
            </a:r>
            <a:r>
              <a:rPr lang="en-US" sz="3600" dirty="0">
                <a:solidFill>
                  <a:prstClr val="black"/>
                </a:solidFill>
                <a:cs typeface="Arial" charset="0"/>
              </a:rPr>
              <a:t>Linear search) </a:t>
            </a:r>
            <a:endParaRPr lang="ru-RU" sz="3600" dirty="0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631651"/>
            <a:ext cx="8877300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3127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-27384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+mn-lt"/>
              </a:rPr>
              <a:t> </a:t>
            </a:r>
            <a:r>
              <a:rPr lang="ru-RU" sz="3600" dirty="0"/>
              <a:t>Бинарный поиск (</a:t>
            </a:r>
            <a:r>
              <a:rPr lang="en-US" sz="3600" dirty="0"/>
              <a:t>Binary Search) </a:t>
            </a:r>
            <a:endParaRPr lang="ru-RU" sz="3600" dirty="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622126"/>
            <a:ext cx="8896350" cy="619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392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-27384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+mn-lt"/>
              </a:rPr>
              <a:t> </a:t>
            </a:r>
            <a:r>
              <a:rPr lang="ru-RU" sz="3600" dirty="0"/>
              <a:t>Эффективность бинарного поиска </a:t>
            </a:r>
            <a:r>
              <a:rPr lang="en-US" sz="3600" dirty="0"/>
              <a:t> </a:t>
            </a:r>
            <a:endParaRPr lang="ru-RU" sz="3600" dirty="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622126"/>
            <a:ext cx="8791575" cy="619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60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Поиск в структурах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</a:t>
            </a:fld>
            <a:endParaRPr lang="ru-RU" dirty="0"/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idx="1"/>
          </p:nvPr>
        </p:nvGraphicFramePr>
        <p:xfrm>
          <a:off x="395536" y="1124744"/>
          <a:ext cx="8229600" cy="503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01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600" b="1" dirty="0">
                          <a:latin typeface="Times New Roman"/>
                          <a:ea typeface="Calibri"/>
                          <a:cs typeface="Times New Roman"/>
                        </a:rPr>
                        <a:t>Структура</a:t>
                      </a:r>
                      <a:endParaRPr lang="ru-RU" sz="2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600" b="1">
                          <a:latin typeface="Times New Roman"/>
                          <a:ea typeface="Calibri"/>
                          <a:cs typeface="Times New Roman"/>
                        </a:rPr>
                        <a:t>Вычислительная сложность операции поиска</a:t>
                      </a:r>
                      <a:endParaRPr lang="ru-RU" sz="2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010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ru-RU" sz="2600" dirty="0">
                          <a:latin typeface="Times New Roman"/>
                          <a:ea typeface="Calibri"/>
                          <a:cs typeface="Times New Roman"/>
                        </a:rPr>
                        <a:t>Стек, очередь, списки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2600" dirty="0">
                          <a:latin typeface="Times New Roman"/>
                          <a:ea typeface="Calibri"/>
                          <a:cs typeface="Times New Roman"/>
                        </a:rPr>
                        <a:t>O(n)</a:t>
                      </a:r>
                      <a:endParaRPr lang="ru-RU" sz="2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010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ru-RU" sz="2600">
                          <a:latin typeface="Times New Roman"/>
                          <a:ea typeface="Calibri"/>
                          <a:cs typeface="Times New Roman"/>
                        </a:rPr>
                        <a:t>Таблица с прямой адресацией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2600" dirty="0">
                          <a:latin typeface="Times New Roman"/>
                          <a:ea typeface="Calibri"/>
                          <a:cs typeface="Times New Roman"/>
                        </a:rPr>
                        <a:t>O(1)</a:t>
                      </a:r>
                      <a:endParaRPr lang="ru-RU" sz="2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010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ru-RU" sz="2600">
                          <a:latin typeface="Times New Roman"/>
                          <a:ea typeface="Calibri"/>
                          <a:cs typeface="Times New Roman"/>
                        </a:rPr>
                        <a:t>Хеш-таблицы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2600" dirty="0">
                          <a:latin typeface="Times New Roman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ru-RU" sz="2600" dirty="0">
                          <a:latin typeface="Times New Roman"/>
                          <a:ea typeface="Calibri"/>
                          <a:cs typeface="Times New Roman"/>
                        </a:rPr>
                        <a:t>(1) ... </a:t>
                      </a:r>
                      <a:r>
                        <a:rPr lang="en-US" sz="2600" dirty="0">
                          <a:latin typeface="Times New Roman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ru-RU" sz="2600" dirty="0"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600" dirty="0">
                          <a:latin typeface="Times New Roman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ru-RU" sz="26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010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ru-RU" sz="2600">
                          <a:latin typeface="Times New Roman"/>
                          <a:ea typeface="Calibri"/>
                          <a:cs typeface="Times New Roman"/>
                        </a:rPr>
                        <a:t>Бинарное дерево поиска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2600" dirty="0">
                          <a:latin typeface="Times New Roman"/>
                          <a:ea typeface="Calibri"/>
                          <a:cs typeface="Times New Roman"/>
                        </a:rPr>
                        <a:t>O(h) = O(log n) ... O(n)</a:t>
                      </a:r>
                      <a:endParaRPr lang="ru-RU" sz="2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010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2600">
                          <a:latin typeface="Times New Roman"/>
                          <a:ea typeface="Calibri"/>
                          <a:cs typeface="Times New Roman"/>
                        </a:rPr>
                        <a:t>Сбалансированные деревья</a:t>
                      </a:r>
                      <a:endParaRPr lang="ru-RU" sz="2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2600" dirty="0">
                          <a:latin typeface="Times New Roman"/>
                          <a:ea typeface="Calibri"/>
                          <a:cs typeface="Times New Roman"/>
                        </a:rPr>
                        <a:t>O(h) = O(log n)</a:t>
                      </a:r>
                      <a:endParaRPr lang="ru-RU" sz="2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1010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ru-RU" sz="2600">
                          <a:latin typeface="Times New Roman"/>
                          <a:ea typeface="Calibri"/>
                          <a:cs typeface="Times New Roman"/>
                        </a:rPr>
                        <a:t>В-дерево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2600" dirty="0">
                          <a:latin typeface="Times New Roman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ru-RU" sz="2600" dirty="0"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600" dirty="0" err="1">
                          <a:latin typeface="Times New Roman"/>
                          <a:ea typeface="Calibri"/>
                          <a:cs typeface="Times New Roman"/>
                        </a:rPr>
                        <a:t>th</a:t>
                      </a:r>
                      <a:r>
                        <a:rPr lang="ru-RU" sz="2600" dirty="0">
                          <a:latin typeface="Times New Roman"/>
                          <a:ea typeface="Calibri"/>
                          <a:cs typeface="Times New Roman"/>
                        </a:rPr>
                        <a:t>)=</a:t>
                      </a:r>
                      <a:r>
                        <a:rPr lang="en-US" sz="2600" dirty="0">
                          <a:latin typeface="Times New Roman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ru-RU" sz="2600" dirty="0"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600" dirty="0" err="1">
                          <a:latin typeface="Times New Roman"/>
                          <a:ea typeface="Calibri"/>
                          <a:cs typeface="Times New Roman"/>
                        </a:rPr>
                        <a:t>tlog</a:t>
                      </a:r>
                      <a:r>
                        <a:rPr lang="en-US" sz="2600" dirty="0">
                          <a:latin typeface="Times New Roman"/>
                          <a:ea typeface="Calibri"/>
                          <a:cs typeface="Times New Roman"/>
                        </a:rPr>
                        <a:t> n</a:t>
                      </a:r>
                      <a:r>
                        <a:rPr lang="ru-RU" sz="26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-27384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+mn-lt"/>
              </a:rPr>
              <a:t> </a:t>
            </a:r>
            <a:r>
              <a:rPr lang="ru-RU" sz="3600" dirty="0"/>
              <a:t>Эффективность бинарного поиска </a:t>
            </a:r>
            <a:r>
              <a:rPr lang="en-US" sz="3600" dirty="0"/>
              <a:t> </a:t>
            </a:r>
            <a:endParaRPr lang="ru-RU" sz="3600" dirty="0"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584026"/>
            <a:ext cx="8896350" cy="622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358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-27384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+mn-lt"/>
              </a:rPr>
              <a:t> </a:t>
            </a:r>
            <a:r>
              <a:rPr lang="ru-RU" sz="3600" dirty="0"/>
              <a:t>Поиск в массиве  </a:t>
            </a:r>
            <a:endParaRPr lang="ru-RU" sz="3600" dirty="0">
              <a:latin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679276"/>
            <a:ext cx="8810625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87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-27384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+mn-lt"/>
              </a:rPr>
              <a:t> </a:t>
            </a:r>
            <a:r>
              <a:rPr lang="ru-RU" sz="3600" dirty="0"/>
              <a:t>Поиск в массиве  </a:t>
            </a:r>
            <a:endParaRPr lang="ru-RU" sz="3600" dirty="0">
              <a:latin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679276"/>
            <a:ext cx="8810625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87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29" y="-36095"/>
            <a:ext cx="59039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Префиксные деревья (</a:t>
            </a:r>
            <a:r>
              <a:rPr lang="en-US" sz="3200" dirty="0" err="1"/>
              <a:t>Trie</a:t>
            </a:r>
            <a:r>
              <a:rPr lang="en-US" sz="3200" dirty="0"/>
              <a:t>) 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476672"/>
            <a:ext cx="9058275" cy="636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4318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29" y="-36095"/>
            <a:ext cx="59039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Префиксные деревья (</a:t>
            </a:r>
            <a:r>
              <a:rPr lang="en-US" sz="3200" dirty="0" err="1"/>
              <a:t>Trie</a:t>
            </a:r>
            <a:r>
              <a:rPr lang="en-US" sz="3200" dirty="0"/>
              <a:t>) 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564976"/>
            <a:ext cx="90297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5184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29" y="35913"/>
            <a:ext cx="8928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Вставка элемента в префиксное дерево (</a:t>
            </a:r>
            <a:r>
              <a:rPr lang="ru-RU" sz="3200" dirty="0" err="1"/>
              <a:t>Trie</a:t>
            </a:r>
            <a:r>
              <a:rPr lang="ru-RU" sz="3200" dirty="0"/>
              <a:t>)</a:t>
            </a:r>
            <a:r>
              <a:rPr lang="en-US" sz="3200" dirty="0"/>
              <a:t>  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764704"/>
            <a:ext cx="879157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187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29" y="35913"/>
            <a:ext cx="8928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Вставка элемента в префиксное дерево (</a:t>
            </a:r>
            <a:r>
              <a:rPr lang="ru-RU" sz="3200" dirty="0" err="1"/>
              <a:t>Trie</a:t>
            </a:r>
            <a:r>
              <a:rPr lang="ru-RU" sz="3200" dirty="0"/>
              <a:t>)</a:t>
            </a:r>
            <a:r>
              <a:rPr lang="en-US" sz="3200" dirty="0"/>
              <a:t>  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676622"/>
            <a:ext cx="8772525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773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29" y="35913"/>
            <a:ext cx="8928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Вставка элемента в префиксное дерево (</a:t>
            </a:r>
            <a:r>
              <a:rPr lang="ru-RU" sz="3200" dirty="0" err="1"/>
              <a:t>Trie</a:t>
            </a:r>
            <a:r>
              <a:rPr lang="ru-RU" sz="3200" dirty="0"/>
              <a:t>)</a:t>
            </a:r>
            <a:r>
              <a:rPr lang="en-US" sz="3200" dirty="0"/>
              <a:t>  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555451"/>
            <a:ext cx="8791575" cy="62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7667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29" y="35913"/>
            <a:ext cx="8928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Вставка элемента в префиксное дерево (</a:t>
            </a:r>
            <a:r>
              <a:rPr lang="ru-RU" sz="3200" dirty="0" err="1"/>
              <a:t>Trie</a:t>
            </a:r>
            <a:r>
              <a:rPr lang="ru-RU" sz="3200" dirty="0"/>
              <a:t>)</a:t>
            </a:r>
            <a:r>
              <a:rPr lang="en-US" sz="3200" dirty="0"/>
              <a:t>  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555451"/>
            <a:ext cx="8867775" cy="62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0678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29" y="35913"/>
            <a:ext cx="8928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Вставка элемента в префиксное дерево (</a:t>
            </a:r>
            <a:r>
              <a:rPr lang="ru-RU" sz="3200" dirty="0" err="1"/>
              <a:t>Trie</a:t>
            </a:r>
            <a:r>
              <a:rPr lang="ru-RU" sz="3200" dirty="0"/>
              <a:t>)</a:t>
            </a:r>
            <a:r>
              <a:rPr lang="en-US" sz="3200" dirty="0"/>
              <a:t>  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574501"/>
            <a:ext cx="8772525" cy="623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63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Методы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ru-RU" dirty="0"/>
              <a:t>Поиск в последовательно организованных структурах с прямым доступом:</a:t>
            </a:r>
          </a:p>
          <a:p>
            <a:pPr lvl="1">
              <a:spcBef>
                <a:spcPts val="600"/>
              </a:spcBef>
            </a:pPr>
            <a:r>
              <a:rPr lang="ru-RU" dirty="0"/>
              <a:t>Линейный поиск</a:t>
            </a:r>
          </a:p>
          <a:p>
            <a:pPr lvl="1">
              <a:spcBef>
                <a:spcPts val="600"/>
              </a:spcBef>
            </a:pPr>
            <a:r>
              <a:rPr lang="ru-RU" dirty="0"/>
              <a:t>Бинарный поиск</a:t>
            </a:r>
          </a:p>
          <a:p>
            <a:pPr lvl="1">
              <a:spcBef>
                <a:spcPts val="600"/>
              </a:spcBef>
            </a:pPr>
            <a:r>
              <a:rPr lang="ru-RU" dirty="0"/>
              <a:t>Экспоненциальный поиск (от края)</a:t>
            </a:r>
          </a:p>
          <a:p>
            <a:pPr lvl="1">
              <a:spcBef>
                <a:spcPts val="600"/>
              </a:spcBef>
            </a:pPr>
            <a:r>
              <a:rPr lang="ru-RU" dirty="0"/>
              <a:t>Интерполяционный поиск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29" y="35913"/>
            <a:ext cx="8928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Вставка элемента в префиксное дерево (</a:t>
            </a:r>
            <a:r>
              <a:rPr lang="ru-RU" sz="3200" dirty="0" err="1"/>
              <a:t>Trie</a:t>
            </a:r>
            <a:r>
              <a:rPr lang="ru-RU" sz="3200" dirty="0"/>
              <a:t>)</a:t>
            </a:r>
            <a:r>
              <a:rPr lang="en-US" sz="3200" dirty="0"/>
              <a:t>  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777577"/>
            <a:ext cx="8772525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2937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29" y="35913"/>
            <a:ext cx="8928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Вставка элемента в префиксное дерево (</a:t>
            </a:r>
            <a:r>
              <a:rPr lang="ru-RU" sz="3200" dirty="0" err="1"/>
              <a:t>Trie</a:t>
            </a:r>
            <a:r>
              <a:rPr lang="ru-RU" sz="3200" dirty="0"/>
              <a:t>)</a:t>
            </a:r>
            <a:r>
              <a:rPr lang="en-US" sz="3200" dirty="0"/>
              <a:t>  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734144"/>
            <a:ext cx="8753475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8164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29" y="35913"/>
            <a:ext cx="8928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Поиск элемента в префиксном дереве (</a:t>
            </a:r>
            <a:r>
              <a:rPr lang="ru-RU" sz="3200" dirty="0" err="1"/>
              <a:t>Trie</a:t>
            </a:r>
            <a:r>
              <a:rPr lang="ru-RU" sz="3200" dirty="0"/>
              <a:t>) </a:t>
            </a:r>
            <a:r>
              <a:rPr lang="en-US" sz="3200" dirty="0"/>
              <a:t>  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5368"/>
            <a:ext cx="874395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4675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29" y="35913"/>
            <a:ext cx="8928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Поиск элемента в префиксном дереве (</a:t>
            </a:r>
            <a:r>
              <a:rPr lang="ru-RU" sz="3200" dirty="0" err="1"/>
              <a:t>Trie</a:t>
            </a:r>
            <a:r>
              <a:rPr lang="ru-RU" sz="3200" dirty="0"/>
              <a:t>) </a:t>
            </a:r>
            <a:r>
              <a:rPr lang="en-US" sz="3200" dirty="0"/>
              <a:t>  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635843"/>
            <a:ext cx="8724900" cy="610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7015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29" y="35913"/>
            <a:ext cx="8928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Удаление элемента из префиксного дерева </a:t>
            </a:r>
            <a:r>
              <a:rPr lang="en-US" sz="3200" dirty="0"/>
              <a:t>  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63" y="620688"/>
            <a:ext cx="8772525" cy="61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7437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29" y="35913"/>
            <a:ext cx="8928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Узел префиксного дерева (</a:t>
            </a:r>
            <a:r>
              <a:rPr lang="en-US" sz="3200" dirty="0" err="1"/>
              <a:t>Trie</a:t>
            </a:r>
            <a:r>
              <a:rPr lang="en-US" sz="3200" dirty="0"/>
              <a:t>) </a:t>
            </a:r>
            <a:r>
              <a:rPr lang="ru-RU" sz="3200" dirty="0"/>
              <a:t> </a:t>
            </a:r>
            <a:r>
              <a:rPr lang="en-US" sz="3200" dirty="0"/>
              <a:t>  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87660"/>
            <a:ext cx="8782050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3162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29" y="35913"/>
            <a:ext cx="8928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Узел префиксного дерева (</a:t>
            </a:r>
            <a:r>
              <a:rPr lang="en-US" sz="3200" dirty="0" err="1"/>
              <a:t>Trie</a:t>
            </a:r>
            <a:r>
              <a:rPr lang="en-US" sz="3200" dirty="0"/>
              <a:t>) </a:t>
            </a:r>
            <a:r>
              <a:rPr lang="ru-RU" sz="3200" dirty="0"/>
              <a:t> </a:t>
            </a:r>
            <a:r>
              <a:rPr lang="en-US" sz="3200" dirty="0"/>
              <a:t>  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764704"/>
            <a:ext cx="87630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1256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29" y="35913"/>
            <a:ext cx="8928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Представление узла </a:t>
            </a:r>
            <a:r>
              <a:rPr lang="en-US" sz="3200" dirty="0" err="1"/>
              <a:t>Trie</a:t>
            </a:r>
            <a:r>
              <a:rPr lang="en-US" sz="3200" dirty="0"/>
              <a:t>  </a:t>
            </a:r>
            <a:r>
              <a:rPr lang="ru-RU" sz="3200" dirty="0"/>
              <a:t> </a:t>
            </a:r>
            <a:r>
              <a:rPr lang="en-US" sz="3200" dirty="0"/>
              <a:t>  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650701"/>
            <a:ext cx="8763000" cy="616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9080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29" y="35913"/>
            <a:ext cx="8928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Создание пустого узла </a:t>
            </a:r>
            <a:r>
              <a:rPr lang="en-US" sz="3200" dirty="0" err="1"/>
              <a:t>Trie</a:t>
            </a:r>
            <a:r>
              <a:rPr lang="en-US" sz="3200" dirty="0"/>
              <a:t>   </a:t>
            </a:r>
            <a:r>
              <a:rPr lang="ru-RU" sz="3200" dirty="0"/>
              <a:t> </a:t>
            </a:r>
            <a:r>
              <a:rPr lang="en-US" sz="3200" dirty="0"/>
              <a:t>  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692696"/>
            <a:ext cx="877252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1642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29" y="35913"/>
            <a:ext cx="8928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Поиск узла в </a:t>
            </a:r>
            <a:r>
              <a:rPr lang="ru-RU" sz="3200" dirty="0" err="1"/>
              <a:t>Trie</a:t>
            </a:r>
            <a:r>
              <a:rPr lang="ru-RU" sz="3200" dirty="0"/>
              <a:t> по ключу</a:t>
            </a:r>
            <a:r>
              <a:rPr lang="en-US" sz="3200" dirty="0"/>
              <a:t>   </a:t>
            </a:r>
            <a:r>
              <a:rPr lang="ru-RU" sz="3200" dirty="0"/>
              <a:t> </a:t>
            </a:r>
            <a:r>
              <a:rPr lang="en-US" sz="3200" dirty="0"/>
              <a:t>  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767680"/>
            <a:ext cx="873442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32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ru-RU" dirty="0"/>
              <a:t>Имеется последовательность из </a:t>
            </a:r>
            <a:r>
              <a:rPr lang="en-US" dirty="0"/>
              <a:t>n </a:t>
            </a:r>
            <a:r>
              <a:rPr lang="ru-RU" dirty="0"/>
              <a:t>чисел </a:t>
            </a:r>
            <a:r>
              <a:rPr lang="en-US" b="1" i="1" dirty="0"/>
              <a:t>A</a:t>
            </a:r>
            <a:r>
              <a:rPr lang="ru-RU" b="1" i="1" dirty="0"/>
              <a:t>=(</a:t>
            </a:r>
            <a:r>
              <a:rPr lang="en-US" b="1" i="1" dirty="0"/>
              <a:t>a</a:t>
            </a:r>
            <a:r>
              <a:rPr lang="ru-RU" b="1" i="1" baseline="-25000" dirty="0"/>
              <a:t>1</a:t>
            </a:r>
            <a:r>
              <a:rPr lang="ru-RU" b="1" i="1" dirty="0"/>
              <a:t>, </a:t>
            </a:r>
            <a:r>
              <a:rPr lang="en-US" b="1" i="1" dirty="0"/>
              <a:t>a</a:t>
            </a:r>
            <a:r>
              <a:rPr lang="ru-RU" b="1" i="1" baseline="-25000" dirty="0"/>
              <a:t>2</a:t>
            </a:r>
            <a:r>
              <a:rPr lang="ru-RU" b="1" i="1" dirty="0"/>
              <a:t>, ..., </a:t>
            </a:r>
            <a:r>
              <a:rPr lang="en-US" b="1" i="1" dirty="0"/>
              <a:t>a</a:t>
            </a:r>
            <a:r>
              <a:rPr lang="en-US" b="1" i="1" baseline="-25000" dirty="0"/>
              <a:t>n</a:t>
            </a:r>
            <a:r>
              <a:rPr lang="ru-RU" b="1" i="1" dirty="0"/>
              <a:t>) </a:t>
            </a:r>
            <a:r>
              <a:rPr lang="ru-RU" dirty="0"/>
              <a:t>и значение </a:t>
            </a:r>
            <a:r>
              <a:rPr lang="en-US" b="1" i="1" dirty="0"/>
              <a:t>x</a:t>
            </a:r>
            <a:endParaRPr lang="ru-RU" b="1" i="1" dirty="0"/>
          </a:p>
          <a:p>
            <a:pPr>
              <a:spcBef>
                <a:spcPts val="1200"/>
              </a:spcBef>
            </a:pPr>
            <a:r>
              <a:rPr lang="ru-RU" dirty="0"/>
              <a:t>Необходимо найти индекс </a:t>
            </a:r>
            <a:r>
              <a:rPr lang="en-US" b="1" i="1" dirty="0" err="1"/>
              <a:t>i</a:t>
            </a:r>
            <a:r>
              <a:rPr lang="ru-RU" b="1" i="1" dirty="0"/>
              <a:t> :</a:t>
            </a:r>
            <a:r>
              <a:rPr lang="en-US" b="1" i="1" dirty="0"/>
              <a:t>x</a:t>
            </a:r>
            <a:r>
              <a:rPr lang="ru-RU" b="1" i="1" dirty="0"/>
              <a:t>=</a:t>
            </a:r>
            <a:r>
              <a:rPr lang="en-US" b="1" i="1" dirty="0"/>
              <a:t>A</a:t>
            </a:r>
            <a:r>
              <a:rPr lang="ru-RU" b="1" i="1" dirty="0"/>
              <a:t>[</a:t>
            </a:r>
            <a:r>
              <a:rPr lang="en-US" b="1" i="1" dirty="0" err="1"/>
              <a:t>i</a:t>
            </a:r>
            <a:r>
              <a:rPr lang="ru-RU" b="1" i="1" dirty="0"/>
              <a:t>]</a:t>
            </a:r>
          </a:p>
          <a:p>
            <a:pPr>
              <a:spcBef>
                <a:spcPts val="1200"/>
              </a:spcBef>
            </a:pPr>
            <a:r>
              <a:rPr lang="ru-RU" dirty="0"/>
              <a:t>Результат: </a:t>
            </a:r>
            <a:r>
              <a:rPr lang="en-US" b="1" i="1" dirty="0" err="1"/>
              <a:t>i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b="1" i="1" dirty="0"/>
              <a:t>NIL</a:t>
            </a:r>
            <a:r>
              <a:rPr lang="ru-RU" dirty="0"/>
              <a:t>, при отсутствии </a:t>
            </a:r>
            <a:r>
              <a:rPr lang="en-US" b="1" i="1" dirty="0"/>
              <a:t>x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b="1" i="1" dirty="0"/>
              <a:t>A</a:t>
            </a:r>
            <a:endParaRPr lang="ru-RU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29" y="35913"/>
            <a:ext cx="8928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Вставка узла в </a:t>
            </a:r>
            <a:r>
              <a:rPr lang="en-US" sz="3200" dirty="0" err="1"/>
              <a:t>Trie</a:t>
            </a:r>
            <a:r>
              <a:rPr lang="en-US" sz="3200" dirty="0"/>
              <a:t>   </a:t>
            </a:r>
            <a:r>
              <a:rPr lang="ru-RU" sz="3200" dirty="0"/>
              <a:t> </a:t>
            </a:r>
            <a:r>
              <a:rPr lang="en-US" sz="3200" dirty="0"/>
              <a:t>  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709613"/>
            <a:ext cx="8715375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9775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29" y="35913"/>
            <a:ext cx="8928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Вставка узла в </a:t>
            </a:r>
            <a:r>
              <a:rPr lang="en-US" sz="3200" dirty="0" err="1"/>
              <a:t>Trie</a:t>
            </a:r>
            <a:r>
              <a:rPr lang="en-US" sz="3200" dirty="0"/>
              <a:t>   </a:t>
            </a:r>
            <a:r>
              <a:rPr lang="ru-RU" sz="3200" dirty="0"/>
              <a:t> </a:t>
            </a:r>
            <a:r>
              <a:rPr lang="en-US" sz="3200" dirty="0"/>
              <a:t>  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735285"/>
            <a:ext cx="874395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2925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29" y="35913"/>
            <a:ext cx="8928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Удаление узла из </a:t>
            </a:r>
            <a:r>
              <a:rPr lang="en-US" sz="3200" dirty="0" err="1"/>
              <a:t>Trie</a:t>
            </a:r>
            <a:r>
              <a:rPr lang="en-US" sz="3200" dirty="0"/>
              <a:t>  </a:t>
            </a:r>
            <a:r>
              <a:rPr lang="ru-RU" sz="3200" dirty="0"/>
              <a:t> </a:t>
            </a:r>
            <a:r>
              <a:rPr lang="en-US" sz="3200" dirty="0"/>
              <a:t>  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764704"/>
            <a:ext cx="87249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9525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29" y="35913"/>
            <a:ext cx="8928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Удаление узла из </a:t>
            </a:r>
            <a:r>
              <a:rPr lang="en-US" sz="3200" dirty="0" err="1"/>
              <a:t>Trie</a:t>
            </a:r>
            <a:r>
              <a:rPr lang="en-US" sz="3200" dirty="0"/>
              <a:t>  </a:t>
            </a:r>
            <a:r>
              <a:rPr lang="ru-RU" sz="3200" dirty="0"/>
              <a:t> </a:t>
            </a:r>
            <a:r>
              <a:rPr lang="en-US" sz="3200" dirty="0"/>
              <a:t>  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764704"/>
            <a:ext cx="87249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7980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29" y="35913"/>
            <a:ext cx="8928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Удаление узла из </a:t>
            </a:r>
            <a:r>
              <a:rPr lang="en-US" sz="3200" dirty="0" err="1"/>
              <a:t>Trie</a:t>
            </a:r>
            <a:r>
              <a:rPr lang="en-US" sz="3200" dirty="0"/>
              <a:t>  </a:t>
            </a:r>
            <a:r>
              <a:rPr lang="ru-RU" sz="3200" dirty="0"/>
              <a:t> </a:t>
            </a:r>
            <a:r>
              <a:rPr lang="en-US" sz="3200" dirty="0"/>
              <a:t>  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777205"/>
            <a:ext cx="873442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83937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29" y="35913"/>
            <a:ext cx="8928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Вывод на экран элементов </a:t>
            </a:r>
            <a:r>
              <a:rPr lang="ru-RU" sz="3200" dirty="0" err="1"/>
              <a:t>Trie</a:t>
            </a:r>
            <a:r>
              <a:rPr lang="en-US" sz="3200" dirty="0"/>
              <a:t> </a:t>
            </a:r>
            <a:r>
              <a:rPr lang="ru-RU" sz="3200" dirty="0"/>
              <a:t> </a:t>
            </a:r>
            <a:r>
              <a:rPr lang="en-US" sz="3200" dirty="0"/>
              <a:t>  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787102"/>
            <a:ext cx="8724900" cy="581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14467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29" y="35913"/>
            <a:ext cx="8928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Пример работы с </a:t>
            </a:r>
            <a:r>
              <a:rPr lang="en-US" sz="3200" dirty="0" err="1"/>
              <a:t>Trie</a:t>
            </a:r>
            <a:r>
              <a:rPr lang="ru-RU" sz="3200" dirty="0"/>
              <a:t> </a:t>
            </a:r>
            <a:r>
              <a:rPr lang="en-US" sz="3200" dirty="0"/>
              <a:t>  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836712"/>
            <a:ext cx="8743950" cy="581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1008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29" y="56818"/>
            <a:ext cx="9014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Вычислительная сложность операций </a:t>
            </a:r>
            <a:r>
              <a:rPr lang="en-US" sz="3600" dirty="0" err="1"/>
              <a:t>Trie</a:t>
            </a:r>
            <a:r>
              <a:rPr lang="en-US" sz="3600" dirty="0"/>
              <a:t> </a:t>
            </a:r>
            <a:endParaRPr lang="ru-RU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92993"/>
            <a:ext cx="9067800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59154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29" y="44624"/>
            <a:ext cx="9014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Производительность строковых словарей  </a:t>
            </a:r>
            <a:endParaRPr lang="ru-RU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717376"/>
            <a:ext cx="90678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1557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29" y="44624"/>
            <a:ext cx="9014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Производительность строковых словарей  </a:t>
            </a:r>
            <a:endParaRPr lang="ru-RU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764704"/>
            <a:ext cx="8963025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596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Линейный поиск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ru-RU" sz="2800" dirty="0"/>
              <a:t>Последовательное сканирование массива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Deterministic-Search(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A,x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1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=1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2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i≤A.length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3	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x==A[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4		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5	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=i+1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6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NIL</a:t>
            </a:r>
          </a:p>
          <a:p>
            <a:endParaRPr lang="ru-RU" sz="2000" dirty="0">
              <a:cs typeface="Courier New" pitchFamily="49" charset="0"/>
            </a:endParaRPr>
          </a:p>
          <a:p>
            <a:r>
              <a:rPr lang="ru-RU" sz="2000" dirty="0">
                <a:cs typeface="Courier New" pitchFamily="49" charset="0"/>
              </a:rPr>
              <a:t>Поиск 181, результат 6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156176" y="2852936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O(n)</a:t>
            </a:r>
            <a:endParaRPr lang="ru-RU" b="1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445224"/>
            <a:ext cx="623961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29" y="56818"/>
            <a:ext cx="90143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Bitwise tree  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836712"/>
            <a:ext cx="86677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04615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29" y="-27384"/>
            <a:ext cx="90143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Radix tree (</a:t>
            </a:r>
            <a:r>
              <a:rPr lang="en-US" sz="4000" dirty="0" err="1"/>
              <a:t>patriciatrie</a:t>
            </a:r>
            <a:r>
              <a:rPr lang="en-US" sz="4000" dirty="0"/>
              <a:t>)  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41176"/>
            <a:ext cx="90678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3106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29" y="56818"/>
            <a:ext cx="90143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Radix tree (</a:t>
            </a:r>
            <a:r>
              <a:rPr lang="en-US" sz="4000" dirty="0" err="1"/>
              <a:t>patriciatrie</a:t>
            </a:r>
            <a:r>
              <a:rPr lang="en-US" sz="4000" dirty="0"/>
              <a:t>)  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836712"/>
            <a:ext cx="71056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0" y="1038225"/>
            <a:ext cx="71247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15369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29" y="56818"/>
            <a:ext cx="90143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Suffix tree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4526"/>
            <a:ext cx="9182100" cy="60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80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Бинарный поиск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ru-RU" sz="2800" dirty="0"/>
              <a:t>Отсортированная последовательность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sz="2800" b="1" i="1" dirty="0"/>
              <a:t>A</a:t>
            </a:r>
            <a:r>
              <a:rPr lang="ru-RU" sz="2800" b="1" i="1" dirty="0"/>
              <a:t>=(</a:t>
            </a:r>
            <a:r>
              <a:rPr lang="en-US" sz="2800" b="1" i="1" dirty="0"/>
              <a:t>a</a:t>
            </a:r>
            <a:r>
              <a:rPr lang="ru-RU" sz="2800" b="1" i="1" baseline="-25000" dirty="0"/>
              <a:t>1</a:t>
            </a:r>
            <a:r>
              <a:rPr lang="ru-RU" sz="2800" b="1" i="1" dirty="0"/>
              <a:t>, </a:t>
            </a:r>
            <a:r>
              <a:rPr lang="en-US" sz="2800" b="1" i="1" dirty="0"/>
              <a:t>a</a:t>
            </a:r>
            <a:r>
              <a:rPr lang="ru-RU" sz="2800" b="1" i="1" baseline="-25000" dirty="0"/>
              <a:t>2</a:t>
            </a:r>
            <a:r>
              <a:rPr lang="ru-RU" sz="2800" b="1" i="1" dirty="0"/>
              <a:t>, ..., </a:t>
            </a:r>
            <a:r>
              <a:rPr lang="en-US" sz="2800" b="1" i="1" dirty="0"/>
              <a:t>a</a:t>
            </a:r>
            <a:r>
              <a:rPr lang="en-US" sz="2800" b="1" i="1" baseline="-25000" dirty="0"/>
              <a:t>n</a:t>
            </a:r>
            <a:r>
              <a:rPr lang="ru-RU" sz="2800" b="1" i="1" dirty="0"/>
              <a:t>): </a:t>
            </a:r>
            <a:r>
              <a:rPr lang="en-US" sz="2800" b="1" i="1" dirty="0"/>
              <a:t>a</a:t>
            </a:r>
            <a:r>
              <a:rPr lang="ru-RU" sz="2800" b="1" i="1" baseline="-25000" dirty="0"/>
              <a:t>1</a:t>
            </a:r>
            <a:r>
              <a:rPr lang="ru-RU" sz="2800" b="1" i="1" dirty="0"/>
              <a:t> ≤ </a:t>
            </a:r>
            <a:r>
              <a:rPr lang="en-US" sz="2800" b="1" i="1" dirty="0"/>
              <a:t>a</a:t>
            </a:r>
            <a:r>
              <a:rPr lang="ru-RU" sz="2800" b="1" i="1" baseline="-25000" dirty="0"/>
              <a:t>2</a:t>
            </a:r>
            <a:r>
              <a:rPr lang="ru-RU" sz="2800" b="1" i="1" dirty="0"/>
              <a:t> ≤ ... ≤ </a:t>
            </a:r>
            <a:r>
              <a:rPr lang="en-US" sz="2800" b="1" i="1" dirty="0"/>
              <a:t>a</a:t>
            </a:r>
            <a:r>
              <a:rPr lang="en-US" sz="2800" b="1" i="1" baseline="-25000" dirty="0"/>
              <a:t>n</a:t>
            </a:r>
            <a:endParaRPr lang="ru-RU" b="1" i="1" dirty="0"/>
          </a:p>
          <a:p>
            <a:r>
              <a:rPr lang="ru-RU" sz="2800" dirty="0"/>
              <a:t>Сравнение среднего элемента</a:t>
            </a:r>
            <a:endParaRPr lang="en-US" sz="2800" dirty="0"/>
          </a:p>
          <a:p>
            <a:r>
              <a:rPr lang="ru-RU" sz="2800" dirty="0"/>
              <a:t>Искомый ключ больше – поиск в правой половине</a:t>
            </a:r>
          </a:p>
          <a:p>
            <a:r>
              <a:rPr lang="ru-RU" sz="2800" dirty="0"/>
              <a:t>Искомый ключ меньше – поиск в левой половине</a:t>
            </a:r>
          </a:p>
          <a:p>
            <a:r>
              <a:rPr lang="ru-RU" sz="2800" dirty="0"/>
              <a:t>Результат: </a:t>
            </a:r>
            <a:r>
              <a:rPr lang="en-US" sz="2800" b="1" i="1" dirty="0" err="1"/>
              <a:t>i</a:t>
            </a:r>
            <a:r>
              <a:rPr lang="en-US" sz="2800" dirty="0"/>
              <a:t> </a:t>
            </a:r>
            <a:r>
              <a:rPr lang="ru-RU" sz="2800" dirty="0"/>
              <a:t>или </a:t>
            </a:r>
            <a:r>
              <a:rPr lang="en-US" sz="2800" b="1" i="1" dirty="0"/>
              <a:t>NIL</a:t>
            </a:r>
            <a:r>
              <a:rPr lang="ru-RU" sz="2800" dirty="0"/>
              <a:t>, при отсутствии </a:t>
            </a:r>
            <a:r>
              <a:rPr lang="en-US" sz="2800" b="1" i="1" dirty="0"/>
              <a:t>x</a:t>
            </a:r>
            <a:r>
              <a:rPr lang="en-US" sz="2800" dirty="0"/>
              <a:t> </a:t>
            </a:r>
            <a:r>
              <a:rPr lang="ru-RU" sz="2800" dirty="0"/>
              <a:t>в </a:t>
            </a:r>
            <a:r>
              <a:rPr lang="en-US" sz="2800" b="1" i="1" dirty="0"/>
              <a:t>A</a:t>
            </a:r>
            <a:endParaRPr lang="ru-RU" sz="2800" b="1" i="1" dirty="0"/>
          </a:p>
          <a:p>
            <a:endParaRPr lang="en-US" sz="2000" dirty="0"/>
          </a:p>
          <a:p>
            <a:r>
              <a:rPr lang="ru-RU" sz="2000" dirty="0"/>
              <a:t>Поиск 100, результат </a:t>
            </a:r>
            <a:r>
              <a:rPr lang="en-US" sz="2000" dirty="0"/>
              <a:t>NIL</a:t>
            </a:r>
            <a:endParaRPr lang="ru-RU" sz="2000" dirty="0"/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445224"/>
            <a:ext cx="86772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Бинарный поиск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5006181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Binary-Search(</a:t>
                </a:r>
                <a:r>
                  <a:rPr lang="en-US" sz="2400" dirty="0" err="1">
                    <a:latin typeface="Courier New" pitchFamily="49" charset="0"/>
                    <a:cs typeface="Courier New" pitchFamily="49" charset="0"/>
                  </a:rPr>
                  <a:t>x,A,p,r</a:t>
                </a:r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ru-RU" sz="24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buNone/>
                </a:pPr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1	low=p</a:t>
                </a:r>
                <a:endParaRPr lang="ru-RU" sz="24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buNone/>
                </a:pPr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2	high=r</a:t>
                </a:r>
                <a:endParaRPr lang="ru-RU" sz="24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buNone/>
                </a:pPr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3	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while</a:t>
                </a:r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dirty="0" err="1">
                    <a:latin typeface="Courier New" pitchFamily="49" charset="0"/>
                    <a:cs typeface="Courier New" pitchFamily="49" charset="0"/>
                  </a:rPr>
                  <a:t>low≤high</a:t>
                </a:r>
                <a:endParaRPr lang="ru-RU" sz="24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buNone/>
                </a:pPr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4		mid=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𝑙𝑜𝑤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ru-RU" sz="24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buNone/>
                </a:pPr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5		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if</a:t>
                </a:r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 x==A[mid]</a:t>
                </a:r>
                <a:endParaRPr lang="ru-RU" sz="24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buNone/>
                </a:pPr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6			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 mid		</a:t>
                </a:r>
                <a:endParaRPr lang="ru-RU" sz="24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buNone/>
                </a:pPr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7		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elseif</a:t>
                </a:r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 x&lt;A[mid]</a:t>
                </a:r>
                <a:endParaRPr lang="ru-RU" sz="24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buNone/>
                </a:pPr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8			high=mid-1</a:t>
                </a:r>
                <a:endParaRPr lang="ru-RU" sz="24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buNone/>
                </a:pPr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9		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else</a:t>
                </a:r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 low=mid+1</a:t>
                </a:r>
                <a:endParaRPr lang="ru-RU" sz="24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buNone/>
                </a:pPr>
                <a:r>
                  <a:rPr lang="ru-RU" sz="2400" dirty="0">
                    <a:latin typeface="Courier New" pitchFamily="49" charset="0"/>
                    <a:cs typeface="Courier New" pitchFamily="49" charset="0"/>
                  </a:rPr>
                  <a:t>10	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 NIL</a:t>
                </a:r>
              </a:p>
              <a:p>
                <a:r>
                  <a:rPr lang="ru-RU" sz="2400" dirty="0">
                    <a:cs typeface="Courier New" pitchFamily="49" charset="0"/>
                  </a:rPr>
                  <a:t>Неэффективное использование </a:t>
                </a:r>
                <a:r>
                  <a:rPr lang="ru-RU" sz="2400" dirty="0" err="1">
                    <a:cs typeface="Courier New" pitchFamily="49" charset="0"/>
                  </a:rPr>
                  <a:t>кеш-памяти</a:t>
                </a:r>
                <a:r>
                  <a:rPr lang="ru-RU" sz="2400" dirty="0">
                    <a:cs typeface="Courier New" pitchFamily="49" charset="0"/>
                  </a:rPr>
                  <a:t> процессора – непоследовательный доступ к элементам массива (прыжки по массиву)</a:t>
                </a:r>
              </a:p>
              <a:p>
                <a:pPr>
                  <a:buNone/>
                </a:pPr>
                <a:endParaRPr lang="ru-RU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5006181"/>
              </a:xfrm>
              <a:blipFill>
                <a:blip r:embed="rId2"/>
                <a:stretch>
                  <a:fillRect l="-1111" t="-974" b="-70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156176" y="2852936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O(</a:t>
            </a:r>
            <a:r>
              <a:rPr lang="en-US" sz="3200" dirty="0"/>
              <a:t>log</a:t>
            </a:r>
            <a:r>
              <a:rPr lang="ru-RU" sz="3200" baseline="-25000" dirty="0"/>
              <a:t>2</a:t>
            </a:r>
            <a:r>
              <a:rPr lang="en-US" sz="3200" dirty="0"/>
              <a:t>n</a:t>
            </a:r>
            <a:r>
              <a:rPr lang="en-US" sz="3200" b="1" dirty="0"/>
              <a:t>)</a:t>
            </a:r>
            <a:endParaRPr lang="ru-RU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3848</TotalTime>
  <Words>2242</Words>
  <Application>Microsoft Office PowerPoint</Application>
  <PresentationFormat>Экран (4:3)</PresentationFormat>
  <Paragraphs>412</Paragraphs>
  <Slides>73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73</vt:i4>
      </vt:variant>
    </vt:vector>
  </HeadingPairs>
  <TitlesOfParts>
    <vt:vector size="82" baseType="lpstr">
      <vt:lpstr>Arial</vt:lpstr>
      <vt:lpstr>Calibri</vt:lpstr>
      <vt:lpstr>Cambria Math</vt:lpstr>
      <vt:lpstr>Courier New</vt:lpstr>
      <vt:lpstr>Garamond</vt:lpstr>
      <vt:lpstr>Times New Roman</vt:lpstr>
      <vt:lpstr>Wingdings</vt:lpstr>
      <vt:lpstr>Тема1</vt:lpstr>
      <vt:lpstr>Тема Office</vt:lpstr>
      <vt:lpstr>Методы поиска</vt:lpstr>
      <vt:lpstr>Поиск</vt:lpstr>
      <vt:lpstr>Классификация</vt:lpstr>
      <vt:lpstr>Поиск в структурах</vt:lpstr>
      <vt:lpstr>Методы поиска</vt:lpstr>
      <vt:lpstr>Задача поиска</vt:lpstr>
      <vt:lpstr>Линейный поиск</vt:lpstr>
      <vt:lpstr>Бинарный поиск</vt:lpstr>
      <vt:lpstr>Бинарный поиск</vt:lpstr>
      <vt:lpstr>Экспоненциальный поиск (от края)</vt:lpstr>
      <vt:lpstr>Интерполяционный поиск</vt:lpstr>
      <vt:lpstr>Интерполяционный поиск</vt:lpstr>
      <vt:lpstr>Поиск в неотсортированном массиве</vt:lpstr>
      <vt:lpstr>Префиксные деревья (Trie)</vt:lpstr>
      <vt:lpstr>Лексикографическое сравнение</vt:lpstr>
      <vt:lpstr>Префиксные деревья</vt:lpstr>
      <vt:lpstr>Префиксные деревья</vt:lpstr>
      <vt:lpstr>Префиксные деревья</vt:lpstr>
      <vt:lpstr>Префиксные деревья</vt:lpstr>
      <vt:lpstr>Префиксные деревья</vt:lpstr>
      <vt:lpstr>Компактные префиксные деревья</vt:lpstr>
      <vt:lpstr>Реализация префиксного дерева</vt:lpstr>
      <vt:lpstr>Вспомогательные процедуры</vt:lpstr>
      <vt:lpstr>Вставка в Trie</vt:lpstr>
      <vt:lpstr>Вставка в Trie</vt:lpstr>
      <vt:lpstr>Пример вставки</vt:lpstr>
      <vt:lpstr>Поиск в Trie</vt:lpstr>
      <vt:lpstr>Удаление в Trie</vt:lpstr>
      <vt:lpstr>Рекурсивное удаление в Trie</vt:lpstr>
      <vt:lpstr>Рекурсивное удаление в Trie</vt:lpstr>
      <vt:lpstr>Рекурсивное удаление в Trie</vt:lpstr>
      <vt:lpstr>Рекурсивное удаление в Trie</vt:lpstr>
      <vt:lpstr>Пример удаления из Trie</vt:lpstr>
      <vt:lpstr>Методы поиска</vt:lpstr>
      <vt:lpstr>Вопросы</vt:lpstr>
      <vt:lpstr>Примеры реализации на 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эксплуатация защищенных автоматизированных систем</dc:title>
  <dc:creator>Алексей Кузнецов</dc:creator>
  <cp:lastModifiedBy>Пользователь Windows</cp:lastModifiedBy>
  <cp:revision>427</cp:revision>
  <dcterms:created xsi:type="dcterms:W3CDTF">2017-05-16T13:01:14Z</dcterms:created>
  <dcterms:modified xsi:type="dcterms:W3CDTF">2019-11-12T09:32:13Z</dcterms:modified>
</cp:coreProperties>
</file>