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77"/>
  </p:notesMasterIdLst>
  <p:sldIdLst>
    <p:sldId id="258" r:id="rId3"/>
    <p:sldId id="263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301" r:id="rId12"/>
    <p:sldId id="302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44" r:id="rId29"/>
    <p:sldId id="345" r:id="rId30"/>
    <p:sldId id="346" r:id="rId31"/>
    <p:sldId id="347" r:id="rId32"/>
    <p:sldId id="348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356" r:id="rId41"/>
    <p:sldId id="357" r:id="rId42"/>
    <p:sldId id="358" r:id="rId43"/>
    <p:sldId id="359" r:id="rId44"/>
    <p:sldId id="360" r:id="rId45"/>
    <p:sldId id="361" r:id="rId46"/>
    <p:sldId id="280" r:id="rId47"/>
    <p:sldId id="290" r:id="rId48"/>
    <p:sldId id="299" r:id="rId49"/>
    <p:sldId id="300" r:id="rId50"/>
    <p:sldId id="303" r:id="rId51"/>
    <p:sldId id="304" r:id="rId52"/>
    <p:sldId id="305" r:id="rId53"/>
    <p:sldId id="306" r:id="rId54"/>
    <p:sldId id="307" r:id="rId55"/>
    <p:sldId id="308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43" r:id="rId66"/>
    <p:sldId id="333" r:id="rId67"/>
    <p:sldId id="334" r:id="rId68"/>
    <p:sldId id="335" r:id="rId69"/>
    <p:sldId id="336" r:id="rId70"/>
    <p:sldId id="337" r:id="rId71"/>
    <p:sldId id="338" r:id="rId72"/>
    <p:sldId id="339" r:id="rId73"/>
    <p:sldId id="340" r:id="rId74"/>
    <p:sldId id="341" r:id="rId75"/>
    <p:sldId id="342" r:id="rId7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>
      <p:cViewPr varScale="1">
        <p:scale>
          <a:sx n="113" d="100"/>
          <a:sy n="113" d="100"/>
        </p:scale>
        <p:origin x="169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46A13-E311-44CE-86C1-E19A69638BC7}" type="datetimeFigureOut">
              <a:rPr lang="ru-RU" smtClean="0"/>
              <a:pPr/>
              <a:t>25.11.2019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1327D-DA6A-4A53-994B-F519A7636D1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71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4D56409-39FE-45AC-B6D9-17C333B01A0C}" type="slidenum">
              <a:rPr lang="de-DE" smtClean="0">
                <a:latin typeface="Calibri" pitchFamily="-106" charset="0"/>
              </a:rPr>
              <a:pPr/>
              <a:t>50</a:t>
            </a:fld>
            <a:endParaRPr lang="de-DE">
              <a:latin typeface="Calibri" pitchFamily="-106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Образ слайда 1">
            <a:extLst>
              <a:ext uri="{FF2B5EF4-FFF2-40B4-BE49-F238E27FC236}">
                <a16:creationId xmlns:a16="http://schemas.microsoft.com/office/drawing/2014/main" id="{33AE91A8-BFE1-4ACA-8878-CE3256EFDFF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Заметки 2">
            <a:extLst>
              <a:ext uri="{FF2B5EF4-FFF2-40B4-BE49-F238E27FC236}">
                <a16:creationId xmlns:a16="http://schemas.microsoft.com/office/drawing/2014/main" id="{57590D3B-9AF4-45D4-9E00-24B37E6B7BE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146436" name="Номер слайда 3">
            <a:extLst>
              <a:ext uri="{FF2B5EF4-FFF2-40B4-BE49-F238E27FC236}">
                <a16:creationId xmlns:a16="http://schemas.microsoft.com/office/drawing/2014/main" id="{70D0F3A8-6660-448D-B937-0A2BAEF75A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4E2AAEA-A076-42B6-A360-9403F5EA2F96}" type="slidenum">
              <a:rPr lang="ru-RU" altLang="ru-RU"/>
              <a:pPr eaLnBrk="1" hangingPunct="1"/>
              <a:t>66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57927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Образ слайда 1">
            <a:extLst>
              <a:ext uri="{FF2B5EF4-FFF2-40B4-BE49-F238E27FC236}">
                <a16:creationId xmlns:a16="http://schemas.microsoft.com/office/drawing/2014/main" id="{1D59582B-473E-453A-859E-B5DFA115006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7459" name="Заметки 2">
            <a:extLst>
              <a:ext uri="{FF2B5EF4-FFF2-40B4-BE49-F238E27FC236}">
                <a16:creationId xmlns:a16="http://schemas.microsoft.com/office/drawing/2014/main" id="{17640633-C3E5-49A4-B457-2C97AFB8F38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147460" name="Номер слайда 3">
            <a:extLst>
              <a:ext uri="{FF2B5EF4-FFF2-40B4-BE49-F238E27FC236}">
                <a16:creationId xmlns:a16="http://schemas.microsoft.com/office/drawing/2014/main" id="{482DDB3D-A0AE-4529-B229-65CA628898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3303B00-06DA-46FD-9EBA-DBCAD5DD1A9F}" type="slidenum">
              <a:rPr lang="ru-RU" altLang="ru-RU"/>
              <a:pPr eaLnBrk="1" hangingPunct="1"/>
              <a:t>67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7339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Образ слайда 1">
            <a:extLst>
              <a:ext uri="{FF2B5EF4-FFF2-40B4-BE49-F238E27FC236}">
                <a16:creationId xmlns:a16="http://schemas.microsoft.com/office/drawing/2014/main" id="{6F26DFB7-C366-452B-96D2-B5E4032E993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3" name="Заметки 2">
            <a:extLst>
              <a:ext uri="{FF2B5EF4-FFF2-40B4-BE49-F238E27FC236}">
                <a16:creationId xmlns:a16="http://schemas.microsoft.com/office/drawing/2014/main" id="{4A22C1ED-6B52-43AE-82C1-B050CFAE688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148484" name="Номер слайда 3">
            <a:extLst>
              <a:ext uri="{FF2B5EF4-FFF2-40B4-BE49-F238E27FC236}">
                <a16:creationId xmlns:a16="http://schemas.microsoft.com/office/drawing/2014/main" id="{20EC9AA5-07C0-4FD9-BEFD-F1668FF931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E82AAD2-BF97-4F40-9BEB-EF28C423168B}" type="slidenum">
              <a:rPr lang="ru-RU" altLang="ru-RU"/>
              <a:pPr eaLnBrk="1" hangingPunct="1"/>
              <a:t>68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04705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Образ слайда 1">
            <a:extLst>
              <a:ext uri="{FF2B5EF4-FFF2-40B4-BE49-F238E27FC236}">
                <a16:creationId xmlns:a16="http://schemas.microsoft.com/office/drawing/2014/main" id="{9EA2470F-EE80-4B5D-A18A-CFB8994418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7" name="Заметки 2">
            <a:extLst>
              <a:ext uri="{FF2B5EF4-FFF2-40B4-BE49-F238E27FC236}">
                <a16:creationId xmlns:a16="http://schemas.microsoft.com/office/drawing/2014/main" id="{7EA089C8-078E-4B44-9DFB-A3459BFBC6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149508" name="Номер слайда 3">
            <a:extLst>
              <a:ext uri="{FF2B5EF4-FFF2-40B4-BE49-F238E27FC236}">
                <a16:creationId xmlns:a16="http://schemas.microsoft.com/office/drawing/2014/main" id="{59CCEEAD-2FEA-4DA3-8762-E75A553D51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422D295-AD4E-496F-8DD6-66FCE183F7B3}" type="slidenum">
              <a:rPr lang="ru-RU" altLang="ru-RU"/>
              <a:pPr eaLnBrk="1" hangingPunct="1"/>
              <a:t>69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2192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Образ слайда 1">
            <a:extLst>
              <a:ext uri="{FF2B5EF4-FFF2-40B4-BE49-F238E27FC236}">
                <a16:creationId xmlns:a16="http://schemas.microsoft.com/office/drawing/2014/main" id="{00BE5D1B-6A95-4E74-A912-EA49F5FBD32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1" name="Заметки 2">
            <a:extLst>
              <a:ext uri="{FF2B5EF4-FFF2-40B4-BE49-F238E27FC236}">
                <a16:creationId xmlns:a16="http://schemas.microsoft.com/office/drawing/2014/main" id="{9331FB8A-D75F-44DD-8A69-E01C4BCA6DC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150532" name="Номер слайда 3">
            <a:extLst>
              <a:ext uri="{FF2B5EF4-FFF2-40B4-BE49-F238E27FC236}">
                <a16:creationId xmlns:a16="http://schemas.microsoft.com/office/drawing/2014/main" id="{5B3F61B2-234A-480F-82E2-D9C97E7BA0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8576D04-9D28-47C8-B436-B32F9C8DB6FD}" type="slidenum">
              <a:rPr lang="ru-RU" altLang="ru-RU"/>
              <a:pPr eaLnBrk="1" hangingPunct="1"/>
              <a:t>70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61871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>
                <a:latin typeface="+mn-lt"/>
              </a:defRPr>
            </a:lvl1pPr>
          </a:lstStyle>
          <a:p>
            <a:r>
              <a:rPr lang="ru-RU" altLang="en-US" dirty="0"/>
              <a:t>Образец заголовка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ru-RU" altLang="en-US"/>
              <a:t>Образец подзаголовка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63771B8-D31F-4A0E-BAB5-27A24C8769EF}" type="datetime1">
              <a:rPr lang="ru-RU" smtClean="0"/>
              <a:pPr/>
              <a:t>25.11.2019</a:t>
            </a:fld>
            <a:endParaRPr lang="ru-RU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199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B5092-9559-45B2-BF54-F4CE3A227C9F}" type="datetime1">
              <a:rPr lang="ru-RU" smtClean="0"/>
              <a:pPr/>
              <a:t>25.11.2019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437645-D359-425B-9091-48ED5D330197}" type="datetime1">
              <a:rPr lang="ru-RU" smtClean="0"/>
              <a:pPr/>
              <a:t>25.11.2019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39811-9331-466A-94F6-3FA0C1F0A1BB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25.11.2019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F6608-D19E-4E21-91AF-DB7DFFD50D15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94DF7-E411-4404-971C-831DE608AC3C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25.11.2019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DF383-33FB-413E-AE25-EB00894C8B42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AF794-6D37-4E00-8CEF-4182145BA6EE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25.11.2019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1B907-FEE4-41FC-BE15-04438FE2C8CE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7BC35-F0A3-478F-ACCE-E039FD070E1E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25.11.2019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A1453-0980-40CB-8515-DD7F28339A62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8206B-C463-436F-91A2-DB8A42F5877B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25.11.2019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842CD-379A-4207-9F4B-DB55A82EF691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E7B0A-70D5-4B96-A13A-313ADF42ABB9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25.11.2019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0FE87-3741-40BC-A288-72DABB920F04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4858F1-AF1D-484D-9BE9-C572E3B5459D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25.11.2019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A2D9F-AC5B-49EF-A4B3-D61F12AC24B9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79EFB0-D227-40D3-8CB1-FAC46280940C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25.11.2019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2B6D6-8127-4A87-896F-0C8ACF624256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F886FA1-1DD2-4423-AB05-AF0DD4FDE0FB}" type="datetime1">
              <a:rPr lang="ru-RU" smtClean="0"/>
              <a:pPr/>
              <a:t>25.11.2019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A251E-0EF1-4E45-9B09-FE47C5F92A7A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25.11.2019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F805AF-4F67-44A1-AC70-2E7A805A7A59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A10D4-CDC6-41BA-BD1F-BDF082465E43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25.11.2019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3EF778-6054-4FD5-9648-5275D925740F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86E29-AC4A-447D-99D7-9FFB658227C8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25.11.2019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E2622-9780-467E-960B-4A2180C3BEA2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3774DF-6B2D-46D9-AE97-87B12667FE7F}" type="datetime1">
              <a:rPr lang="ru-RU" smtClean="0"/>
              <a:pPr/>
              <a:t>25.11.2019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93F87B-F169-4890-89C4-2BFDB0C3B2E7}" type="datetime1">
              <a:rPr lang="ru-RU" smtClean="0"/>
              <a:pPr/>
              <a:t>25.11.2019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66E606-4A4A-48D7-AE66-EE40EFCD3666}" type="datetime1">
              <a:rPr lang="ru-RU" smtClean="0"/>
              <a:pPr/>
              <a:t>25.11.2019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E618B1-9DF9-4A29-8822-F6CC9CB598AE}" type="datetime1">
              <a:rPr lang="ru-RU" smtClean="0"/>
              <a:pPr/>
              <a:t>25.11.2019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A4C04F-2F6E-4459-B3D3-30CFC7DD16A9}" type="datetime1">
              <a:rPr lang="ru-RU" smtClean="0"/>
              <a:pPr/>
              <a:t>25.11.2019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DC66DC-1512-4632-84BC-664EC8E9D6E8}" type="datetime1">
              <a:rPr lang="ru-RU" smtClean="0"/>
              <a:pPr/>
              <a:t>25.11.2019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D7CA34-0419-43CB-B29B-628325AEA8E8}" type="datetime1">
              <a:rPr lang="ru-RU" smtClean="0"/>
              <a:pPr/>
              <a:t>25.11.2019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dirty="0"/>
              <a:t>Образец заголовка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fld id="{F5F1BCEE-2D62-48F6-B794-20457E8BBC10}" type="datetime1">
              <a:rPr lang="ru-RU" smtClean="0"/>
              <a:pPr/>
              <a:t>25.11.2019</a:t>
            </a:fld>
            <a:endParaRPr lang="ru-RU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175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2051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4FB5251-6665-4159-BD18-14622831CC2E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25.11.2019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ACD95AF-2101-4F48-A3BD-390A09307B24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9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2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5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8.emf"/><Relationship Id="rId4" Type="http://schemas.openxmlformats.org/officeDocument/2006/relationships/oleObject" Target="../embeddings/oleObject8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b="1" dirty="0"/>
              <a:t>Поиск в строке</a:t>
            </a:r>
            <a:br>
              <a:rPr lang="ru-RU" sz="4000" b="1" dirty="0"/>
            </a:br>
            <a:r>
              <a:rPr lang="ru-RU" sz="2400" b="1" dirty="0"/>
              <a:t>Часть 1. Алгоритмы</a:t>
            </a:r>
            <a:endParaRPr lang="ru-RU" sz="2400" b="1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81200" y="4714884"/>
            <a:ext cx="6553200" cy="1000116"/>
          </a:xfrm>
        </p:spPr>
        <p:txBody>
          <a:bodyPr/>
          <a:lstStyle/>
          <a:p>
            <a:pPr algn="r"/>
            <a:r>
              <a:rPr lang="ru-RU" sz="2000" b="1" u="sng" dirty="0"/>
              <a:t>Тема 12:</a:t>
            </a:r>
            <a:r>
              <a:rPr lang="ru-RU" sz="2000" b="1" dirty="0"/>
              <a:t> Поиск и сортировка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 bwMode="auto">
          <a:xfrm>
            <a:off x="1928794" y="4000504"/>
            <a:ext cx="6553200" cy="4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ru-RU" sz="2000" b="1" dirty="0">
                <a:solidFill>
                  <a:schemeClr val="tx2"/>
                </a:solidFill>
                <a:ea typeface="+mj-ea"/>
                <a:cs typeface="+mj-cs"/>
              </a:rPr>
              <a:t>Лекция 1</a:t>
            </a:r>
            <a:r>
              <a:rPr lang="en-US" sz="2000" b="1" dirty="0">
                <a:solidFill>
                  <a:schemeClr val="tx2"/>
                </a:solidFill>
                <a:ea typeface="+mj-ea"/>
                <a:cs typeface="+mj-cs"/>
              </a:rPr>
              <a:t>5</a:t>
            </a:r>
            <a:endParaRPr lang="ru-RU" sz="2000" b="1" dirty="0">
              <a:solidFill>
                <a:schemeClr val="tx2"/>
              </a:solidFill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18939"/>
          </a:xfrm>
        </p:spPr>
        <p:txBody>
          <a:bodyPr/>
          <a:lstStyle/>
          <a:p>
            <a:r>
              <a:rPr lang="ru-RU" dirty="0"/>
              <a:t>Простейший алгоритм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ru-RU" dirty="0"/>
              <a:t>В цикле образец </a:t>
            </a:r>
            <a:r>
              <a:rPr lang="en-US" b="1" dirty="0"/>
              <a:t>P[1..m] </a:t>
            </a:r>
            <a:r>
              <a:rPr lang="ru-RU" dirty="0"/>
              <a:t>«скользит» по фрагментам текста </a:t>
            </a:r>
            <a:r>
              <a:rPr lang="en-US" b="1" dirty="0"/>
              <a:t>T[s+1..s+m] </a:t>
            </a:r>
            <a:r>
              <a:rPr lang="ru-RU" dirty="0"/>
              <a:t>и сравнивается с фрагментом текста</a:t>
            </a:r>
          </a:p>
          <a:p>
            <a:r>
              <a:rPr lang="ru-RU" dirty="0"/>
              <a:t>Смещение </a:t>
            </a:r>
            <a:r>
              <a:rPr lang="en-US" b="1" dirty="0"/>
              <a:t>s = 0 .. n-m+1</a:t>
            </a:r>
          </a:p>
          <a:p>
            <a:r>
              <a:rPr lang="ru-RU" dirty="0"/>
              <a:t>Поиск «в лоб» – фаза </a:t>
            </a:r>
            <a:r>
              <a:rPr lang="ru-RU" dirty="0" err="1"/>
              <a:t>предваритаельной</a:t>
            </a:r>
            <a:r>
              <a:rPr lang="ru-RU" dirty="0"/>
              <a:t> обработки отсутствует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725144"/>
            <a:ext cx="8321441" cy="1185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Простейший алгоритм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Naive-String-Matcher(T,P)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1	n=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T.length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2	m=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P.length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3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s=0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to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n-m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4	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P[1..m]==T[s+1..s+m]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2000" dirty="0">
                <a:latin typeface="Courier New" pitchFamily="49" charset="0"/>
                <a:cs typeface="Courier New" pitchFamily="49" charset="0"/>
              </a:rPr>
              <a:t>5		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«Образец найден со сдвигом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»</a:t>
            </a: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b="1" dirty="0"/>
              <a:t>O(n-m+1)*O(m) = O</a:t>
            </a:r>
            <a:r>
              <a:rPr lang="ru-RU" sz="2800" b="1" dirty="0"/>
              <a:t>((</a:t>
            </a:r>
            <a:r>
              <a:rPr lang="en-US" sz="2800" b="1" dirty="0"/>
              <a:t>n</a:t>
            </a:r>
            <a:r>
              <a:rPr lang="ru-RU" sz="2800" b="1" dirty="0"/>
              <a:t>-</a:t>
            </a:r>
            <a:r>
              <a:rPr lang="en-US" sz="2800" b="1" dirty="0"/>
              <a:t>m</a:t>
            </a:r>
            <a:r>
              <a:rPr lang="ru-RU" sz="2800" b="1" dirty="0"/>
              <a:t>+1)</a:t>
            </a:r>
            <a:r>
              <a:rPr lang="en-US" sz="2800" b="1" dirty="0"/>
              <a:t>m</a:t>
            </a:r>
            <a:r>
              <a:rPr lang="ru-RU" sz="2800" b="1" dirty="0"/>
              <a:t>)</a:t>
            </a:r>
            <a:endParaRPr lang="en-US" sz="2800" b="1" dirty="0"/>
          </a:p>
          <a:p>
            <a:pPr>
              <a:buNone/>
            </a:pPr>
            <a:endParaRPr lang="en-US" sz="2800" b="1" dirty="0"/>
          </a:p>
          <a:p>
            <a:pPr>
              <a:buNone/>
            </a:pPr>
            <a:r>
              <a:rPr lang="en-US" sz="2000" b="1" dirty="0"/>
              <a:t>m </a:t>
            </a:r>
            <a:r>
              <a:rPr lang="ru-RU" sz="2000" dirty="0"/>
              <a:t>мало по сравнению с </a:t>
            </a:r>
            <a:r>
              <a:rPr lang="en-US" sz="2000" b="1" dirty="0"/>
              <a:t>n </a:t>
            </a:r>
            <a:r>
              <a:rPr lang="en-US" sz="2000" dirty="0"/>
              <a:t>–</a:t>
            </a:r>
            <a:r>
              <a:rPr lang="en-US" sz="2000" b="1" dirty="0"/>
              <a:t> O(nm)</a:t>
            </a:r>
          </a:p>
          <a:p>
            <a:pPr>
              <a:buNone/>
            </a:pPr>
            <a:r>
              <a:rPr lang="en-US" sz="2000" b="1" dirty="0"/>
              <a:t>m </a:t>
            </a:r>
            <a:r>
              <a:rPr lang="ru-RU" sz="2000" dirty="0"/>
              <a:t>сравнимо с </a:t>
            </a:r>
            <a:r>
              <a:rPr lang="en-US" sz="2000" dirty="0"/>
              <a:t>n/2 – </a:t>
            </a:r>
            <a:r>
              <a:rPr lang="en-US" sz="2000" b="1" dirty="0"/>
              <a:t>O(n</a:t>
            </a:r>
            <a:r>
              <a:rPr lang="en-US" sz="2000" b="1" baseline="30000" dirty="0"/>
              <a:t>2</a:t>
            </a:r>
            <a:r>
              <a:rPr lang="en-US" sz="2000" b="1" dirty="0"/>
              <a:t>)</a:t>
            </a:r>
            <a:r>
              <a:rPr lang="ru-RU" sz="2000" b="1" dirty="0"/>
              <a:t> 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725144"/>
            <a:ext cx="8321441" cy="1185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Рабина-Карпа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ru-RU" sz="2600" dirty="0"/>
              <a:t>Разработчики: Рабин и Карп, 1987 год</a:t>
            </a:r>
          </a:p>
          <a:p>
            <a:r>
              <a:rPr lang="ru-RU" sz="2600" dirty="0"/>
              <a:t>Использует поиск строк по шаблону с использованием механизма хеширования подстрок</a:t>
            </a:r>
          </a:p>
          <a:p>
            <a:r>
              <a:rPr lang="ru-RU" sz="2600" dirty="0"/>
              <a:t>Предварительная обработка  </a:t>
            </a:r>
            <a:r>
              <a:rPr lang="en-US" sz="2600" b="1" dirty="0"/>
              <a:t>O(m)</a:t>
            </a:r>
          </a:p>
          <a:p>
            <a:r>
              <a:rPr lang="ru-RU" sz="2600" dirty="0"/>
              <a:t>Сравнение </a:t>
            </a:r>
            <a:r>
              <a:rPr lang="en-US" sz="2600" b="1" dirty="0"/>
              <a:t>O((n-m+1)m)</a:t>
            </a:r>
          </a:p>
          <a:p>
            <a:r>
              <a:rPr lang="ru-RU" sz="2600" dirty="0"/>
              <a:t>Неэффективен для поиска одиночного шаблона </a:t>
            </a:r>
          </a:p>
          <a:p>
            <a:r>
              <a:rPr lang="ru-RU" sz="2600" dirty="0"/>
              <a:t>Эффективен для поиска множественных шаблонов</a:t>
            </a:r>
          </a:p>
          <a:p>
            <a:r>
              <a:rPr lang="ru-RU" sz="2600" dirty="0"/>
              <a:t>В отдельных случаях при малом количестве допустимых сдвигов и выборе параметров алгоритма время поиска может достигать </a:t>
            </a:r>
            <a:r>
              <a:rPr lang="en-US" sz="2600" b="1" dirty="0"/>
              <a:t>O(n)</a:t>
            </a:r>
            <a:endParaRPr lang="ru-RU" sz="26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12</a:t>
            </a:fld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18939"/>
          </a:xfrm>
        </p:spPr>
        <p:txBody>
          <a:bodyPr/>
          <a:lstStyle/>
          <a:p>
            <a:r>
              <a:rPr lang="ru-RU" dirty="0"/>
              <a:t>Алгоритм Рабина-Карпа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ru-RU" sz="2400" dirty="0"/>
              <a:t>Каждый символ рассматривается как число в некоторой системе счисления с основанием </a:t>
            </a:r>
            <a:r>
              <a:rPr lang="en-US" sz="2400" b="1" dirty="0"/>
              <a:t>d</a:t>
            </a:r>
            <a:r>
              <a:rPr lang="ru-RU" sz="2400" b="1" dirty="0"/>
              <a:t>=|Σ|</a:t>
            </a:r>
          </a:p>
          <a:p>
            <a:pPr>
              <a:spcBef>
                <a:spcPts val="600"/>
              </a:spcBef>
            </a:pPr>
            <a:r>
              <a:rPr lang="ru-RU" sz="2400" dirty="0"/>
              <a:t>Предположим </a:t>
            </a:r>
            <a:r>
              <a:rPr lang="ru-RU" sz="2400" b="1" dirty="0"/>
              <a:t>Σ ={0, 1, ..., 9} </a:t>
            </a:r>
            <a:r>
              <a:rPr lang="ru-RU" sz="2400" dirty="0"/>
              <a:t>– строка рассматривается как десятичное число.</a:t>
            </a:r>
          </a:p>
          <a:p>
            <a:pPr>
              <a:spcBef>
                <a:spcPts val="600"/>
              </a:spcBef>
            </a:pPr>
            <a:r>
              <a:rPr lang="ru-RU" sz="2400" dirty="0"/>
              <a:t>Обозначим </a:t>
            </a:r>
            <a:r>
              <a:rPr lang="en-US" sz="2400" b="1" dirty="0"/>
              <a:t>p</a:t>
            </a:r>
            <a:r>
              <a:rPr lang="en-US" sz="2400" dirty="0"/>
              <a:t> – </a:t>
            </a:r>
            <a:r>
              <a:rPr lang="ru-RU" sz="2400" dirty="0"/>
              <a:t>значение соответствующее </a:t>
            </a:r>
            <a:r>
              <a:rPr lang="en-US" sz="2400" b="1" dirty="0"/>
              <a:t>P[1..m]</a:t>
            </a:r>
          </a:p>
          <a:p>
            <a:pPr>
              <a:spcBef>
                <a:spcPts val="600"/>
              </a:spcBef>
            </a:pPr>
            <a:r>
              <a:rPr lang="en-US" sz="2400" b="1" dirty="0" err="1"/>
              <a:t>t</a:t>
            </a:r>
            <a:r>
              <a:rPr lang="en-US" sz="2400" b="1" baseline="-25000" dirty="0" err="1"/>
              <a:t>s</a:t>
            </a:r>
            <a:r>
              <a:rPr lang="en-US" sz="2400" dirty="0"/>
              <a:t> – </a:t>
            </a:r>
            <a:r>
              <a:rPr lang="ru-RU" sz="2400" dirty="0"/>
              <a:t>значение, соответствующее подстроке </a:t>
            </a:r>
            <a:r>
              <a:rPr lang="en-US" sz="2400" b="1" dirty="0"/>
              <a:t>T[s+1..s+m]  </a:t>
            </a:r>
            <a:r>
              <a:rPr lang="ru-RU" sz="2400" dirty="0"/>
              <a:t>длиной </a:t>
            </a:r>
            <a:r>
              <a:rPr lang="en-US" sz="2400" b="1" dirty="0"/>
              <a:t>m</a:t>
            </a:r>
            <a:r>
              <a:rPr lang="en-US" sz="2400" dirty="0"/>
              <a:t> </a:t>
            </a:r>
            <a:r>
              <a:rPr lang="ru-RU" sz="2400" dirty="0"/>
              <a:t>при </a:t>
            </a:r>
            <a:r>
              <a:rPr lang="en-US" sz="2400" b="1" dirty="0"/>
              <a:t>s=0, 1, …, n-m</a:t>
            </a:r>
          </a:p>
          <a:p>
            <a:pPr>
              <a:spcBef>
                <a:spcPts val="600"/>
              </a:spcBef>
            </a:pPr>
            <a:r>
              <a:rPr lang="en-US" sz="2400" b="1" dirty="0" err="1"/>
              <a:t>t</a:t>
            </a:r>
            <a:r>
              <a:rPr lang="en-US" sz="2400" b="1" baseline="-25000" dirty="0" err="1"/>
              <a:t>s</a:t>
            </a:r>
            <a:r>
              <a:rPr lang="en-US" sz="2400" b="1" dirty="0"/>
              <a:t>=p </a:t>
            </a:r>
            <a:r>
              <a:rPr lang="en-US" sz="2400" b="1" dirty="0">
                <a:sym typeface="Wingdings" pitchFamily="2" charset="2"/>
              </a:rPr>
              <a:t> T[s+1..s+m]=P[1..m]</a:t>
            </a:r>
          </a:p>
          <a:p>
            <a:pPr>
              <a:spcBef>
                <a:spcPts val="600"/>
              </a:spcBef>
            </a:pPr>
            <a:r>
              <a:rPr lang="en-US" sz="2400" b="1" dirty="0" err="1"/>
              <a:t>t</a:t>
            </a:r>
            <a:r>
              <a:rPr lang="en-US" sz="2400" b="1" baseline="-25000" dirty="0" err="1"/>
              <a:t>s</a:t>
            </a:r>
            <a:r>
              <a:rPr lang="en-US" sz="2400" b="1" dirty="0"/>
              <a:t>=p </a:t>
            </a:r>
            <a:r>
              <a:rPr lang="en-US" sz="2400" b="1" dirty="0">
                <a:sym typeface="Wingdings" pitchFamily="2" charset="2"/>
              </a:rPr>
              <a:t></a:t>
            </a:r>
            <a:r>
              <a:rPr lang="ru-RU" sz="2400" b="1" dirty="0">
                <a:sym typeface="Wingdings" pitchFamily="2" charset="2"/>
              </a:rPr>
              <a:t> </a:t>
            </a:r>
            <a:r>
              <a:rPr lang="en-US" sz="2400" b="1" dirty="0">
                <a:sym typeface="Wingdings" pitchFamily="2" charset="2"/>
              </a:rPr>
              <a:t>s </a:t>
            </a:r>
            <a:r>
              <a:rPr lang="en-US" sz="2400" dirty="0">
                <a:sym typeface="Wingdings" pitchFamily="2" charset="2"/>
              </a:rPr>
              <a:t>– </a:t>
            </a:r>
            <a:r>
              <a:rPr lang="ru-RU" sz="2400" dirty="0">
                <a:sym typeface="Wingdings" pitchFamily="2" charset="2"/>
              </a:rPr>
              <a:t>допустимый сдвиг 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13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4805362"/>
            <a:ext cx="7162800" cy="205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Рабина-Карпа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8229600" cy="5150197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</a:pPr>
                <a:r>
                  <a:rPr lang="ru-RU" sz="2400" u="sng" dirty="0"/>
                  <a:t>Предварительная обработка </a:t>
                </a:r>
                <a:r>
                  <a:rPr lang="ru-RU" sz="2400" dirty="0"/>
                  <a:t>– вычисление </a:t>
                </a:r>
                <a:r>
                  <a:rPr lang="en-US" sz="2400" b="1" dirty="0"/>
                  <a:t>p </a:t>
                </a:r>
                <a:r>
                  <a:rPr lang="ru-RU" sz="2400" dirty="0"/>
                  <a:t>и</a:t>
                </a:r>
                <a:r>
                  <a:rPr lang="ru-RU" sz="2400" b="1" dirty="0"/>
                  <a:t> </a:t>
                </a:r>
                <a:r>
                  <a:rPr lang="en-US" sz="2400" b="1" dirty="0"/>
                  <a:t>t</a:t>
                </a:r>
                <a:r>
                  <a:rPr lang="ru-RU" sz="2400" b="1" baseline="-25000" dirty="0"/>
                  <a:t>0</a:t>
                </a:r>
                <a:endParaRPr lang="en-US" sz="2400" dirty="0"/>
              </a:p>
              <a:p>
                <a:pPr marL="342900" lvl="1" indent="-34290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ru-RU" sz="2000" i="1">
                          <a:latin typeface="Cambria Math" panose="02040503050406030204" pitchFamily="18" charset="0"/>
                        </a:rPr>
                        <m:t>+10(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ru-RU" sz="2000" i="1">
                          <a:latin typeface="Cambria Math" panose="02040503050406030204" pitchFamily="18" charset="0"/>
                        </a:rPr>
                        <m:t>+10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+...+10</m:t>
                          </m:r>
                          <m:d>
                            <m:d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+10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lang="ru-RU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b="1" dirty="0"/>
              </a:p>
              <a:p>
                <a:pPr marL="342900" lvl="1" indent="-342900">
                  <a:spcBef>
                    <a:spcPts val="600"/>
                  </a:spcBef>
                  <a:buNone/>
                </a:pPr>
                <a:r>
                  <a:rPr lang="en-US" sz="2000" b="1" dirty="0"/>
                  <a:t>	O(m) </a:t>
                </a:r>
                <a:r>
                  <a:rPr lang="ru-RU" sz="2000" dirty="0"/>
                  <a:t>операций</a:t>
                </a:r>
              </a:p>
              <a:p>
                <a:pPr>
                  <a:spcBef>
                    <a:spcPts val="600"/>
                  </a:spcBef>
                </a:pPr>
                <a:r>
                  <a:rPr lang="ru-RU" sz="2400" u="sng" dirty="0"/>
                  <a:t>Сравнение</a:t>
                </a:r>
                <a:r>
                  <a:rPr lang="ru-RU" sz="2400" dirty="0"/>
                  <a:t> – вычисление </a:t>
                </a:r>
                <a:r>
                  <a:rPr lang="en-US" sz="2400" b="1" dirty="0" err="1"/>
                  <a:t>t</a:t>
                </a:r>
                <a:r>
                  <a:rPr lang="en-US" sz="2400" b="1" baseline="-25000" dirty="0" err="1"/>
                  <a:t>s</a:t>
                </a:r>
                <a:r>
                  <a:rPr lang="en-US" sz="2400" dirty="0"/>
                  <a:t> </a:t>
                </a:r>
                <a:r>
                  <a:rPr lang="ru-RU" sz="2400" dirty="0"/>
                  <a:t>и сравнение с </a:t>
                </a:r>
                <a:r>
                  <a:rPr lang="en-US" sz="2400" b="1" dirty="0"/>
                  <a:t>p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sz="2000" i="1">
                          <a:latin typeface="Cambria Math" panose="02040503050406030204" pitchFamily="18" charset="0"/>
                        </a:rPr>
                        <m:t>=10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ru-RU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+1]</m:t>
                      </m:r>
                    </m:oMath>
                  </m:oMathPara>
                </a14:m>
                <a:endParaRPr lang="en-US" sz="2000" b="1" dirty="0"/>
              </a:p>
              <a:p>
                <a:pPr marL="360000" indent="0">
                  <a:spcBef>
                    <a:spcPts val="600"/>
                  </a:spcBef>
                  <a:buNone/>
                </a:pPr>
                <a:r>
                  <a:rPr lang="ru-RU" sz="2000" dirty="0"/>
                  <a:t>Фиксированное количество арифметических операций </a:t>
                </a:r>
                <a:r>
                  <a:rPr lang="en-US" sz="2000" b="1" dirty="0"/>
                  <a:t>O(1) </a:t>
                </a:r>
                <a:endParaRPr lang="ru-RU" sz="2000" b="1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s=0,1,…, n-m  </a:t>
                </a:r>
                <a:r>
                  <a:rPr lang="en-US" sz="2400" b="1" dirty="0"/>
                  <a:t>=&gt;</a:t>
                </a:r>
                <a:r>
                  <a:rPr lang="en-US" sz="2400" dirty="0"/>
                  <a:t> </a:t>
                </a:r>
                <a:r>
                  <a:rPr lang="en-US" sz="2400" b="1" dirty="0"/>
                  <a:t>O(n-m+1)</a:t>
                </a:r>
              </a:p>
              <a:p>
                <a:pPr>
                  <a:spcBef>
                    <a:spcPts val="600"/>
                  </a:spcBef>
                </a:pPr>
                <a:r>
                  <a:rPr lang="ru-RU" sz="2400" b="1" dirty="0"/>
                  <a:t>Общее время: </a:t>
                </a:r>
                <a:r>
                  <a:rPr lang="en-US" sz="2400" b="1" dirty="0"/>
                  <a:t>O(m)+O(n-m+1) = O(n+1) = O(n)</a:t>
                </a:r>
              </a:p>
              <a:p>
                <a:pPr>
                  <a:spcBef>
                    <a:spcPts val="600"/>
                  </a:spcBef>
                  <a:buNone/>
                </a:pPr>
                <a:endParaRPr lang="en-US" sz="2400" dirty="0"/>
              </a:p>
              <a:p>
                <a:pPr>
                  <a:spcBef>
                    <a:spcPts val="600"/>
                  </a:spcBef>
                  <a:buNone/>
                </a:pPr>
                <a:r>
                  <a:rPr lang="ru-RU" sz="2400" dirty="0"/>
                  <a:t>Пример: строка «0</a:t>
                </a:r>
                <a:r>
                  <a:rPr lang="ru-RU" sz="2400" u="sng" dirty="0"/>
                  <a:t>31415</a:t>
                </a:r>
                <a:r>
                  <a:rPr lang="ru-RU" sz="2400" dirty="0"/>
                  <a:t>28», </a:t>
                </a:r>
                <a:r>
                  <a:rPr lang="en-US" sz="2400" dirty="0"/>
                  <a:t>m=5 t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=31415</a:t>
                </a:r>
              </a:p>
              <a:p>
                <a:pPr>
                  <a:spcBef>
                    <a:spcPts val="600"/>
                  </a:spcBef>
                  <a:buNone/>
                </a:pPr>
                <a:r>
                  <a:rPr lang="en-US" sz="2400" dirty="0"/>
                  <a:t>t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=10(31415-10000*3)+2=14152</a:t>
                </a:r>
                <a:endParaRPr lang="ru-RU" sz="2400" dirty="0"/>
              </a:p>
              <a:p>
                <a:pPr>
                  <a:spcBef>
                    <a:spcPts val="600"/>
                  </a:spcBef>
                  <a:buNone/>
                </a:pPr>
                <a:r>
                  <a:rPr lang="en-US" sz="2400" dirty="0"/>
                  <a:t>t</a:t>
                </a:r>
                <a:r>
                  <a:rPr lang="en-US" sz="2400" baseline="-25000" dirty="0"/>
                  <a:t>3</a:t>
                </a:r>
                <a:r>
                  <a:rPr lang="en-US" sz="2400" dirty="0"/>
                  <a:t>=10(14152-10000*1)+8=41528</a:t>
                </a:r>
                <a:endParaRPr lang="ru-RU" sz="2400" dirty="0"/>
              </a:p>
              <a:p>
                <a:pPr>
                  <a:spcBef>
                    <a:spcPts val="600"/>
                  </a:spcBef>
                </a:pPr>
                <a:endParaRPr lang="ru-RU" sz="2400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8229600" cy="5150197"/>
              </a:xfrm>
              <a:blipFill>
                <a:blip r:embed="rId2" cstate="print"/>
                <a:stretch>
                  <a:fillRect l="-1111" t="-8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/>
          <a:lstStyle/>
          <a:p>
            <a:r>
              <a:rPr lang="ru-RU" dirty="0"/>
              <a:t>Алгоритм Рабина-Карпа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50197"/>
          </a:xfrm>
        </p:spPr>
        <p:txBody>
          <a:bodyPr/>
          <a:lstStyle/>
          <a:p>
            <a:r>
              <a:rPr lang="en-US" sz="2400" b="1" dirty="0"/>
              <a:t>p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b="1" dirty="0" err="1"/>
              <a:t>t</a:t>
            </a:r>
            <a:r>
              <a:rPr lang="en-US" sz="2400" b="1" baseline="-25000" dirty="0" err="1"/>
              <a:t>s</a:t>
            </a:r>
            <a:r>
              <a:rPr lang="en-US" sz="2400" dirty="0"/>
              <a:t> </a:t>
            </a:r>
            <a:r>
              <a:rPr lang="ru-RU" sz="2400" dirty="0"/>
              <a:t>могут оказаться большими числами – проблемы при вычислениях</a:t>
            </a:r>
          </a:p>
          <a:p>
            <a:r>
              <a:rPr lang="ru-RU" sz="2400" u="sng" dirty="0"/>
              <a:t>Выход</a:t>
            </a:r>
            <a:r>
              <a:rPr lang="ru-RU" sz="2400" dirty="0"/>
              <a:t>: использовать остаток от деления по модулю на простое</a:t>
            </a:r>
            <a:r>
              <a:rPr lang="en-US" sz="2400" dirty="0"/>
              <a:t> </a:t>
            </a:r>
            <a:r>
              <a:rPr lang="ru-RU" sz="2400" dirty="0"/>
              <a:t>число  </a:t>
            </a:r>
            <a:r>
              <a:rPr lang="en-US" sz="2400" b="1" dirty="0"/>
              <a:t>q</a:t>
            </a:r>
            <a:r>
              <a:rPr lang="ru-RU" sz="2400" dirty="0"/>
              <a:t> (хеширование)</a:t>
            </a:r>
          </a:p>
          <a:p>
            <a:r>
              <a:rPr lang="ru-RU" sz="2400" dirty="0"/>
              <a:t>Вычислительная сложность не изменится</a:t>
            </a:r>
          </a:p>
          <a:p>
            <a:r>
              <a:rPr lang="ru-RU" sz="2400" u="sng" dirty="0"/>
              <a:t>Проблема</a:t>
            </a:r>
            <a:r>
              <a:rPr lang="ru-RU" sz="2400" dirty="0"/>
              <a:t>: </a:t>
            </a:r>
            <a:r>
              <a:rPr lang="en-US" sz="2400" b="1" i="1" dirty="0" err="1"/>
              <a:t>t</a:t>
            </a:r>
            <a:r>
              <a:rPr lang="en-US" sz="2400" b="1" i="1" baseline="-25000" dirty="0" err="1"/>
              <a:t>s</a:t>
            </a:r>
            <a:r>
              <a:rPr lang="ru-RU" sz="2400" b="1" i="1" dirty="0"/>
              <a:t>=</a:t>
            </a:r>
            <a:r>
              <a:rPr lang="en-US" sz="2400" b="1" i="1" dirty="0"/>
              <a:t>p</a:t>
            </a:r>
            <a:r>
              <a:rPr lang="ru-RU" sz="2400" b="1" i="1" dirty="0"/>
              <a:t> </a:t>
            </a:r>
            <a:r>
              <a:rPr lang="en-US" sz="2400" b="1" i="1" dirty="0"/>
              <a:t>mod</a:t>
            </a:r>
            <a:r>
              <a:rPr lang="ru-RU" sz="2400" b="1" i="1" dirty="0"/>
              <a:t> </a:t>
            </a:r>
            <a:r>
              <a:rPr lang="en-US" sz="2400" b="1" i="1" dirty="0"/>
              <a:t>q</a:t>
            </a:r>
            <a:r>
              <a:rPr lang="ru-RU" sz="2400" dirty="0"/>
              <a:t> не означает, что </a:t>
            </a:r>
            <a:r>
              <a:rPr lang="en-US" sz="2400" b="1" i="1" dirty="0" err="1"/>
              <a:t>t</a:t>
            </a:r>
            <a:r>
              <a:rPr lang="en-US" sz="2400" b="1" i="1" baseline="-25000" dirty="0" err="1"/>
              <a:t>s</a:t>
            </a:r>
            <a:r>
              <a:rPr lang="ru-RU" sz="2400" b="1" i="1" dirty="0"/>
              <a:t>=</a:t>
            </a:r>
            <a:r>
              <a:rPr lang="en-US" sz="2400" b="1" i="1" dirty="0"/>
              <a:t>p</a:t>
            </a:r>
            <a:endParaRPr lang="ru-RU" sz="2400" b="1" i="1" dirty="0"/>
          </a:p>
          <a:p>
            <a:r>
              <a:rPr lang="ru-RU" sz="2400" dirty="0"/>
              <a:t>Но если </a:t>
            </a:r>
            <a:r>
              <a:rPr lang="en-US" sz="2400" b="1" i="1" dirty="0" err="1"/>
              <a:t>t</a:t>
            </a:r>
            <a:r>
              <a:rPr lang="en-US" sz="2400" b="1" i="1" baseline="-25000" dirty="0" err="1"/>
              <a:t>s</a:t>
            </a:r>
            <a:r>
              <a:rPr lang="en-US" sz="2400" b="1" i="1" baseline="-25000" dirty="0"/>
              <a:t> </a:t>
            </a:r>
            <a:r>
              <a:rPr lang="ru-RU" sz="2400" b="1" i="1" dirty="0"/>
              <a:t>≠ </a:t>
            </a:r>
            <a:r>
              <a:rPr lang="en-US" sz="2400" b="1" i="1" dirty="0"/>
              <a:t>p</a:t>
            </a:r>
            <a:r>
              <a:rPr lang="ru-RU" sz="2400" b="1" i="1" dirty="0"/>
              <a:t> </a:t>
            </a:r>
            <a:r>
              <a:rPr lang="en-US" sz="2400" b="1" i="1" dirty="0"/>
              <a:t>mod</a:t>
            </a:r>
            <a:r>
              <a:rPr lang="ru-RU" sz="2400" b="1" i="1" dirty="0"/>
              <a:t> </a:t>
            </a:r>
            <a:r>
              <a:rPr lang="en-US" sz="2400" b="1" i="1" dirty="0"/>
              <a:t>q</a:t>
            </a:r>
            <a:r>
              <a:rPr lang="ru-RU" sz="2400" dirty="0"/>
              <a:t>, то определенно </a:t>
            </a:r>
            <a:r>
              <a:rPr lang="en-US" sz="2400" b="1" i="1" dirty="0" err="1"/>
              <a:t>t</a:t>
            </a:r>
            <a:r>
              <a:rPr lang="en-US" sz="2400" b="1" i="1" baseline="-25000" dirty="0" err="1"/>
              <a:t>s</a:t>
            </a:r>
            <a:r>
              <a:rPr lang="en-US" sz="2400" b="1" i="1" baseline="-25000" dirty="0"/>
              <a:t> </a:t>
            </a:r>
            <a:r>
              <a:rPr lang="ru-RU" sz="2400" b="1" i="1" dirty="0"/>
              <a:t>≠ </a:t>
            </a:r>
            <a:r>
              <a:rPr lang="en-US" sz="2400" b="1" i="1" dirty="0"/>
              <a:t>p</a:t>
            </a:r>
            <a:r>
              <a:rPr lang="ru-RU" sz="2400" b="1" dirty="0"/>
              <a:t> </a:t>
            </a:r>
            <a:r>
              <a:rPr lang="ru-RU" sz="2400" dirty="0"/>
              <a:t>и сдвиг </a:t>
            </a:r>
            <a:r>
              <a:rPr lang="en-US" sz="2400" b="1" dirty="0"/>
              <a:t>s</a:t>
            </a:r>
            <a:r>
              <a:rPr lang="ru-RU" sz="2400" dirty="0"/>
              <a:t> – недопустимый</a:t>
            </a:r>
          </a:p>
          <a:p>
            <a:r>
              <a:rPr lang="ru-RU" sz="2400" dirty="0"/>
              <a:t>Деление с остатком можно использовать для исключения недопустимых сдвигов </a:t>
            </a:r>
            <a:r>
              <a:rPr lang="en-US" sz="2400" b="1" dirty="0"/>
              <a:t>s</a:t>
            </a:r>
          </a:p>
          <a:p>
            <a:r>
              <a:rPr lang="ru-RU" sz="2400" i="1" dirty="0"/>
              <a:t>Совпадение </a:t>
            </a:r>
            <a:r>
              <a:rPr lang="en-US" sz="2400" b="1" i="1" dirty="0" err="1"/>
              <a:t>t</a:t>
            </a:r>
            <a:r>
              <a:rPr lang="en-US" sz="2400" b="1" i="1" baseline="-25000" dirty="0" err="1"/>
              <a:t>s</a:t>
            </a:r>
            <a:r>
              <a:rPr lang="ru-RU" sz="2400" b="1" i="1" dirty="0"/>
              <a:t>=</a:t>
            </a:r>
            <a:r>
              <a:rPr lang="en-US" sz="2400" b="1" i="1" dirty="0"/>
              <a:t>p</a:t>
            </a:r>
            <a:r>
              <a:rPr lang="ru-RU" sz="2400" b="1" i="1" dirty="0"/>
              <a:t> </a:t>
            </a:r>
            <a:r>
              <a:rPr lang="en-US" sz="2400" b="1" i="1" dirty="0"/>
              <a:t>mod</a:t>
            </a:r>
            <a:r>
              <a:rPr lang="ru-RU" sz="2400" b="1" i="1" dirty="0"/>
              <a:t> </a:t>
            </a:r>
            <a:r>
              <a:rPr lang="en-US" sz="2400" b="1" i="1" dirty="0"/>
              <a:t>q</a:t>
            </a:r>
            <a:r>
              <a:rPr lang="ru-RU" sz="2400" b="1" i="1" dirty="0"/>
              <a:t> </a:t>
            </a:r>
            <a:r>
              <a:rPr lang="ru-RU" sz="2400" dirty="0"/>
              <a:t>необходимо проверять путем явной проверки </a:t>
            </a:r>
            <a:r>
              <a:rPr lang="en-US" sz="2400" dirty="0"/>
              <a:t>P</a:t>
            </a:r>
            <a:r>
              <a:rPr lang="ru-RU" sz="2400" dirty="0"/>
              <a:t>[1..</a:t>
            </a:r>
            <a:r>
              <a:rPr lang="en-US" sz="2400" dirty="0"/>
              <a:t>m</a:t>
            </a:r>
            <a:r>
              <a:rPr lang="ru-RU" sz="2400" dirty="0"/>
              <a:t>]=</a:t>
            </a:r>
            <a:r>
              <a:rPr lang="en-US" sz="2400" dirty="0"/>
              <a:t>T</a:t>
            </a:r>
            <a:r>
              <a:rPr lang="ru-RU" sz="2400" dirty="0"/>
              <a:t>[</a:t>
            </a:r>
            <a:r>
              <a:rPr lang="en-US" sz="2400" dirty="0"/>
              <a:t>s</a:t>
            </a:r>
            <a:r>
              <a:rPr lang="ru-RU" sz="2400" dirty="0"/>
              <a:t>+1..</a:t>
            </a:r>
            <a:r>
              <a:rPr lang="en-US" sz="2400" dirty="0"/>
              <a:t>s</a:t>
            </a:r>
            <a:r>
              <a:rPr lang="ru-RU" sz="2400" dirty="0"/>
              <a:t>+</a:t>
            </a:r>
            <a:r>
              <a:rPr lang="en-US" sz="2400" dirty="0"/>
              <a:t>m</a:t>
            </a:r>
            <a:r>
              <a:rPr lang="ru-RU" sz="2400" dirty="0"/>
              <a:t>] для отсечения </a:t>
            </a:r>
            <a:r>
              <a:rPr lang="ru-RU" sz="2400" b="1" dirty="0"/>
              <a:t>ложных совпадений</a:t>
            </a:r>
          </a:p>
          <a:p>
            <a:r>
              <a:rPr lang="ru-RU" sz="2400" dirty="0"/>
              <a:t>Чем больше </a:t>
            </a:r>
            <a:r>
              <a:rPr lang="en-US" sz="2400" b="1" dirty="0"/>
              <a:t>q</a:t>
            </a:r>
            <a:r>
              <a:rPr lang="ru-RU" sz="2400" dirty="0"/>
              <a:t>, тем меньше ложных совпадений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15</a:t>
            </a:fld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Алгоритм Рабина-Карпа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060848"/>
            <a:ext cx="5131278" cy="1159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429000"/>
            <a:ext cx="5131278" cy="1814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1844824"/>
            <a:ext cx="2568327" cy="2050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69856" y="4077072"/>
            <a:ext cx="3374144" cy="2009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47D5A7E6-41CD-40AE-A0E1-A42C7FA0F5E3}"/>
                  </a:ext>
                </a:extLst>
              </p:cNvPr>
              <p:cNvSpPr/>
              <p:nvPr/>
            </p:nvSpPr>
            <p:spPr>
              <a:xfrm>
                <a:off x="215516" y="1113140"/>
                <a:ext cx="87129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𝑚𝑜𝑑</m:t>
                                  </m:r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d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ru-RU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47D5A7E6-41CD-40AE-A0E1-A42C7FA0F5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16" y="1113140"/>
                <a:ext cx="8712968" cy="461665"/>
              </a:xfrm>
              <a:prstGeom prst="rect">
                <a:avLst/>
              </a:prstGeom>
              <a:blipFill>
                <a:blip r:embed="rId6" cstate="print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92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Rabin-Karp-Matcher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686800" cy="5150197"/>
          </a:xfrm>
        </p:spPr>
        <p:txBody>
          <a:bodyPr/>
          <a:lstStyle/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Rabin-Karp-Matcher(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T,P,d,q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1	n=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T.length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2	m=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P.length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3	h=d</a:t>
            </a:r>
            <a:r>
              <a:rPr lang="en-US" sz="2000" baseline="30000" dirty="0">
                <a:latin typeface="Courier New" pitchFamily="49" charset="0"/>
                <a:cs typeface="Courier New" pitchFamily="49" charset="0"/>
              </a:rPr>
              <a:t>m-1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mod q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4	p=0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5	t</a:t>
            </a:r>
            <a:r>
              <a:rPr lang="en-US" sz="2000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=0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2000" dirty="0">
                <a:latin typeface="Courier New" pitchFamily="49" charset="0"/>
                <a:cs typeface="Courier New" pitchFamily="49" charset="0"/>
              </a:rPr>
              <a:t>6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=1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to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m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		// Предварительная обработка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7		p=(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dp+P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]) mod q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2000" dirty="0">
                <a:latin typeface="Courier New" pitchFamily="49" charset="0"/>
                <a:cs typeface="Courier New" pitchFamily="49" charset="0"/>
              </a:rPr>
              <a:t>8	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000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=(dt</a:t>
            </a:r>
            <a:r>
              <a:rPr lang="en-US" sz="2000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+T[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]) mod q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9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s=0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to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n-m		//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Сравнение</a:t>
            </a:r>
          </a:p>
          <a:p>
            <a:pPr>
              <a:buNone/>
            </a:pPr>
            <a:r>
              <a:rPr lang="ru-RU" sz="2000" dirty="0">
                <a:latin typeface="Courier New" pitchFamily="49" charset="0"/>
                <a:cs typeface="Courier New" pitchFamily="49" charset="0"/>
              </a:rPr>
              <a:t>10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p==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ts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11		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P[1..m]==T[s+1..s+m]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2000" dirty="0">
                <a:latin typeface="Courier New" pitchFamily="49" charset="0"/>
                <a:cs typeface="Courier New" pitchFamily="49" charset="0"/>
              </a:rPr>
              <a:t>12			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«Образец найден со сдвигом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»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13	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s &lt; n-m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14			t</a:t>
            </a:r>
            <a:r>
              <a:rPr lang="en-US" sz="2000" baseline="-25000" dirty="0">
                <a:latin typeface="Courier New" pitchFamily="49" charset="0"/>
                <a:cs typeface="Courier New" pitchFamily="49" charset="0"/>
              </a:rPr>
              <a:t>s+1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=(d(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000" baseline="-25000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-T[s+1]h)+T[s+m+1]) mod q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17</a:t>
            </a:fld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923"/>
          </a:xfrm>
        </p:spPr>
        <p:txBody>
          <a:bodyPr/>
          <a:lstStyle/>
          <a:p>
            <a:r>
              <a:rPr lang="ru-RU" dirty="0"/>
              <a:t>Алгоритм Рабина-Карпа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ru-RU" sz="3200" u="sng" dirty="0"/>
              <a:t>Предварительная обработка  </a:t>
            </a:r>
            <a:r>
              <a:rPr lang="en-US" sz="3200" b="1" dirty="0"/>
              <a:t>O(m)</a:t>
            </a:r>
          </a:p>
          <a:p>
            <a:r>
              <a:rPr lang="ru-RU" sz="3200" u="sng" dirty="0"/>
              <a:t>Сравнение</a:t>
            </a:r>
            <a:r>
              <a:rPr lang="ru-RU" sz="3200" dirty="0"/>
              <a:t> </a:t>
            </a:r>
            <a:r>
              <a:rPr lang="en-US" sz="3200" b="1" dirty="0"/>
              <a:t>O((n-m+1)m)</a:t>
            </a:r>
          </a:p>
          <a:p>
            <a:r>
              <a:rPr lang="ru-RU" sz="3200" dirty="0"/>
              <a:t>При малом количестве допустимых сдвигов </a:t>
            </a:r>
            <a:r>
              <a:rPr lang="en-US" sz="3200" b="1" dirty="0"/>
              <a:t>s</a:t>
            </a:r>
            <a:r>
              <a:rPr lang="ru-RU" sz="3200" dirty="0"/>
              <a:t>, а также выбрав </a:t>
            </a:r>
            <a:r>
              <a:rPr lang="en-US" sz="3200" b="1" dirty="0"/>
              <a:t>q &gt; m</a:t>
            </a:r>
            <a:r>
              <a:rPr lang="ru-RU" sz="3200" dirty="0"/>
              <a:t>   Время сравнения – </a:t>
            </a:r>
            <a:r>
              <a:rPr lang="en-US" sz="3200" b="1" dirty="0"/>
              <a:t>O(</a:t>
            </a:r>
            <a:r>
              <a:rPr lang="en-US" sz="3200" b="1" dirty="0" err="1"/>
              <a:t>n+m</a:t>
            </a:r>
            <a:r>
              <a:rPr lang="en-US" sz="3200" b="1" dirty="0"/>
              <a:t>)</a:t>
            </a:r>
          </a:p>
          <a:p>
            <a:r>
              <a:rPr lang="ru-RU" sz="3200" dirty="0"/>
              <a:t>Поскольку </a:t>
            </a:r>
            <a:r>
              <a:rPr lang="en-US" sz="3200" dirty="0"/>
              <a:t>m</a:t>
            </a:r>
            <a:r>
              <a:rPr lang="ru-RU" sz="3200" dirty="0"/>
              <a:t> ≤ </a:t>
            </a:r>
            <a:r>
              <a:rPr lang="en-US" sz="3200" dirty="0"/>
              <a:t>n</a:t>
            </a:r>
            <a:r>
              <a:rPr lang="ru-RU" sz="3200" dirty="0"/>
              <a:t>, то время сравнения </a:t>
            </a:r>
            <a:r>
              <a:rPr lang="en-US" sz="3200" dirty="0"/>
              <a:t>– </a:t>
            </a:r>
            <a:r>
              <a:rPr lang="en-US" sz="3200" b="1" dirty="0"/>
              <a:t>O(n)</a:t>
            </a:r>
          </a:p>
          <a:p>
            <a:r>
              <a:rPr lang="ru-RU" sz="3200" dirty="0"/>
              <a:t>В таких случаях предпочтительнее простейшего алгоритма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18</a:t>
            </a:fld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Алгоритм </a:t>
            </a:r>
            <a:r>
              <a:rPr lang="ru-RU" sz="4000" dirty="0" err="1"/>
              <a:t>Кнута-Морриса-Пратта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ru-RU" sz="2400" dirty="0"/>
              <a:t>Разработчики: Кнут, Моррис и </a:t>
            </a:r>
            <a:r>
              <a:rPr lang="ru-RU" sz="2400" dirty="0" err="1"/>
              <a:t>Пратт</a:t>
            </a:r>
            <a:r>
              <a:rPr lang="ru-RU" sz="2400" dirty="0"/>
              <a:t>, 1977 год</a:t>
            </a:r>
          </a:p>
          <a:p>
            <a:r>
              <a:rPr lang="ru-RU" sz="2400" dirty="0"/>
              <a:t>В простейшем алгоритме и алгоритме Рабина-Карпа сдвиг образца происходит на 1 символ</a:t>
            </a:r>
          </a:p>
          <a:p>
            <a:r>
              <a:rPr lang="ru-RU" sz="2400" dirty="0"/>
              <a:t>В данном алгоритме может переместиться на большое количество символов вправо</a:t>
            </a:r>
          </a:p>
          <a:p>
            <a:r>
              <a:rPr lang="ru-RU" sz="2400" dirty="0"/>
              <a:t>Это достигается за счет построения префиксной функции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cs typeface="Times New Roman" pitchFamily="18" charset="0"/>
              </a:rPr>
              <a:t>на основе образца </a:t>
            </a:r>
            <a:r>
              <a:rPr lang="en-US" sz="2400" dirty="0">
                <a:cs typeface="Times New Roman" pitchFamily="18" charset="0"/>
              </a:rPr>
              <a:t>P[1..m] </a:t>
            </a:r>
            <a:r>
              <a:rPr lang="ru-RU" sz="2400" dirty="0">
                <a:cs typeface="Times New Roman" pitchFamily="18" charset="0"/>
              </a:rPr>
              <a:t>и</a:t>
            </a:r>
            <a:r>
              <a:rPr lang="ru-RU" sz="2800" dirty="0">
                <a:cs typeface="Times New Roman" pitchFamily="18" charset="0"/>
              </a:rPr>
              <a:t> </a:t>
            </a:r>
            <a:r>
              <a:rPr lang="ru-RU" sz="2400" dirty="0">
                <a:cs typeface="Times New Roman" pitchFamily="18" charset="0"/>
              </a:rPr>
              <a:t>использования ее в процессе прыжков</a:t>
            </a:r>
          </a:p>
          <a:p>
            <a:r>
              <a:rPr lang="ru-RU" sz="2400" dirty="0">
                <a:cs typeface="Times New Roman" pitchFamily="18" charset="0"/>
              </a:rPr>
              <a:t>Результаты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ru-RU" sz="2400" dirty="0">
                <a:cs typeface="Times New Roman" pitchFamily="18" charset="0"/>
              </a:rPr>
              <a:t>префиксной функции хранятся в массиве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sz="2400" dirty="0">
                <a:cs typeface="Times New Roman" pitchFamily="18" charset="0"/>
              </a:rPr>
              <a:t>[1..m]</a:t>
            </a:r>
            <a:endParaRPr lang="ru-RU" sz="2400" dirty="0">
              <a:cs typeface="Times New Roman" pitchFamily="18" charset="0"/>
            </a:endParaRPr>
          </a:p>
          <a:p>
            <a:r>
              <a:rPr lang="ru-RU" sz="2400" dirty="0"/>
              <a:t>Предварительная обработка  </a:t>
            </a:r>
            <a:r>
              <a:rPr lang="en-US" sz="2400" b="1" dirty="0"/>
              <a:t>O(m)</a:t>
            </a:r>
          </a:p>
          <a:p>
            <a:r>
              <a:rPr lang="ru-RU" sz="2400" dirty="0"/>
              <a:t>Сравнение </a:t>
            </a:r>
            <a:r>
              <a:rPr lang="en-US" sz="2400" b="1" dirty="0"/>
              <a:t>O(n)</a:t>
            </a:r>
          </a:p>
          <a:p>
            <a:endParaRPr lang="ru-RU" sz="2000" dirty="0"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19</a:t>
            </a:fld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в строке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052736"/>
            <a:ext cx="8352928" cy="4968552"/>
          </a:xfrm>
        </p:spPr>
        <p:txBody>
          <a:bodyPr/>
          <a:lstStyle/>
          <a:p>
            <a:pPr algn="just"/>
            <a:r>
              <a:rPr lang="ru-RU" sz="2400" dirty="0"/>
              <a:t>Текст – массив </a:t>
            </a:r>
            <a:r>
              <a:rPr lang="en-US" sz="2400" b="1" dirty="0"/>
              <a:t>T</a:t>
            </a:r>
            <a:r>
              <a:rPr lang="ru-RU" sz="2400" b="1" dirty="0"/>
              <a:t>[1..</a:t>
            </a:r>
            <a:r>
              <a:rPr lang="en-US" sz="2400" b="1" dirty="0"/>
              <a:t>n</a:t>
            </a:r>
            <a:r>
              <a:rPr lang="ru-RU" sz="2400" b="1" dirty="0"/>
              <a:t>] </a:t>
            </a:r>
            <a:r>
              <a:rPr lang="ru-RU" sz="2400" dirty="0"/>
              <a:t>длиной </a:t>
            </a:r>
            <a:r>
              <a:rPr lang="en-US" sz="2400" b="1" dirty="0"/>
              <a:t>n</a:t>
            </a:r>
          </a:p>
          <a:p>
            <a:pPr algn="just"/>
            <a:r>
              <a:rPr lang="ru-RU" sz="2400" dirty="0"/>
              <a:t>Образец (шаблон для поиска) – массив </a:t>
            </a:r>
            <a:r>
              <a:rPr lang="en-US" sz="2400" b="1" dirty="0"/>
              <a:t>P</a:t>
            </a:r>
            <a:r>
              <a:rPr lang="ru-RU" sz="2400" b="1" dirty="0"/>
              <a:t>[1..</a:t>
            </a:r>
            <a:r>
              <a:rPr lang="en-US" sz="2400" b="1" dirty="0"/>
              <a:t>m</a:t>
            </a:r>
            <a:r>
              <a:rPr lang="ru-RU" sz="2400" b="1" dirty="0"/>
              <a:t>] </a:t>
            </a:r>
            <a:r>
              <a:rPr lang="ru-RU" sz="2400" dirty="0"/>
              <a:t>длиной </a:t>
            </a:r>
            <a:r>
              <a:rPr lang="en-US" sz="2400" b="1" dirty="0"/>
              <a:t>m </a:t>
            </a:r>
            <a:r>
              <a:rPr lang="ru-RU" sz="2400" b="1" dirty="0"/>
              <a:t>≤ </a:t>
            </a:r>
            <a:r>
              <a:rPr lang="en-US" sz="2400" b="1" dirty="0"/>
              <a:t>n</a:t>
            </a:r>
            <a:endParaRPr lang="ru-RU" sz="2400" b="1" dirty="0"/>
          </a:p>
          <a:p>
            <a:pPr algn="just"/>
            <a:r>
              <a:rPr lang="ru-RU" sz="2400" dirty="0"/>
              <a:t>Элементы </a:t>
            </a:r>
            <a:r>
              <a:rPr lang="en-US" sz="2400" dirty="0"/>
              <a:t>P </a:t>
            </a:r>
            <a:r>
              <a:rPr lang="ru-RU" sz="2400" dirty="0"/>
              <a:t>и </a:t>
            </a:r>
            <a:r>
              <a:rPr lang="en-US" sz="2400" dirty="0"/>
              <a:t>T</a:t>
            </a:r>
            <a:r>
              <a:rPr lang="ru-RU" sz="2400" dirty="0"/>
              <a:t> символы из конечного алфавита </a:t>
            </a:r>
            <a:r>
              <a:rPr lang="en-US" sz="2400" dirty="0"/>
              <a:t>Σ</a:t>
            </a:r>
            <a:r>
              <a:rPr lang="ru-RU" sz="2400" dirty="0"/>
              <a:t>. </a:t>
            </a:r>
            <a:r>
              <a:rPr lang="en-US" sz="2400" dirty="0"/>
              <a:t>Σ</a:t>
            </a:r>
            <a:r>
              <a:rPr lang="ru-RU" sz="2400" dirty="0"/>
              <a:t>={0,1} или </a:t>
            </a:r>
            <a:r>
              <a:rPr lang="en-US" sz="2400" dirty="0"/>
              <a:t>Σ</a:t>
            </a:r>
            <a:r>
              <a:rPr lang="ru-RU" sz="2400" dirty="0"/>
              <a:t>={</a:t>
            </a:r>
            <a:r>
              <a:rPr lang="en-US" sz="2400" dirty="0"/>
              <a:t>a</a:t>
            </a:r>
            <a:r>
              <a:rPr lang="ru-RU" sz="2400" dirty="0"/>
              <a:t>, </a:t>
            </a:r>
            <a:r>
              <a:rPr lang="en-US" sz="2400" dirty="0"/>
              <a:t>b</a:t>
            </a:r>
            <a:r>
              <a:rPr lang="ru-RU" sz="2400" dirty="0"/>
              <a:t>, ..., </a:t>
            </a:r>
            <a:r>
              <a:rPr lang="en-US" sz="2400" dirty="0"/>
              <a:t>z</a:t>
            </a:r>
            <a:r>
              <a:rPr lang="ru-RU" sz="2400" dirty="0"/>
              <a:t>}</a:t>
            </a:r>
          </a:p>
          <a:p>
            <a:pPr algn="just"/>
            <a:r>
              <a:rPr lang="ru-RU" sz="2400" dirty="0"/>
              <a:t>Символьные массивы называют </a:t>
            </a:r>
            <a:r>
              <a:rPr lang="ru-RU" sz="2400" b="1" dirty="0"/>
              <a:t>строками </a:t>
            </a:r>
            <a:r>
              <a:rPr lang="ru-RU" sz="2400" dirty="0"/>
              <a:t>символов</a:t>
            </a:r>
          </a:p>
          <a:p>
            <a:pPr algn="just"/>
            <a:r>
              <a:rPr lang="ru-RU" sz="2400" dirty="0"/>
              <a:t>Образец </a:t>
            </a:r>
            <a:r>
              <a:rPr lang="en-US" sz="2400" b="1" dirty="0"/>
              <a:t>P</a:t>
            </a:r>
            <a:r>
              <a:rPr lang="en-US" sz="2400" dirty="0"/>
              <a:t> </a:t>
            </a:r>
            <a:r>
              <a:rPr lang="ru-RU" sz="2400" b="1" dirty="0"/>
              <a:t>встречается в тексте со сдвигом </a:t>
            </a:r>
            <a:r>
              <a:rPr lang="en-US" sz="2400" b="1" dirty="0"/>
              <a:t>s</a:t>
            </a:r>
            <a:r>
              <a:rPr lang="ru-RU" sz="2400" b="1" dirty="0"/>
              <a:t> </a:t>
            </a:r>
            <a:r>
              <a:rPr lang="ru-RU" sz="2400" dirty="0"/>
              <a:t>в тексте </a:t>
            </a:r>
            <a:r>
              <a:rPr lang="en-US" sz="2400" b="1" dirty="0"/>
              <a:t>T</a:t>
            </a:r>
            <a:r>
              <a:rPr lang="ru-RU" sz="2400" dirty="0"/>
              <a:t>, если </a:t>
            </a:r>
            <a:r>
              <a:rPr lang="ru-RU" sz="2400" b="1" dirty="0"/>
              <a:t>0 ≤ </a:t>
            </a:r>
            <a:r>
              <a:rPr lang="en-US" sz="2400" b="1" dirty="0"/>
              <a:t>s </a:t>
            </a:r>
            <a:r>
              <a:rPr lang="ru-RU" sz="2400" b="1" dirty="0"/>
              <a:t>≤ </a:t>
            </a:r>
            <a:r>
              <a:rPr lang="en-US" sz="2400" b="1" dirty="0"/>
              <a:t>n</a:t>
            </a:r>
            <a:r>
              <a:rPr lang="ru-RU" sz="2400" b="1" dirty="0"/>
              <a:t>-</a:t>
            </a:r>
            <a:r>
              <a:rPr lang="en-US" sz="2400" b="1" dirty="0"/>
              <a:t>m </a:t>
            </a:r>
            <a:r>
              <a:rPr lang="ru-RU" sz="2400" dirty="0"/>
              <a:t>и </a:t>
            </a:r>
            <a:r>
              <a:rPr lang="en-US" sz="2400" b="1" dirty="0"/>
              <a:t>T</a:t>
            </a:r>
            <a:r>
              <a:rPr lang="ru-RU" sz="2400" b="1" dirty="0"/>
              <a:t>[</a:t>
            </a:r>
            <a:r>
              <a:rPr lang="en-US" sz="2400" b="1" dirty="0"/>
              <a:t>s</a:t>
            </a:r>
            <a:r>
              <a:rPr lang="ru-RU" sz="2400" b="1" dirty="0"/>
              <a:t>+1...</a:t>
            </a:r>
            <a:r>
              <a:rPr lang="en-US" sz="2400" b="1" dirty="0"/>
              <a:t>s</a:t>
            </a:r>
            <a:r>
              <a:rPr lang="ru-RU" sz="2400" b="1" dirty="0"/>
              <a:t>+</a:t>
            </a:r>
            <a:r>
              <a:rPr lang="en-US" sz="2400" b="1" dirty="0"/>
              <a:t>m</a:t>
            </a:r>
            <a:r>
              <a:rPr lang="ru-RU" sz="2400" b="1" dirty="0"/>
              <a:t>]=</a:t>
            </a:r>
            <a:r>
              <a:rPr lang="en-US" sz="2400" b="1" dirty="0"/>
              <a:t>P</a:t>
            </a:r>
            <a:r>
              <a:rPr lang="ru-RU" sz="2400" b="1" dirty="0"/>
              <a:t>[1..</a:t>
            </a:r>
            <a:r>
              <a:rPr lang="en-US" sz="2400" b="1" dirty="0"/>
              <a:t>m</a:t>
            </a:r>
            <a:r>
              <a:rPr lang="ru-RU" sz="2400" b="1" dirty="0"/>
              <a:t>] </a:t>
            </a:r>
            <a:r>
              <a:rPr lang="ru-RU" sz="2400" dirty="0"/>
              <a:t>или для </a:t>
            </a:r>
            <a:r>
              <a:rPr lang="ru-RU" sz="2400" b="1" dirty="0"/>
              <a:t>1 ≤ </a:t>
            </a:r>
            <a:r>
              <a:rPr lang="en-US" sz="2400" b="1" dirty="0"/>
              <a:t>j </a:t>
            </a:r>
            <a:r>
              <a:rPr lang="ru-RU" sz="2400" b="1" dirty="0"/>
              <a:t>≤ </a:t>
            </a:r>
            <a:r>
              <a:rPr lang="en-US" sz="2400" b="1" dirty="0"/>
              <a:t>m T</a:t>
            </a:r>
            <a:r>
              <a:rPr lang="ru-RU" sz="2400" b="1" dirty="0"/>
              <a:t>[</a:t>
            </a:r>
            <a:r>
              <a:rPr lang="en-US" sz="2400" b="1" dirty="0"/>
              <a:t>s</a:t>
            </a:r>
            <a:r>
              <a:rPr lang="ru-RU" sz="2400" b="1" dirty="0"/>
              <a:t>+</a:t>
            </a:r>
            <a:r>
              <a:rPr lang="en-US" sz="2400" b="1" dirty="0"/>
              <a:t>j</a:t>
            </a:r>
            <a:r>
              <a:rPr lang="ru-RU" sz="2400" b="1" dirty="0"/>
              <a:t>]=</a:t>
            </a:r>
            <a:r>
              <a:rPr lang="en-US" sz="2400" b="1" dirty="0"/>
              <a:t>P</a:t>
            </a:r>
            <a:r>
              <a:rPr lang="ru-RU" sz="2400" b="1" dirty="0"/>
              <a:t>[</a:t>
            </a:r>
            <a:r>
              <a:rPr lang="en-US" sz="2400" b="1" dirty="0"/>
              <a:t>j</a:t>
            </a:r>
            <a:r>
              <a:rPr lang="ru-RU" sz="2400" b="1" dirty="0"/>
              <a:t>]</a:t>
            </a:r>
          </a:p>
          <a:p>
            <a:pPr algn="just">
              <a:buNone/>
            </a:pPr>
            <a:r>
              <a:rPr lang="ru-RU" sz="2400" dirty="0"/>
              <a:t>(</a:t>
            </a:r>
            <a:r>
              <a:rPr lang="en-US" sz="2400" dirty="0"/>
              <a:t>P </a:t>
            </a:r>
            <a:r>
              <a:rPr lang="ru-RU" sz="2400" b="1" dirty="0"/>
              <a:t>встречается начиная с позиции </a:t>
            </a:r>
            <a:r>
              <a:rPr lang="en-US" sz="2400" b="1" dirty="0"/>
              <a:t>s</a:t>
            </a:r>
            <a:r>
              <a:rPr lang="ru-RU" sz="2400" b="1" dirty="0"/>
              <a:t>+1</a:t>
            </a:r>
            <a:r>
              <a:rPr lang="ru-RU" sz="2400" dirty="0"/>
              <a:t> в </a:t>
            </a:r>
            <a:r>
              <a:rPr lang="en-US" sz="2400" dirty="0"/>
              <a:t>T</a:t>
            </a:r>
            <a:r>
              <a:rPr lang="ru-RU" sz="2400" dirty="0"/>
              <a:t>)</a:t>
            </a:r>
            <a:endParaRPr lang="ru-RU" sz="2400" b="1" dirty="0"/>
          </a:p>
          <a:p>
            <a:pPr algn="just"/>
            <a:r>
              <a:rPr lang="ru-RU" sz="2400" dirty="0"/>
              <a:t>Если </a:t>
            </a:r>
            <a:r>
              <a:rPr lang="en-US" sz="2400" dirty="0"/>
              <a:t>P </a:t>
            </a:r>
            <a:r>
              <a:rPr lang="ru-RU" sz="2400" dirty="0"/>
              <a:t>встречается в </a:t>
            </a:r>
            <a:r>
              <a:rPr lang="en-US" sz="2400" dirty="0"/>
              <a:t>T </a:t>
            </a:r>
            <a:r>
              <a:rPr lang="ru-RU" sz="2400" dirty="0"/>
              <a:t>со сдвигом </a:t>
            </a:r>
            <a:r>
              <a:rPr lang="en-US" sz="2400" dirty="0"/>
              <a:t>s</a:t>
            </a:r>
            <a:r>
              <a:rPr lang="ru-RU" sz="2400" dirty="0"/>
              <a:t>, то </a:t>
            </a:r>
            <a:r>
              <a:rPr lang="en-US" sz="2400" dirty="0"/>
              <a:t>s</a:t>
            </a:r>
            <a:r>
              <a:rPr lang="ru-RU" sz="2400" dirty="0"/>
              <a:t> называется </a:t>
            </a:r>
            <a:r>
              <a:rPr lang="ru-RU" sz="2400" b="1" dirty="0"/>
              <a:t>допустимым (корректным) сдвигом</a:t>
            </a:r>
            <a:r>
              <a:rPr lang="ru-RU" sz="2400" dirty="0"/>
              <a:t>, в противном случае – </a:t>
            </a:r>
            <a:r>
              <a:rPr lang="ru-RU" sz="2400" b="1" dirty="0"/>
              <a:t>недопустимым</a:t>
            </a:r>
            <a:r>
              <a:rPr lang="ru-RU" sz="2400" dirty="0"/>
              <a:t> (</a:t>
            </a:r>
            <a:r>
              <a:rPr lang="ru-RU" sz="2400" b="1" dirty="0"/>
              <a:t>некорректным)</a:t>
            </a:r>
            <a:r>
              <a:rPr lang="ru-RU" sz="2400" dirty="0"/>
              <a:t>.</a:t>
            </a:r>
            <a:endParaRPr lang="ru-RU" sz="2400" b="1" dirty="0"/>
          </a:p>
          <a:p>
            <a:pPr algn="just"/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31AF5BD-B5A4-4B8B-B2AC-8CC8D95DE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672" y="4077070"/>
            <a:ext cx="710582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7904" y="2564904"/>
            <a:ext cx="4501559" cy="1184621"/>
          </a:xfrm>
          <a:prstGeom prst="rect">
            <a:avLst/>
          </a:prstGeom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ru-RU" sz="2400" dirty="0"/>
              <a:t>Определяет в какой мере образец </a:t>
            </a:r>
            <a:r>
              <a:rPr lang="en-US" sz="2400" dirty="0"/>
              <a:t>P</a:t>
            </a:r>
            <a:r>
              <a:rPr lang="ru-RU" sz="2400" dirty="0"/>
              <a:t> совпадает сам с собой после сдвигов</a:t>
            </a:r>
          </a:p>
          <a:p>
            <a:r>
              <a:rPr lang="ru-RU" sz="2400" dirty="0"/>
              <a:t>Позволяет избежать ненужных проверок определяя недопустимые будущие сдвиги на основе текущей проверки</a:t>
            </a:r>
          </a:p>
          <a:p>
            <a:r>
              <a:rPr lang="ru-RU" sz="2400" dirty="0"/>
              <a:t>Пример:</a:t>
            </a:r>
          </a:p>
          <a:p>
            <a:pPr marL="695325" lvl="2" indent="-342900"/>
            <a:r>
              <a:rPr lang="en-US" sz="1600" b="1" dirty="0"/>
              <a:t>s</a:t>
            </a:r>
            <a:r>
              <a:rPr lang="en-US" sz="1600" dirty="0"/>
              <a:t> – </a:t>
            </a:r>
            <a:r>
              <a:rPr lang="ru-RU" sz="1600" dirty="0"/>
              <a:t>сдвиг</a:t>
            </a:r>
          </a:p>
          <a:p>
            <a:pPr marL="695325" lvl="2" indent="-342900"/>
            <a:r>
              <a:rPr lang="en-US" sz="1600" b="1" dirty="0"/>
              <a:t>q</a:t>
            </a:r>
            <a:r>
              <a:rPr lang="en-US" sz="1600" dirty="0"/>
              <a:t> – </a:t>
            </a:r>
            <a:r>
              <a:rPr lang="ru-RU" sz="1600" dirty="0"/>
              <a:t>количество совпавших символов (5)</a:t>
            </a:r>
          </a:p>
          <a:p>
            <a:pPr marL="695325" lvl="2" indent="-342900"/>
            <a:r>
              <a:rPr lang="ru-RU" sz="1600" dirty="0"/>
              <a:t>Шестой символ не совпал</a:t>
            </a:r>
          </a:p>
          <a:p>
            <a:pPr marL="695325" lvl="2" indent="-342900"/>
            <a:r>
              <a:rPr lang="ru-RU" sz="1600" dirty="0"/>
              <a:t>Сдвиг </a:t>
            </a:r>
            <a:r>
              <a:rPr lang="en-US" sz="1600" b="1" dirty="0"/>
              <a:t>s+1</a:t>
            </a:r>
            <a:r>
              <a:rPr lang="en-US" sz="1600" dirty="0"/>
              <a:t> </a:t>
            </a:r>
            <a:r>
              <a:rPr lang="ru-RU" sz="1600" dirty="0"/>
              <a:t>недопустим, так как следующий символ текста </a:t>
            </a:r>
            <a:r>
              <a:rPr lang="en-US" sz="1600" b="1" dirty="0"/>
              <a:t>b</a:t>
            </a:r>
            <a:r>
              <a:rPr lang="ru-RU" sz="1600" dirty="0"/>
              <a:t>, а первый символ образца – </a:t>
            </a:r>
            <a:r>
              <a:rPr lang="en-US" sz="1600" b="1" dirty="0"/>
              <a:t>a</a:t>
            </a:r>
            <a:r>
              <a:rPr lang="ru-RU" sz="1600" dirty="0"/>
              <a:t>, </a:t>
            </a:r>
            <a:r>
              <a:rPr lang="en-US" sz="1600" b="1" dirty="0"/>
              <a:t>a</a:t>
            </a:r>
            <a:r>
              <a:rPr lang="ru-RU" sz="1600" b="1" dirty="0"/>
              <a:t>≠</a:t>
            </a:r>
            <a:r>
              <a:rPr lang="en-US" sz="1600" b="1" dirty="0"/>
              <a:t>b</a:t>
            </a:r>
            <a:endParaRPr lang="ru-RU" sz="1600" b="1" dirty="0"/>
          </a:p>
          <a:p>
            <a:r>
              <a:rPr lang="ru-RU" sz="2400" dirty="0"/>
              <a:t>Информация о количестве совпавших символов позволяет сделать вывод о том, какие символы содержатся в тексте и определить, что некоторые сдвиги будут некорректны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Префиксная функция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20</a:t>
            </a:fld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95936" y="5024327"/>
            <a:ext cx="4582613" cy="114097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6056" y="3861048"/>
            <a:ext cx="2113613" cy="1103568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42441" y="836712"/>
            <a:ext cx="4501559" cy="1184621"/>
          </a:xfrm>
          <a:prstGeom prst="rect">
            <a:avLst/>
          </a:prstGeom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ru-RU" sz="2800" dirty="0"/>
              <a:t>Пример:</a:t>
            </a:r>
          </a:p>
          <a:p>
            <a:pPr marL="342900" lvl="1" indent="-342900"/>
            <a:r>
              <a:rPr lang="en-US" sz="2000" b="1" dirty="0"/>
              <a:t>s</a:t>
            </a:r>
            <a:r>
              <a:rPr lang="en-US" sz="2000" dirty="0"/>
              <a:t> – </a:t>
            </a:r>
            <a:r>
              <a:rPr lang="ru-RU" sz="2000" dirty="0"/>
              <a:t>сдвиг</a:t>
            </a:r>
          </a:p>
          <a:p>
            <a:pPr marL="342900" lvl="1" indent="-342900"/>
            <a:r>
              <a:rPr lang="en-US" sz="2000" b="1" dirty="0"/>
              <a:t>q</a:t>
            </a:r>
            <a:r>
              <a:rPr lang="en-US" sz="2000" dirty="0"/>
              <a:t> – </a:t>
            </a:r>
            <a:r>
              <a:rPr lang="ru-RU" sz="2000" dirty="0"/>
              <a:t>количество совпавших символов (5)</a:t>
            </a:r>
          </a:p>
          <a:p>
            <a:pPr marL="342900" lvl="1" indent="-342900"/>
            <a:r>
              <a:rPr lang="ru-RU" sz="2000" dirty="0"/>
              <a:t>Шестой символ не совпал</a:t>
            </a:r>
          </a:p>
          <a:p>
            <a:pPr marL="342900" lvl="1" indent="-342900"/>
            <a:r>
              <a:rPr lang="ru-RU" sz="2000" dirty="0"/>
              <a:t>Сдвиг </a:t>
            </a:r>
            <a:r>
              <a:rPr lang="en-US" sz="2000" b="1" dirty="0"/>
              <a:t>s+1</a:t>
            </a:r>
            <a:r>
              <a:rPr lang="en-US" sz="2000" dirty="0"/>
              <a:t> </a:t>
            </a:r>
            <a:r>
              <a:rPr lang="ru-RU" sz="2000" dirty="0"/>
              <a:t>недопустим, так как следующий символ текста </a:t>
            </a:r>
            <a:r>
              <a:rPr lang="en-US" sz="2000" b="1" dirty="0"/>
              <a:t>b</a:t>
            </a:r>
            <a:r>
              <a:rPr lang="ru-RU" sz="2000" dirty="0"/>
              <a:t>, а первый символ образца – </a:t>
            </a:r>
            <a:r>
              <a:rPr lang="en-US" sz="2000" b="1" dirty="0"/>
              <a:t>a</a:t>
            </a:r>
            <a:r>
              <a:rPr lang="ru-RU" sz="2000" dirty="0"/>
              <a:t>, </a:t>
            </a:r>
            <a:r>
              <a:rPr lang="en-US" sz="2000" b="1" dirty="0"/>
              <a:t>a</a:t>
            </a:r>
            <a:r>
              <a:rPr lang="ru-RU" sz="2000" b="1" dirty="0"/>
              <a:t>≠</a:t>
            </a:r>
            <a:r>
              <a:rPr lang="en-US" sz="2000" b="1" dirty="0"/>
              <a:t>b</a:t>
            </a:r>
            <a:endParaRPr lang="ru-RU" sz="2000" b="1" dirty="0"/>
          </a:p>
          <a:p>
            <a:pPr marL="342900" lvl="1" indent="-342900"/>
            <a:r>
              <a:rPr lang="ru-RU" sz="2000" dirty="0"/>
              <a:t>Для сдвига </a:t>
            </a:r>
            <a:r>
              <a:rPr lang="en-US" sz="2000" b="1" dirty="0"/>
              <a:t>s+2</a:t>
            </a:r>
            <a:r>
              <a:rPr lang="ru-RU" sz="2000" dirty="0"/>
              <a:t> первые три символа совпадают, но с учетом того, что проверка сдвига </a:t>
            </a:r>
            <a:r>
              <a:rPr lang="en-US" sz="2000" b="1" dirty="0"/>
              <a:t>s</a:t>
            </a:r>
            <a:r>
              <a:rPr lang="ru-RU" sz="2000" dirty="0"/>
              <a:t> завершилась на 5 символе – мы не можем ничего сказать о 4 символе сдвига </a:t>
            </a:r>
            <a:r>
              <a:rPr lang="en-US" sz="2000" b="1" dirty="0"/>
              <a:t>s+2</a:t>
            </a:r>
            <a:r>
              <a:rPr lang="en-US" sz="2000" dirty="0"/>
              <a:t> </a:t>
            </a:r>
            <a:r>
              <a:rPr lang="ru-RU" sz="2000" dirty="0"/>
              <a:t>(это 6 символ сдвига </a:t>
            </a:r>
            <a:r>
              <a:rPr lang="en-US" sz="2000" b="1" dirty="0"/>
              <a:t>s</a:t>
            </a:r>
            <a:r>
              <a:rPr lang="ru-RU" sz="2000" dirty="0"/>
              <a:t>, он не проверялся)</a:t>
            </a:r>
          </a:p>
          <a:p>
            <a:pPr marL="342900" lvl="1" indent="-342900"/>
            <a:r>
              <a:rPr lang="ru-RU" sz="2000" dirty="0"/>
              <a:t>В таком случае говорится, что </a:t>
            </a:r>
          </a:p>
          <a:p>
            <a:pPr marL="342900" lvl="1" indent="-342900">
              <a:buNone/>
            </a:pPr>
            <a:r>
              <a:rPr lang="en-US" sz="2000" b="1" dirty="0"/>
              <a:t>s+2</a:t>
            </a:r>
            <a:r>
              <a:rPr lang="en-US" sz="2000" dirty="0"/>
              <a:t> – </a:t>
            </a:r>
            <a:r>
              <a:rPr lang="ru-RU" sz="2000" dirty="0"/>
              <a:t>потенциально допустимый </a:t>
            </a:r>
          </a:p>
          <a:p>
            <a:pPr marL="342900" lvl="1" indent="-342900">
              <a:buNone/>
            </a:pPr>
            <a:r>
              <a:rPr lang="ru-RU" sz="2000" dirty="0"/>
              <a:t>сдвиг и его необходимо проверять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Префиксная функция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21</a:t>
            </a:fld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/>
          <a:lstStyle/>
          <a:p>
            <a:r>
              <a:rPr lang="ru-RU" dirty="0"/>
              <a:t>Префиксная функция. Вопрос.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ru-RU" sz="2400" dirty="0"/>
              <a:t>Символы </a:t>
            </a:r>
            <a:r>
              <a:rPr lang="en-US" sz="2400" b="1" dirty="0"/>
              <a:t>P</a:t>
            </a:r>
            <a:r>
              <a:rPr lang="ru-RU" sz="2400" b="1" dirty="0"/>
              <a:t>[1..</a:t>
            </a:r>
            <a:r>
              <a:rPr lang="en-US" sz="2400" b="1" dirty="0"/>
              <a:t>q</a:t>
            </a:r>
            <a:r>
              <a:rPr lang="ru-RU" sz="2400" b="1" dirty="0"/>
              <a:t>] </a:t>
            </a:r>
            <a:r>
              <a:rPr lang="ru-RU" sz="2400" dirty="0"/>
              <a:t>образца при сдвиге </a:t>
            </a:r>
            <a:r>
              <a:rPr lang="en-US" sz="2400" b="1" dirty="0"/>
              <a:t>s </a:t>
            </a:r>
            <a:r>
              <a:rPr lang="ru-RU" sz="2400" dirty="0"/>
              <a:t>соответствуют </a:t>
            </a:r>
            <a:r>
              <a:rPr lang="en-US" sz="2400" b="1" dirty="0"/>
              <a:t>q</a:t>
            </a:r>
            <a:r>
              <a:rPr lang="en-US" sz="2400" dirty="0"/>
              <a:t> </a:t>
            </a:r>
            <a:r>
              <a:rPr lang="ru-RU" sz="2400" dirty="0"/>
              <a:t>символам текста </a:t>
            </a:r>
            <a:r>
              <a:rPr lang="en-US" sz="2400" b="1" dirty="0"/>
              <a:t>T</a:t>
            </a:r>
            <a:r>
              <a:rPr lang="ru-RU" sz="2400" b="1" dirty="0"/>
              <a:t>[</a:t>
            </a:r>
            <a:r>
              <a:rPr lang="en-US" sz="2400" b="1" dirty="0"/>
              <a:t>s</a:t>
            </a:r>
            <a:r>
              <a:rPr lang="ru-RU" sz="2400" b="1" dirty="0"/>
              <a:t>+1..</a:t>
            </a:r>
            <a:r>
              <a:rPr lang="en-US" sz="2400" b="1" dirty="0"/>
              <a:t>s</a:t>
            </a:r>
            <a:r>
              <a:rPr lang="ru-RU" sz="2400" b="1" dirty="0"/>
              <a:t>+</a:t>
            </a:r>
            <a:r>
              <a:rPr lang="en-US" sz="2400" b="1" dirty="0"/>
              <a:t>q</a:t>
            </a:r>
            <a:r>
              <a:rPr lang="ru-RU" sz="2400" b="1" dirty="0"/>
              <a:t>] </a:t>
            </a:r>
            <a:r>
              <a:rPr lang="ru-RU" sz="2400" dirty="0"/>
              <a:t>или </a:t>
            </a:r>
            <a:r>
              <a:rPr lang="en-US" sz="2400" b="1" dirty="0" err="1"/>
              <a:t>P</a:t>
            </a:r>
            <a:r>
              <a:rPr lang="en-US" sz="2400" b="1" baseline="-25000" dirty="0" err="1"/>
              <a:t>q</a:t>
            </a:r>
            <a:r>
              <a:rPr lang="ru-RU" sz="2400" b="1" baseline="-25000" dirty="0"/>
              <a:t> </a:t>
            </a:r>
            <a:r>
              <a:rPr lang="ru-RU" sz="2400" b="1" dirty="0"/>
              <a:t>] </a:t>
            </a:r>
            <a:r>
              <a:rPr lang="en-US" sz="2400" b="1" dirty="0"/>
              <a:t>T</a:t>
            </a:r>
            <a:r>
              <a:rPr lang="en-US" sz="2400" b="1" baseline="-25000" dirty="0"/>
              <a:t>s</a:t>
            </a:r>
            <a:r>
              <a:rPr lang="ru-RU" sz="2400" b="1" baseline="-25000" dirty="0"/>
              <a:t>+</a:t>
            </a:r>
            <a:r>
              <a:rPr lang="en-US" sz="2400" b="1" baseline="-25000" dirty="0"/>
              <a:t>q</a:t>
            </a:r>
            <a:r>
              <a:rPr lang="ru-RU" sz="2400" b="1" baseline="-25000" dirty="0"/>
              <a:t> </a:t>
            </a:r>
            <a:r>
              <a:rPr lang="ru-RU" sz="2400" dirty="0"/>
              <a:t>(суффикс)</a:t>
            </a:r>
          </a:p>
          <a:p>
            <a:r>
              <a:rPr lang="ru-RU" sz="2400" dirty="0"/>
              <a:t>Какой наименьший сдвиг </a:t>
            </a:r>
            <a:r>
              <a:rPr lang="en-US" sz="2400" b="1" dirty="0"/>
              <a:t>s</a:t>
            </a:r>
            <a:r>
              <a:rPr lang="ru-RU" sz="2400" b="1" dirty="0"/>
              <a:t>’&gt;</a:t>
            </a:r>
            <a:r>
              <a:rPr lang="en-US" sz="2400" b="1" dirty="0"/>
              <a:t>s</a:t>
            </a:r>
            <a:r>
              <a:rPr lang="ru-RU" sz="2400" b="1" dirty="0"/>
              <a:t> </a:t>
            </a:r>
            <a:r>
              <a:rPr lang="ru-RU" sz="2400" dirty="0"/>
              <a:t>: для некоторого </a:t>
            </a:r>
            <a:r>
              <a:rPr lang="en-US" sz="2400" b="1" dirty="0"/>
              <a:t>k</a:t>
            </a:r>
            <a:r>
              <a:rPr lang="ru-RU" sz="2400" b="1" dirty="0"/>
              <a:t>&lt;</a:t>
            </a:r>
            <a:r>
              <a:rPr lang="en-US" sz="2400" b="1" dirty="0"/>
              <a:t>q</a:t>
            </a:r>
            <a:r>
              <a:rPr lang="en-US" sz="2400" dirty="0"/>
              <a:t> </a:t>
            </a:r>
            <a:r>
              <a:rPr lang="en-US" sz="2400" b="1" dirty="0"/>
              <a:t>P</a:t>
            </a:r>
            <a:r>
              <a:rPr lang="ru-RU" sz="2400" b="1" dirty="0"/>
              <a:t>[1..</a:t>
            </a:r>
            <a:r>
              <a:rPr lang="en-US" sz="2400" b="1" dirty="0"/>
              <a:t>k</a:t>
            </a:r>
            <a:r>
              <a:rPr lang="ru-RU" sz="2400" b="1" dirty="0"/>
              <a:t>]=</a:t>
            </a:r>
            <a:r>
              <a:rPr lang="en-US" sz="2400" b="1" dirty="0"/>
              <a:t>T</a:t>
            </a:r>
            <a:r>
              <a:rPr lang="ru-RU" sz="2400" b="1" dirty="0"/>
              <a:t>[</a:t>
            </a:r>
            <a:r>
              <a:rPr lang="en-US" sz="2400" b="1" dirty="0"/>
              <a:t>s</a:t>
            </a:r>
            <a:r>
              <a:rPr lang="ru-RU" sz="2400" b="1" dirty="0"/>
              <a:t>’+1..</a:t>
            </a:r>
            <a:r>
              <a:rPr lang="en-US" sz="2400" b="1" dirty="0"/>
              <a:t>s</a:t>
            </a:r>
            <a:r>
              <a:rPr lang="ru-RU" sz="2400" b="1" dirty="0"/>
              <a:t>’+</a:t>
            </a:r>
            <a:r>
              <a:rPr lang="en-US" sz="2400" b="1" dirty="0"/>
              <a:t>k</a:t>
            </a:r>
            <a:r>
              <a:rPr lang="ru-RU" sz="2400" b="1" dirty="0"/>
              <a:t>]</a:t>
            </a:r>
            <a:r>
              <a:rPr lang="ru-RU" sz="2400" dirty="0"/>
              <a:t>, где </a:t>
            </a:r>
            <a:r>
              <a:rPr lang="en-US" sz="2400" b="1" dirty="0"/>
              <a:t>s</a:t>
            </a:r>
            <a:r>
              <a:rPr lang="ru-RU" sz="2400" b="1" dirty="0"/>
              <a:t>’+</a:t>
            </a:r>
            <a:r>
              <a:rPr lang="en-US" sz="2400" b="1" dirty="0"/>
              <a:t>k</a:t>
            </a:r>
            <a:r>
              <a:rPr lang="ru-RU" sz="2400" b="1" dirty="0"/>
              <a:t>=</a:t>
            </a:r>
            <a:r>
              <a:rPr lang="en-US" sz="2400" b="1" dirty="0"/>
              <a:t>s</a:t>
            </a:r>
            <a:r>
              <a:rPr lang="ru-RU" sz="2400" b="1" dirty="0"/>
              <a:t>+</a:t>
            </a:r>
            <a:r>
              <a:rPr lang="en-US" sz="2400" b="1" dirty="0"/>
              <a:t>q</a:t>
            </a:r>
            <a:r>
              <a:rPr lang="ru-RU" sz="2400" dirty="0"/>
              <a:t>?</a:t>
            </a:r>
          </a:p>
          <a:p>
            <a:pPr>
              <a:buNone/>
            </a:pPr>
            <a:r>
              <a:rPr lang="ru-RU" sz="2400" dirty="0"/>
              <a:t>Другими словами:</a:t>
            </a:r>
          </a:p>
          <a:p>
            <a:r>
              <a:rPr lang="ru-RU" sz="2400" dirty="0"/>
              <a:t>Необходимо найти наидлиннейший истинный префикс </a:t>
            </a:r>
            <a:r>
              <a:rPr lang="en-US" sz="2400" b="1" dirty="0" err="1"/>
              <a:t>P</a:t>
            </a:r>
            <a:r>
              <a:rPr lang="en-US" sz="2400" b="1" baseline="-25000" dirty="0" err="1"/>
              <a:t>k</a:t>
            </a:r>
            <a:r>
              <a:rPr lang="ru-RU" sz="2400" dirty="0"/>
              <a:t> строки </a:t>
            </a:r>
            <a:r>
              <a:rPr lang="en-US" sz="2400" b="1" dirty="0" err="1"/>
              <a:t>P</a:t>
            </a:r>
            <a:r>
              <a:rPr lang="en-US" sz="2400" b="1" baseline="-25000" dirty="0" err="1"/>
              <a:t>q</a:t>
            </a:r>
            <a:r>
              <a:rPr lang="ru-RU" sz="2400" dirty="0"/>
              <a:t>, который одновременно является суффиксом </a:t>
            </a:r>
            <a:r>
              <a:rPr lang="en-US" sz="2400" b="1" dirty="0"/>
              <a:t>T</a:t>
            </a:r>
            <a:r>
              <a:rPr lang="en-US" sz="2400" b="1" baseline="-25000" dirty="0"/>
              <a:t>s</a:t>
            </a:r>
            <a:r>
              <a:rPr lang="ru-RU" sz="2400" b="1" baseline="-25000" dirty="0"/>
              <a:t>+</a:t>
            </a:r>
            <a:r>
              <a:rPr lang="en-US" sz="2400" b="1" baseline="-25000" dirty="0"/>
              <a:t>q</a:t>
            </a:r>
            <a:r>
              <a:rPr lang="ru-RU" sz="2400" dirty="0"/>
              <a:t>.</a:t>
            </a:r>
            <a:endParaRPr lang="en-US" sz="2400" dirty="0"/>
          </a:p>
          <a:p>
            <a:r>
              <a:rPr lang="en-US" sz="2400" b="1" dirty="0"/>
              <a:t>s</a:t>
            </a:r>
            <a:r>
              <a:rPr lang="ru-RU" sz="2400" b="1" dirty="0"/>
              <a:t>’=</a:t>
            </a:r>
            <a:r>
              <a:rPr lang="en-US" sz="2400" b="1" dirty="0"/>
              <a:t>s</a:t>
            </a:r>
            <a:r>
              <a:rPr lang="ru-RU" sz="2400" b="1" dirty="0"/>
              <a:t>+(</a:t>
            </a:r>
            <a:r>
              <a:rPr lang="en-US" sz="2400" b="1" dirty="0"/>
              <a:t>q</a:t>
            </a:r>
            <a:r>
              <a:rPr lang="ru-RU" sz="2400" b="1" dirty="0"/>
              <a:t>-</a:t>
            </a:r>
            <a:r>
              <a:rPr lang="en-US" sz="2400" b="1" dirty="0"/>
              <a:t>k</a:t>
            </a:r>
            <a:r>
              <a:rPr lang="ru-RU" sz="2400" b="1" dirty="0"/>
              <a:t>)</a:t>
            </a:r>
            <a:endParaRPr lang="en-US" sz="2400" b="1" dirty="0"/>
          </a:p>
          <a:p>
            <a:r>
              <a:rPr lang="en-US" sz="2400" b="1" dirty="0"/>
              <a:t>k </a:t>
            </a:r>
            <a:r>
              <a:rPr lang="ru-RU" sz="2400" dirty="0"/>
              <a:t>символов</a:t>
            </a:r>
            <a:r>
              <a:rPr lang="en-US" sz="2400" dirty="0"/>
              <a:t> </a:t>
            </a:r>
            <a:r>
              <a:rPr lang="ru-RU" sz="2400" dirty="0"/>
              <a:t>можно не проверять (длина наибольшего </a:t>
            </a:r>
            <a:r>
              <a:rPr lang="ru-RU" sz="2400" dirty="0" err="1"/>
              <a:t>перфикса</a:t>
            </a:r>
            <a:r>
              <a:rPr lang="ru-RU" sz="2400" dirty="0"/>
              <a:t>), так как они уже совпадают (являются суффиксом)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22</a:t>
            </a:fld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Префиксная функция. Определение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30725"/>
          </a:xfrm>
        </p:spPr>
        <p:txBody>
          <a:bodyPr/>
          <a:lstStyle/>
          <a:p>
            <a:r>
              <a:rPr lang="ru-RU" sz="2400" dirty="0"/>
              <a:t>Для заданного образца </a:t>
            </a:r>
            <a:r>
              <a:rPr lang="en-US" sz="2400" b="1" dirty="0"/>
              <a:t>P</a:t>
            </a:r>
            <a:r>
              <a:rPr lang="ru-RU" sz="2400" b="1" dirty="0"/>
              <a:t>[1..</a:t>
            </a:r>
            <a:r>
              <a:rPr lang="en-US" sz="2400" b="1" dirty="0"/>
              <a:t>m</a:t>
            </a:r>
            <a:r>
              <a:rPr lang="ru-RU" sz="2400" b="1" dirty="0"/>
              <a:t>]</a:t>
            </a:r>
            <a:r>
              <a:rPr lang="ru-RU" sz="2400" dirty="0"/>
              <a:t> префиксной функцией для </a:t>
            </a:r>
            <a:r>
              <a:rPr lang="en-US" sz="2400" b="1" dirty="0"/>
              <a:t>P</a:t>
            </a:r>
            <a:r>
              <a:rPr lang="en-US" sz="2400" dirty="0"/>
              <a:t> </a:t>
            </a:r>
            <a:r>
              <a:rPr lang="ru-RU" sz="2400" dirty="0"/>
              <a:t>является функция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ru-RU" sz="2400" b="1" dirty="0"/>
              <a:t> : {1,2,..., </a:t>
            </a:r>
            <a:r>
              <a:rPr lang="en-US" sz="2400" b="1" dirty="0"/>
              <a:t>m</a:t>
            </a:r>
            <a:r>
              <a:rPr lang="ru-RU" sz="2400" b="1" dirty="0"/>
              <a:t>} →{0,1,…, </a:t>
            </a:r>
            <a:r>
              <a:rPr lang="en-US" sz="2400" b="1" dirty="0"/>
              <a:t>m</a:t>
            </a:r>
            <a:r>
              <a:rPr lang="ru-RU" sz="2400" b="1" dirty="0"/>
              <a:t>-1}</a:t>
            </a:r>
            <a:r>
              <a:rPr lang="ru-RU" sz="2400" dirty="0"/>
              <a:t>, такая что</a:t>
            </a:r>
            <a:r>
              <a:rPr lang="en-US" sz="2400" dirty="0"/>
              <a:t>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ru-RU" sz="2400" b="1" dirty="0"/>
              <a:t>[</a:t>
            </a:r>
            <a:r>
              <a:rPr lang="en-US" sz="2400" b="1" dirty="0"/>
              <a:t>q</a:t>
            </a:r>
            <a:r>
              <a:rPr lang="ru-RU" sz="2400" b="1" dirty="0"/>
              <a:t>]=</a:t>
            </a:r>
            <a:r>
              <a:rPr lang="en-US" sz="2400" b="1" dirty="0"/>
              <a:t>max</a:t>
            </a:r>
            <a:r>
              <a:rPr lang="ru-RU" sz="2400" b="1" dirty="0"/>
              <a:t>{</a:t>
            </a:r>
            <a:r>
              <a:rPr lang="en-US" sz="2400" b="1" dirty="0"/>
              <a:t>k</a:t>
            </a:r>
            <a:r>
              <a:rPr lang="ru-RU" sz="2400" b="1" dirty="0"/>
              <a:t> : </a:t>
            </a:r>
            <a:r>
              <a:rPr lang="en-US" sz="2400" b="1" dirty="0"/>
              <a:t>k</a:t>
            </a:r>
            <a:r>
              <a:rPr lang="ru-RU" sz="2400" b="1" dirty="0"/>
              <a:t>&lt;</a:t>
            </a:r>
            <a:r>
              <a:rPr lang="en-US" sz="2400" b="1" dirty="0"/>
              <a:t>q </a:t>
            </a:r>
            <a:r>
              <a:rPr lang="ru-RU" sz="2400" b="1" dirty="0"/>
              <a:t>и </a:t>
            </a:r>
            <a:r>
              <a:rPr lang="en-US" sz="2400" b="1" dirty="0" err="1"/>
              <a:t>P</a:t>
            </a:r>
            <a:r>
              <a:rPr lang="en-US" sz="2400" b="1" baseline="-25000" dirty="0" err="1"/>
              <a:t>k</a:t>
            </a:r>
            <a:r>
              <a:rPr lang="en-US" sz="2400" b="1" dirty="0"/>
              <a:t> </a:t>
            </a:r>
            <a:r>
              <a:rPr lang="ru-RU" sz="2400" b="1" dirty="0"/>
              <a:t>] </a:t>
            </a:r>
            <a:r>
              <a:rPr lang="en-US" sz="2400" b="1" dirty="0" err="1"/>
              <a:t>P</a:t>
            </a:r>
            <a:r>
              <a:rPr lang="en-US" sz="2400" b="1" baseline="-25000" dirty="0" err="1"/>
              <a:t>q</a:t>
            </a:r>
            <a:r>
              <a:rPr lang="ru-RU" sz="2400" b="1" dirty="0"/>
              <a:t>}</a:t>
            </a: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ru-RU" sz="2400" b="1" dirty="0"/>
              <a:t>[</a:t>
            </a:r>
            <a:r>
              <a:rPr lang="en-US" sz="2400" b="1" dirty="0"/>
              <a:t>q</a:t>
            </a:r>
            <a:r>
              <a:rPr lang="ru-RU" sz="2400" b="1" dirty="0"/>
              <a:t>]</a:t>
            </a:r>
            <a:r>
              <a:rPr lang="ru-RU" sz="2400" dirty="0"/>
              <a:t> равно длине наибольшего префикса образца </a:t>
            </a:r>
            <a:r>
              <a:rPr lang="en-US" sz="2400" b="1" dirty="0"/>
              <a:t>P</a:t>
            </a:r>
            <a:r>
              <a:rPr lang="ru-RU" sz="2400" dirty="0"/>
              <a:t>, который является истинным суффиксом строки </a:t>
            </a:r>
            <a:r>
              <a:rPr lang="en-US" sz="2400" b="1" dirty="0" err="1"/>
              <a:t>P</a:t>
            </a:r>
            <a:r>
              <a:rPr lang="en-US" sz="2400" b="1" baseline="-25000" dirty="0" err="1"/>
              <a:t>q</a:t>
            </a:r>
            <a:endParaRPr lang="ru-RU" sz="2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23</a:t>
            </a:fld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9672" y="3645024"/>
            <a:ext cx="5750719" cy="240744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61387" y="4149080"/>
            <a:ext cx="4582613" cy="193903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92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Compute-Prefix-Function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06181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Compute-Prefix-Function(P)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1	m=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P.length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2400" dirty="0">
                <a:latin typeface="Courier New" pitchFamily="49" charset="0"/>
                <a:cs typeface="Courier New" pitchFamily="49" charset="0"/>
              </a:rPr>
              <a:t>2	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π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[1..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] – новый массив</a:t>
            </a:r>
          </a:p>
          <a:p>
            <a:pPr>
              <a:buNone/>
            </a:pPr>
            <a:r>
              <a:rPr lang="ru-RU" sz="2400" dirty="0">
                <a:latin typeface="Courier New" pitchFamily="49" charset="0"/>
                <a:cs typeface="Courier New" pitchFamily="49" charset="0"/>
              </a:rPr>
              <a:t>3	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π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[1]=0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4	k=0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5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q=2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to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m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6	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k&gt;0 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и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P[k+1]≠P[q]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7			k=π[k]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8	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P[k+1]==P[q]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9			k=k+1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2400" dirty="0">
                <a:latin typeface="Courier New" pitchFamily="49" charset="0"/>
                <a:cs typeface="Courier New" pitchFamily="49" charset="0"/>
              </a:rPr>
              <a:t>10		</a:t>
            </a:r>
            <a:r>
              <a:rPr lang="ru-RU" sz="2400" dirty="0" err="1">
                <a:latin typeface="Courier New" pitchFamily="49" charset="0"/>
                <a:cs typeface="Courier New" pitchFamily="49" charset="0"/>
              </a:rPr>
              <a:t>π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ru-RU" sz="2400" dirty="0" err="1">
                <a:latin typeface="Courier New" pitchFamily="49" charset="0"/>
                <a:cs typeface="Courier New" pitchFamily="49" charset="0"/>
              </a:rPr>
              <a:t>q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ru-RU" sz="2400" dirty="0" err="1">
                <a:latin typeface="Courier New" pitchFamily="49" charset="0"/>
                <a:cs typeface="Courier New" pitchFamily="49" charset="0"/>
              </a:rPr>
              <a:t>=k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2400" dirty="0">
                <a:latin typeface="Courier New" pitchFamily="49" charset="0"/>
                <a:cs typeface="Courier New" pitchFamily="49" charset="0"/>
              </a:rPr>
              <a:t>11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π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endParaRPr lang="ru-RU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24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588224" y="2348880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</a:t>
            </a:r>
            <a:r>
              <a:rPr lang="ru-RU" sz="3200" b="1" dirty="0"/>
              <a:t>(</a:t>
            </a:r>
            <a:r>
              <a:rPr lang="en-US" sz="3200" b="1" dirty="0"/>
              <a:t>m</a:t>
            </a:r>
            <a:r>
              <a:rPr lang="ru-RU" sz="3200" b="1" dirty="0"/>
              <a:t>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KMP-Matcher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30725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KMP-Matcher(T,P)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1	n=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T.length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2	m=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P.length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3	π=Compute-Prefix-Function(P)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2400" dirty="0">
                <a:latin typeface="Courier New" pitchFamily="49" charset="0"/>
                <a:cs typeface="Courier New" pitchFamily="49" charset="0"/>
              </a:rPr>
              <a:t>4	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q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=0		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//количество совпадающих символов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2400" dirty="0">
                <a:latin typeface="Courier New" pitchFamily="49" charset="0"/>
                <a:cs typeface="Courier New" pitchFamily="49" charset="0"/>
              </a:rPr>
              <a:t>5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=1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to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n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//Сканирование текста слева направо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6	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q&gt;0 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и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P[q+1]≠T[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]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2400" dirty="0">
                <a:latin typeface="Courier New" pitchFamily="49" charset="0"/>
                <a:cs typeface="Courier New" pitchFamily="49" charset="0"/>
              </a:rPr>
              <a:t>7			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q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π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q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]	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//Следующий символ не совпадает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2400" dirty="0">
                <a:latin typeface="Courier New" pitchFamily="49" charset="0"/>
                <a:cs typeface="Courier New" pitchFamily="49" charset="0"/>
              </a:rPr>
              <a:t>8	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P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q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+1]==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buNone/>
            </a:pPr>
            <a:r>
              <a:rPr lang="ru-RU" sz="2400" dirty="0">
                <a:latin typeface="Courier New" pitchFamily="49" charset="0"/>
                <a:cs typeface="Courier New" pitchFamily="49" charset="0"/>
              </a:rPr>
              <a:t>9			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q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q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+1	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//Следующий символ совпадает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2400" dirty="0">
                <a:latin typeface="Courier New" pitchFamily="49" charset="0"/>
                <a:cs typeface="Courier New" pitchFamily="49" charset="0"/>
              </a:rPr>
              <a:t>10	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q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//Совпадает весь образец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2400" dirty="0">
                <a:latin typeface="Courier New" pitchFamily="49" charset="0"/>
                <a:cs typeface="Courier New" pitchFamily="49" charset="0"/>
              </a:rPr>
              <a:t>11			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«Образец находится со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смещением»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m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2400" dirty="0">
                <a:latin typeface="Courier New" pitchFamily="49" charset="0"/>
                <a:cs typeface="Courier New" pitchFamily="49" charset="0"/>
              </a:rPr>
              <a:t>12			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q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π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q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//Ищем следующее совпадение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25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300192" y="836712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</a:t>
            </a:r>
            <a:r>
              <a:rPr lang="ru-RU" sz="3200" b="1" dirty="0"/>
              <a:t>(</a:t>
            </a:r>
            <a:r>
              <a:rPr lang="en-US" sz="3200" b="1" dirty="0"/>
              <a:t>n</a:t>
            </a:r>
            <a:r>
              <a:rPr lang="ru-RU" sz="3200" b="1" dirty="0"/>
              <a:t>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18939"/>
          </a:xfrm>
        </p:spPr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KMP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T</a:t>
            </a:r>
            <a:r>
              <a:rPr lang="ru-RU" sz="2400" dirty="0"/>
              <a:t>=</a:t>
            </a:r>
            <a:r>
              <a:rPr lang="en-US" sz="2400" dirty="0" err="1"/>
              <a:t>abacaabaccabacabaabb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n=20</a:t>
            </a:r>
          </a:p>
          <a:p>
            <a:pPr>
              <a:buNone/>
            </a:pPr>
            <a:r>
              <a:rPr lang="en-US" sz="2400" dirty="0"/>
              <a:t>P=</a:t>
            </a:r>
            <a:r>
              <a:rPr lang="en-US" sz="2400" dirty="0" err="1"/>
              <a:t>abacab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m=6</a:t>
            </a:r>
          </a:p>
          <a:p>
            <a:pPr>
              <a:buNone/>
            </a:pPr>
            <a:r>
              <a:rPr lang="en-US" sz="2400" dirty="0"/>
              <a:t>s=10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26</a:t>
            </a:fld>
            <a:endParaRPr lang="ru-RU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3923928" y="332656"/>
          <a:ext cx="5243512" cy="588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3" imgW="4180946" imgH="4698220" progId="Visio.Drawing.11">
                  <p:embed/>
                </p:oleObj>
              </mc:Choice>
              <mc:Fallback>
                <p:oleObj name="Visio" r:id="rId3" imgW="4180946" imgH="4698220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332656"/>
                        <a:ext cx="5243512" cy="588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755576" y="3212978"/>
          <a:ext cx="2736303" cy="2880318"/>
        </p:xfrm>
        <a:graphic>
          <a:graphicData uri="http://schemas.openxmlformats.org/drawingml/2006/table">
            <a:tbl>
              <a:tblPr/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74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endParaRPr lang="ru-RU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P[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π[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]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b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b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/>
          <a:lstStyle/>
          <a:p>
            <a:r>
              <a:rPr lang="ru-RU" dirty="0"/>
              <a:t>Алгоритм </a:t>
            </a:r>
            <a:r>
              <a:rPr lang="ru-RU" dirty="0" err="1"/>
              <a:t>Бойера-Мура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934173"/>
          </a:xfrm>
        </p:spPr>
        <p:txBody>
          <a:bodyPr/>
          <a:lstStyle/>
          <a:p>
            <a:r>
              <a:rPr lang="ru-RU" sz="2800" dirty="0"/>
              <a:t>Разработчики: </a:t>
            </a:r>
            <a:r>
              <a:rPr lang="ru-RU" sz="2800" dirty="0" err="1"/>
              <a:t>Бойер</a:t>
            </a:r>
            <a:r>
              <a:rPr lang="ru-RU" sz="2800" dirty="0"/>
              <a:t> и </a:t>
            </a:r>
            <a:r>
              <a:rPr lang="ru-RU" sz="2800" dirty="0" err="1"/>
              <a:t>Мур</a:t>
            </a:r>
            <a:r>
              <a:rPr lang="ru-RU" sz="2800" dirty="0"/>
              <a:t>, 1977 год</a:t>
            </a:r>
          </a:p>
          <a:p>
            <a:r>
              <a:rPr lang="ru-RU" sz="2800" dirty="0"/>
              <a:t>Считается самым быстрым алгоритмом поиска в строке</a:t>
            </a:r>
          </a:p>
          <a:p>
            <a:r>
              <a:rPr lang="ru-RU" sz="2800" dirty="0"/>
              <a:t>Как и в КМП производится предварительная обработка образца </a:t>
            </a:r>
            <a:r>
              <a:rPr lang="en-US" sz="2800" dirty="0"/>
              <a:t>P</a:t>
            </a:r>
            <a:r>
              <a:rPr lang="ru-RU" sz="2800" dirty="0"/>
              <a:t>, по результатам которой ряд сдвигов отбрасывается как недопустимые</a:t>
            </a:r>
          </a:p>
          <a:p>
            <a:r>
              <a:rPr lang="ru-RU" sz="2800" dirty="0"/>
              <a:t>Хорошо работает для достаточно больших </a:t>
            </a:r>
            <a:r>
              <a:rPr lang="en-US" sz="2800" dirty="0"/>
              <a:t>P </a:t>
            </a:r>
            <a:r>
              <a:rPr lang="ru-RU" sz="2800" dirty="0"/>
              <a:t>и Σ</a:t>
            </a:r>
          </a:p>
          <a:p>
            <a:r>
              <a:rPr lang="ru-RU" sz="2800" dirty="0"/>
              <a:t>Предварительная обработка:</a:t>
            </a:r>
            <a:r>
              <a:rPr lang="en-US" sz="2800" b="1" dirty="0"/>
              <a:t>O(m)</a:t>
            </a:r>
            <a:r>
              <a:rPr lang="ru-RU" sz="2800" b="1" dirty="0"/>
              <a:t>..</a:t>
            </a:r>
            <a:r>
              <a:rPr lang="en-US" sz="2800" b="1" dirty="0"/>
              <a:t> O(m</a:t>
            </a:r>
            <a:r>
              <a:rPr lang="ru-RU" sz="2800" b="1" dirty="0"/>
              <a:t>+</a:t>
            </a:r>
            <a:r>
              <a:rPr lang="en-US" sz="2800" b="1" dirty="0"/>
              <a:t>|Σ|)</a:t>
            </a:r>
            <a:endParaRPr lang="ru-RU" sz="2800" b="1" dirty="0"/>
          </a:p>
          <a:p>
            <a:r>
              <a:rPr lang="ru-RU" sz="2800" dirty="0"/>
              <a:t>Сравнение:</a:t>
            </a:r>
            <a:r>
              <a:rPr lang="en-US" sz="2800" b="1" dirty="0"/>
              <a:t>O(n/m) </a:t>
            </a:r>
            <a:r>
              <a:rPr lang="ru-RU" sz="2800" b="1" dirty="0"/>
              <a:t>.. </a:t>
            </a:r>
            <a:r>
              <a:rPr lang="en-US" sz="2800" b="1" dirty="0"/>
              <a:t>O</a:t>
            </a:r>
            <a:r>
              <a:rPr lang="ru-RU" sz="2800" b="1" dirty="0"/>
              <a:t>(</a:t>
            </a:r>
            <a:r>
              <a:rPr lang="en-US" sz="2800" b="1" dirty="0"/>
              <a:t>nm</a:t>
            </a:r>
            <a:r>
              <a:rPr lang="ru-RU" sz="2800" b="1" dirty="0"/>
              <a:t>)	</a:t>
            </a:r>
          </a:p>
          <a:p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27</a:t>
            </a:fld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923"/>
          </a:xfrm>
        </p:spPr>
        <p:txBody>
          <a:bodyPr/>
          <a:lstStyle/>
          <a:p>
            <a:r>
              <a:rPr lang="ru-RU" dirty="0"/>
              <a:t>Алгоритм </a:t>
            </a:r>
            <a:r>
              <a:rPr lang="ru-RU" dirty="0" err="1"/>
              <a:t>Бойера-Мура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ru-RU" sz="3200" dirty="0"/>
              <a:t>Изменения простейшего алгоритма поиска</a:t>
            </a:r>
          </a:p>
          <a:p>
            <a:endParaRPr lang="ru-RU" sz="1400" dirty="0"/>
          </a:p>
          <a:p>
            <a:pPr lvl="1"/>
            <a:r>
              <a:rPr lang="en-US" sz="2800" dirty="0" err="1"/>
              <a:t>изменение</a:t>
            </a:r>
            <a:r>
              <a:rPr lang="en-US" sz="2800" dirty="0"/>
              <a:t> </a:t>
            </a:r>
            <a:r>
              <a:rPr lang="en-US" sz="2800" dirty="0" err="1"/>
              <a:t>порядка</a:t>
            </a:r>
            <a:r>
              <a:rPr lang="en-US" sz="2800" dirty="0"/>
              <a:t> </a:t>
            </a:r>
            <a:r>
              <a:rPr lang="en-US" sz="2800" dirty="0" err="1"/>
              <a:t>сравнения</a:t>
            </a:r>
            <a:r>
              <a:rPr lang="en-US" sz="2800" dirty="0"/>
              <a:t> </a:t>
            </a:r>
            <a:r>
              <a:rPr lang="en-US" sz="2800" dirty="0" err="1"/>
              <a:t>элементов</a:t>
            </a:r>
            <a:r>
              <a:rPr lang="en-US" sz="2800" dirty="0"/>
              <a:t> </a:t>
            </a:r>
            <a:r>
              <a:rPr lang="en-US" sz="2800" dirty="0" err="1"/>
              <a:t>образца</a:t>
            </a:r>
            <a:r>
              <a:rPr lang="en-US" sz="2800" dirty="0"/>
              <a:t> и </a:t>
            </a:r>
            <a:r>
              <a:rPr lang="en-US" sz="2800" dirty="0" err="1"/>
              <a:t>текста</a:t>
            </a:r>
            <a:endParaRPr lang="ru-RU" sz="2800" dirty="0"/>
          </a:p>
          <a:p>
            <a:pPr lvl="2"/>
            <a:r>
              <a:rPr lang="en-US" sz="2400" dirty="0" err="1"/>
              <a:t>сканирование</a:t>
            </a:r>
            <a:r>
              <a:rPr lang="en-US" sz="2400" dirty="0"/>
              <a:t> </a:t>
            </a:r>
            <a:r>
              <a:rPr lang="en-US" sz="2400" dirty="0" err="1"/>
              <a:t>слева</a:t>
            </a:r>
            <a:r>
              <a:rPr lang="en-US" sz="2400" dirty="0"/>
              <a:t> </a:t>
            </a:r>
            <a:r>
              <a:rPr lang="en-US" sz="2400" dirty="0" err="1"/>
              <a:t>направо</a:t>
            </a:r>
            <a:r>
              <a:rPr lang="en-US" sz="2400" dirty="0"/>
              <a:t>, </a:t>
            </a:r>
            <a:r>
              <a:rPr lang="en-US" sz="2400" dirty="0" err="1"/>
              <a:t>сравнение</a:t>
            </a:r>
            <a:r>
              <a:rPr lang="en-US" sz="2400" dirty="0"/>
              <a:t> </a:t>
            </a:r>
            <a:r>
              <a:rPr lang="en-US" sz="2400" dirty="0" err="1"/>
              <a:t>справа</a:t>
            </a:r>
            <a:r>
              <a:rPr lang="en-US" sz="2400" dirty="0"/>
              <a:t> </a:t>
            </a:r>
            <a:r>
              <a:rPr lang="en-US" sz="2400" dirty="0" err="1"/>
              <a:t>налево</a:t>
            </a:r>
            <a:endParaRPr lang="ru-RU" sz="2400" dirty="0"/>
          </a:p>
          <a:p>
            <a:pPr lvl="2"/>
            <a:endParaRPr lang="ru-RU" sz="1600" dirty="0"/>
          </a:p>
          <a:p>
            <a:pPr lvl="1"/>
            <a:r>
              <a:rPr lang="en-US" sz="2800" dirty="0" err="1"/>
              <a:t>стратегии</a:t>
            </a:r>
            <a:r>
              <a:rPr lang="en-US" sz="2800" dirty="0"/>
              <a:t> </a:t>
            </a:r>
            <a:r>
              <a:rPr lang="en-US" sz="2800" dirty="0" err="1"/>
              <a:t>определения</a:t>
            </a:r>
            <a:r>
              <a:rPr lang="en-US" sz="2800" dirty="0"/>
              <a:t> </a:t>
            </a:r>
            <a:r>
              <a:rPr lang="en-US" sz="2800" dirty="0" err="1"/>
              <a:t>очередного</a:t>
            </a:r>
            <a:r>
              <a:rPr lang="en-US" sz="2800" dirty="0"/>
              <a:t> </a:t>
            </a:r>
            <a:r>
              <a:rPr lang="en-US" sz="2800" dirty="0" err="1"/>
              <a:t>проверяемого</a:t>
            </a:r>
            <a:r>
              <a:rPr lang="en-US" sz="2800" dirty="0"/>
              <a:t> </a:t>
            </a:r>
            <a:r>
              <a:rPr lang="en-US" sz="2800" dirty="0" err="1"/>
              <a:t>сдвига</a:t>
            </a:r>
            <a:endParaRPr lang="ru-RU" sz="2800" dirty="0"/>
          </a:p>
          <a:p>
            <a:pPr lvl="2"/>
            <a:r>
              <a:rPr lang="en-US" sz="2400" dirty="0" err="1"/>
              <a:t>эвристика</a:t>
            </a:r>
            <a:r>
              <a:rPr lang="en-US" sz="2400" dirty="0"/>
              <a:t> </a:t>
            </a:r>
            <a:r>
              <a:rPr lang="en-US" sz="2400" dirty="0" err="1"/>
              <a:t>стоп-символа</a:t>
            </a:r>
            <a:endParaRPr lang="ru-RU" sz="2400" dirty="0"/>
          </a:p>
          <a:p>
            <a:pPr lvl="2"/>
            <a:r>
              <a:rPr lang="en-US" sz="2400" dirty="0" err="1"/>
              <a:t>эвристика</a:t>
            </a:r>
            <a:r>
              <a:rPr lang="en-US" sz="2400" dirty="0"/>
              <a:t> </a:t>
            </a:r>
            <a:r>
              <a:rPr lang="en-US" sz="2400" dirty="0" err="1"/>
              <a:t>совпавшего</a:t>
            </a:r>
            <a:r>
              <a:rPr lang="en-US" sz="2400" dirty="0"/>
              <a:t> </a:t>
            </a:r>
            <a:r>
              <a:rPr lang="en-US" sz="2400" dirty="0" err="1"/>
              <a:t>суффикса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28</a:t>
            </a:fld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/>
          <a:lstStyle/>
          <a:p>
            <a:r>
              <a:rPr lang="ru-RU" dirty="0"/>
              <a:t>И</a:t>
            </a:r>
            <a:r>
              <a:rPr lang="en-US" dirty="0" err="1"/>
              <a:t>зменение</a:t>
            </a:r>
            <a:r>
              <a:rPr lang="en-US" dirty="0"/>
              <a:t> </a:t>
            </a:r>
            <a:r>
              <a:rPr lang="en-US" dirty="0" err="1"/>
              <a:t>порядка</a:t>
            </a:r>
            <a:r>
              <a:rPr lang="en-US" dirty="0"/>
              <a:t> </a:t>
            </a:r>
            <a:r>
              <a:rPr lang="en-US" dirty="0" err="1"/>
              <a:t>сравнения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50197"/>
          </a:xfrm>
        </p:spPr>
        <p:txBody>
          <a:bodyPr/>
          <a:lstStyle/>
          <a:p>
            <a:r>
              <a:rPr lang="ru-RU" sz="2200" b="1" dirty="0"/>
              <a:t>Сканирование слева направо </a:t>
            </a:r>
            <a:r>
              <a:rPr lang="ru-RU" sz="2200" dirty="0"/>
              <a:t>– проверка начинается с совмещения начала текста и начала образца, следующие проверки производятся после смещения образца на определенное количество символов</a:t>
            </a:r>
          </a:p>
          <a:p>
            <a:r>
              <a:rPr lang="ru-RU" sz="2200" b="1" dirty="0"/>
              <a:t>Сравнение справа налево </a:t>
            </a:r>
            <a:r>
              <a:rPr lang="ru-RU" sz="2200" dirty="0"/>
              <a:t>– сравнение образца </a:t>
            </a:r>
            <a:r>
              <a:rPr lang="en-US" sz="2200" b="1" dirty="0"/>
              <a:t>P</a:t>
            </a:r>
            <a:r>
              <a:rPr lang="ru-RU" sz="2200" b="1" dirty="0"/>
              <a:t>[1..</a:t>
            </a:r>
            <a:r>
              <a:rPr lang="en-US" sz="2200" b="1" dirty="0"/>
              <a:t>m</a:t>
            </a:r>
            <a:r>
              <a:rPr lang="ru-RU" sz="2200" b="1" dirty="0"/>
              <a:t>]</a:t>
            </a:r>
            <a:r>
              <a:rPr lang="ru-RU" sz="2200" dirty="0"/>
              <a:t> и участка текста на сдвиге </a:t>
            </a:r>
            <a:r>
              <a:rPr lang="en-US" sz="2200" b="1" dirty="0"/>
              <a:t>s</a:t>
            </a:r>
            <a:r>
              <a:rPr lang="en-US" sz="2200" dirty="0"/>
              <a:t> </a:t>
            </a:r>
            <a:r>
              <a:rPr lang="en-US" sz="2200" b="1" dirty="0"/>
              <a:t>T</a:t>
            </a:r>
            <a:r>
              <a:rPr lang="ru-RU" sz="2200" b="1" dirty="0"/>
              <a:t>[</a:t>
            </a:r>
            <a:r>
              <a:rPr lang="en-US" sz="2200" b="1" dirty="0"/>
              <a:t>s</a:t>
            </a:r>
            <a:r>
              <a:rPr lang="ru-RU" sz="2200" b="1" dirty="0"/>
              <a:t>+1..</a:t>
            </a:r>
            <a:r>
              <a:rPr lang="en-US" sz="2200" b="1" dirty="0"/>
              <a:t>s</a:t>
            </a:r>
            <a:r>
              <a:rPr lang="ru-RU" sz="2200" b="1" dirty="0"/>
              <a:t>+</a:t>
            </a:r>
            <a:r>
              <a:rPr lang="en-US" sz="2200" b="1" dirty="0"/>
              <a:t>m</a:t>
            </a:r>
            <a:r>
              <a:rPr lang="ru-RU" sz="2200" b="1" dirty="0"/>
              <a:t>] </a:t>
            </a:r>
            <a:r>
              <a:rPr lang="ru-RU" sz="2200" dirty="0"/>
              <a:t>производится с последнего символа </a:t>
            </a:r>
            <a:r>
              <a:rPr lang="en-US" sz="2200" b="1" dirty="0"/>
              <a:t>P</a:t>
            </a:r>
            <a:r>
              <a:rPr lang="ru-RU" sz="2200" b="1" dirty="0"/>
              <a:t>[</a:t>
            </a:r>
            <a:r>
              <a:rPr lang="en-US" sz="2200" b="1" dirty="0"/>
              <a:t>m</a:t>
            </a:r>
            <a:r>
              <a:rPr lang="ru-RU" sz="2200" b="1" dirty="0"/>
              <a:t>]</a:t>
            </a:r>
            <a:r>
              <a:rPr lang="ru-RU" sz="2200" dirty="0"/>
              <a:t> и </a:t>
            </a:r>
            <a:r>
              <a:rPr lang="en-US" sz="2200" b="1" dirty="0"/>
              <a:t>T</a:t>
            </a:r>
            <a:r>
              <a:rPr lang="ru-RU" sz="2200" b="1" dirty="0"/>
              <a:t>[</a:t>
            </a:r>
            <a:r>
              <a:rPr lang="en-US" sz="2200" b="1" dirty="0"/>
              <a:t>s</a:t>
            </a:r>
            <a:r>
              <a:rPr lang="ru-RU" sz="2200" b="1" dirty="0"/>
              <a:t>+</a:t>
            </a:r>
            <a:r>
              <a:rPr lang="en-US" sz="2200" b="1" dirty="0"/>
              <a:t>m</a:t>
            </a:r>
            <a:r>
              <a:rPr lang="ru-RU" sz="2200" b="1" dirty="0"/>
              <a:t>]</a:t>
            </a:r>
            <a:r>
              <a:rPr lang="ru-RU" sz="2200" dirty="0"/>
              <a:t>, если они совпадают, то проверяется предыдущий символ </a:t>
            </a:r>
            <a:r>
              <a:rPr lang="en-US" sz="2200" b="1" dirty="0"/>
              <a:t>P</a:t>
            </a:r>
            <a:r>
              <a:rPr lang="ru-RU" sz="2200" b="1" dirty="0"/>
              <a:t>[</a:t>
            </a:r>
            <a:r>
              <a:rPr lang="en-US" sz="2200" b="1" dirty="0"/>
              <a:t>m</a:t>
            </a:r>
            <a:r>
              <a:rPr lang="ru-RU" sz="2200" b="1" dirty="0"/>
              <a:t>-1]  и </a:t>
            </a:r>
            <a:r>
              <a:rPr lang="en-US" sz="2200" b="1" dirty="0"/>
              <a:t>T</a:t>
            </a:r>
            <a:r>
              <a:rPr lang="ru-RU" sz="2200" b="1" dirty="0"/>
              <a:t>[</a:t>
            </a:r>
            <a:r>
              <a:rPr lang="en-US" sz="2200" b="1" dirty="0"/>
              <a:t>s</a:t>
            </a:r>
            <a:r>
              <a:rPr lang="ru-RU" sz="2200" b="1" dirty="0"/>
              <a:t>+</a:t>
            </a:r>
            <a:r>
              <a:rPr lang="en-US" sz="2200" b="1" dirty="0"/>
              <a:t>m</a:t>
            </a:r>
            <a:r>
              <a:rPr lang="ru-RU" sz="2200" b="1" dirty="0"/>
              <a:t>-1] </a:t>
            </a:r>
            <a:r>
              <a:rPr lang="ru-RU" sz="2200" dirty="0"/>
              <a:t>и так далее, пока все символы не совпадут, в таком случае сдвиг – корректный</a:t>
            </a:r>
          </a:p>
          <a:p>
            <a:r>
              <a:rPr lang="ru-RU" sz="2200" dirty="0"/>
              <a:t>Смещение определяется по максимальному значению эвристики </a:t>
            </a:r>
            <a:r>
              <a:rPr lang="ru-RU" sz="2200" dirty="0" err="1"/>
              <a:t>стоп-символа</a:t>
            </a:r>
            <a:r>
              <a:rPr lang="ru-RU" sz="2200" dirty="0"/>
              <a:t> или эвристики совпавшего суффикса</a:t>
            </a:r>
          </a:p>
          <a:p>
            <a:endParaRPr lang="ru-RU" sz="2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29</a:t>
            </a:fld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поиска в строке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ru-RU" sz="2800" dirty="0"/>
              <a:t>Поиск всех допустимых сдвигов, с которыми заданный образец </a:t>
            </a:r>
            <a:r>
              <a:rPr lang="en-US" sz="2800" dirty="0"/>
              <a:t>P </a:t>
            </a:r>
            <a:r>
              <a:rPr lang="ru-RU" sz="2800" dirty="0"/>
              <a:t>встречается в тексте </a:t>
            </a:r>
            <a:r>
              <a:rPr lang="en-US" sz="2800" dirty="0"/>
              <a:t>T</a:t>
            </a:r>
            <a:r>
              <a:rPr lang="ru-RU" sz="2800" dirty="0"/>
              <a:t>.</a:t>
            </a:r>
          </a:p>
          <a:p>
            <a:endParaRPr lang="ru-RU" sz="2000" dirty="0"/>
          </a:p>
          <a:p>
            <a:r>
              <a:rPr lang="ru-RU" sz="2000" dirty="0"/>
              <a:t>Пример поиска подстроки (образца) </a:t>
            </a:r>
            <a:r>
              <a:rPr lang="en-US" sz="2000" b="1" dirty="0"/>
              <a:t>P</a:t>
            </a:r>
            <a:r>
              <a:rPr lang="ru-RU" sz="2000" b="1" dirty="0"/>
              <a:t>=</a:t>
            </a:r>
            <a:r>
              <a:rPr lang="en-US" sz="2000" b="1" dirty="0" err="1"/>
              <a:t>abaa</a:t>
            </a:r>
            <a:r>
              <a:rPr lang="en-US" sz="2000" b="1" dirty="0"/>
              <a:t> </a:t>
            </a:r>
            <a:r>
              <a:rPr lang="ru-RU" sz="2000" dirty="0"/>
              <a:t>в тексте </a:t>
            </a:r>
            <a:r>
              <a:rPr lang="en-US" sz="2000" b="1" dirty="0"/>
              <a:t>T</a:t>
            </a:r>
            <a:r>
              <a:rPr lang="ru-RU" sz="2000" b="1" dirty="0"/>
              <a:t>=</a:t>
            </a:r>
            <a:r>
              <a:rPr lang="en-US" sz="2000" b="1" dirty="0" err="1"/>
              <a:t>abcabaabcabac</a:t>
            </a:r>
            <a:r>
              <a:rPr lang="ru-RU" sz="2000" dirty="0"/>
              <a:t>. Образец встречается в тексте один раз со сдвигом </a:t>
            </a:r>
            <a:r>
              <a:rPr lang="en-US" sz="2000" b="1" dirty="0"/>
              <a:t>s</a:t>
            </a:r>
            <a:r>
              <a:rPr lang="ru-RU" sz="2000" b="1" dirty="0"/>
              <a:t>=3</a:t>
            </a:r>
            <a:r>
              <a:rPr lang="ru-RU" sz="2000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501008"/>
            <a:ext cx="7032906" cy="1463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/>
          <a:lstStyle/>
          <a:p>
            <a:r>
              <a:rPr lang="ru-RU" dirty="0"/>
              <a:t>Эвристика </a:t>
            </a:r>
            <a:r>
              <a:rPr lang="ru-RU" dirty="0" err="1"/>
              <a:t>стоп-символа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435280" cy="5006181"/>
          </a:xfrm>
        </p:spPr>
        <p:txBody>
          <a:bodyPr/>
          <a:lstStyle/>
          <a:p>
            <a:r>
              <a:rPr lang="ru-RU" sz="2000" dirty="0"/>
              <a:t>Если при сравнении справа налево образца </a:t>
            </a:r>
            <a:r>
              <a:rPr lang="en-US" sz="2000" b="1" dirty="0"/>
              <a:t>P</a:t>
            </a:r>
            <a:r>
              <a:rPr lang="ru-RU" sz="2000" b="1" dirty="0"/>
              <a:t>[1..</a:t>
            </a:r>
            <a:r>
              <a:rPr lang="en-US" sz="2000" b="1" dirty="0"/>
              <a:t>m</a:t>
            </a:r>
            <a:r>
              <a:rPr lang="ru-RU" sz="2000" b="1" dirty="0"/>
              <a:t>]</a:t>
            </a:r>
            <a:r>
              <a:rPr lang="ru-RU" sz="2000" dirty="0"/>
              <a:t> и участка текста на сдвиге </a:t>
            </a:r>
            <a:r>
              <a:rPr lang="en-US" sz="2000" b="1" dirty="0"/>
              <a:t>s</a:t>
            </a:r>
            <a:r>
              <a:rPr lang="en-US" sz="2000" dirty="0"/>
              <a:t> </a:t>
            </a:r>
            <a:r>
              <a:rPr lang="en-US" sz="2000" b="1" dirty="0"/>
              <a:t>T</a:t>
            </a:r>
            <a:r>
              <a:rPr lang="ru-RU" sz="2000" b="1" dirty="0"/>
              <a:t>[</a:t>
            </a:r>
            <a:r>
              <a:rPr lang="en-US" sz="2000" b="1" dirty="0"/>
              <a:t>s</a:t>
            </a:r>
            <a:r>
              <a:rPr lang="ru-RU" sz="2000" b="1" dirty="0"/>
              <a:t>+1..</a:t>
            </a:r>
            <a:r>
              <a:rPr lang="en-US" sz="2000" b="1" dirty="0"/>
              <a:t>s</a:t>
            </a:r>
            <a:r>
              <a:rPr lang="ru-RU" sz="2000" b="1" dirty="0"/>
              <a:t>+</a:t>
            </a:r>
            <a:r>
              <a:rPr lang="en-US" sz="2000" b="1" dirty="0"/>
              <a:t>m</a:t>
            </a:r>
            <a:r>
              <a:rPr lang="ru-RU" sz="2000" b="1" dirty="0"/>
              <a:t>] </a:t>
            </a:r>
            <a:r>
              <a:rPr lang="ru-RU" sz="2000" dirty="0"/>
              <a:t>совпадают все символы до некоторого </a:t>
            </a:r>
            <a:r>
              <a:rPr lang="en-US" sz="2000" b="1" dirty="0" err="1"/>
              <a:t>i</a:t>
            </a:r>
            <a:r>
              <a:rPr lang="ru-RU" sz="2000" dirty="0"/>
              <a:t>: </a:t>
            </a:r>
            <a:r>
              <a:rPr lang="en-US" sz="2000" b="1" dirty="0"/>
              <a:t>P</a:t>
            </a:r>
            <a:r>
              <a:rPr lang="ru-RU" sz="2000" b="1" dirty="0"/>
              <a:t>[</a:t>
            </a:r>
            <a:r>
              <a:rPr lang="en-US" sz="2000" b="1" dirty="0"/>
              <a:t>x</a:t>
            </a:r>
            <a:r>
              <a:rPr lang="ru-RU" sz="2000" b="1" dirty="0"/>
              <a:t>]=</a:t>
            </a:r>
            <a:r>
              <a:rPr lang="en-US" sz="2000" b="1" dirty="0"/>
              <a:t>T</a:t>
            </a:r>
            <a:r>
              <a:rPr lang="ru-RU" sz="2000" b="1" dirty="0"/>
              <a:t>[</a:t>
            </a:r>
            <a:r>
              <a:rPr lang="en-US" sz="2000" b="1" dirty="0"/>
              <a:t>s</a:t>
            </a:r>
            <a:r>
              <a:rPr lang="ru-RU" sz="2000" b="1" dirty="0"/>
              <a:t>+</a:t>
            </a:r>
            <a:r>
              <a:rPr lang="en-US" sz="2000" b="1" dirty="0"/>
              <a:t>x</a:t>
            </a:r>
            <a:r>
              <a:rPr lang="ru-RU" sz="2000" b="1" dirty="0"/>
              <a:t>] </a:t>
            </a:r>
            <a:r>
              <a:rPr lang="ru-RU" sz="2000" dirty="0"/>
              <a:t>для </a:t>
            </a:r>
            <a:r>
              <a:rPr lang="en-US" sz="2000" b="1" dirty="0" err="1"/>
              <a:t>i</a:t>
            </a:r>
            <a:r>
              <a:rPr lang="en-US" sz="2000" b="1" dirty="0"/>
              <a:t> </a:t>
            </a:r>
            <a:r>
              <a:rPr lang="ru-RU" sz="2000" b="1" dirty="0"/>
              <a:t>&lt; </a:t>
            </a:r>
            <a:r>
              <a:rPr lang="en-US" sz="2000" b="1" dirty="0"/>
              <a:t>x </a:t>
            </a:r>
            <a:r>
              <a:rPr lang="ru-RU" sz="2000" b="1" dirty="0"/>
              <a:t>≤ </a:t>
            </a:r>
            <a:r>
              <a:rPr lang="en-US" sz="2000" b="1" dirty="0"/>
              <a:t>m</a:t>
            </a:r>
            <a:r>
              <a:rPr lang="ru-RU" sz="2000" dirty="0"/>
              <a:t>, </a:t>
            </a:r>
            <a:r>
              <a:rPr lang="en-US" sz="2000" b="1" dirty="0"/>
              <a:t>P</a:t>
            </a:r>
            <a:r>
              <a:rPr lang="ru-RU" sz="2000" b="1" dirty="0"/>
              <a:t>[</a:t>
            </a:r>
            <a:r>
              <a:rPr lang="en-US" sz="2000" b="1" dirty="0" err="1"/>
              <a:t>i</a:t>
            </a:r>
            <a:r>
              <a:rPr lang="ru-RU" sz="2000" b="1" dirty="0"/>
              <a:t>]≠</a:t>
            </a:r>
            <a:r>
              <a:rPr lang="en-US" sz="2000" b="1" dirty="0"/>
              <a:t>T</a:t>
            </a:r>
            <a:r>
              <a:rPr lang="ru-RU" sz="2000" b="1" dirty="0"/>
              <a:t>[</a:t>
            </a:r>
            <a:r>
              <a:rPr lang="en-US" sz="2000" b="1" dirty="0"/>
              <a:t>s</a:t>
            </a:r>
            <a:r>
              <a:rPr lang="ru-RU" sz="2000" b="1" dirty="0"/>
              <a:t>+</a:t>
            </a:r>
            <a:r>
              <a:rPr lang="en-US" sz="2000" b="1" dirty="0" err="1"/>
              <a:t>i</a:t>
            </a:r>
            <a:r>
              <a:rPr lang="ru-RU" sz="2000" b="1" dirty="0"/>
              <a:t>]</a:t>
            </a:r>
            <a:endParaRPr lang="en-US" sz="2000" dirty="0"/>
          </a:p>
          <a:p>
            <a:r>
              <a:rPr lang="ru-RU" sz="2000" dirty="0"/>
              <a:t>обозначив за </a:t>
            </a:r>
            <a:r>
              <a:rPr lang="en-US" sz="2000" b="1" dirty="0"/>
              <a:t>u</a:t>
            </a:r>
            <a:r>
              <a:rPr lang="en-US" sz="2000" dirty="0"/>
              <a:t> </a:t>
            </a:r>
            <a:r>
              <a:rPr lang="ru-RU" sz="2000" dirty="0"/>
              <a:t>– совпавший суффикс образца </a:t>
            </a:r>
            <a:r>
              <a:rPr lang="en-US" sz="2000" b="1" dirty="0"/>
              <a:t>P</a:t>
            </a:r>
            <a:r>
              <a:rPr lang="en-US" sz="2000" dirty="0"/>
              <a:t> </a:t>
            </a:r>
            <a:r>
              <a:rPr lang="ru-RU" sz="2000" dirty="0"/>
              <a:t>(выполняется </a:t>
            </a:r>
            <a:r>
              <a:rPr lang="en-US" sz="2000" b="1" dirty="0"/>
              <a:t>u </a:t>
            </a:r>
            <a:r>
              <a:rPr lang="ru-RU" sz="2000" b="1" dirty="0"/>
              <a:t>] </a:t>
            </a:r>
            <a:r>
              <a:rPr lang="en-US" sz="2000" b="1" dirty="0"/>
              <a:t>P</a:t>
            </a:r>
            <a:r>
              <a:rPr lang="ru-RU" sz="2000" dirty="0"/>
              <a:t> и </a:t>
            </a:r>
            <a:r>
              <a:rPr lang="en-US" sz="2000" b="1" dirty="0"/>
              <a:t>u </a:t>
            </a:r>
            <a:r>
              <a:rPr lang="ru-RU" sz="2000" b="1" dirty="0"/>
              <a:t>] </a:t>
            </a:r>
            <a:r>
              <a:rPr lang="en-US" sz="2000" b="1" dirty="0"/>
              <a:t>T</a:t>
            </a:r>
            <a:r>
              <a:rPr lang="en-US" sz="2000" b="1" baseline="-25000" dirty="0"/>
              <a:t>s</a:t>
            </a:r>
            <a:r>
              <a:rPr lang="ru-RU" sz="2000" b="1" baseline="-25000" dirty="0"/>
              <a:t>+</a:t>
            </a:r>
            <a:r>
              <a:rPr lang="en-US" sz="2000" b="1" baseline="-25000" dirty="0"/>
              <a:t>m</a:t>
            </a:r>
            <a:r>
              <a:rPr lang="ru-RU" sz="2000" dirty="0"/>
              <a:t>)</a:t>
            </a:r>
            <a:endParaRPr lang="en-US" sz="2000" dirty="0"/>
          </a:p>
          <a:p>
            <a:r>
              <a:rPr lang="ru-RU" sz="2000" dirty="0"/>
              <a:t>то при наличии символа </a:t>
            </a:r>
            <a:r>
              <a:rPr lang="en-US" sz="2000" b="1" dirty="0"/>
              <a:t>T</a:t>
            </a:r>
            <a:r>
              <a:rPr lang="ru-RU" sz="2000" b="1" dirty="0"/>
              <a:t>[</a:t>
            </a:r>
            <a:r>
              <a:rPr lang="en-US" sz="2000" b="1" dirty="0"/>
              <a:t>s</a:t>
            </a:r>
            <a:r>
              <a:rPr lang="ru-RU" sz="2000" b="1" dirty="0"/>
              <a:t>+</a:t>
            </a:r>
            <a:r>
              <a:rPr lang="en-US" sz="2000" b="1" dirty="0" err="1"/>
              <a:t>i</a:t>
            </a:r>
            <a:r>
              <a:rPr lang="ru-RU" sz="2000" b="1" dirty="0"/>
              <a:t>]</a:t>
            </a:r>
            <a:r>
              <a:rPr lang="ru-RU" sz="2000" dirty="0"/>
              <a:t> в образце на позициях </a:t>
            </a:r>
            <a:r>
              <a:rPr lang="ru-RU" sz="2000" b="1" dirty="0"/>
              <a:t>1..</a:t>
            </a:r>
            <a:r>
              <a:rPr lang="en-US" sz="2000" b="1" dirty="0"/>
              <a:t>m</a:t>
            </a:r>
            <a:r>
              <a:rPr lang="ru-RU" sz="2000" b="1" dirty="0"/>
              <a:t>-1</a:t>
            </a:r>
            <a:r>
              <a:rPr lang="ru-RU" sz="2000" dirty="0"/>
              <a:t>, смещение происходит до его последнего появления в образце (первое появление справа) – позиция </a:t>
            </a:r>
            <a:r>
              <a:rPr lang="en-US" sz="2000" b="1" dirty="0"/>
              <a:t>j</a:t>
            </a:r>
            <a:r>
              <a:rPr lang="ru-RU" sz="2000" dirty="0"/>
              <a:t>, новый сдвиг </a:t>
            </a:r>
            <a:r>
              <a:rPr lang="en-US" sz="2000" b="1" dirty="0"/>
              <a:t>s</a:t>
            </a:r>
            <a:r>
              <a:rPr lang="ru-RU" sz="2000" b="1" dirty="0"/>
              <a:t>’=</a:t>
            </a:r>
            <a:r>
              <a:rPr lang="en-US" sz="2000" b="1" dirty="0"/>
              <a:t>s</a:t>
            </a:r>
            <a:r>
              <a:rPr lang="ru-RU" sz="2000" b="1" dirty="0"/>
              <a:t>+</a:t>
            </a:r>
            <a:r>
              <a:rPr lang="en-US" sz="2000" b="1" dirty="0" err="1"/>
              <a:t>i</a:t>
            </a:r>
            <a:r>
              <a:rPr lang="ru-RU" sz="2000" b="1" dirty="0"/>
              <a:t>-</a:t>
            </a:r>
            <a:r>
              <a:rPr lang="en-US" sz="2000" b="1" dirty="0"/>
              <a:t>j</a:t>
            </a:r>
            <a:r>
              <a:rPr lang="ru-RU" sz="2000" dirty="0"/>
              <a:t>, при отсутствии такого символа в образце, смещение происходит целиком всего образца: </a:t>
            </a:r>
            <a:r>
              <a:rPr lang="en-US" sz="2000" b="1" dirty="0"/>
              <a:t>s</a:t>
            </a:r>
            <a:r>
              <a:rPr lang="ru-RU" sz="2000" b="1" dirty="0"/>
              <a:t>’=</a:t>
            </a:r>
            <a:r>
              <a:rPr lang="en-US" sz="2000" b="1" dirty="0"/>
              <a:t>s</a:t>
            </a:r>
            <a:r>
              <a:rPr lang="ru-RU" sz="2000" b="1" dirty="0"/>
              <a:t>+</a:t>
            </a:r>
            <a:r>
              <a:rPr lang="en-US" sz="2000" b="1" dirty="0" err="1"/>
              <a:t>i</a:t>
            </a:r>
            <a:endParaRPr lang="ru-RU" sz="2000" dirty="0"/>
          </a:p>
          <a:p>
            <a:r>
              <a:rPr lang="ru-RU" sz="2000" dirty="0"/>
              <a:t>при </a:t>
            </a:r>
            <a:r>
              <a:rPr lang="en-US" sz="2000" b="1" dirty="0"/>
              <a:t>j</a:t>
            </a:r>
            <a:r>
              <a:rPr lang="ru-RU" sz="2000" b="1" dirty="0"/>
              <a:t>&gt;</a:t>
            </a:r>
            <a:r>
              <a:rPr lang="en-US" sz="2000" b="1" dirty="0" err="1"/>
              <a:t>i</a:t>
            </a:r>
            <a:r>
              <a:rPr lang="ru-RU" sz="2000" dirty="0"/>
              <a:t> – отрицательное смещение – работает эвристика совпавшего суффикса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30</a:t>
            </a:fld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941168"/>
            <a:ext cx="4822190" cy="1078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4941168"/>
            <a:ext cx="4860925" cy="1078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/>
          <a:lstStyle/>
          <a:p>
            <a:r>
              <a:rPr lang="ru-RU" dirty="0"/>
              <a:t>Эвристика </a:t>
            </a:r>
            <a:r>
              <a:rPr lang="ru-RU" dirty="0" err="1"/>
              <a:t>стоп-символа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en-US" sz="2800" dirty="0"/>
              <a:t>P=</a:t>
            </a:r>
            <a:r>
              <a:rPr lang="ru-RU" sz="2800" dirty="0"/>
              <a:t>колокол</a:t>
            </a:r>
          </a:p>
          <a:p>
            <a:pPr>
              <a:buNone/>
            </a:pPr>
            <a:r>
              <a:rPr lang="ru-RU" sz="2000" dirty="0"/>
              <a:t>		Символ есть				Символа нет</a:t>
            </a:r>
          </a:p>
          <a:p>
            <a:pPr>
              <a:buNone/>
            </a:pPr>
            <a:endParaRPr lang="ru-RU" sz="2000" dirty="0"/>
          </a:p>
          <a:p>
            <a:pPr>
              <a:buNone/>
            </a:pPr>
            <a:endParaRPr lang="ru-RU" sz="2000" dirty="0"/>
          </a:p>
          <a:p>
            <a:pPr>
              <a:buNone/>
            </a:pPr>
            <a:endParaRPr lang="ru-RU" sz="2000" dirty="0"/>
          </a:p>
          <a:p>
            <a:pPr>
              <a:buNone/>
            </a:pPr>
            <a:endParaRPr lang="ru-RU" sz="2000" dirty="0"/>
          </a:p>
          <a:p>
            <a:pPr>
              <a:buNone/>
            </a:pPr>
            <a:endParaRPr lang="ru-RU" sz="2000" dirty="0"/>
          </a:p>
          <a:p>
            <a:pPr>
              <a:buNone/>
            </a:pPr>
            <a:endParaRPr lang="ru-RU" sz="2000" dirty="0"/>
          </a:p>
          <a:p>
            <a:pPr>
              <a:buNone/>
            </a:pPr>
            <a:r>
              <a:rPr lang="ru-RU" sz="2000" dirty="0"/>
              <a:t>Отрицательное смещение</a:t>
            </a:r>
          </a:p>
          <a:p>
            <a:pPr>
              <a:buNone/>
            </a:pP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31</a:t>
            </a:fld>
            <a:endParaRPr lang="ru-RU" dirty="0"/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3249" name="Object 1"/>
          <p:cNvGraphicFramePr>
            <a:graphicFrameLocks noChangeAspect="1"/>
          </p:cNvGraphicFramePr>
          <p:nvPr/>
        </p:nvGraphicFramePr>
        <p:xfrm>
          <a:off x="539552" y="2060848"/>
          <a:ext cx="4019550" cy="144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4" name="Visio" r:id="rId3" imgW="2697525" imgH="961834" progId="Visio.Drawing.11">
                  <p:embed/>
                </p:oleObj>
              </mc:Choice>
              <mc:Fallback>
                <p:oleObj name="Visio" r:id="rId3" imgW="2697525" imgH="961834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060848"/>
                        <a:ext cx="4019550" cy="1443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4788024" y="2060848"/>
          <a:ext cx="4019550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5" name="Visio" r:id="rId5" imgW="2698617" imgH="961834" progId="Visio.Drawing.11">
                  <p:embed/>
                </p:oleObj>
              </mc:Choice>
              <mc:Fallback>
                <p:oleObj name="Visio" r:id="rId5" imgW="2698617" imgH="961834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2060848"/>
                        <a:ext cx="4019550" cy="1443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827584" y="4293096"/>
          <a:ext cx="4019550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6" name="Visio" r:id="rId7" imgW="2698617" imgH="961834" progId="Visio.Drawing.11">
                  <p:embed/>
                </p:oleObj>
              </mc:Choice>
              <mc:Fallback>
                <p:oleObj name="Visio" r:id="rId7" imgW="2698617" imgH="961834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293096"/>
                        <a:ext cx="4019550" cy="1443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923"/>
          </a:xfrm>
        </p:spPr>
        <p:txBody>
          <a:bodyPr/>
          <a:lstStyle/>
          <a:p>
            <a:r>
              <a:rPr lang="ru-RU" dirty="0"/>
              <a:t>Эвристика </a:t>
            </a:r>
            <a:r>
              <a:rPr lang="ru-RU" dirty="0" err="1"/>
              <a:t>стоп-символа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en-US" dirty="0"/>
              <a:t>T</a:t>
            </a:r>
            <a:r>
              <a:rPr lang="ru-RU" dirty="0"/>
              <a:t>=</a:t>
            </a:r>
            <a:r>
              <a:rPr lang="en-US" dirty="0" err="1"/>
              <a:t>apatternmatchingalgorithm</a:t>
            </a:r>
            <a:endParaRPr lang="ru-RU" dirty="0"/>
          </a:p>
          <a:p>
            <a:r>
              <a:rPr lang="en-US" dirty="0"/>
              <a:t>P</a:t>
            </a:r>
            <a:r>
              <a:rPr lang="ru-RU" dirty="0"/>
              <a:t>=</a:t>
            </a:r>
            <a:r>
              <a:rPr lang="en-US" dirty="0" err="1"/>
              <a:t>rithm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/>
              <a:t>Поиск за 11 шагов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32</a:t>
            </a:fld>
            <a:endParaRPr lang="ru-RU" dirty="0"/>
          </a:p>
        </p:txBody>
      </p:sp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395536" y="2780928"/>
          <a:ext cx="8360058" cy="15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0" name="Visio" r:id="rId3" imgW="5080607" imgH="961834" progId="Visio.Drawing.11">
                  <p:embed/>
                </p:oleObj>
              </mc:Choice>
              <mc:Fallback>
                <p:oleObj name="Visio" r:id="rId3" imgW="5080607" imgH="961834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780928"/>
                        <a:ext cx="8360058" cy="15841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/>
          <a:lstStyle/>
          <a:p>
            <a:r>
              <a:rPr lang="ru-RU" sz="4000" dirty="0"/>
              <a:t>Эвристика совпавшего суффикса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363272" cy="4934173"/>
          </a:xfrm>
        </p:spPr>
        <p:txBody>
          <a:bodyPr/>
          <a:lstStyle/>
          <a:p>
            <a:r>
              <a:rPr lang="ru-RU" sz="2000" dirty="0"/>
              <a:t>Если при сравнении образца и участка текста совпал один или несколько символов, то образец смещается в зависимости от того, какой суффикс совпал.</a:t>
            </a:r>
            <a:endParaRPr lang="en-US" sz="2000" dirty="0"/>
          </a:p>
          <a:p>
            <a:r>
              <a:rPr lang="ru-RU" sz="2000" dirty="0"/>
              <a:t>Если совпал некоторый суффикс </a:t>
            </a:r>
            <a:r>
              <a:rPr lang="en-US" sz="2000" b="1" dirty="0"/>
              <a:t>u</a:t>
            </a:r>
            <a:r>
              <a:rPr lang="en-US" sz="2000" dirty="0"/>
              <a:t> </a:t>
            </a:r>
            <a:r>
              <a:rPr lang="ru-RU" sz="2000" dirty="0"/>
              <a:t>образца </a:t>
            </a:r>
            <a:r>
              <a:rPr lang="en-US" sz="2000" b="1" dirty="0"/>
              <a:t>P</a:t>
            </a:r>
            <a:r>
              <a:rPr lang="ru-RU" sz="2000" dirty="0"/>
              <a:t> (выполняется </a:t>
            </a:r>
            <a:r>
              <a:rPr lang="en-US" sz="2000" b="1" dirty="0"/>
              <a:t>u </a:t>
            </a:r>
            <a:r>
              <a:rPr lang="ru-RU" sz="2000" b="1" dirty="0"/>
              <a:t>] </a:t>
            </a:r>
            <a:r>
              <a:rPr lang="en-US" sz="2000" b="1" dirty="0"/>
              <a:t>P</a:t>
            </a:r>
            <a:r>
              <a:rPr lang="ru-RU" sz="2000" b="1" dirty="0"/>
              <a:t> </a:t>
            </a:r>
            <a:r>
              <a:rPr lang="ru-RU" sz="2000" dirty="0"/>
              <a:t>и </a:t>
            </a:r>
            <a:r>
              <a:rPr lang="en-US" sz="2000" b="1" dirty="0"/>
              <a:t>u </a:t>
            </a:r>
            <a:r>
              <a:rPr lang="ru-RU" sz="2000" b="1" dirty="0"/>
              <a:t>] </a:t>
            </a:r>
            <a:r>
              <a:rPr lang="en-US" sz="2000" b="1" dirty="0"/>
              <a:t>T</a:t>
            </a:r>
            <a:r>
              <a:rPr lang="en-US" sz="2000" b="1" baseline="-25000" dirty="0"/>
              <a:t>s</a:t>
            </a:r>
            <a:r>
              <a:rPr lang="ru-RU" sz="2000" b="1" baseline="-25000" dirty="0"/>
              <a:t>+</a:t>
            </a:r>
            <a:r>
              <a:rPr lang="en-US" sz="2000" b="1" baseline="-25000" dirty="0"/>
              <a:t>m</a:t>
            </a:r>
            <a:r>
              <a:rPr lang="ru-RU" sz="2000" dirty="0"/>
              <a:t>), но символ, стоящий перед суффиксом не совпал, допустим это символ </a:t>
            </a:r>
            <a:r>
              <a:rPr lang="en-US" sz="2000" b="1" dirty="0"/>
              <a:t>P</a:t>
            </a:r>
            <a:r>
              <a:rPr lang="ru-RU" sz="2000" b="1" dirty="0"/>
              <a:t>[</a:t>
            </a:r>
            <a:r>
              <a:rPr lang="en-US" sz="2000" b="1" dirty="0" err="1"/>
              <a:t>i</a:t>
            </a:r>
            <a:r>
              <a:rPr lang="ru-RU" sz="2000" b="1" dirty="0"/>
              <a:t>]=</a:t>
            </a:r>
            <a:r>
              <a:rPr lang="en-US" sz="2000" b="1" dirty="0"/>
              <a:t>a</a:t>
            </a:r>
            <a:r>
              <a:rPr lang="ru-RU" sz="2000" b="1" dirty="0"/>
              <a:t> </a:t>
            </a:r>
            <a:r>
              <a:rPr lang="ru-RU" sz="2000" dirty="0"/>
              <a:t>(выполняется </a:t>
            </a:r>
            <a:r>
              <a:rPr lang="en-US" sz="2000" b="1" dirty="0"/>
              <a:t>au </a:t>
            </a:r>
            <a:r>
              <a:rPr lang="ru-RU" sz="2000" b="1" dirty="0"/>
              <a:t>] </a:t>
            </a:r>
            <a:r>
              <a:rPr lang="en-US" sz="2000" b="1" dirty="0"/>
              <a:t>P</a:t>
            </a:r>
            <a:r>
              <a:rPr lang="ru-RU" sz="2000" dirty="0"/>
              <a:t>, но не выполняется  </a:t>
            </a:r>
            <a:r>
              <a:rPr lang="en-US" sz="2000" b="1" dirty="0"/>
              <a:t>au</a:t>
            </a:r>
            <a:r>
              <a:rPr lang="ru-RU" sz="2000" b="1" dirty="0"/>
              <a:t> ] </a:t>
            </a:r>
            <a:r>
              <a:rPr lang="en-US" sz="2000" b="1" dirty="0"/>
              <a:t>T</a:t>
            </a:r>
            <a:r>
              <a:rPr lang="en-US" sz="2000" b="1" baseline="-25000" dirty="0"/>
              <a:t>s</a:t>
            </a:r>
            <a:r>
              <a:rPr lang="ru-RU" sz="2000" b="1" baseline="-25000" dirty="0"/>
              <a:t>+</a:t>
            </a:r>
            <a:r>
              <a:rPr lang="en-US" sz="2000" b="1" baseline="-25000" dirty="0"/>
              <a:t>m</a:t>
            </a:r>
            <a:r>
              <a:rPr lang="ru-RU" sz="2000" dirty="0"/>
              <a:t>)</a:t>
            </a:r>
            <a:endParaRPr lang="en-US" sz="2000" dirty="0"/>
          </a:p>
          <a:p>
            <a:r>
              <a:rPr lang="ru-RU" sz="2000" dirty="0"/>
              <a:t>то эвристика совпавшего суффикса сдвигает образец на наименьшее число позиций вправо, так чтобы строка </a:t>
            </a:r>
            <a:r>
              <a:rPr lang="en-US" sz="2000" b="1" dirty="0"/>
              <a:t>u</a:t>
            </a:r>
            <a:r>
              <a:rPr lang="en-US" sz="2000" dirty="0"/>
              <a:t> </a:t>
            </a:r>
            <a:r>
              <a:rPr lang="ru-RU" sz="2000" dirty="0"/>
              <a:t>совпала с образцом, а символ предшествующий данному совпадению в образце отличался бы от </a:t>
            </a:r>
            <a:r>
              <a:rPr lang="en-US" sz="2000" b="1" dirty="0"/>
              <a:t>P</a:t>
            </a:r>
            <a:r>
              <a:rPr lang="ru-RU" sz="2000" b="1" dirty="0"/>
              <a:t>[</a:t>
            </a:r>
            <a:r>
              <a:rPr lang="en-US" sz="2000" b="1" dirty="0" err="1"/>
              <a:t>i</a:t>
            </a:r>
            <a:r>
              <a:rPr lang="ru-RU" sz="2000" b="1" dirty="0"/>
              <a:t>]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33</a:t>
            </a:fld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4725144"/>
            <a:ext cx="4806315" cy="1078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18939"/>
          </a:xfrm>
        </p:spPr>
        <p:txBody>
          <a:bodyPr/>
          <a:lstStyle/>
          <a:p>
            <a:r>
              <a:rPr lang="ru-RU" sz="4000" dirty="0"/>
              <a:t>Эвристика совпавшего суффикса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50197"/>
          </a:xfrm>
        </p:spPr>
        <p:txBody>
          <a:bodyPr/>
          <a:lstStyle/>
          <a:p>
            <a:r>
              <a:rPr lang="ru-RU" sz="2000" dirty="0"/>
              <a:t>Если такого символа нет, то строка </a:t>
            </a:r>
            <a:r>
              <a:rPr lang="en-US" sz="2000" b="1" dirty="0"/>
              <a:t>u</a:t>
            </a:r>
            <a:r>
              <a:rPr lang="en-US" sz="2000" dirty="0"/>
              <a:t> </a:t>
            </a:r>
            <a:r>
              <a:rPr lang="ru-RU" sz="2000" dirty="0"/>
              <a:t>может стоять вначале образца (являться его префиксом)</a:t>
            </a:r>
            <a:endParaRPr lang="en-US" sz="2000" dirty="0"/>
          </a:p>
          <a:p>
            <a:r>
              <a:rPr lang="ru-RU" sz="2000" dirty="0"/>
              <a:t>Если такого префикса не найдено, то найденный суффикс </a:t>
            </a:r>
            <a:r>
              <a:rPr lang="en-US" sz="2000" b="1" dirty="0"/>
              <a:t>u</a:t>
            </a:r>
            <a:r>
              <a:rPr lang="en-US" sz="2000" dirty="0"/>
              <a:t> </a:t>
            </a:r>
            <a:r>
              <a:rPr lang="ru-RU" sz="2000" dirty="0"/>
              <a:t>укорачивается на 1 символ и снова сравнивается с префиксом образца</a:t>
            </a:r>
            <a:endParaRPr lang="en-US" sz="2000" dirty="0"/>
          </a:p>
          <a:p>
            <a:r>
              <a:rPr lang="ru-RU" sz="2000" dirty="0"/>
              <a:t>Ищется самый длинный суффикс </a:t>
            </a:r>
            <a:r>
              <a:rPr lang="en-US" sz="2000" b="1" dirty="0"/>
              <a:t>v</a:t>
            </a:r>
            <a:r>
              <a:rPr lang="en-US" sz="2000" dirty="0"/>
              <a:t> </a:t>
            </a:r>
            <a:r>
              <a:rPr lang="ru-RU" sz="2000" dirty="0"/>
              <a:t>строки </a:t>
            </a:r>
            <a:r>
              <a:rPr lang="en-US" sz="2000" b="1" dirty="0"/>
              <a:t>T</a:t>
            </a:r>
            <a:r>
              <a:rPr lang="ru-RU" sz="2000" b="1" dirty="0"/>
              <a:t>[</a:t>
            </a:r>
            <a:r>
              <a:rPr lang="en-US" sz="2000" b="1" dirty="0"/>
              <a:t>s</a:t>
            </a:r>
            <a:r>
              <a:rPr lang="ru-RU" sz="2000" b="1" dirty="0"/>
              <a:t>+</a:t>
            </a:r>
            <a:r>
              <a:rPr lang="en-US" sz="2000" b="1" dirty="0" err="1"/>
              <a:t>i</a:t>
            </a:r>
            <a:r>
              <a:rPr lang="ru-RU" sz="2000" b="1" dirty="0"/>
              <a:t>..</a:t>
            </a:r>
            <a:r>
              <a:rPr lang="en-US" sz="2000" b="1" dirty="0"/>
              <a:t>s</a:t>
            </a:r>
            <a:r>
              <a:rPr lang="ru-RU" sz="2000" b="1" dirty="0"/>
              <a:t>+</a:t>
            </a:r>
            <a:r>
              <a:rPr lang="en-US" sz="2000" b="1" dirty="0"/>
              <a:t>m</a:t>
            </a:r>
            <a:r>
              <a:rPr lang="ru-RU" sz="2000" b="1" dirty="0"/>
              <a:t>]</a:t>
            </a:r>
            <a:r>
              <a:rPr lang="ru-RU" sz="2000" dirty="0"/>
              <a:t>, являющийся префиксом образца </a:t>
            </a:r>
            <a:r>
              <a:rPr lang="en-US" sz="2000" b="1" dirty="0"/>
              <a:t>P</a:t>
            </a:r>
            <a:r>
              <a:rPr lang="ru-RU" sz="2000" dirty="0"/>
              <a:t>.</a:t>
            </a:r>
          </a:p>
          <a:p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34</a:t>
            </a:fld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3573016"/>
            <a:ext cx="4806315" cy="1078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18939"/>
          </a:xfrm>
        </p:spPr>
        <p:txBody>
          <a:bodyPr/>
          <a:lstStyle/>
          <a:p>
            <a:r>
              <a:rPr lang="ru-RU" sz="4000" dirty="0"/>
              <a:t>Эвристика совпавшего суффикса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r>
              <a:rPr lang="en-US" dirty="0"/>
              <a:t>P=</a:t>
            </a:r>
            <a:r>
              <a:rPr lang="ru-RU" dirty="0" err="1"/>
              <a:t>скалкалка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en-US" dirty="0"/>
              <a:t>P</a:t>
            </a:r>
            <a:r>
              <a:rPr lang="ru-RU" dirty="0" err="1"/>
              <a:t>=колокол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35</a:t>
            </a:fld>
            <a:endParaRPr lang="ru-RU" dirty="0"/>
          </a:p>
        </p:txBody>
      </p:sp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7281" name="Object 1"/>
          <p:cNvGraphicFramePr>
            <a:graphicFrameLocks noChangeAspect="1"/>
          </p:cNvGraphicFramePr>
          <p:nvPr/>
        </p:nvGraphicFramePr>
        <p:xfrm>
          <a:off x="1475656" y="2060848"/>
          <a:ext cx="4587875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4" name="Visio" r:id="rId3" imgW="3058985" imgH="962010" progId="Visio.Drawing.11">
                  <p:embed/>
                </p:oleObj>
              </mc:Choice>
              <mc:Fallback>
                <p:oleObj name="Visio" r:id="rId3" imgW="3058985" imgH="962010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060848"/>
                        <a:ext cx="4587875" cy="1443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7283" name="Object 3"/>
          <p:cNvGraphicFramePr>
            <a:graphicFrameLocks noChangeAspect="1"/>
          </p:cNvGraphicFramePr>
          <p:nvPr/>
        </p:nvGraphicFramePr>
        <p:xfrm>
          <a:off x="2123728" y="4365104"/>
          <a:ext cx="4044950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5" name="Visio" r:id="rId5" imgW="2697548" imgH="962010" progId="Visio.Drawing.11">
                  <p:embed/>
                </p:oleObj>
              </mc:Choice>
              <mc:Fallback>
                <p:oleObj name="Visio" r:id="rId5" imgW="2697548" imgH="962010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365104"/>
                        <a:ext cx="4044950" cy="1443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</a:rPr>
              <a:t>Таблица стоп-символов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2736"/>
                <a:ext cx="8229600" cy="5078189"/>
              </a:xfrm>
            </p:spPr>
            <p:txBody>
              <a:bodyPr/>
              <a:lstStyle/>
              <a:p>
                <a:r>
                  <a:rPr lang="ru-RU" sz="2400" dirty="0"/>
                  <a:t>Содержит последнюю позицию в образце (исключая последний символ) каждого из символов алфавита</a:t>
                </a:r>
              </a:p>
              <a:p>
                <a:r>
                  <a:rPr lang="ru-RU" sz="2400" dirty="0"/>
                  <a:t>Для всех символов, не вошедших в образец пишется </a:t>
                </a:r>
                <a:r>
                  <a:rPr lang="en-US" sz="2400" dirty="0"/>
                  <a:t>m</a:t>
                </a:r>
                <a:r>
                  <a:rPr lang="ru-RU" sz="2400" dirty="0"/>
                  <a:t> (длина образца)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/>
                        <m:t>𝑆𝑡𝑜𝑝𝑆h𝑖𝑓𝑡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000" i="1"/>
                          </m:ctrlPr>
                        </m:dPr>
                        <m:e>
                          <m:r>
                            <a:rPr lang="ru-RU" sz="2000" i="1"/>
                            <m:t>𝑥</m:t>
                          </m:r>
                        </m:e>
                      </m:d>
                      <m:r>
                        <a:rPr lang="ru-RU" sz="2000" i="1"/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2000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/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ru-RU" sz="2000"/>
                                  <m:t>min</m:t>
                                </m:r>
                                <m:r>
                                  <a:rPr lang="ru-RU" sz="2000" i="1"/>
                                  <m:t>{</m:t>
                                </m:r>
                                <m:r>
                                  <a:rPr lang="ru-RU" sz="2000" i="1"/>
                                  <m:t>𝑖</m:t>
                                </m:r>
                                <m:r>
                                  <a:rPr lang="ru-RU" sz="2000" i="1"/>
                                  <m:t>:1≤</m:t>
                                </m:r>
                                <m:r>
                                  <a:rPr lang="ru-RU" sz="2000" i="1"/>
                                  <m:t>𝑖</m:t>
                                </m:r>
                                <m:r>
                                  <a:rPr lang="ru-RU" sz="2000" i="1"/>
                                  <m:t>≤</m:t>
                                </m:r>
                                <m:r>
                                  <a:rPr lang="ru-RU" sz="2000" i="1"/>
                                  <m:t>𝑚</m:t>
                                </m:r>
                                <m:r>
                                  <a:rPr lang="ru-RU" sz="2000" i="1"/>
                                  <m:t>−1 и </m:t>
                                </m:r>
                                <m:r>
                                  <a:rPr lang="en-US" sz="2000" i="1"/>
                                  <m:t>𝑃</m:t>
                                </m:r>
                                <m:r>
                                  <a:rPr lang="en-US" sz="2000" i="1"/>
                                  <m:t>[</m:t>
                                </m:r>
                                <m:r>
                                  <a:rPr lang="en-US" sz="2000" i="1"/>
                                  <m:t>𝑚</m:t>
                                </m:r>
                                <m:r>
                                  <a:rPr lang="en-US" sz="2000" i="1"/>
                                  <m:t>−1−</m:t>
                                </m:r>
                                <m:r>
                                  <a:rPr lang="en-US" sz="2000" i="1"/>
                                  <m:t>𝑖</m:t>
                                </m:r>
                                <m:r>
                                  <a:rPr lang="en-US" sz="2000" i="1"/>
                                  <m:t>]=</m:t>
                                </m:r>
                                <m:r>
                                  <a:rPr lang="en-US" sz="2000" i="1"/>
                                  <m:t>𝑥</m:t>
                                </m:r>
                                <m:r>
                                  <a:rPr lang="ru-RU" sz="2000" i="1"/>
                                  <m:t>,  для </m:t>
                                </m:r>
                                <m:r>
                                  <a:rPr lang="en-US" sz="2000" i="1"/>
                                  <m:t>𝑥</m:t>
                                </m:r>
                                <m:r>
                                  <a:rPr lang="en-US" sz="2000" i="1"/>
                                  <m:t>∈</m:t>
                                </m:r>
                                <m:r>
                                  <a:rPr lang="en-US" sz="2000" i="1"/>
                                  <m:t>𝑃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000" i="1"/>
                                  <m:t>𝑚</m:t>
                                </m:r>
                                <m:r>
                                  <a:rPr lang="ru-RU" sz="2000" i="1"/>
                                  <m:t>, в противном случае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400" dirty="0"/>
              </a:p>
              <a:p>
                <a:endParaRPr lang="ru-RU" sz="2400" dirty="0"/>
              </a:p>
              <a:p>
                <a:r>
                  <a:rPr lang="ru-RU" sz="2400" dirty="0"/>
                  <a:t>При несовпадении символа на позиции </a:t>
                </a:r>
                <a:r>
                  <a:rPr lang="en-US" sz="2400" b="1" dirty="0" err="1"/>
                  <a:t>i</a:t>
                </a:r>
                <a:r>
                  <a:rPr lang="ru-RU" sz="2400" dirty="0"/>
                  <a:t> новое смещение вычисляется по формуле </a:t>
                </a:r>
              </a:p>
              <a:p>
                <a:pPr>
                  <a:buNone/>
                </a:pPr>
                <a:r>
                  <a:rPr lang="en-US" sz="2400" b="1" dirty="0"/>
                  <a:t>s</a:t>
                </a:r>
                <a:r>
                  <a:rPr lang="ru-RU" sz="2400" b="1" dirty="0"/>
                  <a:t>’=</a:t>
                </a:r>
                <a:r>
                  <a:rPr lang="en-US" sz="2400" b="1" dirty="0"/>
                  <a:t>s</a:t>
                </a:r>
                <a:r>
                  <a:rPr lang="ru-RU" sz="2400" b="1" dirty="0"/>
                  <a:t>+</a:t>
                </a:r>
                <a:r>
                  <a:rPr lang="en-US" sz="2400" b="1" dirty="0"/>
                  <a:t>m</a:t>
                </a:r>
                <a:r>
                  <a:rPr lang="ru-RU" sz="2400" b="1" dirty="0"/>
                  <a:t>-</a:t>
                </a:r>
                <a:r>
                  <a:rPr lang="en-US" sz="2400" b="1" dirty="0" err="1"/>
                  <a:t>StopShift</a:t>
                </a:r>
                <a:r>
                  <a:rPr lang="ru-RU" sz="2400" b="1" dirty="0"/>
                  <a:t>[</a:t>
                </a:r>
                <a:r>
                  <a:rPr lang="en-US" sz="2400" b="1" dirty="0"/>
                  <a:t>P</a:t>
                </a:r>
                <a:r>
                  <a:rPr lang="ru-RU" sz="2400" b="1" dirty="0"/>
                  <a:t>[</a:t>
                </a:r>
                <a:r>
                  <a:rPr lang="en-US" sz="2400" b="1" dirty="0" err="1"/>
                  <a:t>i</a:t>
                </a:r>
                <a:r>
                  <a:rPr lang="ru-RU" sz="2400" b="1" dirty="0"/>
                  <a:t>]]</a:t>
                </a:r>
                <a:endParaRPr lang="en-US" sz="2400" b="1" dirty="0"/>
              </a:p>
              <a:p>
                <a:pPr algn="r">
                  <a:buNone/>
                </a:pPr>
                <a:r>
                  <a:rPr lang="ru-RU" sz="2400" dirty="0"/>
                  <a:t>					Пример для </a:t>
                </a:r>
                <a:r>
                  <a:rPr lang="en-US" sz="2400" b="1" dirty="0"/>
                  <a:t>P</a:t>
                </a:r>
                <a:r>
                  <a:rPr lang="ru-RU" sz="2400" b="1" dirty="0"/>
                  <a:t>=</a:t>
                </a:r>
                <a:r>
                  <a:rPr lang="en-US" sz="2400" b="1" dirty="0" err="1"/>
                  <a:t>abcdadcd</a:t>
                </a:r>
                <a:r>
                  <a:rPr lang="en-US" sz="2400" b="1" dirty="0"/>
                  <a:t> </a:t>
                </a:r>
                <a:endParaRPr lang="ru-RU" sz="2400" b="1" dirty="0"/>
              </a:p>
              <a:p>
                <a:endParaRPr lang="ru-RU" sz="2400" dirty="0"/>
              </a:p>
            </p:txBody>
          </p:sp>
        </mc:Choice>
        <mc:Fallback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736"/>
                <a:ext cx="8229600" cy="5078189"/>
              </a:xfrm>
              <a:blipFill>
                <a:blip r:embed="rId2"/>
                <a:stretch>
                  <a:fillRect l="-1111" t="-840" r="-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36</a:t>
            </a:fld>
            <a:endParaRPr lang="ru-RU" dirty="0"/>
          </a:p>
        </p:txBody>
      </p:sp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539552" y="4797152"/>
          <a:ext cx="813690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4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latin typeface="+mn-lt"/>
                          <a:ea typeface="Calibri"/>
                          <a:cs typeface="Times New Roman"/>
                        </a:rPr>
                        <a:t>Символ</a:t>
                      </a:r>
                      <a:endParaRPr lang="ru-RU" sz="2800" b="1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+mn-lt"/>
                          <a:ea typeface="Calibri"/>
                          <a:cs typeface="Times New Roman"/>
                        </a:rPr>
                        <a:t>a</a:t>
                      </a:r>
                      <a:endParaRPr lang="ru-RU" sz="2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+mn-lt"/>
                          <a:ea typeface="Calibri"/>
                          <a:cs typeface="Times New Roman"/>
                        </a:rPr>
                        <a:t>b</a:t>
                      </a:r>
                      <a:endParaRPr lang="ru-RU" sz="2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endParaRPr lang="ru-RU" sz="2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+mn-lt"/>
                          <a:ea typeface="Calibri"/>
                          <a:cs typeface="Times New Roman"/>
                        </a:rPr>
                        <a:t>d</a:t>
                      </a:r>
                      <a:endParaRPr lang="ru-RU" sz="2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2400">
                          <a:latin typeface="+mn-lt"/>
                          <a:ea typeface="Calibri"/>
                          <a:cs typeface="Times New Roman"/>
                        </a:rPr>
                        <a:t>все остальные</a:t>
                      </a:r>
                      <a:endParaRPr lang="ru-RU" sz="2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latin typeface="+mn-lt"/>
                          <a:ea typeface="Calibri"/>
                          <a:cs typeface="Times New Roman"/>
                        </a:rPr>
                        <a:t>Последняя позиция</a:t>
                      </a:r>
                      <a:endParaRPr lang="ru-RU" sz="2800" b="1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  <a:endParaRPr lang="ru-RU" sz="2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  <a:endParaRPr lang="ru-RU" sz="2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+mn-lt"/>
                          <a:ea typeface="Calibri"/>
                          <a:cs typeface="Times New Roman"/>
                        </a:rPr>
                        <a:t>7</a:t>
                      </a:r>
                      <a:endParaRPr lang="ru-RU" sz="2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+mn-lt"/>
                          <a:ea typeface="Calibri"/>
                          <a:cs typeface="Times New Roman"/>
                        </a:rPr>
                        <a:t>6</a:t>
                      </a:r>
                      <a:endParaRPr lang="ru-RU" sz="2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+mn-lt"/>
                          <a:ea typeface="Calibri"/>
                          <a:cs typeface="Times New Roman"/>
                        </a:rPr>
                        <a:t>8</a:t>
                      </a:r>
                      <a:endParaRPr lang="ru-RU" sz="2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</a:rPr>
              <a:t>Таблица стоп-символов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pPr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Compute-Stop-Shift(P)</a:t>
            </a:r>
            <a:endParaRPr lang="ru-RU" sz="2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1	m=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P.length</a:t>
            </a:r>
            <a:endParaRPr lang="ru-RU" sz="2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2	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StopShift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[1..|Σ|] – 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новый массив</a:t>
            </a:r>
          </a:p>
          <a:p>
            <a:pPr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3	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=0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to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|Σ|-1</a:t>
            </a:r>
            <a:endParaRPr lang="ru-RU" sz="2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2800" dirty="0">
                <a:latin typeface="Courier New" pitchFamily="49" charset="0"/>
                <a:cs typeface="Courier New" pitchFamily="49" charset="0"/>
              </a:rPr>
              <a:t>4		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StopShift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]=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m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//заполнение по умолчанию</a:t>
            </a:r>
            <a:endParaRPr lang="ru-RU" sz="2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5	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=0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to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m-2</a:t>
            </a:r>
            <a:endParaRPr lang="ru-RU" sz="2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6		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StopShift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[P[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]]=m-1-i</a:t>
            </a:r>
            <a:endParaRPr lang="ru-RU" sz="2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7	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StopShift</a:t>
            </a:r>
            <a:endParaRPr lang="ru-RU" sz="2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/>
              <a:t>								</a:t>
            </a:r>
            <a:r>
              <a:rPr lang="en-US" sz="3200" b="1" dirty="0"/>
              <a:t>O</a:t>
            </a:r>
            <a:r>
              <a:rPr lang="ru-RU" sz="3200" b="1" dirty="0"/>
              <a:t>(|</a:t>
            </a:r>
            <a:r>
              <a:rPr lang="en-US" sz="3200" b="1" dirty="0"/>
              <a:t>Σ</a:t>
            </a:r>
            <a:r>
              <a:rPr lang="ru-RU" sz="3200" b="1" dirty="0"/>
              <a:t>|)</a:t>
            </a:r>
            <a:endParaRPr lang="ru-RU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37</a:t>
            </a:fld>
            <a:endParaRPr lang="ru-RU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18939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</a:rPr>
              <a:t>Таблица суффиксов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435280" cy="4862165"/>
              </a:xfrm>
            </p:spPr>
            <p:txBody>
              <a:bodyPr/>
              <a:lstStyle/>
              <a:p>
                <a:r>
                  <a:rPr lang="ru-RU" sz="2400" dirty="0"/>
                  <a:t>Содержит смещение для длины найденного суффикса</a:t>
                </a:r>
              </a:p>
              <a:p>
                <a:r>
                  <a:rPr lang="en-US" sz="2400" dirty="0"/>
                  <a:t>k – </a:t>
                </a:r>
                <a:r>
                  <a:rPr lang="ru-RU" sz="2400" dirty="0"/>
                  <a:t>порядковый номер не совпавшего символа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/>
                        <m:t>𝑆𝑢𝑓𝑓𝑖𝑥𝑆h𝑖𝑓𝑡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1400" i="1"/>
                          </m:ctrlPr>
                        </m:dPr>
                        <m:e>
                          <m:r>
                            <a:rPr lang="en-US" sz="1400" i="1"/>
                            <m:t>𝑖</m:t>
                          </m:r>
                        </m:e>
                      </m:d>
                      <m:r>
                        <a:rPr lang="en-US" sz="1400" i="1"/>
                        <m:t>=</m:t>
                      </m:r>
                      <m:r>
                        <a:rPr lang="en-US" sz="1400" i="1"/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ru-RU" sz="1400" i="1"/>
                          </m:ctrlPr>
                        </m:dPr>
                        <m:e>
                          <m:r>
                            <a:rPr lang="en-US" sz="1400" i="1"/>
                            <m:t>𝑗</m:t>
                          </m:r>
                          <m:r>
                            <a:rPr lang="en-US" sz="1400" i="1"/>
                            <m:t>&gt;0: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ru-RU" sz="1400" i="1"/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1400" i="1"/>
                                  </m:ctrlPr>
                                </m:mPr>
                                <m:mr>
                                  <m:e>
                                    <m:r>
                                      <a:rPr lang="en-US" sz="1400" i="1"/>
                                      <m:t>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ru-RU" sz="1400" i="1"/>
                                        </m:ctrlPr>
                                      </m:dPr>
                                      <m:e>
                                        <m:r>
                                          <a:rPr lang="en-US" sz="1400" i="1"/>
                                          <m:t>𝑖</m:t>
                                        </m:r>
                                        <m:r>
                                          <a:rPr lang="en-US" sz="1400" i="1"/>
                                          <m:t>−</m:t>
                                        </m:r>
                                        <m:r>
                                          <a:rPr lang="en-US" sz="1400" i="1"/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US" sz="1400" i="1"/>
                                      <m:t>≠</m:t>
                                    </m:r>
                                    <m:r>
                                      <a:rPr lang="en-US" sz="1400" i="1"/>
                                      <m:t>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ru-RU" sz="1400" i="1"/>
                                        </m:ctrlPr>
                                      </m:dPr>
                                      <m:e>
                                        <m:r>
                                          <a:rPr lang="en-US" sz="1400" i="1"/>
                                          <m:t>𝑖</m:t>
                                        </m:r>
                                        <m:r>
                                          <a:rPr lang="en-US" sz="1400" i="1"/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ru-RU" sz="1400" i="1"/>
                                      <m:t>, </m:t>
                                    </m:r>
                                    <m:r>
                                      <a:rPr lang="ru-RU" sz="1400" i="1"/>
                                      <m:t>𝑖</m:t>
                                    </m:r>
                                    <m:r>
                                      <a:rPr lang="ru-RU" sz="1400" i="1"/>
                                      <m:t>&gt;0,</m:t>
                                    </m:r>
                                    <m:r>
                                      <a:rPr lang="ru-RU" sz="1400" i="1"/>
                                      <m:t>𝑖</m:t>
                                    </m:r>
                                    <m:r>
                                      <a:rPr lang="ru-RU" sz="1400" i="1"/>
                                      <m:t>≥</m:t>
                                    </m:r>
                                    <m:r>
                                      <a:rPr lang="ru-RU" sz="1400" i="1"/>
                                      <m:t>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400" i="1"/>
                                      <m:t>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ru-RU" sz="1400" i="1"/>
                                        </m:ctrlPr>
                                      </m:dPr>
                                      <m:e>
                                        <m:r>
                                          <a:rPr lang="en-US" sz="1400" i="1"/>
                                          <m:t>𝑖</m:t>
                                        </m:r>
                                        <m:r>
                                          <a:rPr lang="en-US" sz="1400" i="1"/>
                                          <m:t>−</m:t>
                                        </m:r>
                                        <m:r>
                                          <a:rPr lang="en-US" sz="1400" i="1"/>
                                          <m:t>𝑗</m:t>
                                        </m:r>
                                        <m:r>
                                          <a:rPr lang="en-US" sz="1400" i="1"/>
                                          <m:t>+</m:t>
                                        </m:r>
                                        <m:r>
                                          <a:rPr lang="en-US" sz="1400" i="1"/>
                                          <m:t>𝑘</m:t>
                                        </m:r>
                                      </m:e>
                                    </m:d>
                                    <m:r>
                                      <a:rPr lang="en-US" sz="1400" i="1"/>
                                      <m:t>=</m:t>
                                    </m:r>
                                    <m:r>
                                      <a:rPr lang="en-US" sz="1400" i="1"/>
                                      <m:t>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ru-RU" sz="1400" i="1"/>
                                        </m:ctrlPr>
                                      </m:dPr>
                                      <m:e>
                                        <m:r>
                                          <a:rPr lang="en-US" sz="1400" i="1"/>
                                          <m:t>𝑖</m:t>
                                        </m:r>
                                        <m:r>
                                          <a:rPr lang="en-US" sz="1400" i="1"/>
                                          <m:t>−1+</m:t>
                                        </m:r>
                                        <m:r>
                                          <a:rPr lang="en-US" sz="1400" i="1"/>
                                          <m:t>𝑘</m:t>
                                        </m:r>
                                      </m:e>
                                    </m:d>
                                    <m:r>
                                      <a:rPr lang="en-US" sz="1400" i="1"/>
                                      <m:t>, </m:t>
                                    </m:r>
                                    <m:r>
                                      <a:rPr lang="en-US" sz="1400" i="1"/>
                                      <m:t>𝑘</m:t>
                                    </m:r>
                                    <m:r>
                                      <a:rPr lang="en-US" sz="1400" i="1"/>
                                      <m:t>&gt;0,0≤</m:t>
                                    </m:r>
                                    <m:r>
                                      <a:rPr lang="en-US" sz="1400" i="1"/>
                                      <m:t>𝑖</m:t>
                                    </m:r>
                                    <m:r>
                                      <a:rPr lang="en-US" sz="1400" i="1"/>
                                      <m:t>−</m:t>
                                    </m:r>
                                    <m:r>
                                      <a:rPr lang="en-US" sz="1400" i="1"/>
                                      <m:t>𝑗</m:t>
                                    </m:r>
                                    <m:r>
                                      <a:rPr lang="en-US" sz="1400" i="1"/>
                                      <m:t>+</m:t>
                                    </m:r>
                                    <m:r>
                                      <a:rPr lang="en-US" sz="1400" i="1"/>
                                      <m:t>𝑘</m:t>
                                    </m:r>
                                    <m:r>
                                      <a:rPr lang="en-US" sz="1400" i="1"/>
                                      <m:t>&lt;</m:t>
                                    </m:r>
                                    <m:r>
                                      <a:rPr lang="en-US" sz="1400" i="1"/>
                                      <m:t>𝑚</m:t>
                                    </m:r>
                                    <m:r>
                                      <a:rPr lang="en-US" sz="1400" i="1"/>
                                      <m:t>,0≤</m:t>
                                    </m:r>
                                    <m:r>
                                      <a:rPr lang="en-US" sz="1400" i="1"/>
                                      <m:t>𝑖</m:t>
                                    </m:r>
                                    <m:r>
                                      <a:rPr lang="en-US" sz="1400" i="1"/>
                                      <m:t>−1+</m:t>
                                    </m:r>
                                    <m:r>
                                      <a:rPr lang="en-US" sz="1400" i="1"/>
                                      <m:t>𝑘</m:t>
                                    </m:r>
                                    <m:r>
                                      <a:rPr lang="en-US" sz="1400" i="1"/>
                                      <m:t>&lt;</m:t>
                                    </m:r>
                                    <m:r>
                                      <a:rPr lang="en-US" sz="1400" i="1"/>
                                      <m:t>𝑚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ru-RU" sz="2400" dirty="0"/>
              </a:p>
              <a:p>
                <a:r>
                  <a:rPr lang="ru-RU" sz="2400" dirty="0"/>
                  <a:t>Новый сдвиг </a:t>
                </a:r>
                <a:r>
                  <a:rPr lang="en-US" sz="2400" b="1" dirty="0"/>
                  <a:t>s</a:t>
                </a:r>
                <a:r>
                  <a:rPr lang="ru-RU" sz="2400" b="1" dirty="0"/>
                  <a:t>’=</a:t>
                </a:r>
                <a:r>
                  <a:rPr lang="en-US" sz="2400" b="1" dirty="0"/>
                  <a:t>s</a:t>
                </a:r>
                <a:r>
                  <a:rPr lang="ru-RU" sz="2400" b="1" dirty="0"/>
                  <a:t>+</a:t>
                </a:r>
                <a:r>
                  <a:rPr lang="en-US" sz="2400" b="1" dirty="0" err="1"/>
                  <a:t>SuffixShift</a:t>
                </a:r>
                <a:r>
                  <a:rPr lang="ru-RU" sz="2400" b="1" dirty="0"/>
                  <a:t>[</a:t>
                </a:r>
                <a:r>
                  <a:rPr lang="en-US" sz="2400" b="1" dirty="0"/>
                  <a:t>m</a:t>
                </a:r>
                <a:r>
                  <a:rPr lang="ru-RU" sz="2400" b="1" dirty="0"/>
                  <a:t>-</a:t>
                </a:r>
                <a:r>
                  <a:rPr lang="en-US" sz="2400" b="1" dirty="0"/>
                  <a:t>k</a:t>
                </a:r>
                <a:r>
                  <a:rPr lang="ru-RU" sz="2400" b="1" dirty="0"/>
                  <a:t>]</a:t>
                </a:r>
              </a:p>
              <a:p>
                <a:pPr algn="r">
                  <a:buNone/>
                </a:pPr>
                <a:r>
                  <a:rPr lang="en-US" sz="2400" dirty="0"/>
                  <a:t>					</a:t>
                </a:r>
                <a:r>
                  <a:rPr lang="ru-RU" sz="2400" dirty="0"/>
                  <a:t>Пример для </a:t>
                </a:r>
                <a:r>
                  <a:rPr lang="en-US" sz="2400" b="1" dirty="0"/>
                  <a:t>P</a:t>
                </a:r>
                <a:r>
                  <a:rPr lang="ru-RU" sz="2400" b="1" dirty="0"/>
                  <a:t>=</a:t>
                </a:r>
                <a:r>
                  <a:rPr lang="en-US" sz="2400" b="1" dirty="0" err="1"/>
                  <a:t>abcdadcd</a:t>
                </a:r>
                <a:endParaRPr lang="ru-RU" sz="2400" b="1" dirty="0"/>
              </a:p>
              <a:p>
                <a:endParaRPr lang="ru-RU" sz="2400" dirty="0"/>
              </a:p>
            </p:txBody>
          </p:sp>
        </mc:Choice>
        <mc:Fallback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435280" cy="4862165"/>
              </a:xfrm>
              <a:blipFill>
                <a:blip r:embed="rId3"/>
                <a:stretch>
                  <a:fillRect l="-289" t="-6140" r="-10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38</a:t>
            </a:fld>
            <a:endParaRPr lang="ru-RU" dirty="0"/>
          </a:p>
        </p:txBody>
      </p:sp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323532" y="3501008"/>
          <a:ext cx="84969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+mn-lt"/>
                          <a:ea typeface="Calibri"/>
                          <a:cs typeface="Times New Roman"/>
                        </a:rPr>
                        <a:t>Индекс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+mn-lt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600"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600">
                          <a:latin typeface="+mn-lt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600">
                          <a:latin typeface="+mn-lt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600">
                          <a:latin typeface="+mn-lt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ru-RU" sz="1600">
                          <a:latin typeface="+mn-lt"/>
                          <a:ea typeface="Calibri"/>
                          <a:cs typeface="Times New Roman"/>
                        </a:rPr>
                        <a:t>Суффикс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ε</a:t>
                      </a:r>
                      <a:endParaRPr lang="ru-RU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  <a:ea typeface="Calibri"/>
                          <a:cs typeface="Times New Roman"/>
                        </a:rPr>
                        <a:t>d</a:t>
                      </a:r>
                      <a:endParaRPr lang="ru-RU" sz="16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  <a:ea typeface="Calibri"/>
                          <a:cs typeface="Times New Roman"/>
                        </a:rPr>
                        <a:t>cd</a:t>
                      </a:r>
                      <a:endParaRPr lang="ru-RU" sz="16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  <a:ea typeface="Calibri"/>
                          <a:cs typeface="Times New Roman"/>
                        </a:rPr>
                        <a:t>dcd</a:t>
                      </a:r>
                      <a:endParaRPr lang="ru-RU" sz="16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adcd</a:t>
                      </a:r>
                      <a:endParaRPr lang="ru-RU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dadcd</a:t>
                      </a:r>
                      <a:endParaRPr lang="ru-RU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cdadcd</a:t>
                      </a:r>
                      <a:endParaRPr lang="ru-RU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bcdadcd</a:t>
                      </a:r>
                      <a:endParaRPr lang="ru-RU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  <a:ea typeface="Calibri"/>
                          <a:cs typeface="Times New Roman"/>
                        </a:rPr>
                        <a:t>abcdadcd</a:t>
                      </a:r>
                      <a:endParaRPr lang="ru-RU" sz="16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+mn-lt"/>
                          <a:ea typeface="Calibri"/>
                          <a:cs typeface="Times New Roman"/>
                        </a:rPr>
                        <a:t>Сдвиг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600"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600">
                          <a:latin typeface="+mn-lt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600">
                          <a:latin typeface="+mn-lt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600">
                          <a:latin typeface="+mn-lt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600">
                          <a:latin typeface="+mn-lt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+mn-lt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+mn-lt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1380" name="Object 4"/>
          <p:cNvGraphicFramePr>
            <a:graphicFrameLocks noChangeAspect="1"/>
          </p:cNvGraphicFramePr>
          <p:nvPr/>
        </p:nvGraphicFramePr>
        <p:xfrm>
          <a:off x="323850" y="4724400"/>
          <a:ext cx="3155950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4" name="Visio" r:id="rId4" imgW="2109034" imgH="925830" progId="Visio.Drawing.11">
                  <p:embed/>
                </p:oleObj>
              </mc:Choice>
              <mc:Fallback>
                <p:oleObj name="Visio" r:id="rId4" imgW="2109034" imgH="925830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724400"/>
                        <a:ext cx="3155950" cy="1385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1383" name="Object 7"/>
          <p:cNvGraphicFramePr>
            <a:graphicFrameLocks noChangeAspect="1"/>
          </p:cNvGraphicFramePr>
          <p:nvPr/>
        </p:nvGraphicFramePr>
        <p:xfrm>
          <a:off x="3707904" y="4725144"/>
          <a:ext cx="4772025" cy="144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5" name="Visio" r:id="rId6" imgW="3185205" imgH="961834" progId="Visio.Drawing.11">
                  <p:embed/>
                </p:oleObj>
              </mc:Choice>
              <mc:Fallback>
                <p:oleObj name="Visio" r:id="rId6" imgW="3185205" imgH="961834" progId="Visio.Drawing.1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4725144"/>
                        <a:ext cx="4772025" cy="1443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</a:rPr>
              <a:t>Таблица суффиксов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5078189"/>
          </a:xfrm>
        </p:spPr>
        <p:txBody>
          <a:bodyPr/>
          <a:lstStyle/>
          <a:p>
            <a:r>
              <a:rPr lang="ru-RU" sz="2800" dirty="0"/>
              <a:t>Используются процедуры построения префиксной функции </a:t>
            </a:r>
            <a:r>
              <a:rPr lang="en-US" sz="2800" i="1" dirty="0"/>
              <a:t>Compute</a:t>
            </a:r>
            <a:r>
              <a:rPr lang="ru-RU" sz="2800" i="1" dirty="0"/>
              <a:t>-</a:t>
            </a:r>
            <a:r>
              <a:rPr lang="en-US" sz="2800" i="1" dirty="0"/>
              <a:t>Prefix</a:t>
            </a:r>
            <a:r>
              <a:rPr lang="ru-RU" sz="2800" i="1" dirty="0"/>
              <a:t>-</a:t>
            </a:r>
            <a:r>
              <a:rPr lang="en-US" sz="2800" i="1" dirty="0"/>
              <a:t>Function</a:t>
            </a:r>
            <a:r>
              <a:rPr lang="ru-RU" sz="2800" i="1" dirty="0"/>
              <a:t> </a:t>
            </a:r>
            <a:r>
              <a:rPr lang="ru-RU" sz="2800" dirty="0"/>
              <a:t>и </a:t>
            </a:r>
            <a:r>
              <a:rPr lang="ru-RU" sz="2800" dirty="0" err="1"/>
              <a:t>суффиксной</a:t>
            </a:r>
            <a:r>
              <a:rPr lang="ru-RU" sz="2800" dirty="0"/>
              <a:t> функции </a:t>
            </a:r>
            <a:r>
              <a:rPr lang="en-US" sz="2800" i="1" dirty="0"/>
              <a:t>Compute</a:t>
            </a:r>
            <a:r>
              <a:rPr lang="ru-RU" sz="2800" i="1" dirty="0"/>
              <a:t>-</a:t>
            </a:r>
            <a:r>
              <a:rPr lang="en-US" sz="2800" i="1" dirty="0"/>
              <a:t>Suffix</a:t>
            </a:r>
            <a:r>
              <a:rPr lang="ru-RU" sz="2800" i="1" dirty="0"/>
              <a:t>-</a:t>
            </a:r>
            <a:r>
              <a:rPr lang="en-US" sz="2800" i="1" dirty="0"/>
              <a:t>Function</a:t>
            </a:r>
            <a:endParaRPr lang="ru-RU" sz="2800" i="1" dirty="0"/>
          </a:p>
          <a:p>
            <a:endParaRPr lang="ru-RU" sz="2800" i="1" dirty="0"/>
          </a:p>
          <a:p>
            <a:r>
              <a:rPr lang="ru-RU" sz="2800" dirty="0" err="1"/>
              <a:t>Суффиксная</a:t>
            </a:r>
            <a:r>
              <a:rPr lang="ru-RU" sz="2800" dirty="0"/>
              <a:t> функция симметрична префиксной – одна ищет префиксы, другая суффиксы</a:t>
            </a:r>
          </a:p>
          <a:p>
            <a:endParaRPr lang="ru-RU" sz="2800" dirty="0"/>
          </a:p>
          <a:p>
            <a:r>
              <a:rPr lang="ru-RU" sz="2800" dirty="0"/>
              <a:t>Можно использовать префиксную функцию на строке </a:t>
            </a:r>
            <a:r>
              <a:rPr lang="en-US" sz="2800" b="1" dirty="0"/>
              <a:t>P</a:t>
            </a:r>
            <a:r>
              <a:rPr lang="ru-RU" sz="2800" b="1" dirty="0"/>
              <a:t>’</a:t>
            </a:r>
            <a:r>
              <a:rPr lang="ru-RU" sz="2800" dirty="0"/>
              <a:t> обратной </a:t>
            </a:r>
            <a:r>
              <a:rPr lang="en-US" sz="2800" b="1" dirty="0"/>
              <a:t>P</a:t>
            </a:r>
            <a:r>
              <a:rPr lang="ru-RU" sz="2800" dirty="0"/>
              <a:t>, то есть </a:t>
            </a:r>
            <a:r>
              <a:rPr lang="en-US" sz="2800" b="1" dirty="0"/>
              <a:t>P</a:t>
            </a:r>
            <a:r>
              <a:rPr lang="ru-RU" sz="2800" b="1" dirty="0"/>
              <a:t>’[1]=</a:t>
            </a:r>
            <a:r>
              <a:rPr lang="en-US" sz="2800" b="1" dirty="0"/>
              <a:t>P</a:t>
            </a:r>
            <a:r>
              <a:rPr lang="ru-RU" sz="2800" b="1" dirty="0"/>
              <a:t>[</a:t>
            </a:r>
            <a:r>
              <a:rPr lang="en-US" sz="2800" b="1" dirty="0"/>
              <a:t>m</a:t>
            </a:r>
            <a:r>
              <a:rPr lang="ru-RU" sz="2800" b="1" dirty="0"/>
              <a:t>]</a:t>
            </a:r>
            <a:r>
              <a:rPr lang="ru-RU" sz="2800" dirty="0"/>
              <a:t>, </a:t>
            </a:r>
            <a:r>
              <a:rPr lang="en-US" sz="2800" b="1" dirty="0"/>
              <a:t>P</a:t>
            </a:r>
            <a:r>
              <a:rPr lang="ru-RU" sz="2800" b="1" dirty="0"/>
              <a:t>’[2]=</a:t>
            </a:r>
            <a:r>
              <a:rPr lang="en-US" sz="2800" b="1" dirty="0"/>
              <a:t>P</a:t>
            </a:r>
            <a:r>
              <a:rPr lang="ru-RU" sz="2800" b="1" dirty="0"/>
              <a:t>[</a:t>
            </a:r>
            <a:r>
              <a:rPr lang="en-US" sz="2800" b="1" dirty="0"/>
              <a:t>m</a:t>
            </a:r>
            <a:r>
              <a:rPr lang="ru-RU" sz="2800" b="1" dirty="0"/>
              <a:t>-1] ... </a:t>
            </a:r>
            <a:r>
              <a:rPr lang="en-US" sz="2800" b="1" dirty="0"/>
              <a:t>P’[m]=P[1]</a:t>
            </a:r>
            <a:r>
              <a:rPr lang="ru-RU" sz="2800" b="1" dirty="0"/>
              <a:t> </a:t>
            </a:r>
          </a:p>
          <a:p>
            <a:endParaRPr lang="ru-RU" sz="2800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39</a:t>
            </a:fld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поиска в строке</a:t>
            </a:r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0372081"/>
              </p:ext>
            </p:extLst>
          </p:nvPr>
        </p:nvGraphicFramePr>
        <p:xfrm>
          <a:off x="395536" y="1268760"/>
          <a:ext cx="8496945" cy="4547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02891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+mn-lt"/>
                          <a:ea typeface="Calibri"/>
                          <a:cs typeface="Times New Roman"/>
                        </a:rPr>
                        <a:t>Алгоритм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2400">
                          <a:latin typeface="+mn-lt"/>
                          <a:ea typeface="Calibri"/>
                          <a:cs typeface="Times New Roman"/>
                        </a:rPr>
                        <a:t>Время предварительной обработки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2400">
                          <a:latin typeface="+mn-lt"/>
                          <a:ea typeface="Calibri"/>
                          <a:cs typeface="Times New Roman"/>
                        </a:rPr>
                        <a:t>Время сравнения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921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+mn-lt"/>
                          <a:ea typeface="Calibri"/>
                          <a:cs typeface="Times New Roman"/>
                        </a:rPr>
                        <a:t>Простейший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24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>
                          <a:latin typeface="+mn-lt"/>
                          <a:ea typeface="Calibri"/>
                          <a:cs typeface="Times New Roman"/>
                        </a:rPr>
                        <a:t>O((n-m+1)m)</a:t>
                      </a:r>
                      <a:endParaRPr lang="ru-RU" sz="2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921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2400">
                          <a:latin typeface="+mn-lt"/>
                          <a:ea typeface="Calibri"/>
                          <a:cs typeface="Times New Roman"/>
                        </a:rPr>
                        <a:t>Рабина-Карпа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>
                          <a:latin typeface="+mn-lt"/>
                          <a:ea typeface="Calibri"/>
                          <a:cs typeface="Times New Roman"/>
                        </a:rPr>
                        <a:t>O(m)</a:t>
                      </a:r>
                      <a:endParaRPr lang="ru-RU" sz="2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>
                          <a:latin typeface="+mn-lt"/>
                          <a:ea typeface="Calibri"/>
                          <a:cs typeface="Times New Roman"/>
                        </a:rPr>
                        <a:t>O((n-m+1)m)</a:t>
                      </a:r>
                      <a:endParaRPr lang="ru-RU" sz="2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921"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latin typeface="+mn-lt"/>
                          <a:ea typeface="Calibri"/>
                          <a:cs typeface="Times New Roman"/>
                        </a:rPr>
                        <a:t>Кнута-Морриса-Пратта</a:t>
                      </a:r>
                      <a:endParaRPr lang="ru-RU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+mn-lt"/>
                          <a:ea typeface="Calibri"/>
                          <a:cs typeface="Times New Roman"/>
                        </a:rPr>
                        <a:t>O(m)</a:t>
                      </a:r>
                      <a:endParaRPr lang="ru-RU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+mn-lt"/>
                          <a:ea typeface="Calibri"/>
                          <a:cs typeface="Times New Roman"/>
                        </a:rPr>
                        <a:t>O(n)</a:t>
                      </a:r>
                      <a:endParaRPr lang="ru-RU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921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2400" kern="1200" dirty="0" err="1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Times New Roman"/>
                        </a:rPr>
                        <a:t>Бойера-Мура</a:t>
                      </a:r>
                      <a:endParaRPr lang="ru-RU" sz="2400" kern="1200" dirty="0">
                        <a:solidFill>
                          <a:schemeClr val="dk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n-lt"/>
                          <a:ea typeface="Calibri"/>
                          <a:cs typeface="Times New Roman"/>
                        </a:rPr>
                        <a:t>O(m).. O(m+|Σ|)</a:t>
                      </a:r>
                      <a:endParaRPr lang="ru-RU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n-lt"/>
                          <a:ea typeface="Calibri"/>
                          <a:cs typeface="Times New Roman"/>
                        </a:rPr>
                        <a:t>O(n/m)..O(nm)</a:t>
                      </a:r>
                      <a:endParaRPr lang="ru-RU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9770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+mn-lt"/>
                          <a:ea typeface="Calibri"/>
                          <a:cs typeface="Times New Roman"/>
                        </a:rPr>
                        <a:t>Конечный автомат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+mn-lt"/>
                          <a:ea typeface="Calibri"/>
                          <a:cs typeface="Times New Roman"/>
                        </a:rPr>
                        <a:t>O(</a:t>
                      </a:r>
                      <a:r>
                        <a:rPr lang="en-US" sz="2400" dirty="0" err="1">
                          <a:latin typeface="+mn-lt"/>
                          <a:ea typeface="Calibri"/>
                          <a:cs typeface="Times New Roman"/>
                        </a:rPr>
                        <a:t>m|Σ</a:t>
                      </a:r>
                      <a:r>
                        <a:rPr lang="en-US" sz="2400" dirty="0">
                          <a:latin typeface="+mn-lt"/>
                          <a:ea typeface="Calibri"/>
                          <a:cs typeface="Times New Roman"/>
                        </a:rPr>
                        <a:t>|)</a:t>
                      </a:r>
                      <a:endParaRPr lang="ru-RU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+mn-lt"/>
                          <a:ea typeface="Calibri"/>
                          <a:cs typeface="Times New Roman"/>
                        </a:rPr>
                        <a:t>O(n)</a:t>
                      </a:r>
                      <a:endParaRPr lang="ru-RU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4</a:t>
            </a:fld>
            <a:endParaRPr lang="ru-RU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</a:rPr>
              <a:t>Таблица суффиксов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579296" cy="4934173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Compute-Suffix-Shift(P)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1	m=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P.length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2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SuffixShift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[0..m] – 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новый массив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3	π=Compute-Prefix-Function(P)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4	S=Compute-Suffix-Function(P)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5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j=0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to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m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6	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SuffixShift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[j]=m-π[m]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7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=1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to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m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8		j=m-S[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]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9	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SuffixShift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[j]=min(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SuffixShift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[j],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-S[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]) 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2400" dirty="0">
                <a:latin typeface="Courier New" pitchFamily="49" charset="0"/>
                <a:cs typeface="Courier New" pitchFamily="49" charset="0"/>
              </a:rPr>
              <a:t>10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SuffixShift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/>
              <a:t>SuffixShift</a:t>
            </a:r>
            <a:r>
              <a:rPr lang="ru-RU" sz="2000" dirty="0"/>
              <a:t>[0]</a:t>
            </a:r>
            <a:r>
              <a:rPr lang="en-US" sz="2000" dirty="0"/>
              <a:t> –</a:t>
            </a:r>
            <a:r>
              <a:rPr lang="ru-RU" sz="2000" dirty="0"/>
              <a:t> вся совпавшая строка</a:t>
            </a:r>
          </a:p>
          <a:p>
            <a:pPr>
              <a:buNone/>
            </a:pPr>
            <a:r>
              <a:rPr lang="en-US" sz="2000" dirty="0" err="1"/>
              <a:t>SuffixShift</a:t>
            </a:r>
            <a:r>
              <a:rPr lang="ru-RU" sz="2000" dirty="0"/>
              <a:t>[</a:t>
            </a:r>
            <a:r>
              <a:rPr lang="en-US" sz="2000" dirty="0"/>
              <a:t>m</a:t>
            </a:r>
            <a:r>
              <a:rPr lang="ru-RU" sz="2000" dirty="0"/>
              <a:t>] – пустой суффикс</a:t>
            </a:r>
            <a:endParaRPr lang="ru-RU" sz="2000" dirty="0">
              <a:cs typeface="Courier New" pitchFamily="49" charset="0"/>
            </a:endParaRPr>
          </a:p>
          <a:p>
            <a:pPr>
              <a:buNone/>
            </a:pPr>
            <a:endParaRPr lang="ru-RU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40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588224" y="314096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</a:t>
            </a:r>
            <a:r>
              <a:rPr lang="ru-RU" sz="2800" b="1" dirty="0"/>
              <a:t>(</a:t>
            </a:r>
            <a:r>
              <a:rPr lang="en-US" sz="2800" b="1" dirty="0"/>
              <a:t>m</a:t>
            </a:r>
            <a:r>
              <a:rPr lang="ru-RU" sz="2800" b="1" dirty="0"/>
              <a:t>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923"/>
          </a:xfrm>
        </p:spPr>
        <p:txBody>
          <a:bodyPr/>
          <a:lstStyle/>
          <a:p>
            <a:r>
              <a:rPr lang="ru-RU" dirty="0"/>
              <a:t>Предварительная обработка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ru-RU" dirty="0"/>
              <a:t>Построение таблицы стоп-символов </a:t>
            </a:r>
            <a:r>
              <a:rPr lang="en-US" b="1" dirty="0"/>
              <a:t>O</a:t>
            </a:r>
            <a:r>
              <a:rPr lang="ru-RU" b="1" dirty="0"/>
              <a:t>(|</a:t>
            </a:r>
            <a:r>
              <a:rPr lang="en-US" b="1" dirty="0"/>
              <a:t>Σ</a:t>
            </a:r>
            <a:r>
              <a:rPr lang="ru-RU" b="1" dirty="0"/>
              <a:t>|)</a:t>
            </a:r>
          </a:p>
          <a:p>
            <a:r>
              <a:rPr lang="ru-RU" dirty="0"/>
              <a:t>Построение таблицы суффиксов </a:t>
            </a:r>
            <a:r>
              <a:rPr lang="en-US" b="1" dirty="0"/>
              <a:t>O(m)</a:t>
            </a:r>
          </a:p>
          <a:p>
            <a:r>
              <a:rPr lang="ru-RU" dirty="0"/>
              <a:t>Время предварительной обработки </a:t>
            </a:r>
          </a:p>
          <a:p>
            <a:pPr>
              <a:buNone/>
            </a:pPr>
            <a:r>
              <a:rPr lang="en-US" b="1" dirty="0"/>
              <a:t>O</a:t>
            </a:r>
            <a:r>
              <a:rPr lang="ru-RU" b="1" dirty="0"/>
              <a:t>(|</a:t>
            </a:r>
            <a:r>
              <a:rPr lang="en-US" b="1" dirty="0"/>
              <a:t>Σ</a:t>
            </a:r>
            <a:r>
              <a:rPr lang="ru-RU" b="1" dirty="0"/>
              <a:t>|+</a:t>
            </a:r>
            <a:r>
              <a:rPr lang="en-US" b="1" dirty="0"/>
              <a:t>m</a:t>
            </a:r>
            <a:r>
              <a:rPr lang="ru-RU" b="1" dirty="0"/>
              <a:t>)</a:t>
            </a:r>
          </a:p>
          <a:p>
            <a:pPr>
              <a:buNone/>
            </a:pPr>
            <a:endParaRPr lang="ru-RU" dirty="0"/>
          </a:p>
          <a:p>
            <a:r>
              <a:rPr lang="ru-RU" dirty="0"/>
              <a:t>Можно использовать только эвристику совпавшего суффикса, тогда время предварительной обработки  </a:t>
            </a:r>
            <a:r>
              <a:rPr lang="en-US" b="1" dirty="0"/>
              <a:t>O(m)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41</a:t>
            </a:fld>
            <a:endParaRPr lang="ru-RU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39825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</a:rPr>
              <a:t>Алгоритм БМ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579296" cy="5150197"/>
          </a:xfrm>
        </p:spPr>
        <p:txBody>
          <a:bodyPr/>
          <a:lstStyle/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BM-Matcher(T,P)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1	n=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T.length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2	m=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P.length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3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StopShift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=Compute-Stop-Shift(P)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4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SuffixShift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=Compute-Suffix-Shift(P)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5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=m-1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to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n-1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6		j=m-1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7	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P[j]==T[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8			if j==0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2000" dirty="0">
                <a:latin typeface="Courier New" pitchFamily="49" charset="0"/>
                <a:cs typeface="Courier New" pitchFamily="49" charset="0"/>
              </a:rPr>
              <a:t>9			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«Образец находится со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					c</a:t>
            </a:r>
            <a:r>
              <a:rPr lang="ru-RU" sz="2000" dirty="0" err="1">
                <a:latin typeface="Courier New" pitchFamily="49" charset="0"/>
                <a:cs typeface="Courier New" pitchFamily="49" charset="0"/>
              </a:rPr>
              <a:t>мещением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»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10		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=i-1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11			j=j-1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12	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i+max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SuffixShift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[m-1-j],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StopShift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[T[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]])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42</a:t>
            </a:fld>
            <a:endParaRPr lang="ru-RU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46931"/>
          </a:xfrm>
        </p:spPr>
        <p:txBody>
          <a:bodyPr/>
          <a:lstStyle/>
          <a:p>
            <a:r>
              <a:rPr lang="ru-RU" dirty="0"/>
              <a:t>Алгоритм </a:t>
            </a:r>
            <a:r>
              <a:rPr lang="ru-RU" dirty="0" err="1"/>
              <a:t>Бойера-Мура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934173"/>
          </a:xfrm>
        </p:spPr>
        <p:txBody>
          <a:bodyPr/>
          <a:lstStyle/>
          <a:p>
            <a:r>
              <a:rPr lang="ru-RU" sz="2400" dirty="0">
                <a:solidFill>
                  <a:schemeClr val="tx2"/>
                </a:solidFill>
              </a:rPr>
              <a:t>Быстрая работа на «хороших» данных, вероятность появления «плохих» данных мала, что приводит к оптимальности алгоритма в большинстве случаев, когда нет возможности произвести предварительную обработку текста</a:t>
            </a:r>
          </a:p>
          <a:p>
            <a:r>
              <a:rPr lang="ru-RU" sz="2400" dirty="0">
                <a:solidFill>
                  <a:schemeClr val="tx2"/>
                </a:solidFill>
              </a:rPr>
              <a:t>Быстрая работа и минимальные требования к памяти при работе с алфавитом намного превышающим длину шаблона</a:t>
            </a:r>
          </a:p>
          <a:p>
            <a:r>
              <a:rPr lang="ru-RU" sz="2400" dirty="0">
                <a:solidFill>
                  <a:schemeClr val="tx2"/>
                </a:solidFill>
              </a:rPr>
              <a:t>Имеет множество модификаций под конкретные задачи поиска (в т.ч. поиск «?»)</a:t>
            </a:r>
          </a:p>
          <a:p>
            <a:r>
              <a:rPr lang="ru-RU" sz="2400" dirty="0">
                <a:solidFill>
                  <a:srgbClr val="C00000"/>
                </a:solidFill>
              </a:rPr>
              <a:t>Невозможность поиска любой строки из нескольких заданных (поиск «*»)</a:t>
            </a:r>
          </a:p>
          <a:p>
            <a:r>
              <a:rPr lang="ru-RU" sz="2400" dirty="0">
                <a:solidFill>
                  <a:srgbClr val="C00000"/>
                </a:solidFill>
              </a:rPr>
              <a:t>Большие требования к памяти на больших алфавитах</a:t>
            </a:r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43</a:t>
            </a:fld>
            <a:endParaRPr lang="ru-RU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b="1" dirty="0"/>
              <a:t>Поиск в строке</a:t>
            </a:r>
            <a:br>
              <a:rPr lang="ru-RU" sz="4000" b="1" dirty="0"/>
            </a:br>
            <a:r>
              <a:rPr lang="ru-RU" sz="2400" b="1" dirty="0"/>
              <a:t>Часть 1. Алгоритмы</a:t>
            </a:r>
            <a:endParaRPr lang="ru-RU" sz="2400" b="1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81200" y="4714884"/>
            <a:ext cx="6553200" cy="1000116"/>
          </a:xfrm>
        </p:spPr>
        <p:txBody>
          <a:bodyPr/>
          <a:lstStyle/>
          <a:p>
            <a:pPr algn="r"/>
            <a:r>
              <a:rPr lang="ru-RU" sz="2000" b="1" u="sng" dirty="0"/>
              <a:t>Тема 12:</a:t>
            </a:r>
            <a:r>
              <a:rPr lang="ru-RU" sz="2000" b="1" dirty="0"/>
              <a:t> Поиск и сортировка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44</a:t>
            </a:fld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 bwMode="auto">
          <a:xfrm>
            <a:off x="1928794" y="4000504"/>
            <a:ext cx="6553200" cy="4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ru-RU" sz="2000" b="1" dirty="0">
                <a:solidFill>
                  <a:schemeClr val="tx2"/>
                </a:solidFill>
                <a:ea typeface="+mj-ea"/>
                <a:cs typeface="+mj-cs"/>
              </a:rPr>
              <a:t>Лекция 1</a:t>
            </a:r>
            <a:r>
              <a:rPr lang="en-US" sz="2000" b="1" dirty="0">
                <a:solidFill>
                  <a:schemeClr val="tx2"/>
                </a:solidFill>
                <a:ea typeface="+mj-ea"/>
                <a:cs typeface="+mj-cs"/>
              </a:rPr>
              <a:t>5</a:t>
            </a:r>
            <a:endParaRPr lang="ru-RU" sz="2000" b="1" dirty="0">
              <a:solidFill>
                <a:schemeClr val="tx2"/>
              </a:solidFill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pPr marL="0" lvl="0" indent="0">
              <a:buNone/>
            </a:pPr>
            <a:r>
              <a:rPr lang="ru-RU" dirty="0"/>
              <a:t>1. Поиск подстрок. Определения, простейший алгоритм.</a:t>
            </a:r>
          </a:p>
          <a:p>
            <a:pPr marL="0" lvl="0" indent="0">
              <a:buNone/>
            </a:pPr>
            <a:endParaRPr lang="ru-RU" dirty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45</a:t>
            </a:fld>
            <a:endParaRPr lang="ru-RU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86100E-C3EC-44F1-9A58-128CACAD2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/>
              <a:t>Примеры реализации на 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A9F8F5-78BE-4320-869C-BB6911BCD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1470EA-D1A7-4F22-BA55-DDF261BB8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46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0700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991600" cy="633412"/>
          </a:xfrm>
        </p:spPr>
        <p:txBody>
          <a:bodyPr/>
          <a:lstStyle/>
          <a:p>
            <a:pPr eaLnBrk="1" hangingPunct="1"/>
            <a:r>
              <a:rPr lang="ru-RU"/>
              <a:t>Реализация простейшего алгоритма</a:t>
            </a:r>
          </a:p>
        </p:txBody>
      </p:sp>
      <p:sp>
        <p:nvSpPr>
          <p:cNvPr id="17411" name="Объект 1"/>
          <p:cNvSpPr>
            <a:spLocks noGrp="1"/>
          </p:cNvSpPr>
          <p:nvPr>
            <p:ph idx="1"/>
          </p:nvPr>
        </p:nvSpPr>
        <p:spPr>
          <a:xfrm>
            <a:off x="152400" y="1125538"/>
            <a:ext cx="8883650" cy="4530725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2400" b="1">
                <a:latin typeface="Courier New" pitchFamily="-106" charset="0"/>
                <a:cs typeface="Courier New" pitchFamily="-106" charset="0"/>
              </a:rPr>
              <a:t>void SimpleSearch(char *T, int n, 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2400" b="1">
                <a:latin typeface="Courier New" pitchFamily="-106" charset="0"/>
                <a:cs typeface="Courier New" pitchFamily="-106" charset="0"/>
              </a:rPr>
              <a:t>	</a:t>
            </a:r>
            <a:r>
              <a:rPr lang="ru-RU" sz="2400" b="1">
                <a:latin typeface="Courier New" pitchFamily="-106" charset="0"/>
                <a:cs typeface="Courier New" pitchFamily="-106" charset="0"/>
              </a:rPr>
              <a:t>			</a:t>
            </a:r>
            <a:r>
              <a:rPr lang="en-US" sz="2400" b="1">
                <a:latin typeface="Courier New" pitchFamily="-106" charset="0"/>
                <a:cs typeface="Courier New" pitchFamily="-106" charset="0"/>
              </a:rPr>
              <a:t>char * F, int m) </a:t>
            </a:r>
            <a:endParaRPr lang="ru-RU" sz="2400" b="1">
              <a:latin typeface="Courier New" pitchFamily="-106" charset="0"/>
              <a:cs typeface="Courier New" pitchFamily="-106" charset="0"/>
            </a:endParaRP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2400" b="1">
                <a:latin typeface="Courier New" pitchFamily="-106" charset="0"/>
                <a:cs typeface="Courier New" pitchFamily="-106" charset="0"/>
              </a:rPr>
              <a:t>{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ru-RU" sz="2400" b="1">
                <a:latin typeface="Courier New" pitchFamily="-106" charset="0"/>
                <a:cs typeface="Courier New" pitchFamily="-106" charset="0"/>
              </a:rPr>
              <a:t>	</a:t>
            </a:r>
            <a:r>
              <a:rPr lang="en-US" sz="2400" b="1">
                <a:latin typeface="Courier New" pitchFamily="-106" charset="0"/>
                <a:cs typeface="Courier New" pitchFamily="-106" charset="0"/>
              </a:rPr>
              <a:t>for (int r = 0; r &lt; n – m + 1; r++)</a:t>
            </a:r>
            <a:endParaRPr lang="ru-RU" sz="2400" b="1">
              <a:latin typeface="Courier New" pitchFamily="-106" charset="0"/>
              <a:cs typeface="Courier New" pitchFamily="-106" charset="0"/>
            </a:endParaRP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ru-RU" sz="2400" b="1">
                <a:latin typeface="Courier New" pitchFamily="-106" charset="0"/>
                <a:cs typeface="Courier New" pitchFamily="-106" charset="0"/>
              </a:rPr>
              <a:t>	</a:t>
            </a:r>
            <a:r>
              <a:rPr lang="en-US" sz="2400" b="1">
                <a:latin typeface="Courier New" pitchFamily="-106" charset="0"/>
                <a:cs typeface="Courier New" pitchFamily="-106" charset="0"/>
              </a:rPr>
              <a:t>{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ru-RU" sz="2400" b="1">
                <a:latin typeface="Courier New" pitchFamily="-106" charset="0"/>
                <a:cs typeface="Courier New" pitchFamily="-106" charset="0"/>
              </a:rPr>
              <a:t>		</a:t>
            </a:r>
            <a:r>
              <a:rPr lang="en-US" sz="2400" b="1">
                <a:latin typeface="Courier New" pitchFamily="-106" charset="0"/>
                <a:cs typeface="Courier New" pitchFamily="-106" charset="0"/>
              </a:rPr>
              <a:t>for (int j</a:t>
            </a:r>
            <a:r>
              <a:rPr lang="ru-RU" sz="2400" b="1">
                <a:latin typeface="Courier New" pitchFamily="-106" charset="0"/>
                <a:cs typeface="Courier New" pitchFamily="-106" charset="0"/>
              </a:rPr>
              <a:t> </a:t>
            </a:r>
            <a:r>
              <a:rPr lang="en-US" sz="2400" b="1">
                <a:latin typeface="Courier New" pitchFamily="-106" charset="0"/>
                <a:cs typeface="Courier New" pitchFamily="-106" charset="0"/>
              </a:rPr>
              <a:t>=</a:t>
            </a:r>
            <a:r>
              <a:rPr lang="ru-RU" sz="2400" b="1">
                <a:latin typeface="Courier New" pitchFamily="-106" charset="0"/>
                <a:cs typeface="Courier New" pitchFamily="-106" charset="0"/>
              </a:rPr>
              <a:t> 0</a:t>
            </a:r>
            <a:r>
              <a:rPr lang="en-US" sz="2400" b="1">
                <a:latin typeface="Courier New" pitchFamily="-106" charset="0"/>
                <a:cs typeface="Courier New" pitchFamily="-106" charset="0"/>
              </a:rPr>
              <a:t>; j&lt;</a:t>
            </a:r>
            <a:r>
              <a:rPr lang="ru-RU" sz="2400" b="1">
                <a:latin typeface="Courier New" pitchFamily="-106" charset="0"/>
                <a:cs typeface="Courier New" pitchFamily="-106" charset="0"/>
              </a:rPr>
              <a:t> </a:t>
            </a:r>
            <a:r>
              <a:rPr lang="en-US" sz="2400" b="1">
                <a:latin typeface="Courier New" pitchFamily="-106" charset="0"/>
                <a:cs typeface="Courier New" pitchFamily="-106" charset="0"/>
              </a:rPr>
              <a:t>m</a:t>
            </a:r>
            <a:r>
              <a:rPr lang="ru-RU" sz="2400" b="1">
                <a:latin typeface="Courier New" pitchFamily="-106" charset="0"/>
                <a:cs typeface="Courier New" pitchFamily="-106" charset="0"/>
              </a:rPr>
              <a:t> </a:t>
            </a:r>
            <a:r>
              <a:rPr lang="en-US" sz="2400" b="1">
                <a:latin typeface="Courier New" pitchFamily="-106" charset="0"/>
                <a:cs typeface="Courier New" pitchFamily="-106" charset="0"/>
              </a:rPr>
              <a:t>&amp;&amp;</a:t>
            </a:r>
            <a:r>
              <a:rPr lang="ru-RU" sz="2400" b="1">
                <a:latin typeface="Courier New" pitchFamily="-106" charset="0"/>
                <a:cs typeface="Courier New" pitchFamily="-106" charset="0"/>
              </a:rPr>
              <a:t> </a:t>
            </a:r>
            <a:r>
              <a:rPr lang="en-US" sz="2400" b="1">
                <a:latin typeface="Courier New" pitchFamily="-106" charset="0"/>
                <a:cs typeface="Courier New" pitchFamily="-106" charset="0"/>
              </a:rPr>
              <a:t>F[j]==T[j+r]; j++);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ru-RU" sz="2400" b="1">
                <a:latin typeface="Courier New" pitchFamily="-106" charset="0"/>
                <a:cs typeface="Courier New" pitchFamily="-106" charset="0"/>
              </a:rPr>
              <a:t>		</a:t>
            </a:r>
            <a:r>
              <a:rPr lang="en-US" sz="2400" b="1">
                <a:latin typeface="Courier New" pitchFamily="-106" charset="0"/>
                <a:cs typeface="Courier New" pitchFamily="-106" charset="0"/>
              </a:rPr>
              <a:t>if (j</a:t>
            </a:r>
            <a:r>
              <a:rPr lang="ru-RU" sz="2400" b="1">
                <a:latin typeface="Courier New" pitchFamily="-106" charset="0"/>
                <a:cs typeface="Courier New" pitchFamily="-106" charset="0"/>
              </a:rPr>
              <a:t> </a:t>
            </a:r>
            <a:r>
              <a:rPr lang="en-US" sz="2400" b="1">
                <a:latin typeface="Courier New" pitchFamily="-106" charset="0"/>
                <a:cs typeface="Courier New" pitchFamily="-106" charset="0"/>
              </a:rPr>
              <a:t>==</a:t>
            </a:r>
            <a:r>
              <a:rPr lang="ru-RU" sz="2400" b="1">
                <a:latin typeface="Courier New" pitchFamily="-106" charset="0"/>
                <a:cs typeface="Courier New" pitchFamily="-106" charset="0"/>
              </a:rPr>
              <a:t> </a:t>
            </a:r>
            <a:r>
              <a:rPr lang="en-US" sz="2400" b="1">
                <a:latin typeface="Courier New" pitchFamily="-106" charset="0"/>
                <a:cs typeface="Courier New" pitchFamily="-106" charset="0"/>
              </a:rPr>
              <a:t>m) 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ru-RU" sz="2400" b="1">
                <a:latin typeface="Courier New" pitchFamily="-106" charset="0"/>
                <a:cs typeface="Courier New" pitchFamily="-106" charset="0"/>
              </a:rPr>
              <a:t>			</a:t>
            </a:r>
            <a:r>
              <a:rPr lang="en-US" sz="2400" b="1">
                <a:latin typeface="Courier New" pitchFamily="-106" charset="0"/>
                <a:cs typeface="Courier New" pitchFamily="-106" charset="0"/>
              </a:rPr>
              <a:t>cout &lt;&lt; "</a:t>
            </a:r>
            <a:r>
              <a:rPr lang="ru-RU" sz="2400" b="1">
                <a:latin typeface="Courier New" pitchFamily="-106" charset="0"/>
                <a:cs typeface="Courier New" pitchFamily="-106" charset="0"/>
              </a:rPr>
              <a:t>Допустимый сдвиг </a:t>
            </a:r>
            <a:r>
              <a:rPr lang="en-US" sz="2400" b="1">
                <a:latin typeface="Courier New" pitchFamily="-106" charset="0"/>
                <a:cs typeface="Courier New" pitchFamily="-106" charset="0"/>
              </a:rPr>
              <a:t>" </a:t>
            </a:r>
            <a:r>
              <a:rPr lang="ru-RU" sz="2400" b="1">
                <a:latin typeface="Courier New" pitchFamily="-106" charset="0"/>
                <a:cs typeface="Courier New" pitchFamily="-106" charset="0"/>
              </a:rPr>
              <a:t>&lt;&lt;</a:t>
            </a:r>
            <a:r>
              <a:rPr lang="en-US" sz="2400" b="1">
                <a:latin typeface="Courier New" pitchFamily="-106" charset="0"/>
                <a:cs typeface="Courier New" pitchFamily="-106" charset="0"/>
              </a:rPr>
              <a:t> r &lt;&lt; endl;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ru-RU" sz="2400" b="1">
                <a:latin typeface="Courier New" pitchFamily="-106" charset="0"/>
                <a:cs typeface="Courier New" pitchFamily="-106" charset="0"/>
              </a:rPr>
              <a:t>	</a:t>
            </a:r>
            <a:r>
              <a:rPr lang="en-US" sz="2400" b="1">
                <a:latin typeface="Courier New" pitchFamily="-106" charset="0"/>
                <a:cs typeface="Courier New" pitchFamily="-106" charset="0"/>
              </a:rPr>
              <a:t>}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2400" b="1">
                <a:latin typeface="Courier New" pitchFamily="-106" charset="0"/>
                <a:cs typeface="Courier New" pitchFamily="-106" charset="0"/>
              </a:rPr>
              <a:t>}</a:t>
            </a:r>
          </a:p>
          <a:p>
            <a:pPr marL="0" indent="0">
              <a:tabLst>
                <a:tab pos="363538" algn="l"/>
                <a:tab pos="711200" algn="l"/>
              </a:tabLst>
            </a:pPr>
            <a:endParaRPr lang="en-US" sz="2000"/>
          </a:p>
        </p:txBody>
      </p:sp>
      <p:sp>
        <p:nvSpPr>
          <p:cNvPr id="17412" name="Rectangle 6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4"/>
          <p:cNvSpPr>
            <a:spLocks noGrp="1"/>
          </p:cNvSpPr>
          <p:nvPr>
            <p:ph idx="1"/>
          </p:nvPr>
        </p:nvSpPr>
        <p:spPr>
          <a:xfrm>
            <a:off x="395288" y="836613"/>
            <a:ext cx="7993062" cy="5905500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 2" pitchFamily="-106" charset="2"/>
              <a:buNone/>
              <a:tabLst>
                <a:tab pos="914400" algn="l"/>
                <a:tab pos="1371600" algn="l"/>
                <a:tab pos="1828800" algn="l"/>
              </a:tabLst>
            </a:pPr>
            <a:r>
              <a:rPr lang="en-US" sz="2400" b="1"/>
              <a:t>public static int search(String pattern, String text) </a:t>
            </a:r>
            <a:endParaRPr lang="ru-RU" sz="2400" b="1"/>
          </a:p>
          <a:p>
            <a:pPr marL="0" indent="0">
              <a:spcBef>
                <a:spcPct val="0"/>
              </a:spcBef>
              <a:buFont typeface="Wingdings 2" pitchFamily="-106" charset="2"/>
              <a:buNone/>
              <a:tabLst>
                <a:tab pos="914400" algn="l"/>
                <a:tab pos="1371600" algn="l"/>
                <a:tab pos="1828800" algn="l"/>
              </a:tabLst>
            </a:pPr>
            <a:r>
              <a:rPr lang="en-US" sz="2400" b="1"/>
              <a:t>{</a:t>
            </a:r>
          </a:p>
          <a:p>
            <a:pPr marL="400050" lvl="1" indent="0">
              <a:spcBef>
                <a:spcPct val="0"/>
              </a:spcBef>
              <a:buFont typeface="Wingdings 2" pitchFamily="-106" charset="2"/>
              <a:buNone/>
              <a:tabLst>
                <a:tab pos="914400" algn="l"/>
                <a:tab pos="1371600" algn="l"/>
                <a:tab pos="1828800" algn="l"/>
              </a:tabLst>
            </a:pPr>
            <a:r>
              <a:rPr lang="en-US" sz="2400" b="1"/>
              <a:t>int m = pattern.length();</a:t>
            </a:r>
          </a:p>
          <a:p>
            <a:pPr marL="400050" lvl="1" indent="0">
              <a:spcBef>
                <a:spcPct val="0"/>
              </a:spcBef>
              <a:buFont typeface="Wingdings 2" pitchFamily="-106" charset="2"/>
              <a:buNone/>
              <a:tabLst>
                <a:tab pos="914400" algn="l"/>
                <a:tab pos="1371600" algn="l"/>
                <a:tab pos="1828800" algn="l"/>
              </a:tabLst>
            </a:pPr>
            <a:r>
              <a:rPr lang="en-US" sz="2400" b="1"/>
              <a:t>int n = text.length();</a:t>
            </a:r>
          </a:p>
          <a:p>
            <a:pPr marL="400050" lvl="1" indent="0">
              <a:spcBef>
                <a:spcPct val="0"/>
              </a:spcBef>
              <a:buFont typeface="Wingdings 2" pitchFamily="-106" charset="2"/>
              <a:buNone/>
              <a:tabLst>
                <a:tab pos="914400" algn="l"/>
                <a:tab pos="1371600" algn="l"/>
                <a:tab pos="1828800" algn="l"/>
              </a:tabLst>
            </a:pPr>
            <a:r>
              <a:rPr lang="nn-NO" sz="2400" b="1"/>
              <a:t>for (int i = 0; i &lt; n - m; i++) </a:t>
            </a:r>
            <a:endParaRPr lang="ru-RU" sz="2400" b="1"/>
          </a:p>
          <a:p>
            <a:pPr marL="400050" lvl="1" indent="0">
              <a:spcBef>
                <a:spcPct val="0"/>
              </a:spcBef>
              <a:buFont typeface="Wingdings 2" pitchFamily="-106" charset="2"/>
              <a:buNone/>
              <a:tabLst>
                <a:tab pos="914400" algn="l"/>
                <a:tab pos="1371600" algn="l"/>
                <a:tab pos="1828800" algn="l"/>
              </a:tabLst>
            </a:pPr>
            <a:r>
              <a:rPr lang="nn-NO" sz="2400" b="1"/>
              <a:t>{</a:t>
            </a:r>
          </a:p>
          <a:p>
            <a:pPr marL="400050" lvl="1" indent="0">
              <a:spcBef>
                <a:spcPct val="0"/>
              </a:spcBef>
              <a:buFont typeface="Wingdings 2" pitchFamily="-106" charset="2"/>
              <a:buNone/>
              <a:tabLst>
                <a:tab pos="914400" algn="l"/>
                <a:tab pos="1371600" algn="l"/>
                <a:tab pos="1828800" algn="l"/>
              </a:tabLst>
            </a:pPr>
            <a:r>
              <a:rPr lang="en-US" sz="2400" b="1"/>
              <a:t>	int j;</a:t>
            </a:r>
          </a:p>
          <a:p>
            <a:pPr marL="400050" lvl="1" indent="0">
              <a:spcBef>
                <a:spcPct val="0"/>
              </a:spcBef>
              <a:buFont typeface="Wingdings 2" pitchFamily="-106" charset="2"/>
              <a:buNone/>
              <a:tabLst>
                <a:tab pos="914400" algn="l"/>
                <a:tab pos="1371600" algn="l"/>
                <a:tab pos="1828800" algn="l"/>
              </a:tabLst>
            </a:pPr>
            <a:r>
              <a:rPr lang="en-US" sz="2400" b="1"/>
              <a:t>	for (j = 0; j &lt; m; j++) </a:t>
            </a:r>
            <a:endParaRPr lang="ru-RU" sz="2400" b="1"/>
          </a:p>
          <a:p>
            <a:pPr marL="400050" lvl="1" indent="0">
              <a:spcBef>
                <a:spcPct val="0"/>
              </a:spcBef>
              <a:buFont typeface="Wingdings 2" pitchFamily="-106" charset="2"/>
              <a:buNone/>
              <a:tabLst>
                <a:tab pos="914400" algn="l"/>
                <a:tab pos="1371600" algn="l"/>
                <a:tab pos="1828800" algn="l"/>
              </a:tabLst>
            </a:pPr>
            <a:r>
              <a:rPr lang="ru-RU" sz="2400" b="1"/>
              <a:t>	</a:t>
            </a:r>
            <a:r>
              <a:rPr lang="en-US" sz="2400" b="1"/>
              <a:t>{</a:t>
            </a:r>
          </a:p>
          <a:p>
            <a:pPr marL="400050" lvl="1" indent="0">
              <a:spcBef>
                <a:spcPct val="0"/>
              </a:spcBef>
              <a:buFont typeface="Wingdings 2" pitchFamily="-106" charset="2"/>
              <a:buNone/>
              <a:tabLst>
                <a:tab pos="914400" algn="l"/>
                <a:tab pos="1371600" algn="l"/>
                <a:tab pos="1828800" algn="l"/>
              </a:tabLst>
            </a:pPr>
            <a:r>
              <a:rPr lang="en-US" sz="2400" b="1"/>
              <a:t>		if (text.charAt(i+j) != pattern.charAt(j))</a:t>
            </a:r>
          </a:p>
          <a:p>
            <a:pPr marL="400050" lvl="1" indent="0">
              <a:spcBef>
                <a:spcPct val="0"/>
              </a:spcBef>
              <a:buFont typeface="Wingdings 2" pitchFamily="-106" charset="2"/>
              <a:buNone/>
              <a:tabLst>
                <a:tab pos="914400" algn="l"/>
                <a:tab pos="1371600" algn="l"/>
                <a:tab pos="1828800" algn="l"/>
              </a:tabLst>
            </a:pPr>
            <a:r>
              <a:rPr lang="en-US" sz="2400" b="1"/>
              <a:t>			break;</a:t>
            </a:r>
          </a:p>
          <a:p>
            <a:pPr marL="400050" lvl="1" indent="0">
              <a:spcBef>
                <a:spcPct val="0"/>
              </a:spcBef>
              <a:buFont typeface="Wingdings 2" pitchFamily="-106" charset="2"/>
              <a:buNone/>
              <a:tabLst>
                <a:tab pos="914400" algn="l"/>
                <a:tab pos="1371600" algn="l"/>
                <a:tab pos="1828800" algn="l"/>
              </a:tabLst>
            </a:pPr>
            <a:r>
              <a:rPr lang="en-US" sz="2400" b="1"/>
              <a:t>	}</a:t>
            </a:r>
          </a:p>
          <a:p>
            <a:pPr marL="400050" lvl="1" indent="0">
              <a:spcBef>
                <a:spcPct val="0"/>
              </a:spcBef>
              <a:buFont typeface="Wingdings 2" pitchFamily="-106" charset="2"/>
              <a:buNone/>
              <a:tabLst>
                <a:tab pos="914400" algn="l"/>
                <a:tab pos="1371600" algn="l"/>
                <a:tab pos="1828800" algn="l"/>
              </a:tabLst>
            </a:pPr>
            <a:r>
              <a:rPr lang="en-US" sz="2400" b="1"/>
              <a:t>	if (j == m) return i;</a:t>
            </a:r>
          </a:p>
          <a:p>
            <a:pPr marL="400050" lvl="1" indent="0">
              <a:spcBef>
                <a:spcPct val="0"/>
              </a:spcBef>
              <a:buFont typeface="Wingdings 2" pitchFamily="-106" charset="2"/>
              <a:buNone/>
              <a:tabLst>
                <a:tab pos="914400" algn="l"/>
                <a:tab pos="1371600" algn="l"/>
                <a:tab pos="1828800" algn="l"/>
              </a:tabLst>
            </a:pPr>
            <a:r>
              <a:rPr lang="en-US" sz="2400" b="1"/>
              <a:t>}</a:t>
            </a:r>
          </a:p>
          <a:p>
            <a:pPr marL="400050" lvl="1" indent="0">
              <a:spcBef>
                <a:spcPct val="0"/>
              </a:spcBef>
              <a:buFont typeface="Wingdings 2" pitchFamily="-106" charset="2"/>
              <a:buNone/>
              <a:tabLst>
                <a:tab pos="914400" algn="l"/>
                <a:tab pos="1371600" algn="l"/>
                <a:tab pos="1828800" algn="l"/>
              </a:tabLst>
            </a:pPr>
            <a:r>
              <a:rPr lang="en-US" sz="2400" b="1"/>
              <a:t>return -1;</a:t>
            </a:r>
          </a:p>
          <a:p>
            <a:pPr marL="0" indent="0">
              <a:spcBef>
                <a:spcPct val="0"/>
              </a:spcBef>
              <a:buFont typeface="Wingdings 2" pitchFamily="-106" charset="2"/>
              <a:buNone/>
              <a:tabLst>
                <a:tab pos="914400" algn="l"/>
                <a:tab pos="1371600" algn="l"/>
                <a:tab pos="1828800" algn="l"/>
              </a:tabLst>
            </a:pPr>
            <a:r>
              <a:rPr lang="en-US" sz="2400" b="1"/>
              <a:t>}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991600" cy="635000"/>
          </a:xfrm>
        </p:spPr>
        <p:txBody>
          <a:bodyPr/>
          <a:lstStyle/>
          <a:p>
            <a:pPr eaLnBrk="1" hangingPunct="1"/>
            <a:r>
              <a:rPr lang="ru-RU"/>
              <a:t>Реализация простейшего алгоритма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113" y="44450"/>
            <a:ext cx="8229600" cy="635000"/>
          </a:xfrm>
        </p:spPr>
        <p:txBody>
          <a:bodyPr/>
          <a:lstStyle/>
          <a:p>
            <a:pPr>
              <a:defRPr/>
            </a:pPr>
            <a:r>
              <a:rPr lang="ru-RU" dirty="0"/>
              <a:t>Алгоритм Рабина — Карпа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395288" y="765175"/>
            <a:ext cx="8280400" cy="6092825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ru-RU" sz="3600" dirty="0"/>
              <a:t>Использование хеширования для поиска подстрок сдвигом </a:t>
            </a:r>
          </a:p>
          <a:p>
            <a:pPr>
              <a:buFont typeface="Arial" charset="0"/>
              <a:buNone/>
              <a:defRPr/>
            </a:pPr>
            <a:endParaRPr lang="ru-RU" sz="1200" b="1" dirty="0"/>
          </a:p>
          <a:p>
            <a:pPr>
              <a:buFont typeface="Arial" charset="0"/>
              <a:buNone/>
              <a:defRPr/>
            </a:pPr>
            <a:r>
              <a:rPr lang="en-US" sz="2800" b="1" dirty="0"/>
              <a:t>function </a:t>
            </a:r>
            <a:r>
              <a:rPr lang="en-US" sz="2800" b="1" dirty="0" err="1"/>
              <a:t>RabinKarp</a:t>
            </a:r>
            <a:r>
              <a:rPr lang="en-US" sz="2800" b="1" dirty="0"/>
              <a:t>(</a:t>
            </a:r>
            <a:r>
              <a:rPr lang="en-US" sz="2800" b="1" i="1" dirty="0"/>
              <a:t>string s[1..n], string sub[1..m]) </a:t>
            </a:r>
          </a:p>
          <a:p>
            <a:pPr lvl="1">
              <a:buFont typeface="Arial" charset="0"/>
              <a:buNone/>
              <a:defRPr/>
            </a:pPr>
            <a:r>
              <a:rPr lang="en-US" dirty="0" err="1"/>
              <a:t>hsub</a:t>
            </a:r>
            <a:r>
              <a:rPr lang="en-US" dirty="0"/>
              <a:t> := hash(sub[1..m]) </a:t>
            </a:r>
          </a:p>
          <a:p>
            <a:pPr lvl="1">
              <a:buFont typeface="Arial" charset="0"/>
              <a:buNone/>
              <a:defRPr/>
            </a:pPr>
            <a:r>
              <a:rPr lang="en-US" dirty="0" err="1"/>
              <a:t>hs</a:t>
            </a:r>
            <a:r>
              <a:rPr lang="en-US" dirty="0"/>
              <a:t> := hash(s[1..m]) </a:t>
            </a:r>
          </a:p>
          <a:p>
            <a:pPr lvl="1">
              <a:buFont typeface="Arial" charset="0"/>
              <a:buNone/>
              <a:defRPr/>
            </a:pPr>
            <a:r>
              <a:rPr lang="en-US" b="1" dirty="0"/>
              <a:t>for </a:t>
            </a:r>
            <a:r>
              <a:rPr lang="en-US" b="1" dirty="0" err="1"/>
              <a:t>i</a:t>
            </a:r>
            <a:r>
              <a:rPr lang="en-US" b="1" dirty="0"/>
              <a:t> from 1 to (n-m+1) </a:t>
            </a:r>
          </a:p>
          <a:p>
            <a:pPr lvl="2">
              <a:buFont typeface="Arial" charset="0"/>
              <a:buNone/>
              <a:defRPr/>
            </a:pPr>
            <a:r>
              <a:rPr lang="en-US" sz="2800" b="1" dirty="0"/>
              <a:t>if </a:t>
            </a:r>
            <a:r>
              <a:rPr lang="en-US" sz="2800" b="1" dirty="0" err="1"/>
              <a:t>hs</a:t>
            </a:r>
            <a:r>
              <a:rPr lang="en-US" sz="2800" b="1" dirty="0"/>
              <a:t> = </a:t>
            </a:r>
            <a:r>
              <a:rPr lang="en-US" sz="2800" b="1" dirty="0" err="1"/>
              <a:t>hsub</a:t>
            </a:r>
            <a:r>
              <a:rPr lang="en-US" sz="2800" b="1" dirty="0"/>
              <a:t> </a:t>
            </a:r>
          </a:p>
          <a:p>
            <a:pPr lvl="3">
              <a:buFont typeface="Arial" charset="0"/>
              <a:buNone/>
              <a:defRPr/>
            </a:pPr>
            <a:r>
              <a:rPr lang="en-US" sz="2800" b="1" dirty="0"/>
              <a:t>if s[</a:t>
            </a:r>
            <a:r>
              <a:rPr lang="en-US" sz="2800" b="1" dirty="0" err="1"/>
              <a:t>i</a:t>
            </a:r>
            <a:r>
              <a:rPr lang="en-US" sz="2800" b="1" dirty="0"/>
              <a:t>..i+m-1] = sub </a:t>
            </a:r>
          </a:p>
          <a:p>
            <a:pPr lvl="3">
              <a:buFont typeface="Arial" charset="0"/>
              <a:buNone/>
              <a:defRPr/>
            </a:pPr>
            <a:r>
              <a:rPr lang="ru-RU" sz="2800" b="1" dirty="0"/>
              <a:t>	</a:t>
            </a:r>
            <a:r>
              <a:rPr lang="en-US" sz="2800" b="1" dirty="0"/>
              <a:t>return </a:t>
            </a:r>
            <a:r>
              <a:rPr lang="en-US" sz="2800" b="1" dirty="0" err="1"/>
              <a:t>i</a:t>
            </a:r>
            <a:r>
              <a:rPr lang="en-US" sz="2800" b="1" dirty="0"/>
              <a:t> </a:t>
            </a:r>
          </a:p>
          <a:p>
            <a:pPr lvl="2">
              <a:buFont typeface="Arial" charset="0"/>
              <a:buNone/>
              <a:defRPr/>
            </a:pPr>
            <a:r>
              <a:rPr lang="en-US" sz="2800" dirty="0" err="1"/>
              <a:t>hs</a:t>
            </a:r>
            <a:r>
              <a:rPr lang="en-US" sz="2800" dirty="0"/>
              <a:t> := hash(s[i+1..i+m]) </a:t>
            </a:r>
          </a:p>
          <a:p>
            <a:pPr lvl="1">
              <a:buFont typeface="Arial" charset="0"/>
              <a:buNone/>
              <a:defRPr/>
            </a:pPr>
            <a:r>
              <a:rPr lang="en-US" b="1" dirty="0"/>
              <a:t>return not found</a:t>
            </a:r>
            <a:endParaRPr lang="en-US" dirty="0"/>
          </a:p>
          <a:p>
            <a:pPr>
              <a:defRPr/>
            </a:pPr>
            <a:endParaRPr lang="ru-RU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923"/>
          </a:xfrm>
        </p:spPr>
        <p:txBody>
          <a:bodyPr/>
          <a:lstStyle/>
          <a:p>
            <a:r>
              <a:rPr lang="ru-RU" dirty="0"/>
              <a:t>Терминология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07818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b="1" dirty="0"/>
              <a:t>Σ</a:t>
            </a:r>
            <a:r>
              <a:rPr lang="ru-RU" sz="2800" b="1" dirty="0"/>
              <a:t>* </a:t>
            </a:r>
            <a:r>
              <a:rPr lang="ru-RU" sz="2800" dirty="0"/>
              <a:t>– </a:t>
            </a:r>
            <a:r>
              <a:rPr lang="ru-RU" sz="2800" b="1" dirty="0"/>
              <a:t>множество всех строк конечной длины</a:t>
            </a:r>
            <a:r>
              <a:rPr lang="ru-RU" sz="2800" dirty="0"/>
              <a:t>, образованных с помощью символов алфавита </a:t>
            </a:r>
            <a:r>
              <a:rPr lang="ru-RU" sz="2800" b="1" dirty="0"/>
              <a:t>Σ</a:t>
            </a:r>
            <a:r>
              <a:rPr lang="ru-RU" sz="2800" dirty="0"/>
              <a:t>.</a:t>
            </a:r>
          </a:p>
          <a:p>
            <a:pPr>
              <a:spcBef>
                <a:spcPts val="600"/>
              </a:spcBef>
            </a:pPr>
            <a:r>
              <a:rPr lang="ru-RU" sz="2800" b="1" dirty="0"/>
              <a:t>Длина</a:t>
            </a:r>
            <a:r>
              <a:rPr lang="ru-RU" sz="2800" dirty="0"/>
              <a:t> строки </a:t>
            </a:r>
            <a:r>
              <a:rPr lang="en-US" sz="2800" b="1" dirty="0"/>
              <a:t>x</a:t>
            </a:r>
            <a:r>
              <a:rPr lang="ru-RU" sz="2800" dirty="0"/>
              <a:t> обозначается как </a:t>
            </a:r>
            <a:r>
              <a:rPr lang="ru-RU" sz="2800" b="1" dirty="0"/>
              <a:t>|</a:t>
            </a:r>
            <a:r>
              <a:rPr lang="en-US" sz="2800" b="1" dirty="0"/>
              <a:t>x</a:t>
            </a:r>
            <a:r>
              <a:rPr lang="ru-RU" sz="2800" b="1" dirty="0"/>
              <a:t>|</a:t>
            </a:r>
            <a:r>
              <a:rPr lang="ru-RU" sz="2800" dirty="0"/>
              <a:t>.</a:t>
            </a:r>
          </a:p>
          <a:p>
            <a:pPr>
              <a:spcBef>
                <a:spcPts val="600"/>
              </a:spcBef>
            </a:pPr>
            <a:r>
              <a:rPr lang="ru-RU" sz="2800" b="1" dirty="0" err="1"/>
              <a:t>ε</a:t>
            </a:r>
            <a:r>
              <a:rPr lang="ru-RU" sz="2800" dirty="0" err="1"/>
              <a:t> </a:t>
            </a:r>
            <a:r>
              <a:rPr lang="ru-RU" sz="2800" dirty="0"/>
              <a:t>– пустая строка, </a:t>
            </a:r>
            <a:r>
              <a:rPr lang="ru-RU" sz="2800" b="1" dirty="0" err="1"/>
              <a:t>ε </a:t>
            </a:r>
            <a:r>
              <a:rPr lang="ru-RU" sz="2800" b="1" dirty="0"/>
              <a:t>∈ Σ*, </a:t>
            </a:r>
            <a:r>
              <a:rPr lang="en-US" sz="2800" b="1" dirty="0"/>
              <a:t>|</a:t>
            </a:r>
            <a:r>
              <a:rPr lang="ru-RU" sz="2800" b="1" dirty="0" err="1"/>
              <a:t>ε</a:t>
            </a:r>
            <a:r>
              <a:rPr lang="en-US" sz="2800" b="1" dirty="0"/>
              <a:t>|=0</a:t>
            </a:r>
          </a:p>
          <a:p>
            <a:pPr>
              <a:spcBef>
                <a:spcPts val="600"/>
              </a:spcBef>
            </a:pPr>
            <a:r>
              <a:rPr lang="ru-RU" sz="2800" b="1" dirty="0"/>
              <a:t>Конкатенация строк</a:t>
            </a:r>
            <a:r>
              <a:rPr lang="ru-RU" sz="2800" dirty="0"/>
              <a:t> </a:t>
            </a:r>
            <a:r>
              <a:rPr lang="en-US" sz="2800" b="1" dirty="0"/>
              <a:t>x</a:t>
            </a:r>
            <a:r>
              <a:rPr lang="en-US" sz="2800" dirty="0"/>
              <a:t> </a:t>
            </a:r>
            <a:r>
              <a:rPr lang="ru-RU" sz="2800" dirty="0"/>
              <a:t>и </a:t>
            </a:r>
            <a:r>
              <a:rPr lang="en-US" sz="2800" b="1" dirty="0"/>
              <a:t>y</a:t>
            </a:r>
            <a:r>
              <a:rPr lang="ru-RU" sz="2800" dirty="0"/>
              <a:t>, обозначаемая как </a:t>
            </a:r>
            <a:r>
              <a:rPr lang="en-US" sz="2800" b="1" dirty="0" err="1"/>
              <a:t>xy</a:t>
            </a:r>
            <a:r>
              <a:rPr lang="en-US" sz="2800" dirty="0"/>
              <a:t> </a:t>
            </a:r>
            <a:r>
              <a:rPr lang="en-US" sz="2800" b="1" dirty="0"/>
              <a:t>|</a:t>
            </a:r>
            <a:r>
              <a:rPr lang="en-US" sz="2800" b="1" dirty="0" err="1"/>
              <a:t>xy</a:t>
            </a:r>
            <a:r>
              <a:rPr lang="en-US" sz="2800" b="1" dirty="0"/>
              <a:t>|=</a:t>
            </a:r>
            <a:r>
              <a:rPr lang="ru-RU" sz="2800" b="1" dirty="0"/>
              <a:t>|</a:t>
            </a:r>
            <a:r>
              <a:rPr lang="en-US" sz="2800" b="1" dirty="0"/>
              <a:t>x</a:t>
            </a:r>
            <a:r>
              <a:rPr lang="ru-RU" sz="2800" b="1" dirty="0"/>
              <a:t>|+|</a:t>
            </a:r>
            <a:r>
              <a:rPr lang="en-US" sz="2800" b="1" dirty="0"/>
              <a:t>y</a:t>
            </a:r>
            <a:r>
              <a:rPr lang="ru-RU" sz="2800" b="1" dirty="0"/>
              <a:t>|</a:t>
            </a:r>
            <a:r>
              <a:rPr lang="ru-RU" sz="2800" dirty="0"/>
              <a:t>, состоит из символов строки </a:t>
            </a:r>
            <a:r>
              <a:rPr lang="en-US" sz="2800" b="1" dirty="0"/>
              <a:t>x</a:t>
            </a:r>
            <a:r>
              <a:rPr lang="ru-RU" sz="2800" dirty="0"/>
              <a:t>, после которых следуют символы строки </a:t>
            </a:r>
            <a:r>
              <a:rPr lang="en-US" sz="2800" b="1" dirty="0"/>
              <a:t>y</a:t>
            </a:r>
            <a:endParaRPr lang="ru-RU" sz="2800" dirty="0"/>
          </a:p>
          <a:p>
            <a:pPr>
              <a:spcBef>
                <a:spcPts val="600"/>
              </a:spcBef>
            </a:pPr>
            <a:r>
              <a:rPr lang="ru-RU" sz="2800" dirty="0"/>
              <a:t>Соотношения </a:t>
            </a:r>
            <a:r>
              <a:rPr lang="en-US" sz="2800" b="1" dirty="0"/>
              <a:t>[</a:t>
            </a:r>
            <a:r>
              <a:rPr lang="en-US" sz="2800" dirty="0"/>
              <a:t> </a:t>
            </a:r>
            <a:r>
              <a:rPr lang="ru-RU" sz="2800" dirty="0"/>
              <a:t>и </a:t>
            </a:r>
            <a:r>
              <a:rPr lang="en-US" sz="2800" b="1" dirty="0"/>
              <a:t>]</a:t>
            </a:r>
            <a:r>
              <a:rPr lang="en-US" sz="2800" dirty="0"/>
              <a:t> </a:t>
            </a:r>
            <a:r>
              <a:rPr lang="en-US" sz="2800" dirty="0" err="1"/>
              <a:t>являются</a:t>
            </a:r>
            <a:r>
              <a:rPr lang="en-US" sz="2800" dirty="0"/>
              <a:t> </a:t>
            </a:r>
            <a:r>
              <a:rPr lang="en-US" sz="2800" dirty="0" err="1"/>
              <a:t>транзитивными</a:t>
            </a:r>
            <a:endParaRPr lang="ru-RU" sz="2800" b="1" dirty="0"/>
          </a:p>
          <a:p>
            <a:pPr>
              <a:spcBef>
                <a:spcPts val="600"/>
              </a:spcBef>
            </a:pPr>
            <a:endParaRPr lang="ru-RU" sz="2800" b="1" dirty="0"/>
          </a:p>
          <a:p>
            <a:pPr>
              <a:spcBef>
                <a:spcPts val="600"/>
              </a:spcBef>
            </a:pP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5</a:t>
            </a:fld>
            <a:endParaRPr lang="ru-RU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5145088"/>
          </a:xfrm>
        </p:spPr>
        <p:txBody>
          <a:bodyPr/>
          <a:lstStyle/>
          <a:p>
            <a:r>
              <a:rPr lang="ru-RU" b="1">
                <a:solidFill>
                  <a:srgbClr val="002060"/>
                </a:solidFill>
              </a:rPr>
              <a:t>ИДЕЯ</a:t>
            </a:r>
            <a:r>
              <a:rPr lang="en-US"/>
              <a:t>: </a:t>
            </a:r>
            <a:r>
              <a:rPr lang="ru-RU"/>
              <a:t>Подсчет</a:t>
            </a:r>
            <a:endParaRPr lang="en-US"/>
          </a:p>
          <a:p>
            <a:pPr lvl="1"/>
            <a:r>
              <a:rPr lang="ru-RU"/>
              <a:t>хеш-функции для образца подстроки </a:t>
            </a:r>
            <a:r>
              <a:rPr lang="en-US" b="1" i="1"/>
              <a:t>P</a:t>
            </a:r>
            <a:r>
              <a:rPr lang="en-US"/>
              <a:t> </a:t>
            </a:r>
            <a:r>
              <a:rPr lang="ru-RU"/>
              <a:t>и</a:t>
            </a:r>
            <a:endParaRPr lang="en-US"/>
          </a:p>
          <a:p>
            <a:pPr lvl="1"/>
            <a:r>
              <a:rPr lang="ru-RU"/>
              <a:t>хеш-функции подстрок текста </a:t>
            </a:r>
            <a:r>
              <a:rPr lang="en-US" b="1" i="1"/>
              <a:t>T</a:t>
            </a:r>
            <a:r>
              <a:rPr lang="en-US"/>
              <a:t> </a:t>
            </a:r>
            <a:r>
              <a:rPr lang="ru-RU"/>
              <a:t>длиной</a:t>
            </a:r>
            <a:r>
              <a:rPr lang="en-US"/>
              <a:t> </a:t>
            </a:r>
            <a:r>
              <a:rPr lang="en-US" b="1" i="1"/>
              <a:t>m</a:t>
            </a:r>
          </a:p>
        </p:txBody>
      </p:sp>
      <p:grpSp>
        <p:nvGrpSpPr>
          <p:cNvPr id="2" name="Группа 68"/>
          <p:cNvGrpSpPr>
            <a:grpSpLocks/>
          </p:cNvGrpSpPr>
          <p:nvPr/>
        </p:nvGrpSpPr>
        <p:grpSpPr bwMode="auto">
          <a:xfrm>
            <a:off x="250825" y="3200400"/>
            <a:ext cx="7826375" cy="3048000"/>
            <a:chOff x="251520" y="3200400"/>
            <a:chExt cx="7825680" cy="3048000"/>
          </a:xfrm>
        </p:grpSpPr>
        <p:sp>
          <p:nvSpPr>
            <p:cNvPr id="70661" name="Oval 71"/>
            <p:cNvSpPr>
              <a:spLocks noChangeArrowheads="1"/>
            </p:cNvSpPr>
            <p:nvPr/>
          </p:nvSpPr>
          <p:spPr bwMode="auto">
            <a:xfrm>
              <a:off x="6019800" y="4267200"/>
              <a:ext cx="457200" cy="304800"/>
            </a:xfrm>
            <a:prstGeom prst="ellipse">
              <a:avLst/>
            </a:prstGeom>
            <a:solidFill>
              <a:srgbClr val="FF66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0662" name="Oval 69"/>
            <p:cNvSpPr>
              <a:spLocks noChangeArrowheads="1"/>
            </p:cNvSpPr>
            <p:nvPr/>
          </p:nvSpPr>
          <p:spPr bwMode="auto">
            <a:xfrm>
              <a:off x="2590800" y="4267200"/>
              <a:ext cx="457200" cy="304800"/>
            </a:xfrm>
            <a:prstGeom prst="ellipse">
              <a:avLst/>
            </a:prstGeom>
            <a:solidFill>
              <a:srgbClr val="FF66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0663" name="Oval 68"/>
            <p:cNvSpPr>
              <a:spLocks noChangeArrowheads="1"/>
            </p:cNvSpPr>
            <p:nvPr/>
          </p:nvSpPr>
          <p:spPr bwMode="auto">
            <a:xfrm>
              <a:off x="4876800" y="4267200"/>
              <a:ext cx="457200" cy="304800"/>
            </a:xfrm>
            <a:prstGeom prst="ellipse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0664" name="Oval 67"/>
            <p:cNvSpPr>
              <a:spLocks noChangeArrowheads="1"/>
            </p:cNvSpPr>
            <p:nvPr/>
          </p:nvSpPr>
          <p:spPr bwMode="auto">
            <a:xfrm>
              <a:off x="1905000" y="4953000"/>
              <a:ext cx="457200" cy="304800"/>
            </a:xfrm>
            <a:prstGeom prst="ellipse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0665" name="Rectangle 4"/>
            <p:cNvSpPr>
              <a:spLocks noChangeArrowheads="1"/>
            </p:cNvSpPr>
            <p:nvPr/>
          </p:nvSpPr>
          <p:spPr bwMode="auto">
            <a:xfrm>
              <a:off x="1676400" y="3200400"/>
              <a:ext cx="304800" cy="3048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70666" name="Rectangle 5"/>
            <p:cNvSpPr>
              <a:spLocks noChangeArrowheads="1"/>
            </p:cNvSpPr>
            <p:nvPr/>
          </p:nvSpPr>
          <p:spPr bwMode="auto">
            <a:xfrm>
              <a:off x="1295400" y="3200400"/>
              <a:ext cx="304800" cy="3048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m</a:t>
              </a:r>
            </a:p>
          </p:txBody>
        </p:sp>
        <p:sp>
          <p:nvSpPr>
            <p:cNvPr id="70667" name="Rectangle 6"/>
            <p:cNvSpPr>
              <a:spLocks noChangeArrowheads="1"/>
            </p:cNvSpPr>
            <p:nvPr/>
          </p:nvSpPr>
          <p:spPr bwMode="auto">
            <a:xfrm>
              <a:off x="2057400" y="3200400"/>
              <a:ext cx="304800" cy="3048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70668" name="Rectangle 7"/>
            <p:cNvSpPr>
              <a:spLocks noChangeArrowheads="1"/>
            </p:cNvSpPr>
            <p:nvPr/>
          </p:nvSpPr>
          <p:spPr bwMode="auto">
            <a:xfrm>
              <a:off x="2819400" y="3200400"/>
              <a:ext cx="304800" cy="3048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m</a:t>
              </a:r>
            </a:p>
          </p:txBody>
        </p:sp>
        <p:sp>
          <p:nvSpPr>
            <p:cNvPr id="70669" name="Rectangle 8"/>
            <p:cNvSpPr>
              <a:spLocks noChangeArrowheads="1"/>
            </p:cNvSpPr>
            <p:nvPr/>
          </p:nvSpPr>
          <p:spPr bwMode="auto">
            <a:xfrm>
              <a:off x="2438400" y="3200400"/>
              <a:ext cx="304800" cy="3048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70670" name="Rectangle 9"/>
            <p:cNvSpPr>
              <a:spLocks noChangeArrowheads="1"/>
            </p:cNvSpPr>
            <p:nvPr/>
          </p:nvSpPr>
          <p:spPr bwMode="auto">
            <a:xfrm>
              <a:off x="3200400" y="3200400"/>
              <a:ext cx="304800" cy="3048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70671" name="Rectangle 10"/>
            <p:cNvSpPr>
              <a:spLocks noChangeArrowheads="1"/>
            </p:cNvSpPr>
            <p:nvPr/>
          </p:nvSpPr>
          <p:spPr bwMode="auto">
            <a:xfrm>
              <a:off x="3962400" y="3200400"/>
              <a:ext cx="304800" cy="3048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70672" name="Rectangle 11"/>
            <p:cNvSpPr>
              <a:spLocks noChangeArrowheads="1"/>
            </p:cNvSpPr>
            <p:nvPr/>
          </p:nvSpPr>
          <p:spPr bwMode="auto">
            <a:xfrm>
              <a:off x="3581400" y="3200400"/>
              <a:ext cx="304800" cy="3048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70673" name="Rectangle 12"/>
            <p:cNvSpPr>
              <a:spLocks noChangeArrowheads="1"/>
            </p:cNvSpPr>
            <p:nvPr/>
          </p:nvSpPr>
          <p:spPr bwMode="auto">
            <a:xfrm>
              <a:off x="4343400" y="3200400"/>
              <a:ext cx="304800" cy="304800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</a:p>
          </p:txBody>
        </p:sp>
        <p:sp>
          <p:nvSpPr>
            <p:cNvPr id="70674" name="Rectangle 13"/>
            <p:cNvSpPr>
              <a:spLocks noChangeArrowheads="1"/>
            </p:cNvSpPr>
            <p:nvPr/>
          </p:nvSpPr>
          <p:spPr bwMode="auto">
            <a:xfrm>
              <a:off x="5105400" y="3200400"/>
              <a:ext cx="304800" cy="304800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t</a:t>
              </a:r>
            </a:p>
          </p:txBody>
        </p:sp>
        <p:sp>
          <p:nvSpPr>
            <p:cNvPr id="70675" name="Rectangle 14"/>
            <p:cNvSpPr>
              <a:spLocks noChangeArrowheads="1"/>
            </p:cNvSpPr>
            <p:nvPr/>
          </p:nvSpPr>
          <p:spPr bwMode="auto">
            <a:xfrm>
              <a:off x="4724400" y="3200400"/>
              <a:ext cx="304800" cy="304800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70676" name="Rectangle 15"/>
            <p:cNvSpPr>
              <a:spLocks noChangeArrowheads="1"/>
            </p:cNvSpPr>
            <p:nvPr/>
          </p:nvSpPr>
          <p:spPr bwMode="auto">
            <a:xfrm>
              <a:off x="5486400" y="3200400"/>
              <a:ext cx="304800" cy="304800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70677" name="Rectangle 16"/>
            <p:cNvSpPr>
              <a:spLocks noChangeArrowheads="1"/>
            </p:cNvSpPr>
            <p:nvPr/>
          </p:nvSpPr>
          <p:spPr bwMode="auto">
            <a:xfrm>
              <a:off x="6248400" y="3200400"/>
              <a:ext cx="304800" cy="3048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70678" name="Rectangle 17"/>
            <p:cNvSpPr>
              <a:spLocks noChangeArrowheads="1"/>
            </p:cNvSpPr>
            <p:nvPr/>
          </p:nvSpPr>
          <p:spPr bwMode="auto">
            <a:xfrm>
              <a:off x="5867400" y="3200400"/>
              <a:ext cx="304800" cy="3048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</a:p>
          </p:txBody>
        </p:sp>
        <p:sp>
          <p:nvSpPr>
            <p:cNvPr id="70679" name="Rectangle 18"/>
            <p:cNvSpPr>
              <a:spLocks noChangeArrowheads="1"/>
            </p:cNvSpPr>
            <p:nvPr/>
          </p:nvSpPr>
          <p:spPr bwMode="auto">
            <a:xfrm>
              <a:off x="6629400" y="3200400"/>
              <a:ext cx="304800" cy="3048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t</a:t>
              </a:r>
            </a:p>
          </p:txBody>
        </p:sp>
        <p:sp>
          <p:nvSpPr>
            <p:cNvPr id="70680" name="Rectangle 19"/>
            <p:cNvSpPr>
              <a:spLocks noChangeArrowheads="1"/>
            </p:cNvSpPr>
            <p:nvPr/>
          </p:nvSpPr>
          <p:spPr bwMode="auto">
            <a:xfrm>
              <a:off x="7391400" y="3200400"/>
              <a:ext cx="304800" cy="3048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</a:p>
          </p:txBody>
        </p:sp>
        <p:sp>
          <p:nvSpPr>
            <p:cNvPr id="70681" name="Rectangle 20"/>
            <p:cNvSpPr>
              <a:spLocks noChangeArrowheads="1"/>
            </p:cNvSpPr>
            <p:nvPr/>
          </p:nvSpPr>
          <p:spPr bwMode="auto">
            <a:xfrm>
              <a:off x="7010400" y="3200400"/>
              <a:ext cx="304800" cy="3048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70682" name="Rectangle 21"/>
            <p:cNvSpPr>
              <a:spLocks noChangeArrowheads="1"/>
            </p:cNvSpPr>
            <p:nvPr/>
          </p:nvSpPr>
          <p:spPr bwMode="auto">
            <a:xfrm>
              <a:off x="7772400" y="3200400"/>
              <a:ext cx="304800" cy="3048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70683" name="AutoShape 27"/>
            <p:cNvSpPr>
              <a:spLocks noChangeArrowheads="1"/>
            </p:cNvSpPr>
            <p:nvPr/>
          </p:nvSpPr>
          <p:spPr bwMode="auto">
            <a:xfrm>
              <a:off x="1295400" y="3657600"/>
              <a:ext cx="1447800" cy="5334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6395 w 21600"/>
                <a:gd name="T13" fmla="*/ 6395 h 21600"/>
                <a:gd name="T14" fmla="*/ 15205 w 21600"/>
                <a:gd name="T15" fmla="*/ 1520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9189" y="21600"/>
                  </a:lnTo>
                  <a:lnTo>
                    <a:pt x="1241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7843"/>
              </a:schemeClr>
            </a:solidFill>
            <a:ln w="9525">
              <a:solidFill>
                <a:schemeClr val="tx1">
                  <a:alpha val="45882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0684" name="AutoShape 28"/>
            <p:cNvSpPr>
              <a:spLocks noChangeArrowheads="1"/>
            </p:cNvSpPr>
            <p:nvPr/>
          </p:nvSpPr>
          <p:spPr bwMode="auto">
            <a:xfrm>
              <a:off x="1676400" y="3657600"/>
              <a:ext cx="1447800" cy="5334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6300 w 21600"/>
                <a:gd name="T13" fmla="*/ 6300 h 21600"/>
                <a:gd name="T14" fmla="*/ 15300 w 21600"/>
                <a:gd name="T15" fmla="*/ 153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9000" y="21600"/>
                  </a:lnTo>
                  <a:lnTo>
                    <a:pt x="12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7843"/>
              </a:schemeClr>
            </a:solidFill>
            <a:ln w="9525">
              <a:solidFill>
                <a:schemeClr val="tx1">
                  <a:alpha val="45882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0685" name="AutoShape 29"/>
            <p:cNvSpPr>
              <a:spLocks noChangeArrowheads="1"/>
            </p:cNvSpPr>
            <p:nvPr/>
          </p:nvSpPr>
          <p:spPr bwMode="auto">
            <a:xfrm>
              <a:off x="2057400" y="3657600"/>
              <a:ext cx="1447800" cy="5334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6300 w 21600"/>
                <a:gd name="T13" fmla="*/ 6300 h 21600"/>
                <a:gd name="T14" fmla="*/ 15300 w 21600"/>
                <a:gd name="T15" fmla="*/ 153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9000" y="21600"/>
                  </a:lnTo>
                  <a:lnTo>
                    <a:pt x="12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66">
                <a:alpha val="27843"/>
              </a:srgbClr>
            </a:solidFill>
            <a:ln w="9525">
              <a:solidFill>
                <a:schemeClr val="tx1">
                  <a:alpha val="45882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0686" name="AutoShape 30"/>
            <p:cNvSpPr>
              <a:spLocks noChangeArrowheads="1"/>
            </p:cNvSpPr>
            <p:nvPr/>
          </p:nvSpPr>
          <p:spPr bwMode="auto">
            <a:xfrm>
              <a:off x="2438400" y="3657600"/>
              <a:ext cx="1447800" cy="5334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6300 w 21600"/>
                <a:gd name="T13" fmla="*/ 6300 h 21600"/>
                <a:gd name="T14" fmla="*/ 15300 w 21600"/>
                <a:gd name="T15" fmla="*/ 153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9000" y="21600"/>
                  </a:lnTo>
                  <a:lnTo>
                    <a:pt x="12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7843"/>
              </a:schemeClr>
            </a:solidFill>
            <a:ln w="9525">
              <a:solidFill>
                <a:schemeClr val="tx1">
                  <a:alpha val="45882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0687" name="AutoShape 31"/>
            <p:cNvSpPr>
              <a:spLocks noChangeArrowheads="1"/>
            </p:cNvSpPr>
            <p:nvPr/>
          </p:nvSpPr>
          <p:spPr bwMode="auto">
            <a:xfrm>
              <a:off x="2819400" y="3657600"/>
              <a:ext cx="1447800" cy="5334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6300 w 21600"/>
                <a:gd name="T13" fmla="*/ 6300 h 21600"/>
                <a:gd name="T14" fmla="*/ 15300 w 21600"/>
                <a:gd name="T15" fmla="*/ 153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9000" y="21600"/>
                  </a:lnTo>
                  <a:lnTo>
                    <a:pt x="12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7843"/>
              </a:schemeClr>
            </a:solidFill>
            <a:ln w="9525">
              <a:solidFill>
                <a:schemeClr val="tx1">
                  <a:alpha val="45882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0688" name="AutoShape 32"/>
            <p:cNvSpPr>
              <a:spLocks noChangeArrowheads="1"/>
            </p:cNvSpPr>
            <p:nvPr/>
          </p:nvSpPr>
          <p:spPr bwMode="auto">
            <a:xfrm>
              <a:off x="3200400" y="3657600"/>
              <a:ext cx="1447800" cy="5334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6300 w 21600"/>
                <a:gd name="T13" fmla="*/ 6300 h 21600"/>
                <a:gd name="T14" fmla="*/ 15300 w 21600"/>
                <a:gd name="T15" fmla="*/ 153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9000" y="21600"/>
                  </a:lnTo>
                  <a:lnTo>
                    <a:pt x="12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7843"/>
              </a:schemeClr>
            </a:solidFill>
            <a:ln w="9525">
              <a:solidFill>
                <a:schemeClr val="tx1">
                  <a:alpha val="45882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0689" name="AutoShape 33"/>
            <p:cNvSpPr>
              <a:spLocks noChangeArrowheads="1"/>
            </p:cNvSpPr>
            <p:nvPr/>
          </p:nvSpPr>
          <p:spPr bwMode="auto">
            <a:xfrm>
              <a:off x="3581400" y="3657600"/>
              <a:ext cx="1447800" cy="5334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6300 w 21600"/>
                <a:gd name="T13" fmla="*/ 6300 h 21600"/>
                <a:gd name="T14" fmla="*/ 15300 w 21600"/>
                <a:gd name="T15" fmla="*/ 153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9000" y="21600"/>
                  </a:lnTo>
                  <a:lnTo>
                    <a:pt x="12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7843"/>
              </a:schemeClr>
            </a:solidFill>
            <a:ln w="9525">
              <a:solidFill>
                <a:schemeClr val="tx1">
                  <a:alpha val="45882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0690" name="AutoShape 34"/>
            <p:cNvSpPr>
              <a:spLocks noChangeArrowheads="1"/>
            </p:cNvSpPr>
            <p:nvPr/>
          </p:nvSpPr>
          <p:spPr bwMode="auto">
            <a:xfrm>
              <a:off x="3962400" y="3657600"/>
              <a:ext cx="1447800" cy="5334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6300 w 21600"/>
                <a:gd name="T13" fmla="*/ 6300 h 21600"/>
                <a:gd name="T14" fmla="*/ 15300 w 21600"/>
                <a:gd name="T15" fmla="*/ 153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9000" y="21600"/>
                  </a:lnTo>
                  <a:lnTo>
                    <a:pt x="12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7843"/>
              </a:schemeClr>
            </a:solidFill>
            <a:ln w="9525">
              <a:solidFill>
                <a:schemeClr val="tx1">
                  <a:alpha val="45882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0691" name="AutoShape 35"/>
            <p:cNvSpPr>
              <a:spLocks noChangeArrowheads="1"/>
            </p:cNvSpPr>
            <p:nvPr/>
          </p:nvSpPr>
          <p:spPr bwMode="auto">
            <a:xfrm>
              <a:off x="4419600" y="3657600"/>
              <a:ext cx="1447800" cy="5334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6300 w 21600"/>
                <a:gd name="T13" fmla="*/ 6300 h 21600"/>
                <a:gd name="T14" fmla="*/ 15300 w 21600"/>
                <a:gd name="T15" fmla="*/ 153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9000" y="21600"/>
                  </a:lnTo>
                  <a:lnTo>
                    <a:pt x="12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FF66">
                <a:alpha val="27843"/>
              </a:srgbClr>
            </a:solidFill>
            <a:ln w="9525">
              <a:solidFill>
                <a:schemeClr val="tx1">
                  <a:alpha val="45882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0692" name="AutoShape 36"/>
            <p:cNvSpPr>
              <a:spLocks noChangeArrowheads="1"/>
            </p:cNvSpPr>
            <p:nvPr/>
          </p:nvSpPr>
          <p:spPr bwMode="auto">
            <a:xfrm>
              <a:off x="4800600" y="3657600"/>
              <a:ext cx="1447800" cy="5334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6300 w 21600"/>
                <a:gd name="T13" fmla="*/ 6300 h 21600"/>
                <a:gd name="T14" fmla="*/ 15300 w 21600"/>
                <a:gd name="T15" fmla="*/ 153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9000" y="21600"/>
                  </a:lnTo>
                  <a:lnTo>
                    <a:pt x="12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7843"/>
              </a:schemeClr>
            </a:solidFill>
            <a:ln w="9525">
              <a:solidFill>
                <a:schemeClr val="tx1">
                  <a:alpha val="45882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0693" name="AutoShape 37"/>
            <p:cNvSpPr>
              <a:spLocks noChangeArrowheads="1"/>
            </p:cNvSpPr>
            <p:nvPr/>
          </p:nvSpPr>
          <p:spPr bwMode="auto">
            <a:xfrm>
              <a:off x="5105400" y="3657600"/>
              <a:ext cx="1447800" cy="5334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6300 w 21600"/>
                <a:gd name="T13" fmla="*/ 6300 h 21600"/>
                <a:gd name="T14" fmla="*/ 15300 w 21600"/>
                <a:gd name="T15" fmla="*/ 153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9000" y="21600"/>
                  </a:lnTo>
                  <a:lnTo>
                    <a:pt x="12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7843"/>
              </a:schemeClr>
            </a:solidFill>
            <a:ln w="9525">
              <a:solidFill>
                <a:schemeClr val="tx1">
                  <a:alpha val="45882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0694" name="AutoShape 38"/>
            <p:cNvSpPr>
              <a:spLocks noChangeArrowheads="1"/>
            </p:cNvSpPr>
            <p:nvPr/>
          </p:nvSpPr>
          <p:spPr bwMode="auto">
            <a:xfrm>
              <a:off x="5486400" y="3657600"/>
              <a:ext cx="1447800" cy="5334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6300 w 21600"/>
                <a:gd name="T13" fmla="*/ 6300 h 21600"/>
                <a:gd name="T14" fmla="*/ 15300 w 21600"/>
                <a:gd name="T15" fmla="*/ 153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9000" y="21600"/>
                  </a:lnTo>
                  <a:lnTo>
                    <a:pt x="12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66">
                <a:alpha val="27843"/>
              </a:srgbClr>
            </a:solidFill>
            <a:ln w="9525">
              <a:solidFill>
                <a:schemeClr val="tx1">
                  <a:alpha val="45882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0695" name="AutoShape 39"/>
            <p:cNvSpPr>
              <a:spLocks noChangeArrowheads="1"/>
            </p:cNvSpPr>
            <p:nvPr/>
          </p:nvSpPr>
          <p:spPr bwMode="auto">
            <a:xfrm>
              <a:off x="5867400" y="3657600"/>
              <a:ext cx="1447800" cy="5334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6300 w 21600"/>
                <a:gd name="T13" fmla="*/ 6300 h 21600"/>
                <a:gd name="T14" fmla="*/ 15300 w 21600"/>
                <a:gd name="T15" fmla="*/ 153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9000" y="21600"/>
                  </a:lnTo>
                  <a:lnTo>
                    <a:pt x="12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7843"/>
              </a:schemeClr>
            </a:solidFill>
            <a:ln w="9525">
              <a:solidFill>
                <a:schemeClr val="tx1">
                  <a:alpha val="45882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0696" name="AutoShape 40"/>
            <p:cNvSpPr>
              <a:spLocks noChangeArrowheads="1"/>
            </p:cNvSpPr>
            <p:nvPr/>
          </p:nvSpPr>
          <p:spPr bwMode="auto">
            <a:xfrm>
              <a:off x="6248400" y="3657600"/>
              <a:ext cx="1447800" cy="5334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6300 w 21600"/>
                <a:gd name="T13" fmla="*/ 6300 h 21600"/>
                <a:gd name="T14" fmla="*/ 15300 w 21600"/>
                <a:gd name="T15" fmla="*/ 153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9000" y="21600"/>
                  </a:lnTo>
                  <a:lnTo>
                    <a:pt x="12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7843"/>
              </a:schemeClr>
            </a:solidFill>
            <a:ln w="9525">
              <a:solidFill>
                <a:schemeClr val="tx1">
                  <a:alpha val="45882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0697" name="AutoShape 41"/>
            <p:cNvSpPr>
              <a:spLocks noChangeArrowheads="1"/>
            </p:cNvSpPr>
            <p:nvPr/>
          </p:nvSpPr>
          <p:spPr bwMode="auto">
            <a:xfrm>
              <a:off x="6629400" y="3657600"/>
              <a:ext cx="1447800" cy="5334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6300 w 21600"/>
                <a:gd name="T13" fmla="*/ 6300 h 21600"/>
                <a:gd name="T14" fmla="*/ 15300 w 21600"/>
                <a:gd name="T15" fmla="*/ 153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9000" y="21600"/>
                  </a:lnTo>
                  <a:lnTo>
                    <a:pt x="12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7843"/>
              </a:schemeClr>
            </a:solidFill>
            <a:ln w="9525">
              <a:solidFill>
                <a:schemeClr val="tx1">
                  <a:alpha val="45882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0698" name="Text Box 42"/>
            <p:cNvSpPr txBox="1">
              <a:spLocks noChangeArrowheads="1"/>
            </p:cNvSpPr>
            <p:nvPr/>
          </p:nvSpPr>
          <p:spPr bwMode="auto">
            <a:xfrm>
              <a:off x="1927225" y="42672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70699" name="Text Box 43"/>
            <p:cNvSpPr txBox="1">
              <a:spLocks noChangeArrowheads="1"/>
            </p:cNvSpPr>
            <p:nvPr/>
          </p:nvSpPr>
          <p:spPr bwMode="auto">
            <a:xfrm>
              <a:off x="2308225" y="42672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70700" name="Text Box 44"/>
            <p:cNvSpPr txBox="1">
              <a:spLocks noChangeArrowheads="1"/>
            </p:cNvSpPr>
            <p:nvPr/>
          </p:nvSpPr>
          <p:spPr bwMode="auto">
            <a:xfrm>
              <a:off x="2689225" y="42672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70701" name="Text Box 45"/>
            <p:cNvSpPr txBox="1">
              <a:spLocks noChangeArrowheads="1"/>
            </p:cNvSpPr>
            <p:nvPr/>
          </p:nvSpPr>
          <p:spPr bwMode="auto">
            <a:xfrm>
              <a:off x="3048000" y="42672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70702" name="Text Box 46"/>
            <p:cNvSpPr txBox="1">
              <a:spLocks noChangeArrowheads="1"/>
            </p:cNvSpPr>
            <p:nvPr/>
          </p:nvSpPr>
          <p:spPr bwMode="auto">
            <a:xfrm>
              <a:off x="3429000" y="42672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70703" name="Text Box 47"/>
            <p:cNvSpPr txBox="1">
              <a:spLocks noChangeArrowheads="1"/>
            </p:cNvSpPr>
            <p:nvPr/>
          </p:nvSpPr>
          <p:spPr bwMode="auto">
            <a:xfrm>
              <a:off x="3810000" y="42672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70704" name="Text Box 48"/>
            <p:cNvSpPr txBox="1">
              <a:spLocks noChangeArrowheads="1"/>
            </p:cNvSpPr>
            <p:nvPr/>
          </p:nvSpPr>
          <p:spPr bwMode="auto">
            <a:xfrm>
              <a:off x="4191000" y="42672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70705" name="Text Box 49"/>
            <p:cNvSpPr txBox="1">
              <a:spLocks noChangeArrowheads="1"/>
            </p:cNvSpPr>
            <p:nvPr/>
          </p:nvSpPr>
          <p:spPr bwMode="auto">
            <a:xfrm>
              <a:off x="4549775" y="42672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70706" name="Text Box 50"/>
            <p:cNvSpPr txBox="1">
              <a:spLocks noChangeArrowheads="1"/>
            </p:cNvSpPr>
            <p:nvPr/>
          </p:nvSpPr>
          <p:spPr bwMode="auto">
            <a:xfrm>
              <a:off x="5334000" y="42672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70707" name="Text Box 51"/>
            <p:cNvSpPr txBox="1">
              <a:spLocks noChangeArrowheads="1"/>
            </p:cNvSpPr>
            <p:nvPr/>
          </p:nvSpPr>
          <p:spPr bwMode="auto">
            <a:xfrm>
              <a:off x="4953000" y="42672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70708" name="Text Box 56"/>
            <p:cNvSpPr txBox="1">
              <a:spLocks noChangeArrowheads="1"/>
            </p:cNvSpPr>
            <p:nvPr/>
          </p:nvSpPr>
          <p:spPr bwMode="auto">
            <a:xfrm>
              <a:off x="5715000" y="42672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70709" name="Text Box 57"/>
            <p:cNvSpPr txBox="1">
              <a:spLocks noChangeArrowheads="1"/>
            </p:cNvSpPr>
            <p:nvPr/>
          </p:nvSpPr>
          <p:spPr bwMode="auto">
            <a:xfrm>
              <a:off x="6096000" y="42672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70710" name="Text Box 58"/>
            <p:cNvSpPr txBox="1">
              <a:spLocks noChangeArrowheads="1"/>
            </p:cNvSpPr>
            <p:nvPr/>
          </p:nvSpPr>
          <p:spPr bwMode="auto">
            <a:xfrm>
              <a:off x="6454775" y="42672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70711" name="Text Box 59"/>
            <p:cNvSpPr txBox="1">
              <a:spLocks noChangeArrowheads="1"/>
            </p:cNvSpPr>
            <p:nvPr/>
          </p:nvSpPr>
          <p:spPr bwMode="auto">
            <a:xfrm>
              <a:off x="7239000" y="42672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70712" name="Text Box 60"/>
            <p:cNvSpPr txBox="1">
              <a:spLocks noChangeArrowheads="1"/>
            </p:cNvSpPr>
            <p:nvPr/>
          </p:nvSpPr>
          <p:spPr bwMode="auto">
            <a:xfrm>
              <a:off x="6858000" y="42672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70713" name="Rectangle 61"/>
            <p:cNvSpPr>
              <a:spLocks noChangeArrowheads="1"/>
            </p:cNvSpPr>
            <p:nvPr/>
          </p:nvSpPr>
          <p:spPr bwMode="auto">
            <a:xfrm>
              <a:off x="1371600" y="5943600"/>
              <a:ext cx="304800" cy="304800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</a:p>
          </p:txBody>
        </p:sp>
        <p:sp>
          <p:nvSpPr>
            <p:cNvPr id="70714" name="Rectangle 62"/>
            <p:cNvSpPr>
              <a:spLocks noChangeArrowheads="1"/>
            </p:cNvSpPr>
            <p:nvPr/>
          </p:nvSpPr>
          <p:spPr bwMode="auto">
            <a:xfrm>
              <a:off x="2133600" y="5943600"/>
              <a:ext cx="304800" cy="304800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t</a:t>
              </a:r>
            </a:p>
          </p:txBody>
        </p:sp>
        <p:sp>
          <p:nvSpPr>
            <p:cNvPr id="70715" name="Rectangle 63"/>
            <p:cNvSpPr>
              <a:spLocks noChangeArrowheads="1"/>
            </p:cNvSpPr>
            <p:nvPr/>
          </p:nvSpPr>
          <p:spPr bwMode="auto">
            <a:xfrm>
              <a:off x="1752600" y="5943600"/>
              <a:ext cx="304800" cy="304800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70716" name="Rectangle 64"/>
            <p:cNvSpPr>
              <a:spLocks noChangeArrowheads="1"/>
            </p:cNvSpPr>
            <p:nvPr/>
          </p:nvSpPr>
          <p:spPr bwMode="auto">
            <a:xfrm>
              <a:off x="2514600" y="5943600"/>
              <a:ext cx="304800" cy="304800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70717" name="AutoShape 65"/>
            <p:cNvSpPr>
              <a:spLocks noChangeArrowheads="1"/>
            </p:cNvSpPr>
            <p:nvPr/>
          </p:nvSpPr>
          <p:spPr bwMode="auto">
            <a:xfrm flipV="1">
              <a:off x="1371600" y="5334000"/>
              <a:ext cx="1447800" cy="5334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6182 w 21600"/>
                <a:gd name="T13" fmla="*/ 6182 h 21600"/>
                <a:gd name="T14" fmla="*/ 15418 w 21600"/>
                <a:gd name="T15" fmla="*/ 1541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763" y="21600"/>
                  </a:lnTo>
                  <a:lnTo>
                    <a:pt x="1283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0718" name="Text Box 66"/>
            <p:cNvSpPr txBox="1">
              <a:spLocks noChangeArrowheads="1"/>
            </p:cNvSpPr>
            <p:nvPr/>
          </p:nvSpPr>
          <p:spPr bwMode="auto">
            <a:xfrm>
              <a:off x="1981200" y="49530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70719" name="Text Box 72"/>
            <p:cNvSpPr txBox="1">
              <a:spLocks noChangeArrowheads="1"/>
            </p:cNvSpPr>
            <p:nvPr/>
          </p:nvSpPr>
          <p:spPr bwMode="auto">
            <a:xfrm>
              <a:off x="4572000" y="5377934"/>
              <a:ext cx="151216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/>
                <a:t>попадание</a:t>
              </a:r>
              <a:endParaRPr lang="en-US"/>
            </a:p>
          </p:txBody>
        </p:sp>
        <p:sp>
          <p:nvSpPr>
            <p:cNvPr id="70720" name="Text Box 74"/>
            <p:cNvSpPr txBox="1">
              <a:spLocks noChangeArrowheads="1"/>
            </p:cNvSpPr>
            <p:nvPr/>
          </p:nvSpPr>
          <p:spPr bwMode="auto">
            <a:xfrm>
              <a:off x="6172200" y="5255696"/>
              <a:ext cx="9683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/>
                <a:t>промах</a:t>
              </a:r>
              <a:endParaRPr lang="en-US"/>
            </a:p>
          </p:txBody>
        </p:sp>
        <p:cxnSp>
          <p:nvCxnSpPr>
            <p:cNvPr id="70721" name="AutoShape 76"/>
            <p:cNvCxnSpPr>
              <a:cxnSpLocks noChangeShapeType="1"/>
              <a:stCxn id="70720" idx="0"/>
              <a:endCxn id="70709" idx="2"/>
            </p:cNvCxnSpPr>
            <p:nvPr/>
          </p:nvCxnSpPr>
          <p:spPr bwMode="auto">
            <a:xfrm flipH="1" flipV="1">
              <a:off x="6237288" y="4572000"/>
              <a:ext cx="419100" cy="6836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0722" name="AutoShape 77"/>
            <p:cNvCxnSpPr>
              <a:cxnSpLocks noChangeShapeType="1"/>
              <a:stCxn id="70720" idx="0"/>
              <a:endCxn id="70700" idx="2"/>
            </p:cNvCxnSpPr>
            <p:nvPr/>
          </p:nvCxnSpPr>
          <p:spPr bwMode="auto">
            <a:xfrm flipH="1" flipV="1">
              <a:off x="2830513" y="4572000"/>
              <a:ext cx="3825875" cy="6836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0723" name="AutoShape 78"/>
            <p:cNvCxnSpPr>
              <a:cxnSpLocks noChangeShapeType="1"/>
              <a:stCxn id="70719" idx="0"/>
              <a:endCxn id="70707" idx="2"/>
            </p:cNvCxnSpPr>
            <p:nvPr/>
          </p:nvCxnSpPr>
          <p:spPr bwMode="auto">
            <a:xfrm flipH="1" flipV="1">
              <a:off x="5094288" y="4572000"/>
              <a:ext cx="233796" cy="8059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70724" name="Text Box 79"/>
            <p:cNvSpPr txBox="1">
              <a:spLocks noChangeArrowheads="1"/>
            </p:cNvSpPr>
            <p:nvPr/>
          </p:nvSpPr>
          <p:spPr bwMode="auto">
            <a:xfrm>
              <a:off x="398399" y="4202113"/>
              <a:ext cx="156780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ru-RU"/>
                <a:t>Хеш-значения</a:t>
              </a:r>
              <a:endParaRPr lang="en-US"/>
            </a:p>
          </p:txBody>
        </p:sp>
        <p:sp>
          <p:nvSpPr>
            <p:cNvPr id="70725" name="Text Box 80"/>
            <p:cNvSpPr txBox="1">
              <a:spLocks noChangeArrowheads="1"/>
            </p:cNvSpPr>
            <p:nvPr/>
          </p:nvSpPr>
          <p:spPr bwMode="auto">
            <a:xfrm>
              <a:off x="251520" y="5085184"/>
              <a:ext cx="172028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ru-RU"/>
                <a:t>Хеш-значение</a:t>
              </a:r>
              <a:endParaRPr lang="en-US"/>
            </a:p>
          </p:txBody>
        </p:sp>
      </p:grp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519113" y="130175"/>
            <a:ext cx="8229600" cy="635000"/>
          </a:xfrm>
        </p:spPr>
        <p:txBody>
          <a:bodyPr/>
          <a:lstStyle/>
          <a:p>
            <a:pPr>
              <a:defRPr/>
            </a:pPr>
            <a:r>
              <a:rPr lang="ru-RU" dirty="0"/>
              <a:t>Алгоритм Рабина — Карпа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54038" y="260350"/>
            <a:ext cx="8229600" cy="1152525"/>
          </a:xfrm>
        </p:spPr>
        <p:txBody>
          <a:bodyPr/>
          <a:lstStyle/>
          <a:p>
            <a:pPr>
              <a:defRPr/>
            </a:pPr>
            <a:r>
              <a:rPr lang="ru-RU" sz="4000" dirty="0"/>
              <a:t>Пример реализации алгоритма Рабина — Карпа (1)</a:t>
            </a:r>
            <a:endParaRPr lang="en-US" sz="4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78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2060575"/>
            <a:ext cx="8604250" cy="232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Стрелка вниз 2"/>
          <p:cNvSpPr/>
          <p:nvPr/>
        </p:nvSpPr>
        <p:spPr>
          <a:xfrm>
            <a:off x="7235825" y="4868863"/>
            <a:ext cx="865188" cy="936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54038" y="260350"/>
            <a:ext cx="8229600" cy="1152525"/>
          </a:xfrm>
        </p:spPr>
        <p:txBody>
          <a:bodyPr/>
          <a:lstStyle/>
          <a:p>
            <a:pPr>
              <a:defRPr/>
            </a:pPr>
            <a:r>
              <a:rPr lang="ru-RU" sz="4000" dirty="0"/>
              <a:t>Пример реализации алгоритма Рабина — Карпа (2)</a:t>
            </a:r>
            <a:endParaRPr lang="en-US" sz="4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885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1916113"/>
            <a:ext cx="7258050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Стрелка вниз 2"/>
          <p:cNvSpPr/>
          <p:nvPr/>
        </p:nvSpPr>
        <p:spPr>
          <a:xfrm>
            <a:off x="7308850" y="5084763"/>
            <a:ext cx="863600" cy="936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54038" y="260350"/>
            <a:ext cx="8229600" cy="1152525"/>
          </a:xfrm>
        </p:spPr>
        <p:txBody>
          <a:bodyPr/>
          <a:lstStyle/>
          <a:p>
            <a:pPr>
              <a:defRPr/>
            </a:pPr>
            <a:r>
              <a:rPr lang="ru-RU" sz="4000" dirty="0"/>
              <a:t>Пример реализации алгоритма Рабина — Карпа (3)</a:t>
            </a:r>
            <a:endParaRPr lang="en-US" sz="4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987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275" y="1701800"/>
            <a:ext cx="85439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Стрелка вниз 5"/>
          <p:cNvSpPr/>
          <p:nvPr/>
        </p:nvSpPr>
        <p:spPr>
          <a:xfrm rot="10800000">
            <a:off x="7308850" y="5084763"/>
            <a:ext cx="863600" cy="936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832475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 2" pitchFamily="-106" charset="2"/>
              <a:buNone/>
            </a:pPr>
            <a:r>
              <a:rPr lang="en-US" sz="1800" b="1"/>
              <a:t>public static int MonteCarloRabinKarp (String p, String t) {</a:t>
            </a:r>
          </a:p>
          <a:p>
            <a:pPr marL="400050" lvl="1" indent="0">
              <a:spcBef>
                <a:spcPct val="0"/>
              </a:spcBef>
              <a:buFont typeface="Verdana" pitchFamily="-106" charset="0"/>
              <a:buNone/>
            </a:pPr>
            <a:r>
              <a:rPr lang="en-US" sz="1800" b="1"/>
              <a:t>int m = p.length();</a:t>
            </a:r>
          </a:p>
          <a:p>
            <a:pPr marL="400050" lvl="1" indent="0">
              <a:spcBef>
                <a:spcPct val="0"/>
              </a:spcBef>
              <a:buFont typeface="Verdana" pitchFamily="-106" charset="0"/>
              <a:buNone/>
            </a:pPr>
            <a:r>
              <a:rPr lang="en-US" sz="1800" b="1"/>
              <a:t>int n = t.length();</a:t>
            </a:r>
          </a:p>
          <a:p>
            <a:pPr marL="400050" lvl="1" indent="0">
              <a:spcBef>
                <a:spcPct val="0"/>
              </a:spcBef>
              <a:buFont typeface="Verdana" pitchFamily="-106" charset="0"/>
              <a:buNone/>
            </a:pPr>
            <a:r>
              <a:rPr lang="pt-BR" sz="1800" b="1"/>
              <a:t>int dM = 1, h1 = 0, h2 = 0;</a:t>
            </a:r>
          </a:p>
          <a:p>
            <a:pPr marL="400050" lvl="1" indent="0">
              <a:spcBef>
                <a:spcPct val="0"/>
              </a:spcBef>
              <a:buFont typeface="Verdana" pitchFamily="-106" charset="0"/>
              <a:buNone/>
            </a:pPr>
            <a:r>
              <a:rPr lang="en-US" sz="1800" b="1"/>
              <a:t>int q = 3355439; // table size</a:t>
            </a:r>
          </a:p>
          <a:p>
            <a:pPr marL="400050" lvl="1" indent="0">
              <a:spcBef>
                <a:spcPct val="0"/>
              </a:spcBef>
              <a:buFont typeface="Verdana" pitchFamily="-106" charset="0"/>
              <a:buNone/>
            </a:pPr>
            <a:r>
              <a:rPr lang="en-US" sz="1800" b="1"/>
              <a:t>int d = 256; // radix</a:t>
            </a:r>
          </a:p>
          <a:p>
            <a:pPr marL="400050" lvl="1" indent="0">
              <a:spcBef>
                <a:spcPct val="0"/>
              </a:spcBef>
              <a:buFont typeface="Verdana" pitchFamily="-106" charset="0"/>
              <a:buNone/>
            </a:pPr>
            <a:r>
              <a:rPr lang="en-US" sz="1800" b="1"/>
              <a:t>for (int j = 1; j &lt; m; j++) // precompute d^M % q</a:t>
            </a:r>
          </a:p>
          <a:p>
            <a:pPr marL="400050" lvl="1" indent="0">
              <a:spcBef>
                <a:spcPct val="0"/>
              </a:spcBef>
              <a:buFont typeface="Verdana" pitchFamily="-106" charset="0"/>
              <a:buNone/>
            </a:pPr>
            <a:r>
              <a:rPr lang="en-US" sz="1800" b="1"/>
              <a:t>	dM = (d * dM) % q;</a:t>
            </a:r>
          </a:p>
          <a:p>
            <a:pPr marL="400050" lvl="1" indent="0">
              <a:spcBef>
                <a:spcPct val="0"/>
              </a:spcBef>
              <a:buFont typeface="Verdana" pitchFamily="-106" charset="0"/>
              <a:buNone/>
            </a:pPr>
            <a:r>
              <a:rPr lang="en-US" sz="1800" b="1"/>
              <a:t>for (int j = 0; i &lt; m; i++) {</a:t>
            </a:r>
          </a:p>
          <a:p>
            <a:pPr marL="400050" lvl="1" indent="0">
              <a:spcBef>
                <a:spcPct val="0"/>
              </a:spcBef>
              <a:buFont typeface="Verdana" pitchFamily="-106" charset="0"/>
              <a:buNone/>
            </a:pPr>
            <a:r>
              <a:rPr lang="en-US" sz="1800" b="1"/>
              <a:t>	h1 = (h1*d + p.charAt(j)) % q; // hash of pattern</a:t>
            </a:r>
          </a:p>
          <a:p>
            <a:pPr marL="400050" lvl="1" indent="0">
              <a:spcBef>
                <a:spcPct val="0"/>
              </a:spcBef>
              <a:buFont typeface="Verdana" pitchFamily="-106" charset="0"/>
              <a:buNone/>
            </a:pPr>
            <a:r>
              <a:rPr lang="en-US" sz="1800" b="1"/>
              <a:t>	h2 = (h2*d + t.charAt(j)) % q; // hash of text</a:t>
            </a:r>
          </a:p>
          <a:p>
            <a:pPr marL="400050" lvl="1" indent="0">
              <a:spcBef>
                <a:spcPct val="0"/>
              </a:spcBef>
              <a:buFont typeface="Verdana" pitchFamily="-106" charset="0"/>
              <a:buNone/>
            </a:pPr>
            <a:r>
              <a:rPr lang="en-US" sz="1800" b="1"/>
              <a:t>}</a:t>
            </a:r>
          </a:p>
          <a:p>
            <a:pPr marL="400050" lvl="1" indent="0">
              <a:spcBef>
                <a:spcPct val="0"/>
              </a:spcBef>
              <a:buFont typeface="Verdana" pitchFamily="-106" charset="0"/>
              <a:buNone/>
            </a:pPr>
            <a:r>
              <a:rPr lang="en-US" sz="1800" b="1"/>
              <a:t>if (h1 == h2) return 0; // match found, we hope</a:t>
            </a:r>
          </a:p>
          <a:p>
            <a:pPr marL="400050" lvl="1" indent="0">
              <a:spcBef>
                <a:spcPct val="0"/>
              </a:spcBef>
              <a:buFont typeface="Verdana" pitchFamily="-106" charset="0"/>
              <a:buNone/>
            </a:pPr>
            <a:r>
              <a:rPr lang="nn-NO" sz="1800" b="1"/>
              <a:t>for (int </a:t>
            </a:r>
            <a:r>
              <a:rPr lang="en-US" sz="1800" b="1"/>
              <a:t>i</a:t>
            </a:r>
            <a:r>
              <a:rPr lang="nn-NO" sz="1800" b="1"/>
              <a:t> = m; i &lt; n; i++) {</a:t>
            </a:r>
          </a:p>
          <a:p>
            <a:pPr marL="400050" lvl="1" indent="0">
              <a:spcBef>
                <a:spcPct val="0"/>
              </a:spcBef>
              <a:buFont typeface="Verdana" pitchFamily="-106" charset="0"/>
              <a:buNone/>
            </a:pPr>
            <a:r>
              <a:rPr lang="en-US" sz="1800" b="1"/>
              <a:t>	h2 = (h2 - t.charAt(i-m)) % q; // remove high order digit</a:t>
            </a:r>
          </a:p>
          <a:p>
            <a:pPr marL="400050" lvl="1" indent="0">
              <a:spcBef>
                <a:spcPct val="0"/>
              </a:spcBef>
              <a:buFont typeface="Verdana" pitchFamily="-106" charset="0"/>
              <a:buNone/>
            </a:pPr>
            <a:r>
              <a:rPr lang="en-US" sz="1800" b="1"/>
              <a:t>	h2 = (h2*d + t.charAt(i)) % q; // insert low order digit</a:t>
            </a:r>
          </a:p>
          <a:p>
            <a:pPr marL="400050" lvl="1" indent="0">
              <a:spcBef>
                <a:spcPct val="0"/>
              </a:spcBef>
              <a:buFont typeface="Verdana" pitchFamily="-106" charset="0"/>
              <a:buNone/>
            </a:pPr>
            <a:r>
              <a:rPr lang="en-US" sz="1800" b="1"/>
              <a:t>	if (h1 == h2) return i – m + 1; // match found, we hope</a:t>
            </a:r>
          </a:p>
          <a:p>
            <a:pPr marL="400050" lvl="1" indent="0">
              <a:spcBef>
                <a:spcPct val="0"/>
              </a:spcBef>
              <a:buFont typeface="Verdana" pitchFamily="-106" charset="0"/>
              <a:buNone/>
            </a:pPr>
            <a:r>
              <a:rPr lang="en-US" sz="1800" b="1"/>
              <a:t>}</a:t>
            </a:r>
          </a:p>
          <a:p>
            <a:pPr marL="400050" lvl="1" indent="0">
              <a:spcBef>
                <a:spcPct val="0"/>
              </a:spcBef>
              <a:buFont typeface="Verdana" pitchFamily="-106" charset="0"/>
              <a:buNone/>
            </a:pPr>
            <a:r>
              <a:rPr lang="en-US" sz="1800" b="1"/>
              <a:t>return -1; // not found</a:t>
            </a:r>
          </a:p>
          <a:p>
            <a:pPr marL="0" indent="0">
              <a:spcBef>
                <a:spcPct val="0"/>
              </a:spcBef>
              <a:buFont typeface="Wingdings 2" pitchFamily="-106" charset="2"/>
              <a:buNone/>
            </a:pPr>
            <a:r>
              <a:rPr lang="en-US" sz="1800" b="1"/>
              <a:t>}</a:t>
            </a:r>
            <a:endParaRPr lang="en-US" sz="180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19113" y="-26988"/>
            <a:ext cx="8229600" cy="1152526"/>
          </a:xfrm>
        </p:spPr>
        <p:txBody>
          <a:bodyPr/>
          <a:lstStyle/>
          <a:p>
            <a:pPr>
              <a:defRPr/>
            </a:pPr>
            <a:r>
              <a:rPr lang="ru-RU" sz="4000" dirty="0"/>
              <a:t>Пример реализации алгоритма Рабина — Карпа</a:t>
            </a:r>
            <a:endParaRPr lang="en-US" sz="4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Алгоритм </a:t>
            </a:r>
            <a:br>
              <a:rPr lang="en-US"/>
            </a:br>
            <a:r>
              <a:rPr lang="en-US"/>
              <a:t>Кнута-Морриса-Пратта (KMP</a:t>
            </a:r>
            <a:r>
              <a:rPr lang="ru-RU"/>
              <a:t>)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FFFFCC"/>
              </a:buClr>
              <a:buFont typeface="Wingdings" pitchFamily="2" charset="2"/>
              <a:buNone/>
              <a:defRPr/>
            </a:pPr>
            <a:r>
              <a:rPr lang="ru-RU" sz="2400" b="1" u="sng" dirty="0"/>
              <a:t>Пример:</a:t>
            </a:r>
            <a:endParaRPr lang="en-US" sz="2400" b="1" u="sng" dirty="0"/>
          </a:p>
          <a:p>
            <a:pPr marL="363538" indent="0">
              <a:buClr>
                <a:srgbClr val="FFFFCC"/>
              </a:buClr>
              <a:buFont typeface="Wingdings" pitchFamily="2" charset="2"/>
              <a:buNone/>
              <a:defRPr/>
            </a:pPr>
            <a:r>
              <a:rPr lang="ru-RU" sz="2400" dirty="0"/>
              <a:t>T = «</a:t>
            </a:r>
            <a:r>
              <a:rPr lang="ru-RU" sz="2400" i="1" dirty="0" err="1"/>
              <a:t>абракабрабрабр</a:t>
            </a:r>
            <a:r>
              <a:rPr lang="ru-RU" sz="2400" dirty="0"/>
              <a:t>», </a:t>
            </a:r>
            <a:r>
              <a:rPr lang="en-US" sz="2400" dirty="0"/>
              <a:t>n = 1</a:t>
            </a:r>
            <a:r>
              <a:rPr lang="ru-RU" sz="2400" dirty="0"/>
              <a:t>4</a:t>
            </a:r>
          </a:p>
          <a:p>
            <a:pPr marL="363538" indent="0">
              <a:buClr>
                <a:srgbClr val="FFFFCC"/>
              </a:buClr>
              <a:buFont typeface="Wingdings" pitchFamily="2" charset="2"/>
              <a:buNone/>
              <a:defRPr/>
            </a:pPr>
            <a:r>
              <a:rPr lang="ru-RU" sz="2400" dirty="0"/>
              <a:t>F = «</a:t>
            </a:r>
            <a:r>
              <a:rPr lang="ru-RU" sz="2400" dirty="0" err="1"/>
              <a:t>абрабр</a:t>
            </a:r>
            <a:r>
              <a:rPr lang="ru-RU" sz="2400" dirty="0"/>
              <a:t>»</a:t>
            </a:r>
            <a:r>
              <a:rPr lang="en-US" sz="2400" dirty="0"/>
              <a:t>, </a:t>
            </a:r>
            <a:r>
              <a:rPr lang="ru-RU" sz="2400" dirty="0"/>
              <a:t>m = 6. </a:t>
            </a:r>
          </a:p>
          <a:p>
            <a:pPr marL="363538" indent="0">
              <a:buClr>
                <a:srgbClr val="FFFFCC"/>
              </a:buClr>
              <a:buFont typeface="Wingdings" pitchFamily="2" charset="2"/>
              <a:buNone/>
              <a:defRPr/>
            </a:pPr>
            <a:r>
              <a:rPr lang="ru-RU" sz="2000" dirty="0"/>
              <a:t>Таблица значений </a:t>
            </a:r>
            <a:r>
              <a:rPr lang="ru-RU" sz="2000" dirty="0" err="1"/>
              <a:t>префикс-функции</a:t>
            </a:r>
            <a:r>
              <a:rPr lang="ru-RU" sz="2000" dirty="0"/>
              <a:t>:</a:t>
            </a:r>
            <a:endParaRPr lang="en-US" sz="2000" dirty="0"/>
          </a:p>
          <a:p>
            <a:pPr marL="363538" indent="0">
              <a:buClr>
                <a:srgbClr val="FFFFCC"/>
              </a:buClr>
              <a:buFont typeface="Wingdings" pitchFamily="2" charset="2"/>
              <a:buNone/>
              <a:defRPr/>
            </a:pPr>
            <a:endParaRPr lang="ru-RU" sz="2400" dirty="0"/>
          </a:p>
          <a:p>
            <a:pPr marL="363538" indent="0">
              <a:buClr>
                <a:srgbClr val="FFFFCC"/>
              </a:buClr>
              <a:buFont typeface="Wingdings" pitchFamily="2" charset="2"/>
              <a:buNone/>
              <a:defRPr/>
            </a:pPr>
            <a:endParaRPr lang="ru-RU" sz="2400" dirty="0"/>
          </a:p>
          <a:p>
            <a:pPr marL="514350" indent="-514350">
              <a:buClr>
                <a:srgbClr val="FFFFCC"/>
              </a:buClr>
              <a:buFont typeface="Wingdings" pitchFamily="2" charset="2"/>
              <a:buNone/>
              <a:defRPr/>
            </a:pPr>
            <a:endParaRPr lang="ru-RU" sz="2400" dirty="0"/>
          </a:p>
          <a:p>
            <a:pPr marL="363538" indent="0">
              <a:buFont typeface="Wingdings" pitchFamily="2" charset="2"/>
              <a:buNone/>
              <a:defRPr/>
            </a:pPr>
            <a:endParaRPr lang="ru-RU" sz="1000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1428750" y="3429000"/>
          <a:ext cx="5214938" cy="1214439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57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2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2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62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48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err="1"/>
                        <a:t>i</a:t>
                      </a:r>
                      <a:endParaRPr lang="ru-RU" sz="2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/>
                        <a:t>1</a:t>
                      </a:r>
                      <a:endParaRPr lang="ru-RU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/>
                        <a:t>2</a:t>
                      </a:r>
                      <a:endParaRPr lang="ru-RU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/>
                        <a:t>3</a:t>
                      </a:r>
                      <a:endParaRPr lang="ru-RU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/>
                        <a:t>4</a:t>
                      </a:r>
                      <a:endParaRPr lang="ru-RU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/>
                        <a:t>5</a:t>
                      </a:r>
                      <a:endParaRPr lang="ru-RU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/>
                        <a:t>6</a:t>
                      </a:r>
                      <a:endParaRPr lang="ru-RU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/>
                        <a:t>F (i)</a:t>
                      </a:r>
                      <a:endParaRPr lang="ru-RU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/>
                        <a:t>а</a:t>
                      </a:r>
                      <a:endParaRPr lang="ru-RU" sz="2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/>
                        <a:t>б</a:t>
                      </a:r>
                      <a:endParaRPr lang="ru-RU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/>
                        <a:t>р</a:t>
                      </a:r>
                      <a:endParaRPr lang="ru-RU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/>
                        <a:t>а</a:t>
                      </a:r>
                      <a:endParaRPr lang="ru-RU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/>
                        <a:t>б</a:t>
                      </a:r>
                      <a:endParaRPr lang="ru-RU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/>
                        <a:t>р</a:t>
                      </a:r>
                      <a:endParaRPr lang="ru-RU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/>
                        <a:t>π (i)</a:t>
                      </a:r>
                      <a:endParaRPr lang="ru-RU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/>
                        <a:t>0</a:t>
                      </a:r>
                      <a:endParaRPr lang="ru-RU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/>
                        <a:t>0</a:t>
                      </a:r>
                      <a:endParaRPr lang="ru-RU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/>
                        <a:t>0</a:t>
                      </a:r>
                      <a:endParaRPr lang="ru-RU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/>
                        <a:t>1</a:t>
                      </a:r>
                      <a:endParaRPr lang="ru-RU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/>
                        <a:t>2</a:t>
                      </a:r>
                      <a:endParaRPr lang="ru-RU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/>
                        <a:t>3</a:t>
                      </a:r>
                      <a:endParaRPr lang="ru-RU" sz="2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Алгоритм </a:t>
            </a:r>
            <a:br>
              <a:rPr lang="en-US"/>
            </a:br>
            <a:r>
              <a:rPr lang="en-US"/>
              <a:t>Кнута-Морриса-Пратта (KMP</a:t>
            </a:r>
            <a:r>
              <a:rPr lang="ru-RU"/>
              <a:t>)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14313" y="1500188"/>
            <a:ext cx="8229600" cy="453072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Clr>
                <a:srgbClr val="FFFFCC"/>
              </a:buClr>
              <a:buFont typeface="Wingdings" pitchFamily="2" charset="2"/>
              <a:buNone/>
              <a:defRPr/>
            </a:pPr>
            <a:r>
              <a:rPr lang="ru-RU" sz="2400" b="1" u="sng" dirty="0"/>
              <a:t>Пример:</a:t>
            </a:r>
            <a:endParaRPr lang="en-US" sz="2400" b="1" u="sng" dirty="0"/>
          </a:p>
          <a:p>
            <a:pPr marL="96838" indent="0">
              <a:spcBef>
                <a:spcPts val="0"/>
              </a:spcBef>
              <a:buClr>
                <a:srgbClr val="FFFFCC"/>
              </a:buClr>
              <a:buFont typeface="Wingdings" pitchFamily="2" charset="2"/>
              <a:buNone/>
              <a:defRPr/>
            </a:pPr>
            <a:r>
              <a:rPr lang="ru-RU" sz="2400" dirty="0"/>
              <a:t>T = «</a:t>
            </a:r>
            <a:r>
              <a:rPr lang="ru-RU" sz="2400" i="1" dirty="0" err="1"/>
              <a:t>абракабрабрабр</a:t>
            </a:r>
            <a:r>
              <a:rPr lang="ru-RU" sz="2400" dirty="0"/>
              <a:t>», </a:t>
            </a:r>
            <a:r>
              <a:rPr lang="en-US" sz="2400" dirty="0"/>
              <a:t>n = 1</a:t>
            </a:r>
            <a:r>
              <a:rPr lang="ru-RU" sz="2400" dirty="0"/>
              <a:t>4</a:t>
            </a:r>
          </a:p>
          <a:p>
            <a:pPr marL="96838" indent="0">
              <a:spcBef>
                <a:spcPts val="0"/>
              </a:spcBef>
              <a:buClr>
                <a:srgbClr val="FFFFCC"/>
              </a:buClr>
              <a:buFont typeface="Wingdings" pitchFamily="2" charset="2"/>
              <a:buNone/>
              <a:defRPr/>
            </a:pPr>
            <a:r>
              <a:rPr lang="ru-RU" sz="2400" dirty="0"/>
              <a:t>F = «</a:t>
            </a:r>
            <a:r>
              <a:rPr lang="ru-RU" sz="2400" dirty="0" err="1"/>
              <a:t>абрабр</a:t>
            </a:r>
            <a:r>
              <a:rPr lang="ru-RU" sz="2400" dirty="0"/>
              <a:t>»</a:t>
            </a:r>
            <a:r>
              <a:rPr lang="en-US" sz="2400" dirty="0"/>
              <a:t>, </a:t>
            </a:r>
            <a:r>
              <a:rPr lang="ru-RU" sz="2400" dirty="0"/>
              <a:t>m = 6. </a:t>
            </a:r>
          </a:p>
          <a:p>
            <a:pPr marL="363538" indent="0">
              <a:buClr>
                <a:srgbClr val="FFFFCC"/>
              </a:buClr>
              <a:buFont typeface="Wingdings" pitchFamily="2" charset="2"/>
              <a:buNone/>
              <a:defRPr/>
            </a:pPr>
            <a:endParaRPr lang="ru-RU" sz="2400" dirty="0"/>
          </a:p>
          <a:p>
            <a:pPr marL="514350" indent="-514350">
              <a:buClr>
                <a:srgbClr val="FFFFCC"/>
              </a:buClr>
              <a:buFont typeface="Wingdings" pitchFamily="2" charset="2"/>
              <a:buNone/>
              <a:defRPr/>
            </a:pPr>
            <a:endParaRPr lang="ru-RU" sz="2400" dirty="0"/>
          </a:p>
          <a:p>
            <a:pPr marL="363538" indent="0">
              <a:buFont typeface="Wingdings" pitchFamily="2" charset="2"/>
              <a:buNone/>
              <a:defRPr/>
            </a:pPr>
            <a:endParaRPr lang="ru-RU" sz="1000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2786063"/>
            <a:ext cx="61436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5" y="3929063"/>
            <a:ext cx="614362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4786313" y="1785938"/>
          <a:ext cx="4071938" cy="9144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669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70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70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70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43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/>
                        <a:t>i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/>
                        <a:t>1</a:t>
                      </a: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/>
                        <a:t>2</a:t>
                      </a: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/>
                        <a:t>3</a:t>
                      </a: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/>
                        <a:t>4</a:t>
                      </a: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/>
                        <a:t>5</a:t>
                      </a: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/>
                        <a:t>6</a:t>
                      </a: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/>
                        <a:t>F (</a:t>
                      </a:r>
                      <a:r>
                        <a:rPr lang="en-US" sz="2000" dirty="0" err="1"/>
                        <a:t>i</a:t>
                      </a:r>
                      <a:r>
                        <a:rPr lang="en-US" sz="2000" dirty="0"/>
                        <a:t>)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/>
                        <a:t>а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/>
                        <a:t>б</a:t>
                      </a: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/>
                        <a:t>р</a:t>
                      </a: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/>
                        <a:t>а</a:t>
                      </a: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/>
                        <a:t>б</a:t>
                      </a: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/>
                        <a:t>р</a:t>
                      </a: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/>
                        <a:t>π (</a:t>
                      </a:r>
                      <a:r>
                        <a:rPr lang="en-US" sz="2000" dirty="0" err="1"/>
                        <a:t>i</a:t>
                      </a:r>
                      <a:r>
                        <a:rPr lang="en-US" sz="2000" dirty="0"/>
                        <a:t>)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/>
                        <a:t>0</a:t>
                      </a: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/>
                        <a:t>0</a:t>
                      </a: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/>
                        <a:t>0</a:t>
                      </a: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/>
                        <a:t>1</a:t>
                      </a: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/>
                        <a:t>2</a:t>
                      </a: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/>
                        <a:t>3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75" y="5214938"/>
            <a:ext cx="614362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Алгоритм </a:t>
            </a:r>
            <a:br>
              <a:rPr lang="en-US"/>
            </a:br>
            <a:r>
              <a:rPr lang="en-US"/>
              <a:t>Кнута-Морриса-Пратта (KMP</a:t>
            </a:r>
            <a:r>
              <a:rPr lang="ru-RU"/>
              <a:t>)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14313" y="1500188"/>
            <a:ext cx="8229600" cy="453072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Clr>
                <a:srgbClr val="FFFFCC"/>
              </a:buClr>
              <a:buFont typeface="Wingdings" pitchFamily="2" charset="2"/>
              <a:buNone/>
              <a:defRPr/>
            </a:pPr>
            <a:r>
              <a:rPr lang="ru-RU" sz="2400" b="1" u="sng" dirty="0"/>
              <a:t>Пример:</a:t>
            </a:r>
            <a:endParaRPr lang="en-US" sz="2400" b="1" u="sng" dirty="0"/>
          </a:p>
          <a:p>
            <a:pPr marL="96838" indent="0">
              <a:spcBef>
                <a:spcPts val="0"/>
              </a:spcBef>
              <a:buClr>
                <a:srgbClr val="FFFFCC"/>
              </a:buClr>
              <a:buFont typeface="Wingdings" pitchFamily="2" charset="2"/>
              <a:buNone/>
              <a:defRPr/>
            </a:pPr>
            <a:r>
              <a:rPr lang="ru-RU" sz="2400" dirty="0"/>
              <a:t>T = «</a:t>
            </a:r>
            <a:r>
              <a:rPr lang="ru-RU" sz="2400" i="1" dirty="0" err="1"/>
              <a:t>абракабрабрабр</a:t>
            </a:r>
            <a:r>
              <a:rPr lang="ru-RU" sz="2400" dirty="0"/>
              <a:t>», </a:t>
            </a:r>
            <a:r>
              <a:rPr lang="en-US" sz="2400" dirty="0"/>
              <a:t>n = 1</a:t>
            </a:r>
            <a:r>
              <a:rPr lang="ru-RU" sz="2400" dirty="0"/>
              <a:t>4</a:t>
            </a:r>
          </a:p>
          <a:p>
            <a:pPr marL="96838" indent="0">
              <a:spcBef>
                <a:spcPts val="0"/>
              </a:spcBef>
              <a:buClr>
                <a:srgbClr val="FFFFCC"/>
              </a:buClr>
              <a:buFont typeface="Wingdings" pitchFamily="2" charset="2"/>
              <a:buNone/>
              <a:defRPr/>
            </a:pPr>
            <a:r>
              <a:rPr lang="ru-RU" sz="2400" dirty="0"/>
              <a:t>F = «</a:t>
            </a:r>
            <a:r>
              <a:rPr lang="ru-RU" sz="2400" dirty="0" err="1"/>
              <a:t>абрабр</a:t>
            </a:r>
            <a:r>
              <a:rPr lang="ru-RU" sz="2400" dirty="0"/>
              <a:t>»</a:t>
            </a:r>
            <a:r>
              <a:rPr lang="en-US" sz="2400" dirty="0"/>
              <a:t>, </a:t>
            </a:r>
            <a:r>
              <a:rPr lang="ru-RU" sz="2400" dirty="0"/>
              <a:t>m = 6. </a:t>
            </a:r>
          </a:p>
          <a:p>
            <a:pPr marL="363538" indent="0">
              <a:buClr>
                <a:srgbClr val="FFFFCC"/>
              </a:buClr>
              <a:buFont typeface="Wingdings" pitchFamily="2" charset="2"/>
              <a:buNone/>
              <a:defRPr/>
            </a:pPr>
            <a:endParaRPr lang="ru-RU" sz="2400" dirty="0"/>
          </a:p>
          <a:p>
            <a:pPr marL="514350" indent="-514350">
              <a:buClr>
                <a:srgbClr val="FFFFCC"/>
              </a:buClr>
              <a:buFont typeface="Wingdings" pitchFamily="2" charset="2"/>
              <a:buNone/>
              <a:defRPr/>
            </a:pPr>
            <a:endParaRPr lang="ru-RU" sz="2400" dirty="0"/>
          </a:p>
          <a:p>
            <a:pPr marL="363538" indent="0">
              <a:buFont typeface="Wingdings" pitchFamily="2" charset="2"/>
              <a:buNone/>
              <a:defRPr/>
            </a:pPr>
            <a:endParaRPr lang="ru-RU" sz="1000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4786313" y="1785938"/>
          <a:ext cx="4071938" cy="9144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669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70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70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70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43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/>
                        <a:t>i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/>
                        <a:t>1</a:t>
                      </a: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/>
                        <a:t>2</a:t>
                      </a: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/>
                        <a:t>3</a:t>
                      </a: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/>
                        <a:t>4</a:t>
                      </a: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/>
                        <a:t>5</a:t>
                      </a: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/>
                        <a:t>6</a:t>
                      </a: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/>
                        <a:t>F (</a:t>
                      </a:r>
                      <a:r>
                        <a:rPr lang="en-US" sz="2000" dirty="0" err="1"/>
                        <a:t>i</a:t>
                      </a:r>
                      <a:r>
                        <a:rPr lang="en-US" sz="2000" dirty="0"/>
                        <a:t>)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/>
                        <a:t>а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/>
                        <a:t>б</a:t>
                      </a: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/>
                        <a:t>р</a:t>
                      </a: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/>
                        <a:t>а</a:t>
                      </a: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/>
                        <a:t>б</a:t>
                      </a: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/>
                        <a:t>р</a:t>
                      </a: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/>
                        <a:t>π (</a:t>
                      </a:r>
                      <a:r>
                        <a:rPr lang="en-US" sz="2000" dirty="0" err="1"/>
                        <a:t>i</a:t>
                      </a:r>
                      <a:r>
                        <a:rPr lang="en-US" sz="2000" dirty="0"/>
                        <a:t>)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/>
                        <a:t>0</a:t>
                      </a: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/>
                        <a:t>0</a:t>
                      </a: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/>
                        <a:t>0</a:t>
                      </a: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/>
                        <a:t>1</a:t>
                      </a: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/>
                        <a:t>2</a:t>
                      </a:r>
                      <a:endParaRPr lang="ru-RU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/>
                        <a:t>3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973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2809875"/>
            <a:ext cx="614362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5" y="4143375"/>
            <a:ext cx="614362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75" y="5429250"/>
            <a:ext cx="614362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Реализация алгоритма вычисления префикс-функции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30725"/>
          </a:xfrm>
        </p:spPr>
        <p:txBody>
          <a:bodyPr>
            <a:noAutofit/>
          </a:bodyPr>
          <a:lstStyle/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int *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FPref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(char * F, int m)</a:t>
            </a:r>
            <a:endParaRPr lang="ru-RU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 typeface="Wingdings" pitchFamily="2" charset="2"/>
              <a:buNone/>
              <a:tabLst>
                <a:tab pos="450850" algn="l"/>
                <a:tab pos="711200" algn="l"/>
              </a:tabLst>
              <a:defRPr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int * prefix = new int [m];</a:t>
            </a:r>
          </a:p>
          <a:p>
            <a:pPr marL="0" indent="0">
              <a:buFont typeface="Wingdings" pitchFamily="2" charset="2"/>
              <a:buNone/>
              <a:tabLst>
                <a:tab pos="450850" algn="l"/>
                <a:tab pos="711200" algn="l"/>
              </a:tabLst>
              <a:defRPr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prefix[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 = 0;</a:t>
            </a:r>
          </a:p>
          <a:p>
            <a:pPr marL="446088" lvl="1" indent="0">
              <a:buFont typeface="Wingdings" pitchFamily="2" charset="2"/>
              <a:buNone/>
              <a:tabLst>
                <a:tab pos="363538" algn="l"/>
                <a:tab pos="711200" algn="l"/>
              </a:tabLst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int k = 0;</a:t>
            </a:r>
          </a:p>
          <a:p>
            <a:pPr marL="400050" lvl="1" indent="0">
              <a:buFont typeface="Wingdings" pitchFamily="2" charset="2"/>
              <a:buNone/>
              <a:tabLst>
                <a:tab pos="711200" algn="l"/>
              </a:tabLst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for (int q =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 q &lt; m; ++q)</a:t>
            </a:r>
            <a:endParaRPr lang="ru-RU" sz="1800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Font typeface="Wingdings" pitchFamily="2" charset="2"/>
              <a:buNone/>
              <a:tabLst>
                <a:tab pos="363538" algn="l"/>
                <a:tab pos="711200" algn="l"/>
              </a:tabLst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800100" lvl="2" indent="0">
              <a:buFont typeface="Wingdings" pitchFamily="2" charset="2"/>
              <a:buNone/>
              <a:tabLst>
                <a:tab pos="363538" algn="l"/>
                <a:tab pos="711200" algn="l"/>
              </a:tabLst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while (k &gt; 0 &amp;&amp; F[k + 1] != F[q])</a:t>
            </a:r>
          </a:p>
          <a:p>
            <a:pPr marL="800100" lvl="2" indent="0">
              <a:buFont typeface="Wingdings" pitchFamily="2" charset="2"/>
              <a:buNone/>
              <a:defRPr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k = prefix[k];</a:t>
            </a:r>
          </a:p>
          <a:p>
            <a:pPr marL="800100" lvl="2" indent="0">
              <a:buFont typeface="Wingdings" pitchFamily="2" charset="2"/>
              <a:buNone/>
              <a:tabLst>
                <a:tab pos="363538" algn="l"/>
                <a:tab pos="711200" algn="l"/>
              </a:tabLst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if (F[k + 1] == F[q])</a:t>
            </a:r>
            <a:endParaRPr lang="ru-RU" sz="1800" b="1" dirty="0">
              <a:latin typeface="Courier New" pitchFamily="49" charset="0"/>
              <a:cs typeface="Courier New" pitchFamily="49" charset="0"/>
            </a:endParaRPr>
          </a:p>
          <a:p>
            <a:pPr marL="800100" lvl="2" indent="0">
              <a:buFont typeface="Wingdings" pitchFamily="2" charset="2"/>
              <a:buNone/>
              <a:tabLst>
                <a:tab pos="363538" algn="l"/>
                <a:tab pos="711200" algn="l"/>
              </a:tabLst>
              <a:defRPr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k = k + 1;</a:t>
            </a:r>
          </a:p>
          <a:p>
            <a:pPr marL="800100" lvl="2" indent="0">
              <a:buFont typeface="Wingdings" pitchFamily="2" charset="2"/>
              <a:buNone/>
              <a:tabLst>
                <a:tab pos="363538" algn="l"/>
                <a:tab pos="711200" algn="l"/>
              </a:tabLst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prefix[q] = k;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  <a:defRPr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  <a:defRPr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return prefix;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defRPr/>
            </a:pPr>
            <a:endParaRPr lang="en-US" sz="2400" dirty="0"/>
          </a:p>
        </p:txBody>
      </p:sp>
      <p:sp>
        <p:nvSpPr>
          <p:cNvPr id="31748" name="Rectangle 6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Реализация алгоритма поиска </a:t>
            </a:r>
            <a:r>
              <a:rPr lang="en-US"/>
              <a:t>KMP</a:t>
            </a:r>
            <a:endParaRPr lang="ru-RU"/>
          </a:p>
        </p:txBody>
      </p:sp>
      <p:sp>
        <p:nvSpPr>
          <p:cNvPr id="32771" name="Объект 1"/>
          <p:cNvSpPr>
            <a:spLocks noGrp="1"/>
          </p:cNvSpPr>
          <p:nvPr>
            <p:ph idx="1"/>
          </p:nvPr>
        </p:nvSpPr>
        <p:spPr>
          <a:xfrm>
            <a:off x="152400" y="1600200"/>
            <a:ext cx="8848725" cy="4972050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800" b="1">
                <a:latin typeface="Courier New" pitchFamily="-106" charset="0"/>
                <a:cs typeface="Courier New" pitchFamily="-106" charset="0"/>
              </a:rPr>
              <a:t>void KMP(char * T, int n, char * F, int m)</a:t>
            </a:r>
            <a:endParaRPr lang="ru-RU" sz="1800" b="1">
              <a:latin typeface="Courier New" pitchFamily="-106" charset="0"/>
              <a:cs typeface="Courier New" pitchFamily="-106" charset="0"/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800" b="1">
                <a:latin typeface="Courier New" pitchFamily="-106" charset="0"/>
                <a:cs typeface="Courier New" pitchFamily="-106" charset="0"/>
              </a:rPr>
              <a:t>{</a:t>
            </a:r>
          </a:p>
          <a:p>
            <a:pPr marL="400050" lvl="1" indent="0">
              <a:spcBef>
                <a:spcPct val="0"/>
              </a:spcBef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800" b="1">
                <a:latin typeface="Courier New" pitchFamily="-106" charset="0"/>
                <a:cs typeface="Courier New" pitchFamily="-106" charset="0"/>
              </a:rPr>
              <a:t>int q = 0, r;</a:t>
            </a:r>
          </a:p>
          <a:p>
            <a:pPr marL="400050" lvl="1" indent="0">
              <a:spcBef>
                <a:spcPct val="0"/>
              </a:spcBef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800" b="1">
                <a:latin typeface="Courier New" pitchFamily="-106" charset="0"/>
                <a:cs typeface="Courier New" pitchFamily="-106" charset="0"/>
              </a:rPr>
              <a:t>int * prefix = FPref(F, m);</a:t>
            </a:r>
            <a:r>
              <a:rPr lang="ru-RU" sz="1800" b="1">
                <a:latin typeface="Courier New" pitchFamily="-106" charset="0"/>
                <a:cs typeface="Courier New" pitchFamily="-106" charset="0"/>
              </a:rPr>
              <a:t> </a:t>
            </a:r>
            <a:r>
              <a:rPr lang="en-US" sz="1600" b="1">
                <a:latin typeface="Courier New" pitchFamily="-106" charset="0"/>
                <a:cs typeface="Courier New" pitchFamily="-106" charset="0"/>
              </a:rPr>
              <a:t>// </a:t>
            </a:r>
            <a:r>
              <a:rPr lang="ru-RU" sz="1600" b="1">
                <a:latin typeface="Courier New" pitchFamily="-106" charset="0"/>
                <a:cs typeface="Courier New" pitchFamily="-106" charset="0"/>
              </a:rPr>
              <a:t>массив значений префикс-функции</a:t>
            </a:r>
            <a:endParaRPr lang="en-US" sz="1800" b="1">
              <a:latin typeface="Courier New" pitchFamily="-106" charset="0"/>
              <a:cs typeface="Courier New" pitchFamily="-106" charset="0"/>
            </a:endParaRPr>
          </a:p>
          <a:p>
            <a:pPr marL="400050" lvl="1" indent="0">
              <a:spcBef>
                <a:spcPct val="0"/>
              </a:spcBef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800" b="1">
                <a:latin typeface="Courier New" pitchFamily="-106" charset="0"/>
                <a:cs typeface="Courier New" pitchFamily="-106" charset="0"/>
              </a:rPr>
              <a:t>for (int i = </a:t>
            </a:r>
            <a:r>
              <a:rPr lang="ru-RU" sz="1800" b="1">
                <a:latin typeface="Courier New" pitchFamily="-106" charset="0"/>
                <a:cs typeface="Courier New" pitchFamily="-106" charset="0"/>
              </a:rPr>
              <a:t>0</a:t>
            </a:r>
            <a:r>
              <a:rPr lang="en-US" sz="1800" b="1">
                <a:latin typeface="Courier New" pitchFamily="-106" charset="0"/>
                <a:cs typeface="Courier New" pitchFamily="-106" charset="0"/>
              </a:rPr>
              <a:t>; i &lt; n; ++i)</a:t>
            </a:r>
            <a:endParaRPr lang="ru-RU" sz="1800" b="1">
              <a:latin typeface="Courier New" pitchFamily="-106" charset="0"/>
              <a:cs typeface="Courier New" pitchFamily="-106" charset="0"/>
            </a:endParaRPr>
          </a:p>
          <a:p>
            <a:pPr marL="400050" lvl="1" indent="0">
              <a:spcBef>
                <a:spcPct val="0"/>
              </a:spcBef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800" b="1">
                <a:latin typeface="Courier New" pitchFamily="-106" charset="0"/>
                <a:cs typeface="Courier New" pitchFamily="-106" charset="0"/>
              </a:rPr>
              <a:t>{</a:t>
            </a:r>
          </a:p>
          <a:p>
            <a:pPr marL="400050" lvl="1" indent="0">
              <a:spcBef>
                <a:spcPct val="0"/>
              </a:spcBef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ru-RU" sz="1800" b="1">
                <a:latin typeface="Courier New" pitchFamily="-106" charset="0"/>
                <a:cs typeface="Courier New" pitchFamily="-106" charset="0"/>
              </a:rPr>
              <a:t>	</a:t>
            </a:r>
            <a:r>
              <a:rPr lang="en-US" sz="1800" b="1">
                <a:latin typeface="Courier New" pitchFamily="-106" charset="0"/>
                <a:cs typeface="Courier New" pitchFamily="-106" charset="0"/>
              </a:rPr>
              <a:t>while(q &gt; 0 &amp;&amp; F[q + 1] != T[i]) </a:t>
            </a:r>
          </a:p>
          <a:p>
            <a:pPr marL="400050" lvl="1" indent="0">
              <a:spcBef>
                <a:spcPct val="0"/>
              </a:spcBef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ru-RU" sz="1800" b="1">
                <a:latin typeface="Courier New" pitchFamily="-106" charset="0"/>
                <a:cs typeface="Courier New" pitchFamily="-106" charset="0"/>
              </a:rPr>
              <a:t>		  </a:t>
            </a:r>
            <a:r>
              <a:rPr lang="en-US" sz="1800" b="1">
                <a:latin typeface="Courier New" pitchFamily="-106" charset="0"/>
                <a:cs typeface="Courier New" pitchFamily="-106" charset="0"/>
              </a:rPr>
              <a:t>q = prefix[q];</a:t>
            </a:r>
          </a:p>
          <a:p>
            <a:pPr marL="400050" lvl="1" indent="0">
              <a:spcBef>
                <a:spcPct val="0"/>
              </a:spcBef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ru-RU" sz="1800" b="1">
                <a:latin typeface="Courier New" pitchFamily="-106" charset="0"/>
                <a:cs typeface="Courier New" pitchFamily="-106" charset="0"/>
              </a:rPr>
              <a:t>	</a:t>
            </a:r>
            <a:r>
              <a:rPr lang="en-US" sz="1800" b="1">
                <a:latin typeface="Courier New" pitchFamily="-106" charset="0"/>
                <a:cs typeface="Courier New" pitchFamily="-106" charset="0"/>
              </a:rPr>
              <a:t>if ( F[q + 1] = T[i] ) ++q;</a:t>
            </a:r>
          </a:p>
          <a:p>
            <a:pPr marL="400050" lvl="1" indent="0">
              <a:spcBef>
                <a:spcPct val="0"/>
              </a:spcBef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ru-RU" sz="1800" b="1">
                <a:latin typeface="Courier New" pitchFamily="-106" charset="0"/>
                <a:cs typeface="Courier New" pitchFamily="-106" charset="0"/>
              </a:rPr>
              <a:t>	</a:t>
            </a:r>
            <a:r>
              <a:rPr lang="en-US" sz="1800" b="1">
                <a:latin typeface="Courier New" pitchFamily="-106" charset="0"/>
                <a:cs typeface="Courier New" pitchFamily="-106" charset="0"/>
              </a:rPr>
              <a:t>if (q == m)</a:t>
            </a:r>
            <a:endParaRPr lang="ru-RU" sz="1800" b="1">
              <a:latin typeface="Courier New" pitchFamily="-106" charset="0"/>
              <a:cs typeface="Courier New" pitchFamily="-106" charset="0"/>
            </a:endParaRPr>
          </a:p>
          <a:p>
            <a:pPr marL="400050" lvl="1" indent="0">
              <a:spcBef>
                <a:spcPct val="0"/>
              </a:spcBef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ru-RU" sz="1800" b="1">
                <a:latin typeface="Courier New" pitchFamily="-106" charset="0"/>
                <a:cs typeface="Courier New" pitchFamily="-106" charset="0"/>
              </a:rPr>
              <a:t>	</a:t>
            </a:r>
            <a:r>
              <a:rPr lang="en-US" sz="1800" b="1">
                <a:latin typeface="Courier New" pitchFamily="-106" charset="0"/>
                <a:cs typeface="Courier New" pitchFamily="-106" charset="0"/>
              </a:rPr>
              <a:t>{</a:t>
            </a:r>
          </a:p>
          <a:p>
            <a:pPr marL="400050" lvl="1" indent="0">
              <a:spcBef>
                <a:spcPct val="0"/>
              </a:spcBef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ru-RU" sz="1800" b="1">
                <a:latin typeface="Courier New" pitchFamily="-106" charset="0"/>
                <a:cs typeface="Courier New" pitchFamily="-106" charset="0"/>
              </a:rPr>
              <a:t>		  </a:t>
            </a:r>
            <a:r>
              <a:rPr lang="en-US" sz="1800" b="1">
                <a:latin typeface="Courier New" pitchFamily="-106" charset="0"/>
                <a:cs typeface="Courier New" pitchFamily="-106" charset="0"/>
              </a:rPr>
              <a:t>r = i – m;</a:t>
            </a:r>
          </a:p>
          <a:p>
            <a:pPr marL="400050" lvl="1" indent="0">
              <a:spcBef>
                <a:spcPct val="0"/>
              </a:spcBef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ru-RU" sz="1800" b="1">
                <a:latin typeface="Courier New" pitchFamily="-106" charset="0"/>
                <a:cs typeface="Courier New" pitchFamily="-106" charset="0"/>
              </a:rPr>
              <a:t>		  </a:t>
            </a:r>
            <a:r>
              <a:rPr lang="en-US" sz="1800" b="1">
                <a:latin typeface="Courier New" pitchFamily="-106" charset="0"/>
                <a:cs typeface="Courier New" pitchFamily="-106" charset="0"/>
              </a:rPr>
              <a:t>cout</a:t>
            </a:r>
            <a:r>
              <a:rPr lang="ru-RU" sz="1800" b="1">
                <a:latin typeface="Courier New" pitchFamily="-106" charset="0"/>
                <a:cs typeface="Courier New" pitchFamily="-106" charset="0"/>
              </a:rPr>
              <a:t> </a:t>
            </a:r>
            <a:r>
              <a:rPr lang="en-US" sz="1800" b="1">
                <a:latin typeface="Courier New" pitchFamily="-106" charset="0"/>
                <a:cs typeface="Courier New" pitchFamily="-106" charset="0"/>
              </a:rPr>
              <a:t>&lt;&lt;</a:t>
            </a:r>
            <a:r>
              <a:rPr lang="ru-RU" sz="1800" b="1">
                <a:latin typeface="Courier New" pitchFamily="-106" charset="0"/>
                <a:cs typeface="Courier New" pitchFamily="-106" charset="0"/>
              </a:rPr>
              <a:t> </a:t>
            </a:r>
            <a:r>
              <a:rPr lang="en-US" sz="1800" b="1">
                <a:latin typeface="Courier New" pitchFamily="-106" charset="0"/>
                <a:cs typeface="Courier New" pitchFamily="-106" charset="0"/>
              </a:rPr>
              <a:t>“</a:t>
            </a:r>
            <a:r>
              <a:rPr lang="ru-RU" sz="1800" b="1">
                <a:latin typeface="Courier New" pitchFamily="-106" charset="0"/>
                <a:cs typeface="Courier New" pitchFamily="-106" charset="0"/>
              </a:rPr>
              <a:t>Допустимый сдвиг ” &lt;&lt; </a:t>
            </a:r>
            <a:r>
              <a:rPr lang="en-US" sz="1800" b="1">
                <a:latin typeface="Courier New" pitchFamily="-106" charset="0"/>
                <a:cs typeface="Courier New" pitchFamily="-106" charset="0"/>
              </a:rPr>
              <a:t>r</a:t>
            </a:r>
            <a:r>
              <a:rPr lang="ru-RU" sz="1800" b="1">
                <a:latin typeface="Courier New" pitchFamily="-106" charset="0"/>
                <a:cs typeface="Courier New" pitchFamily="-106" charset="0"/>
              </a:rPr>
              <a:t> </a:t>
            </a:r>
            <a:r>
              <a:rPr lang="en-US" sz="1800" b="1">
                <a:latin typeface="Courier New" pitchFamily="-106" charset="0"/>
                <a:cs typeface="Courier New" pitchFamily="-106" charset="0"/>
              </a:rPr>
              <a:t>&lt;&lt;</a:t>
            </a:r>
            <a:r>
              <a:rPr lang="ru-RU" sz="1800" b="1">
                <a:latin typeface="Courier New" pitchFamily="-106" charset="0"/>
                <a:cs typeface="Courier New" pitchFamily="-106" charset="0"/>
              </a:rPr>
              <a:t> </a:t>
            </a:r>
            <a:r>
              <a:rPr lang="en-US" sz="1800" b="1">
                <a:latin typeface="Courier New" pitchFamily="-106" charset="0"/>
                <a:cs typeface="Courier New" pitchFamily="-106" charset="0"/>
              </a:rPr>
              <a:t>endl;</a:t>
            </a:r>
          </a:p>
          <a:p>
            <a:pPr marL="400050" lvl="1" indent="0">
              <a:spcBef>
                <a:spcPct val="0"/>
              </a:spcBef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ru-RU" sz="1800" b="1">
                <a:latin typeface="Courier New" pitchFamily="-106" charset="0"/>
                <a:cs typeface="Courier New" pitchFamily="-106" charset="0"/>
              </a:rPr>
              <a:t>		  </a:t>
            </a:r>
            <a:r>
              <a:rPr lang="en-US" sz="1800" b="1">
                <a:latin typeface="Courier New" pitchFamily="-106" charset="0"/>
                <a:cs typeface="Courier New" pitchFamily="-106" charset="0"/>
              </a:rPr>
              <a:t>q = prefix[q];</a:t>
            </a:r>
          </a:p>
          <a:p>
            <a:pPr marL="400050" lvl="1" indent="0">
              <a:spcBef>
                <a:spcPct val="0"/>
              </a:spcBef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ru-RU" sz="1800" b="1">
                <a:latin typeface="Courier New" pitchFamily="-106" charset="0"/>
                <a:cs typeface="Courier New" pitchFamily="-106" charset="0"/>
              </a:rPr>
              <a:t>	</a:t>
            </a:r>
            <a:r>
              <a:rPr lang="en-US" sz="1800" b="1">
                <a:latin typeface="Courier New" pitchFamily="-106" charset="0"/>
                <a:cs typeface="Courier New" pitchFamily="-106" charset="0"/>
              </a:rPr>
              <a:t>}</a:t>
            </a:r>
          </a:p>
          <a:p>
            <a:pPr marL="400050" lvl="1" indent="0">
              <a:spcBef>
                <a:spcPct val="0"/>
              </a:spcBef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800" b="1">
                <a:latin typeface="Courier New" pitchFamily="-106" charset="0"/>
                <a:cs typeface="Courier New" pitchFamily="-106" charset="0"/>
              </a:rPr>
              <a:t>}</a:t>
            </a:r>
          </a:p>
          <a:p>
            <a:pPr marL="400050" lvl="1" indent="0">
              <a:spcBef>
                <a:spcPct val="0"/>
              </a:spcBef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800" b="1">
                <a:latin typeface="Courier New" pitchFamily="-106" charset="0"/>
                <a:cs typeface="Courier New" pitchFamily="-106" charset="0"/>
              </a:rPr>
              <a:t>delete [] prefix;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800" b="1">
                <a:latin typeface="Courier New" pitchFamily="-106" charset="0"/>
                <a:cs typeface="Courier New" pitchFamily="-106" charset="0"/>
              </a:rPr>
              <a:t>}</a:t>
            </a:r>
          </a:p>
          <a:p>
            <a:pPr marL="0" indent="0">
              <a:tabLst>
                <a:tab pos="363538" algn="l"/>
                <a:tab pos="711200" algn="l"/>
              </a:tabLst>
            </a:pPr>
            <a:endParaRPr lang="en-US" sz="2400"/>
          </a:p>
        </p:txBody>
      </p:sp>
      <p:sp>
        <p:nvSpPr>
          <p:cNvPr id="32772" name="Rectangle 6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923"/>
          </a:xfrm>
        </p:spPr>
        <p:txBody>
          <a:bodyPr/>
          <a:lstStyle/>
          <a:p>
            <a:r>
              <a:rPr lang="ru-RU" dirty="0"/>
              <a:t>Терминология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078189"/>
          </a:xfrm>
        </p:spPr>
        <p:txBody>
          <a:bodyPr/>
          <a:lstStyle/>
          <a:p>
            <a:r>
              <a:rPr lang="ru-RU" sz="2400" dirty="0"/>
              <a:t>Строка </a:t>
            </a:r>
            <a:r>
              <a:rPr lang="en-US" sz="2400" b="1" dirty="0"/>
              <a:t>ω</a:t>
            </a:r>
            <a:r>
              <a:rPr lang="en-US" sz="2400" dirty="0"/>
              <a:t> </a:t>
            </a:r>
            <a:r>
              <a:rPr lang="ru-RU" sz="2400" dirty="0"/>
              <a:t>является </a:t>
            </a:r>
            <a:r>
              <a:rPr lang="ru-RU" sz="2400" b="1" dirty="0"/>
              <a:t>префиксом</a:t>
            </a:r>
            <a:r>
              <a:rPr lang="ru-RU" sz="2400" dirty="0"/>
              <a:t> строки </a:t>
            </a:r>
            <a:r>
              <a:rPr lang="en-US" sz="2400" b="1" dirty="0"/>
              <a:t>x</a:t>
            </a:r>
            <a:r>
              <a:rPr lang="ru-RU" sz="2400" dirty="0"/>
              <a:t>, если </a:t>
            </a:r>
            <a:r>
              <a:rPr lang="en-US" sz="2400" b="1" dirty="0"/>
              <a:t>x</a:t>
            </a:r>
            <a:r>
              <a:rPr lang="ru-RU" sz="2400" b="1" dirty="0" err="1"/>
              <a:t>=ω</a:t>
            </a:r>
            <a:r>
              <a:rPr lang="en-US" sz="2400" b="1" dirty="0"/>
              <a:t>y</a:t>
            </a:r>
            <a:r>
              <a:rPr lang="en-US" sz="2400" dirty="0"/>
              <a:t> </a:t>
            </a:r>
            <a:r>
              <a:rPr lang="ru-RU" sz="2400" dirty="0"/>
              <a:t>для некоторой строки </a:t>
            </a:r>
            <a:r>
              <a:rPr lang="en-US" sz="2400" b="1" dirty="0"/>
              <a:t>y </a:t>
            </a:r>
            <a:r>
              <a:rPr lang="ru-RU" sz="2400" b="1" dirty="0"/>
              <a:t>∈ Σ*</a:t>
            </a:r>
            <a:r>
              <a:rPr lang="ru-RU" sz="2400" dirty="0"/>
              <a:t>, обозначается как </a:t>
            </a:r>
            <a:r>
              <a:rPr lang="ru-RU" sz="2400" b="1" dirty="0" err="1"/>
              <a:t>ω </a:t>
            </a:r>
            <a:r>
              <a:rPr lang="ru-RU" sz="2400" b="1" dirty="0"/>
              <a:t>[ </a:t>
            </a:r>
            <a:r>
              <a:rPr lang="en-US" sz="2400" b="1" dirty="0"/>
              <a:t>x</a:t>
            </a:r>
            <a:r>
              <a:rPr lang="ru-RU" sz="2400" dirty="0"/>
              <a:t>, </a:t>
            </a:r>
            <a:r>
              <a:rPr lang="ru-RU" sz="2400" b="1" dirty="0" err="1"/>
              <a:t>|ω| </a:t>
            </a:r>
            <a:r>
              <a:rPr lang="ru-RU" sz="2400" b="1" dirty="0"/>
              <a:t>≤ |</a:t>
            </a:r>
            <a:r>
              <a:rPr lang="en-US" sz="2400" b="1" dirty="0"/>
              <a:t>x</a:t>
            </a:r>
            <a:r>
              <a:rPr lang="ru-RU" sz="2400" b="1" dirty="0"/>
              <a:t>|</a:t>
            </a:r>
          </a:p>
          <a:p>
            <a:r>
              <a:rPr lang="ru-RU" sz="2400" dirty="0"/>
              <a:t>Строка </a:t>
            </a:r>
            <a:r>
              <a:rPr lang="en-US" sz="2400" b="1" dirty="0"/>
              <a:t>ω</a:t>
            </a:r>
            <a:r>
              <a:rPr lang="en-US" sz="2400" dirty="0"/>
              <a:t> </a:t>
            </a:r>
            <a:r>
              <a:rPr lang="ru-RU" sz="2400" dirty="0"/>
              <a:t>является </a:t>
            </a:r>
            <a:r>
              <a:rPr lang="ru-RU" sz="2400" b="1" dirty="0"/>
              <a:t>суффиксом</a:t>
            </a:r>
            <a:r>
              <a:rPr lang="ru-RU" sz="2400" dirty="0"/>
              <a:t> строки </a:t>
            </a:r>
            <a:r>
              <a:rPr lang="en-US" sz="2400" b="1" dirty="0"/>
              <a:t>x</a:t>
            </a:r>
            <a:r>
              <a:rPr lang="ru-RU" sz="2400" dirty="0"/>
              <a:t>, если </a:t>
            </a:r>
            <a:r>
              <a:rPr lang="en-US" sz="2400" b="1" dirty="0"/>
              <a:t>x</a:t>
            </a:r>
            <a:r>
              <a:rPr lang="ru-RU" sz="2400" b="1" dirty="0"/>
              <a:t>=</a:t>
            </a:r>
            <a:r>
              <a:rPr lang="en-US" sz="2400" b="1" dirty="0"/>
              <a:t>y</a:t>
            </a:r>
            <a:r>
              <a:rPr lang="ru-RU" sz="2400" b="1" dirty="0" err="1"/>
              <a:t>ω</a:t>
            </a:r>
            <a:r>
              <a:rPr lang="ru-RU" sz="2400" dirty="0" err="1"/>
              <a:t> </a:t>
            </a:r>
            <a:r>
              <a:rPr lang="ru-RU" sz="2400" dirty="0"/>
              <a:t>для некоторой строки </a:t>
            </a:r>
            <a:r>
              <a:rPr lang="en-US" sz="2400" b="1" dirty="0"/>
              <a:t>y</a:t>
            </a:r>
            <a:r>
              <a:rPr lang="ru-RU" sz="2400" b="1" dirty="0"/>
              <a:t> ∈ Σ*</a:t>
            </a:r>
            <a:r>
              <a:rPr lang="ru-RU" sz="2400" dirty="0"/>
              <a:t>, обозначается как </a:t>
            </a:r>
            <a:r>
              <a:rPr lang="ru-RU" sz="2400" b="1" dirty="0" err="1"/>
              <a:t>ω </a:t>
            </a:r>
            <a:r>
              <a:rPr lang="ru-RU" sz="2400" b="1" dirty="0"/>
              <a:t>] </a:t>
            </a:r>
            <a:r>
              <a:rPr lang="en-US" sz="2400" b="1" dirty="0"/>
              <a:t>x</a:t>
            </a:r>
            <a:r>
              <a:rPr lang="ru-RU" sz="2400" dirty="0"/>
              <a:t>,</a:t>
            </a:r>
            <a:r>
              <a:rPr lang="ru-RU" sz="2400" b="1" dirty="0"/>
              <a:t> </a:t>
            </a:r>
            <a:r>
              <a:rPr lang="ru-RU" sz="2400" b="1" dirty="0" err="1"/>
              <a:t>|ω| </a:t>
            </a:r>
            <a:r>
              <a:rPr lang="ru-RU" sz="2400" b="1" dirty="0"/>
              <a:t>≤ |</a:t>
            </a:r>
            <a:r>
              <a:rPr lang="en-US" sz="2400" b="1" dirty="0"/>
              <a:t>x</a:t>
            </a:r>
            <a:r>
              <a:rPr lang="ru-RU" sz="2400" b="1" dirty="0"/>
              <a:t>|</a:t>
            </a:r>
          </a:p>
          <a:p>
            <a:r>
              <a:rPr lang="ru-RU" sz="2400" dirty="0"/>
              <a:t>Если </a:t>
            </a:r>
            <a:r>
              <a:rPr lang="ru-RU" sz="2400" b="1" dirty="0"/>
              <a:t>|ω| </a:t>
            </a:r>
            <a:r>
              <a:rPr lang="en-US" sz="2400" b="1" dirty="0"/>
              <a:t>&lt;</a:t>
            </a:r>
            <a:r>
              <a:rPr lang="ru-RU" sz="2400" b="1" dirty="0"/>
              <a:t> |</a:t>
            </a:r>
            <a:r>
              <a:rPr lang="en-US" sz="2400" b="1" dirty="0"/>
              <a:t>x</a:t>
            </a:r>
            <a:r>
              <a:rPr lang="ru-RU" sz="2400" b="1" dirty="0"/>
              <a:t>|</a:t>
            </a:r>
            <a:r>
              <a:rPr lang="ru-RU" sz="2400" dirty="0"/>
              <a:t>, то </a:t>
            </a:r>
            <a:r>
              <a:rPr lang="en-US" sz="2400" b="1" dirty="0"/>
              <a:t>ω</a:t>
            </a:r>
            <a:r>
              <a:rPr lang="ru-RU" sz="2400" b="1" dirty="0"/>
              <a:t> – истинный суффикс </a:t>
            </a:r>
            <a:r>
              <a:rPr lang="en-US" sz="2400" b="1" dirty="0"/>
              <a:t>(</a:t>
            </a:r>
            <a:r>
              <a:rPr lang="ru-RU" sz="2400" b="1" dirty="0"/>
              <a:t>префикс</a:t>
            </a:r>
            <a:r>
              <a:rPr lang="en-US" sz="2400" b="1" dirty="0"/>
              <a:t>)</a:t>
            </a:r>
            <a:endParaRPr lang="ru-RU" sz="2400" dirty="0"/>
          </a:p>
          <a:p>
            <a:r>
              <a:rPr lang="ru-RU" sz="2400" dirty="0"/>
              <a:t>Пример:	 </a:t>
            </a:r>
            <a:r>
              <a:rPr lang="en-US" sz="2400" b="1" dirty="0" err="1"/>
              <a:t>ab</a:t>
            </a:r>
            <a:r>
              <a:rPr lang="ru-RU" sz="2400" b="1" dirty="0"/>
              <a:t> [ </a:t>
            </a:r>
            <a:r>
              <a:rPr lang="en-US" sz="2400" b="1" dirty="0" err="1"/>
              <a:t>abca</a:t>
            </a:r>
            <a:r>
              <a:rPr lang="ru-RU" sz="2400" b="1" dirty="0"/>
              <a:t>	</a:t>
            </a:r>
            <a:r>
              <a:rPr lang="ru-RU" sz="2400" dirty="0"/>
              <a:t> </a:t>
            </a:r>
            <a:r>
              <a:rPr lang="en-US" sz="2400" b="1" dirty="0" err="1"/>
              <a:t>cca</a:t>
            </a:r>
            <a:r>
              <a:rPr lang="ru-RU" sz="2400" b="1" dirty="0"/>
              <a:t> ] </a:t>
            </a:r>
            <a:r>
              <a:rPr lang="en-US" sz="2400" b="1" dirty="0" err="1"/>
              <a:t>abcca</a:t>
            </a:r>
            <a:endParaRPr lang="ru-RU" sz="2400" b="1" dirty="0"/>
          </a:p>
          <a:p>
            <a:r>
              <a:rPr lang="ru-RU" sz="2400" dirty="0"/>
              <a:t>Пустая строка </a:t>
            </a:r>
            <a:r>
              <a:rPr lang="ru-RU" sz="2400" b="1" dirty="0" err="1"/>
              <a:t>ε </a:t>
            </a:r>
            <a:r>
              <a:rPr lang="ru-RU" sz="2400" dirty="0"/>
              <a:t>– и суффикс и префикс любой строки</a:t>
            </a:r>
          </a:p>
          <a:p>
            <a:r>
              <a:rPr lang="ru-RU" sz="2400" dirty="0"/>
              <a:t>Для строк </a:t>
            </a:r>
            <a:r>
              <a:rPr lang="en-US" sz="2400" b="1" dirty="0"/>
              <a:t>x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b="1" dirty="0"/>
              <a:t>y</a:t>
            </a:r>
            <a:r>
              <a:rPr lang="en-US" sz="2400" dirty="0"/>
              <a:t> </a:t>
            </a:r>
            <a:r>
              <a:rPr lang="ru-RU" sz="2400" dirty="0"/>
              <a:t>и символа </a:t>
            </a:r>
            <a:r>
              <a:rPr lang="en-US" sz="2400" b="1" dirty="0"/>
              <a:t>a</a:t>
            </a:r>
            <a:r>
              <a:rPr lang="ru-RU" sz="2400" dirty="0"/>
              <a:t> 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	</a:t>
            </a:r>
            <a:r>
              <a:rPr lang="ru-RU" sz="2400" dirty="0"/>
              <a:t>соотношение </a:t>
            </a:r>
            <a:r>
              <a:rPr lang="en-US" sz="2400" b="1" dirty="0"/>
              <a:t>x</a:t>
            </a:r>
            <a:r>
              <a:rPr lang="ru-RU" sz="2400" b="1" dirty="0"/>
              <a:t> [ </a:t>
            </a:r>
            <a:r>
              <a:rPr lang="en-US" sz="2400" b="1" dirty="0"/>
              <a:t>y</a:t>
            </a:r>
            <a:r>
              <a:rPr lang="en-US" sz="2400" dirty="0"/>
              <a:t> &lt;=&gt;</a:t>
            </a:r>
            <a:r>
              <a:rPr lang="ru-RU" sz="2400" dirty="0"/>
              <a:t> </a:t>
            </a:r>
            <a:r>
              <a:rPr lang="en-US" sz="2400" b="1" dirty="0" err="1"/>
              <a:t>xa</a:t>
            </a:r>
            <a:r>
              <a:rPr lang="en-US" sz="2400" b="1" dirty="0"/>
              <a:t> </a:t>
            </a:r>
            <a:r>
              <a:rPr lang="ru-RU" sz="2400" b="1" dirty="0"/>
              <a:t>[ </a:t>
            </a:r>
            <a:r>
              <a:rPr lang="en-US" sz="2400" b="1" dirty="0" err="1"/>
              <a:t>ya</a:t>
            </a:r>
            <a:endParaRPr lang="ru-RU" sz="2400" b="1" dirty="0"/>
          </a:p>
          <a:p>
            <a:r>
              <a:rPr lang="ru-RU" sz="2400" dirty="0"/>
              <a:t>Соотношения </a:t>
            </a:r>
            <a:r>
              <a:rPr lang="en-US" sz="2400" b="1" dirty="0"/>
              <a:t>[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b="1" dirty="0"/>
              <a:t>]</a:t>
            </a:r>
            <a:r>
              <a:rPr lang="en-US" sz="2400" dirty="0"/>
              <a:t> </a:t>
            </a:r>
            <a:r>
              <a:rPr lang="en-US" sz="2400" dirty="0" err="1"/>
              <a:t>являются</a:t>
            </a:r>
            <a:r>
              <a:rPr lang="en-US" sz="2400" dirty="0"/>
              <a:t> </a:t>
            </a:r>
            <a:r>
              <a:rPr lang="en-US" sz="2400" dirty="0" err="1"/>
              <a:t>транзитивными</a:t>
            </a:r>
            <a:endParaRPr lang="ru-RU" sz="2400" b="1" dirty="0"/>
          </a:p>
          <a:p>
            <a:endParaRPr lang="ru-RU" sz="2400" b="1" dirty="0"/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6</a:t>
            </a:fld>
            <a:endParaRPr lang="ru-RU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561975"/>
          </a:xfrm>
        </p:spPr>
        <p:txBody>
          <a:bodyPr/>
          <a:lstStyle/>
          <a:p>
            <a:pPr eaLnBrk="1" hangingPunct="1"/>
            <a:r>
              <a:rPr lang="ru-RU" sz="4000"/>
              <a:t>Пример реализации алгоритма </a:t>
            </a:r>
            <a:r>
              <a:rPr lang="en-US" sz="4000"/>
              <a:t>KMP</a:t>
            </a:r>
            <a:r>
              <a:rPr lang="ru-RU" sz="4000"/>
              <a:t> (1)</a:t>
            </a:r>
            <a:r>
              <a:rPr lang="ru-RU"/>
              <a:t> </a:t>
            </a:r>
          </a:p>
        </p:txBody>
      </p:sp>
      <p:sp>
        <p:nvSpPr>
          <p:cNvPr id="33795" name="Объект 1"/>
          <p:cNvSpPr>
            <a:spLocks noGrp="1"/>
          </p:cNvSpPr>
          <p:nvPr>
            <p:ph idx="1"/>
          </p:nvPr>
        </p:nvSpPr>
        <p:spPr>
          <a:xfrm>
            <a:off x="152400" y="765175"/>
            <a:ext cx="8534400" cy="5903913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600" b="1">
                <a:latin typeface="Courier New" pitchFamily="-106" charset="0"/>
                <a:cs typeface="Courier New" pitchFamily="-106" charset="0"/>
              </a:rPr>
              <a:t>#ifndef _PatternMatcher_H_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600" b="1">
                <a:latin typeface="Courier New" pitchFamily="-106" charset="0"/>
                <a:cs typeface="Courier New" pitchFamily="-106" charset="0"/>
              </a:rPr>
              <a:t>#define _PatternMatcher_H_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endParaRPr lang="en-US" sz="1600" b="1">
              <a:latin typeface="Courier New" pitchFamily="-106" charset="0"/>
              <a:cs typeface="Courier New" pitchFamily="-106" charset="0"/>
            </a:endParaRP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600" b="1">
                <a:latin typeface="Courier New" pitchFamily="-106" charset="0"/>
                <a:cs typeface="Courier New" pitchFamily="-106" charset="0"/>
              </a:rPr>
              <a:t>using namespace std;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endParaRPr lang="en-US" sz="1600" b="1">
              <a:latin typeface="Courier New" pitchFamily="-106" charset="0"/>
              <a:cs typeface="Courier New" pitchFamily="-106" charset="0"/>
            </a:endParaRP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600" b="1">
                <a:latin typeface="Courier New" pitchFamily="-106" charset="0"/>
                <a:cs typeface="Courier New" pitchFamily="-106" charset="0"/>
              </a:rPr>
              <a:t>class PatternMatcher{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600" b="1">
                <a:latin typeface="Courier New" pitchFamily="-106" charset="0"/>
                <a:cs typeface="Courier New" pitchFamily="-106" charset="0"/>
              </a:rPr>
              <a:t>public: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600" b="1">
                <a:latin typeface="Courier New" pitchFamily="-106" charset="0"/>
                <a:cs typeface="Courier New" pitchFamily="-106" charset="0"/>
              </a:rPr>
              <a:t>    static int kmpSearch(const string&amp; text, const string&amp; pattern);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endParaRPr lang="en-US" sz="1600" b="1">
              <a:latin typeface="Courier New" pitchFamily="-106" charset="0"/>
              <a:cs typeface="Courier New" pitchFamily="-106" charset="0"/>
            </a:endParaRP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600" b="1">
                <a:latin typeface="Courier New" pitchFamily="-106" charset="0"/>
                <a:cs typeface="Courier New" pitchFamily="-106" charset="0"/>
              </a:rPr>
              <a:t>private: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600" b="1">
                <a:latin typeface="Courier New" pitchFamily="-106" charset="0"/>
                <a:cs typeface="Courier New" pitchFamily="-106" charset="0"/>
              </a:rPr>
              <a:t>    static vector&lt;int&gt; computeKmpPrefix(const string&amp; pattern);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endParaRPr lang="en-US" sz="1600" b="1">
              <a:latin typeface="Courier New" pitchFamily="-106" charset="0"/>
              <a:cs typeface="Courier New" pitchFamily="-106" charset="0"/>
            </a:endParaRP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600" b="1">
                <a:latin typeface="Courier New" pitchFamily="-106" charset="0"/>
                <a:cs typeface="Courier New" pitchFamily="-106" charset="0"/>
              </a:rPr>
              <a:t>    PatternMatcher();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600" b="1">
                <a:latin typeface="Courier New" pitchFamily="-106" charset="0"/>
                <a:cs typeface="Courier New" pitchFamily="-106" charset="0"/>
              </a:rPr>
              <a:t>    PatternMatcher(const PatternMatcher&amp;);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600" b="1">
                <a:latin typeface="Courier New" pitchFamily="-106" charset="0"/>
                <a:cs typeface="Courier New" pitchFamily="-106" charset="0"/>
              </a:rPr>
              <a:t>    const PatternMatcher&amp; operator=(const PatternMatcher&amp;);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600" b="1">
                <a:latin typeface="Courier New" pitchFamily="-106" charset="0"/>
                <a:cs typeface="Courier New" pitchFamily="-106" charset="0"/>
              </a:rPr>
              <a:t>};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endParaRPr lang="en-US" sz="1600" b="1">
              <a:latin typeface="Courier New" pitchFamily="-106" charset="0"/>
              <a:cs typeface="Courier New" pitchFamily="-106" charset="0"/>
            </a:endParaRP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600" b="1">
                <a:latin typeface="Courier New" pitchFamily="-106" charset="0"/>
                <a:cs typeface="Courier New" pitchFamily="-106" charset="0"/>
              </a:rPr>
              <a:t>#endif //_PatternMatcher_H_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600" b="1">
                <a:latin typeface="Courier New" pitchFamily="-106" charset="0"/>
                <a:cs typeface="Courier New" pitchFamily="-106" charset="0"/>
              </a:rPr>
              <a:t>#include "PatternMatcher.h"</a:t>
            </a:r>
          </a:p>
          <a:p>
            <a:pPr marL="0" indent="0">
              <a:buFont typeface="Arial" charset="0"/>
              <a:buNone/>
              <a:tabLst>
                <a:tab pos="363538" algn="l"/>
                <a:tab pos="711200" algn="l"/>
              </a:tabLst>
            </a:pPr>
            <a:endParaRPr lang="en-US" sz="2400"/>
          </a:p>
        </p:txBody>
      </p:sp>
      <p:sp>
        <p:nvSpPr>
          <p:cNvPr id="33796" name="Rectangle 6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" name="Стрелка вниз 4"/>
          <p:cNvSpPr/>
          <p:nvPr/>
        </p:nvSpPr>
        <p:spPr>
          <a:xfrm>
            <a:off x="7667625" y="5516563"/>
            <a:ext cx="865188" cy="936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561975"/>
          </a:xfrm>
        </p:spPr>
        <p:txBody>
          <a:bodyPr/>
          <a:lstStyle/>
          <a:p>
            <a:pPr eaLnBrk="1" hangingPunct="1"/>
            <a:r>
              <a:rPr lang="ru-RU" sz="4000"/>
              <a:t>Пример реализации алгоритма </a:t>
            </a:r>
            <a:r>
              <a:rPr lang="en-US" sz="4000"/>
              <a:t>KMP</a:t>
            </a:r>
            <a:r>
              <a:rPr lang="ru-RU" sz="4000"/>
              <a:t> (2)</a:t>
            </a:r>
            <a:r>
              <a:rPr lang="ru-RU"/>
              <a:t> </a:t>
            </a:r>
          </a:p>
        </p:txBody>
      </p:sp>
      <p:sp>
        <p:nvSpPr>
          <p:cNvPr id="34819" name="Объект 1"/>
          <p:cNvSpPr>
            <a:spLocks noGrp="1"/>
          </p:cNvSpPr>
          <p:nvPr>
            <p:ph idx="1"/>
          </p:nvPr>
        </p:nvSpPr>
        <p:spPr>
          <a:xfrm>
            <a:off x="152400" y="765175"/>
            <a:ext cx="8812213" cy="5903913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500" b="1">
                <a:latin typeface="Courier New" pitchFamily="-106" charset="0"/>
                <a:cs typeface="Courier New" pitchFamily="-106" charset="0"/>
              </a:rPr>
              <a:t>vector&lt;int&gt; PatternMatcher::computeKmpPrefix(const std::string &amp;pattern){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500" b="1">
                <a:latin typeface="Courier New" pitchFamily="-106" charset="0"/>
                <a:cs typeface="Courier New" pitchFamily="-106" charset="0"/>
              </a:rPr>
              <a:t>    int patternSize = pattern.size();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500" b="1">
                <a:latin typeface="Courier New" pitchFamily="-106" charset="0"/>
                <a:cs typeface="Courier New" pitchFamily="-106" charset="0"/>
              </a:rPr>
              <a:t>    vector&lt;int&gt; kmpPrefix(patternSize);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500" b="1">
                <a:latin typeface="Courier New" pitchFamily="-106" charset="0"/>
                <a:cs typeface="Courier New" pitchFamily="-106" charset="0"/>
              </a:rPr>
              <a:t>    size_t prefixPos = 0;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500" b="1">
                <a:latin typeface="Courier New" pitchFamily="-106" charset="0"/>
                <a:cs typeface="Courier New" pitchFamily="-106" charset="0"/>
              </a:rPr>
              <a:t>    size_t suffixPos = 1;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endParaRPr lang="en-US" sz="1500" b="1">
              <a:latin typeface="Courier New" pitchFamily="-106" charset="0"/>
              <a:cs typeface="Courier New" pitchFamily="-106" charset="0"/>
            </a:endParaRP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500" b="1">
                <a:latin typeface="Courier New" pitchFamily="-106" charset="0"/>
                <a:cs typeface="Courier New" pitchFamily="-106" charset="0"/>
              </a:rPr>
              <a:t>    while(suffixPos &lt; patternSize){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500" b="1">
                <a:latin typeface="Courier New" pitchFamily="-106" charset="0"/>
                <a:cs typeface="Courier New" pitchFamily="-106" charset="0"/>
              </a:rPr>
              <a:t>        if(pattern[prefixPos] == pattern[suffixPos]){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500" b="1">
                <a:latin typeface="Courier New" pitchFamily="-106" charset="0"/>
                <a:cs typeface="Courier New" pitchFamily="-106" charset="0"/>
              </a:rPr>
              <a:t>            kmpPrefix[suffixPos] = prefixPos + 1;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500" b="1">
                <a:latin typeface="Courier New" pitchFamily="-106" charset="0"/>
                <a:cs typeface="Courier New" pitchFamily="-106" charset="0"/>
              </a:rPr>
              <a:t>            prefixPos++;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500" b="1">
                <a:latin typeface="Courier New" pitchFamily="-106" charset="0"/>
                <a:cs typeface="Courier New" pitchFamily="-106" charset="0"/>
              </a:rPr>
              <a:t>            suffixPos++;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500" b="1">
                <a:latin typeface="Courier New" pitchFamily="-106" charset="0"/>
                <a:cs typeface="Courier New" pitchFamily="-106" charset="0"/>
              </a:rPr>
              <a:t>        }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500" b="1">
                <a:latin typeface="Courier New" pitchFamily="-106" charset="0"/>
                <a:cs typeface="Courier New" pitchFamily="-106" charset="0"/>
              </a:rPr>
              <a:t>        else if(prefixPos &gt; 0){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500" b="1">
                <a:latin typeface="Courier New" pitchFamily="-106" charset="0"/>
                <a:cs typeface="Courier New" pitchFamily="-106" charset="0"/>
              </a:rPr>
              <a:t>            prefixPos = kmpPrefix[prefixPos -1]; }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500" b="1">
                <a:latin typeface="Courier New" pitchFamily="-106" charset="0"/>
                <a:cs typeface="Courier New" pitchFamily="-106" charset="0"/>
              </a:rPr>
              <a:t>        else{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500" b="1">
                <a:latin typeface="Courier New" pitchFamily="-106" charset="0"/>
                <a:cs typeface="Courier New" pitchFamily="-106" charset="0"/>
              </a:rPr>
              <a:t>            kmpPrefix[suffixPos] = 0;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500" b="1">
                <a:latin typeface="Courier New" pitchFamily="-106" charset="0"/>
                <a:cs typeface="Courier New" pitchFamily="-106" charset="0"/>
              </a:rPr>
              <a:t>            suffixPos++;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500" b="1">
                <a:latin typeface="Courier New" pitchFamily="-106" charset="0"/>
                <a:cs typeface="Courier New" pitchFamily="-106" charset="0"/>
              </a:rPr>
              <a:t>        }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500" b="1">
                <a:latin typeface="Courier New" pitchFamily="-106" charset="0"/>
                <a:cs typeface="Courier New" pitchFamily="-106" charset="0"/>
              </a:rPr>
              <a:t>    }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500" b="1">
                <a:latin typeface="Courier New" pitchFamily="-106" charset="0"/>
                <a:cs typeface="Courier New" pitchFamily="-106" charset="0"/>
              </a:rPr>
              <a:t>    return kmpPrefix;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500" b="1">
                <a:latin typeface="Courier New" pitchFamily="-106" charset="0"/>
                <a:cs typeface="Courier New" pitchFamily="-106" charset="0"/>
              </a:rPr>
              <a:t>}</a:t>
            </a:r>
            <a:endParaRPr lang="en-US" sz="1500"/>
          </a:p>
        </p:txBody>
      </p:sp>
      <p:sp>
        <p:nvSpPr>
          <p:cNvPr id="34820" name="Rectangle 6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" name="Стрелка вниз 4"/>
          <p:cNvSpPr/>
          <p:nvPr/>
        </p:nvSpPr>
        <p:spPr>
          <a:xfrm>
            <a:off x="7667625" y="5516563"/>
            <a:ext cx="865188" cy="936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561975"/>
          </a:xfrm>
        </p:spPr>
        <p:txBody>
          <a:bodyPr/>
          <a:lstStyle/>
          <a:p>
            <a:pPr eaLnBrk="1" hangingPunct="1"/>
            <a:r>
              <a:rPr lang="ru-RU" sz="4000"/>
              <a:t>Пример реализации алгоритма </a:t>
            </a:r>
            <a:r>
              <a:rPr lang="en-US" sz="4000"/>
              <a:t>KMP</a:t>
            </a:r>
            <a:r>
              <a:rPr lang="ru-RU" sz="4000"/>
              <a:t> (3)</a:t>
            </a:r>
            <a:r>
              <a:rPr lang="ru-RU"/>
              <a:t> </a:t>
            </a:r>
          </a:p>
        </p:txBody>
      </p:sp>
      <p:sp>
        <p:nvSpPr>
          <p:cNvPr id="35843" name="Объект 1"/>
          <p:cNvSpPr>
            <a:spLocks noGrp="1"/>
          </p:cNvSpPr>
          <p:nvPr>
            <p:ph idx="1"/>
          </p:nvPr>
        </p:nvSpPr>
        <p:spPr>
          <a:xfrm>
            <a:off x="152400" y="692150"/>
            <a:ext cx="8812213" cy="616585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400" b="1">
                <a:latin typeface="Courier New" pitchFamily="-106" charset="0"/>
                <a:cs typeface="Courier New" pitchFamily="-106" charset="0"/>
              </a:rPr>
              <a:t>int PatternMatcher::kmpSearch(const std::string &amp;text, const std::string &amp;pattern){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400" b="1">
                <a:latin typeface="Courier New" pitchFamily="-106" charset="0"/>
                <a:cs typeface="Courier New" pitchFamily="-106" charset="0"/>
              </a:rPr>
              <a:t>    size_t textSize = text.size();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400" b="1">
                <a:latin typeface="Courier New" pitchFamily="-106" charset="0"/>
                <a:cs typeface="Courier New" pitchFamily="-106" charset="0"/>
              </a:rPr>
              <a:t>    size_t patternSize = pattern.size();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400" b="1">
                <a:latin typeface="Courier New" pitchFamily="-106" charset="0"/>
                <a:cs typeface="Courier New" pitchFamily="-106" charset="0"/>
              </a:rPr>
              <a:t>    if(patternSize &gt; textSize) return -1;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400" b="1">
                <a:latin typeface="Courier New" pitchFamily="-106" charset="0"/>
                <a:cs typeface="Courier New" pitchFamily="-106" charset="0"/>
              </a:rPr>
              <a:t>    vector&lt;int&gt; kmpNext = computeKmpPrefix(pattern);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400" b="1">
                <a:latin typeface="Courier New" pitchFamily="-106" charset="0"/>
                <a:cs typeface="Courier New" pitchFamily="-106" charset="0"/>
              </a:rPr>
              <a:t>    int tIdx = 0;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400" b="1">
                <a:latin typeface="Courier New" pitchFamily="-106" charset="0"/>
                <a:cs typeface="Courier New" pitchFamily="-106" charset="0"/>
              </a:rPr>
              <a:t>    int pIdx = 0;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400" b="1">
                <a:latin typeface="Courier New" pitchFamily="-106" charset="0"/>
                <a:cs typeface="Courier New" pitchFamily="-106" charset="0"/>
              </a:rPr>
              <a:t>    while(tIdx &lt; textSize){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400" b="1">
                <a:latin typeface="Courier New" pitchFamily="-106" charset="0"/>
                <a:cs typeface="Courier New" pitchFamily="-106" charset="0"/>
              </a:rPr>
              <a:t>        if(pattern[pIdx] == text[tIdx]){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400" b="1">
                <a:latin typeface="Courier New" pitchFamily="-106" charset="0"/>
                <a:cs typeface="Courier New" pitchFamily="-106" charset="0"/>
              </a:rPr>
              <a:t>            if(pIdx == patternSize - 1) 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400" b="1">
                <a:latin typeface="Courier New" pitchFamily="-106" charset="0"/>
                <a:cs typeface="Courier New" pitchFamily="-106" charset="0"/>
              </a:rPr>
              <a:t>                return tIdx - (patternSize - 1);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400" b="1">
                <a:latin typeface="Courier New" pitchFamily="-106" charset="0"/>
                <a:cs typeface="Courier New" pitchFamily="-106" charset="0"/>
              </a:rPr>
              <a:t>            tIdx++;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400" b="1">
                <a:latin typeface="Courier New" pitchFamily="-106" charset="0"/>
                <a:cs typeface="Courier New" pitchFamily="-106" charset="0"/>
              </a:rPr>
              <a:t>            pIdx++;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400" b="1">
                <a:latin typeface="Courier New" pitchFamily="-106" charset="0"/>
                <a:cs typeface="Courier New" pitchFamily="-106" charset="0"/>
              </a:rPr>
              <a:t>        }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400" b="1">
                <a:latin typeface="Courier New" pitchFamily="-106" charset="0"/>
                <a:cs typeface="Courier New" pitchFamily="-106" charset="0"/>
              </a:rPr>
              <a:t>        else if(pIdx &gt; 0){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400" b="1">
                <a:latin typeface="Courier New" pitchFamily="-106" charset="0"/>
                <a:cs typeface="Courier New" pitchFamily="-106" charset="0"/>
              </a:rPr>
              <a:t>            pIdx = kmpNext[pIdx - 1];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400" b="1">
                <a:latin typeface="Courier New" pitchFamily="-106" charset="0"/>
                <a:cs typeface="Courier New" pitchFamily="-106" charset="0"/>
              </a:rPr>
              <a:t>        }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400" b="1">
                <a:latin typeface="Courier New" pitchFamily="-106" charset="0"/>
                <a:cs typeface="Courier New" pitchFamily="-106" charset="0"/>
              </a:rPr>
              <a:t>        else{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400" b="1">
                <a:latin typeface="Courier New" pitchFamily="-106" charset="0"/>
                <a:cs typeface="Courier New" pitchFamily="-106" charset="0"/>
              </a:rPr>
              <a:t>            tIdx++;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400" b="1">
                <a:latin typeface="Courier New" pitchFamily="-106" charset="0"/>
                <a:cs typeface="Courier New" pitchFamily="-106" charset="0"/>
              </a:rPr>
              <a:t>        }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400" b="1">
                <a:latin typeface="Courier New" pitchFamily="-106" charset="0"/>
                <a:cs typeface="Courier New" pitchFamily="-106" charset="0"/>
              </a:rPr>
              <a:t>    }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400" b="1">
                <a:latin typeface="Courier New" pitchFamily="-106" charset="0"/>
                <a:cs typeface="Courier New" pitchFamily="-106" charset="0"/>
              </a:rPr>
              <a:t>    return -1;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400" b="1">
                <a:latin typeface="Courier New" pitchFamily="-106" charset="0"/>
                <a:cs typeface="Courier New" pitchFamily="-106" charset="0"/>
              </a:rPr>
              <a:t>}</a:t>
            </a:r>
          </a:p>
        </p:txBody>
      </p:sp>
      <p:sp>
        <p:nvSpPr>
          <p:cNvPr id="35844" name="Rectangle 6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" name="Стрелка вниз 4"/>
          <p:cNvSpPr/>
          <p:nvPr/>
        </p:nvSpPr>
        <p:spPr>
          <a:xfrm>
            <a:off x="7667625" y="5516563"/>
            <a:ext cx="865188" cy="936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561975"/>
          </a:xfrm>
        </p:spPr>
        <p:txBody>
          <a:bodyPr/>
          <a:lstStyle/>
          <a:p>
            <a:pPr eaLnBrk="1" hangingPunct="1"/>
            <a:r>
              <a:rPr lang="ru-RU" sz="4000"/>
              <a:t>Пример реализации алгоритма </a:t>
            </a:r>
            <a:r>
              <a:rPr lang="en-US" sz="4000"/>
              <a:t>KMP</a:t>
            </a:r>
            <a:r>
              <a:rPr lang="ru-RU" sz="4000"/>
              <a:t> (4)</a:t>
            </a:r>
            <a:r>
              <a:rPr lang="ru-RU"/>
              <a:t> </a:t>
            </a:r>
          </a:p>
        </p:txBody>
      </p:sp>
      <p:sp>
        <p:nvSpPr>
          <p:cNvPr id="36867" name="Объект 1"/>
          <p:cNvSpPr>
            <a:spLocks noGrp="1"/>
          </p:cNvSpPr>
          <p:nvPr>
            <p:ph idx="1"/>
          </p:nvPr>
        </p:nvSpPr>
        <p:spPr>
          <a:xfrm>
            <a:off x="368300" y="908050"/>
            <a:ext cx="8164513" cy="56896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800" b="1">
                <a:latin typeface="Courier New" pitchFamily="-106" charset="0"/>
                <a:cs typeface="Courier New" pitchFamily="-106" charset="0"/>
              </a:rPr>
              <a:t>#include "PatternMatcher.h"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endParaRPr lang="en-US" sz="1800" b="1">
              <a:latin typeface="Courier New" pitchFamily="-106" charset="0"/>
              <a:cs typeface="Courier New" pitchFamily="-106" charset="0"/>
            </a:endParaRP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800" b="1">
                <a:latin typeface="Courier New" pitchFamily="-106" charset="0"/>
                <a:cs typeface="Courier New" pitchFamily="-106" charset="0"/>
              </a:rPr>
              <a:t>int main(){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800" b="1">
                <a:latin typeface="Courier New" pitchFamily="-106" charset="0"/>
                <a:cs typeface="Courier New" pitchFamily="-106" charset="0"/>
              </a:rPr>
              <a:t>    cout &lt;&lt; PatternMatcher::kmpSearch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800" b="1">
                <a:latin typeface="Courier New" pitchFamily="-106" charset="0"/>
                <a:cs typeface="Courier New" pitchFamily="-106" charset="0"/>
              </a:rPr>
              <a:t>        ("abacaabaccabacabaabb", "abacab")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800" b="1">
                <a:latin typeface="Courier New" pitchFamily="-106" charset="0"/>
                <a:cs typeface="Courier New" pitchFamily="-106" charset="0"/>
              </a:rPr>
              <a:t>        &lt;&lt; endl;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800" b="1">
                <a:latin typeface="Courier New" pitchFamily="-106" charset="0"/>
                <a:cs typeface="Courier New" pitchFamily="-106" charset="0"/>
              </a:rPr>
              <a:t>    cout &lt;&lt; PatternMatcher::kmpSearch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800" b="1">
                <a:latin typeface="Courier New" pitchFamily="-106" charset="0"/>
                <a:cs typeface="Courier New" pitchFamily="-106" charset="0"/>
              </a:rPr>
              <a:t>        ("abacaabaccabacabaabb", "baabb")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800" b="1">
                <a:latin typeface="Courier New" pitchFamily="-106" charset="0"/>
                <a:cs typeface="Courier New" pitchFamily="-106" charset="0"/>
              </a:rPr>
              <a:t>        &lt;&lt; endl;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800" b="1">
                <a:latin typeface="Courier New" pitchFamily="-106" charset="0"/>
                <a:cs typeface="Courier New" pitchFamily="-106" charset="0"/>
              </a:rPr>
              <a:t>    cout &lt;&lt; PatternMatcher::kmpSearch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800" b="1">
                <a:latin typeface="Courier New" pitchFamily="-106" charset="0"/>
                <a:cs typeface="Courier New" pitchFamily="-106" charset="0"/>
              </a:rPr>
              <a:t>        ("abacaabaccabacabaabb", "abacad")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800" b="1">
                <a:latin typeface="Courier New" pitchFamily="-106" charset="0"/>
                <a:cs typeface="Courier New" pitchFamily="-106" charset="0"/>
              </a:rPr>
              <a:t>        &lt;&lt; endl;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800" b="1">
                <a:latin typeface="Courier New" pitchFamily="-106" charset="0"/>
                <a:cs typeface="Courier New" pitchFamily="-106" charset="0"/>
              </a:rPr>
              <a:t>    cout &lt;&lt; PatternMatcher::kmpSearch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800" b="1">
                <a:latin typeface="Courier New" pitchFamily="-106" charset="0"/>
                <a:cs typeface="Courier New" pitchFamily="-106" charset="0"/>
              </a:rPr>
              <a:t>        ("abacaabaccabacabaabb", "abacaab")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800" b="1">
                <a:latin typeface="Courier New" pitchFamily="-106" charset="0"/>
                <a:cs typeface="Courier New" pitchFamily="-106" charset="0"/>
              </a:rPr>
              <a:t>        &lt;&lt; endl;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ru-RU" sz="1800" b="1">
                <a:latin typeface="Courier New" pitchFamily="-106" charset="0"/>
                <a:cs typeface="Courier New" pitchFamily="-106" charset="0"/>
              </a:rPr>
              <a:t>	</a:t>
            </a:r>
            <a:r>
              <a:rPr lang="en-US" sz="1800" b="1">
                <a:latin typeface="Courier New" pitchFamily="-106" charset="0"/>
                <a:cs typeface="Courier New" pitchFamily="-106" charset="0"/>
              </a:rPr>
              <a:t>return 0;</a:t>
            </a:r>
          </a:p>
          <a:p>
            <a:pPr marL="0" indent="0">
              <a:buFont typeface="Wingdings" pitchFamily="2" charset="2"/>
              <a:buNone/>
              <a:tabLst>
                <a:tab pos="363538" algn="l"/>
                <a:tab pos="711200" algn="l"/>
              </a:tabLst>
            </a:pPr>
            <a:r>
              <a:rPr lang="en-US" sz="1800" b="1">
                <a:latin typeface="Courier New" pitchFamily="-106" charset="0"/>
                <a:cs typeface="Courier New" pitchFamily="-106" charset="0"/>
              </a:rPr>
              <a:t>}</a:t>
            </a:r>
          </a:p>
        </p:txBody>
      </p:sp>
      <p:sp>
        <p:nvSpPr>
          <p:cNvPr id="36868" name="Rectangle 6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" name="Стрелка вниз 4"/>
          <p:cNvSpPr/>
          <p:nvPr/>
        </p:nvSpPr>
        <p:spPr>
          <a:xfrm rot="10800000">
            <a:off x="7667625" y="5516563"/>
            <a:ext cx="865188" cy="936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Заголовок 1">
            <a:extLst>
              <a:ext uri="{FF2B5EF4-FFF2-40B4-BE49-F238E27FC236}">
                <a16:creationId xmlns:a16="http://schemas.microsoft.com/office/drawing/2014/main" id="{9CF8B907-E13E-4399-AC82-EC09D82B2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888"/>
            <a:ext cx="9144000" cy="649287"/>
          </a:xfrm>
        </p:spPr>
        <p:txBody>
          <a:bodyPr/>
          <a:lstStyle/>
          <a:p>
            <a:r>
              <a:rPr lang="ru-RU" altLang="ru-RU" sz="3600"/>
              <a:t>Алгоритм вычисления таблицы суффиксов </a:t>
            </a:r>
          </a:p>
        </p:txBody>
      </p:sp>
      <p:sp>
        <p:nvSpPr>
          <p:cNvPr id="56323" name="Прямоугольник 2">
            <a:extLst>
              <a:ext uri="{FF2B5EF4-FFF2-40B4-BE49-F238E27FC236}">
                <a16:creationId xmlns:a16="http://schemas.microsoft.com/office/drawing/2014/main" id="{B28E4EE1-C004-433F-8F85-34EB6EC0E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788988"/>
            <a:ext cx="8713788" cy="612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/>
              <a:t>Существует быстрый алгоритм вычисления таблицы суффиксов. </a:t>
            </a:r>
          </a:p>
          <a:p>
            <a:pPr eaLnBrk="1" hangingPunct="1">
              <a:spcAft>
                <a:spcPts val="1200"/>
              </a:spcAft>
            </a:pPr>
            <a:r>
              <a:rPr lang="ru-RU" altLang="ru-RU" sz="2800"/>
              <a:t>Этот алгоритм использует </a:t>
            </a:r>
            <a:r>
              <a:rPr lang="ru-RU" altLang="ru-RU" sz="2800" b="1" i="1"/>
              <a:t>префикс-функцию</a:t>
            </a:r>
            <a:r>
              <a:rPr lang="ru-RU" altLang="ru-RU" sz="2800"/>
              <a:t> строки.</a:t>
            </a:r>
          </a:p>
          <a:p>
            <a:pPr eaLnBrk="1" hangingPunct="1"/>
            <a:r>
              <a:rPr lang="en-US" altLang="ru-RU" sz="3000"/>
              <a:t>m = length(</a:t>
            </a:r>
            <a:r>
              <a:rPr lang="ru-RU" altLang="ru-RU" sz="3000"/>
              <a:t>шаблон) </a:t>
            </a:r>
          </a:p>
          <a:p>
            <a:pPr eaLnBrk="1" hangingPunct="1"/>
            <a:r>
              <a:rPr lang="en-US" altLang="ru-RU" sz="3000"/>
              <a:t>pi[] = </a:t>
            </a:r>
            <a:r>
              <a:rPr lang="ru-RU" altLang="ru-RU" sz="3000"/>
              <a:t>префикс-функция(шаблон) </a:t>
            </a:r>
          </a:p>
          <a:p>
            <a:pPr eaLnBrk="1" hangingPunct="1"/>
            <a:r>
              <a:rPr lang="en-US" altLang="ru-RU" sz="3000"/>
              <a:t>pi1[] = </a:t>
            </a:r>
            <a:r>
              <a:rPr lang="ru-RU" altLang="ru-RU" sz="3000"/>
              <a:t>префикс-функция(обращение(шаблон)) </a:t>
            </a:r>
          </a:p>
          <a:p>
            <a:pPr eaLnBrk="1" hangingPunct="1"/>
            <a:r>
              <a:rPr lang="en-US" altLang="ru-RU" sz="3000"/>
              <a:t>for j=0..m </a:t>
            </a:r>
          </a:p>
          <a:p>
            <a:pPr eaLnBrk="1" hangingPunct="1"/>
            <a:r>
              <a:rPr lang="ru-RU" altLang="ru-RU" sz="3000"/>
              <a:t>	</a:t>
            </a:r>
            <a:r>
              <a:rPr lang="en-US" altLang="ru-RU" sz="3000"/>
              <a:t>suffshift[j] = m - pi[m] </a:t>
            </a:r>
          </a:p>
          <a:p>
            <a:pPr eaLnBrk="1" hangingPunct="1"/>
            <a:r>
              <a:rPr lang="en-US" altLang="ru-RU" sz="3000"/>
              <a:t>for i=1..m </a:t>
            </a:r>
          </a:p>
          <a:p>
            <a:pPr eaLnBrk="1" hangingPunct="1"/>
            <a:r>
              <a:rPr lang="ru-RU" altLang="ru-RU" sz="3000"/>
              <a:t>	</a:t>
            </a:r>
            <a:r>
              <a:rPr lang="en-US" altLang="ru-RU" sz="3000"/>
              <a:t>j = m - pi1[i] </a:t>
            </a:r>
          </a:p>
          <a:p>
            <a:pPr eaLnBrk="1" hangingPunct="1"/>
            <a:r>
              <a:rPr lang="ru-RU" altLang="ru-RU" sz="2400"/>
              <a:t>	</a:t>
            </a:r>
            <a:r>
              <a:rPr lang="en-US" altLang="ru-RU" sz="3000"/>
              <a:t>suffshift[j] = min(suffshift[j], i - pi1[i]) </a:t>
            </a:r>
            <a:endParaRPr lang="ru-RU" altLang="ru-RU" sz="3000"/>
          </a:p>
          <a:p>
            <a:pPr eaLnBrk="1" hangingPunct="1">
              <a:spcBef>
                <a:spcPts val="1200"/>
              </a:spcBef>
            </a:pPr>
            <a:r>
              <a:rPr lang="ru-RU" altLang="ru-RU" sz="2400"/>
              <a:t>suffshift[0] соответствует всей совпавшей строке; </a:t>
            </a:r>
          </a:p>
          <a:p>
            <a:pPr eaLnBrk="1" hangingPunct="1"/>
            <a:r>
              <a:rPr lang="ru-RU" altLang="ru-RU" sz="2400"/>
              <a:t>suffshift[m] — пустому суффиксу </a:t>
            </a:r>
            <a:endParaRPr lang="ru-RU" altLang="ru-RU" sz="2400" i="1"/>
          </a:p>
        </p:txBody>
      </p:sp>
    </p:spTree>
    <p:extLst>
      <p:ext uri="{BB962C8B-B14F-4D97-AF65-F5344CB8AC3E}">
        <p14:creationId xmlns:p14="http://schemas.microsoft.com/office/powerpoint/2010/main" val="8877864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B95AE026-DB9C-4D57-80E7-A15886F149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561975"/>
          </a:xfrm>
        </p:spPr>
        <p:txBody>
          <a:bodyPr/>
          <a:lstStyle/>
          <a:p>
            <a:pPr eaLnBrk="1" hangingPunct="1"/>
            <a:r>
              <a:rPr lang="ru-RU" altLang="ru-RU" sz="4000"/>
              <a:t>Пример реализации алгоритма </a:t>
            </a:r>
            <a:r>
              <a:rPr lang="en-US" altLang="ru-RU" sz="4000"/>
              <a:t>БМ</a:t>
            </a:r>
            <a:r>
              <a:rPr lang="ru-RU" altLang="ru-RU" sz="4000"/>
              <a:t> (1)</a:t>
            </a:r>
            <a:r>
              <a:rPr lang="ru-RU" altLang="ru-RU"/>
              <a:t> </a:t>
            </a:r>
          </a:p>
        </p:txBody>
      </p:sp>
      <p:sp>
        <p:nvSpPr>
          <p:cNvPr id="58371" name="Объект 1">
            <a:extLst>
              <a:ext uri="{FF2B5EF4-FFF2-40B4-BE49-F238E27FC236}">
                <a16:creationId xmlns:a16="http://schemas.microsoft.com/office/drawing/2014/main" id="{DD42D269-B439-4337-8496-384EEAE8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765175"/>
            <a:ext cx="8318500" cy="5903913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#include "stdio.h"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//size of the alphabet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#define ASIZE 255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//max. size of the pattern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#define PSIZE 100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//max. size of the text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#define TSIZE 1000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#define MAX(a, b) (a &gt; b) ? a : b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int bad_character_shift[ASIZE];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int good_suffix_shift[PSIZE];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int suff[PSIZE];</a:t>
            </a:r>
          </a:p>
          <a:p>
            <a:pPr>
              <a:buFont typeface="Arial" panose="020B0604020202020204" pitchFamily="34" charset="0"/>
              <a:buNone/>
            </a:pPr>
            <a:endParaRPr lang="en-US" altLang="ru-RU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372" name="Rectangle 60">
            <a:extLst>
              <a:ext uri="{FF2B5EF4-FFF2-40B4-BE49-F238E27FC236}">
                <a16:creationId xmlns:a16="http://schemas.microsoft.com/office/drawing/2014/main" id="{8BDCBB5B-72D8-47D6-8646-B7524BAF7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5" name="Стрелка вниз 4">
            <a:extLst>
              <a:ext uri="{FF2B5EF4-FFF2-40B4-BE49-F238E27FC236}">
                <a16:creationId xmlns:a16="http://schemas.microsoft.com/office/drawing/2014/main" id="{67EB5DD9-8655-49F6-AC9B-4905571B8E2D}"/>
              </a:ext>
            </a:extLst>
          </p:cNvPr>
          <p:cNvSpPr/>
          <p:nvPr/>
        </p:nvSpPr>
        <p:spPr>
          <a:xfrm>
            <a:off x="7667625" y="5516563"/>
            <a:ext cx="865188" cy="936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3518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1386D359-7A04-433C-9467-6F872328EC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561975"/>
          </a:xfrm>
        </p:spPr>
        <p:txBody>
          <a:bodyPr/>
          <a:lstStyle/>
          <a:p>
            <a:pPr eaLnBrk="1" hangingPunct="1"/>
            <a:r>
              <a:rPr lang="ru-RU" altLang="ru-RU" sz="4000"/>
              <a:t>Пример реализации алгоритма </a:t>
            </a:r>
            <a:r>
              <a:rPr lang="en-US" altLang="ru-RU" sz="4000"/>
              <a:t>БМ</a:t>
            </a:r>
            <a:r>
              <a:rPr lang="ru-RU" altLang="ru-RU" sz="4000"/>
              <a:t> (</a:t>
            </a:r>
            <a:r>
              <a:rPr lang="en-US" altLang="ru-RU" sz="4000"/>
              <a:t>2</a:t>
            </a:r>
            <a:r>
              <a:rPr lang="ru-RU" altLang="ru-RU" sz="4000"/>
              <a:t>)</a:t>
            </a:r>
            <a:r>
              <a:rPr lang="ru-RU" altLang="ru-RU"/>
              <a:t> </a:t>
            </a:r>
          </a:p>
        </p:txBody>
      </p:sp>
      <p:sp>
        <p:nvSpPr>
          <p:cNvPr id="59395" name="Объект 1">
            <a:extLst>
              <a:ext uri="{FF2B5EF4-FFF2-40B4-BE49-F238E27FC236}">
                <a16:creationId xmlns:a16="http://schemas.microsoft.com/office/drawing/2014/main" id="{D9CD654E-4601-4777-AE85-5C9853EBF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765175"/>
            <a:ext cx="8534400" cy="5903913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//prepare bad character shift table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void pre_bad_character_shift(char *pattern)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int i;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int m = strlen(pattern);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for (i = 0; i &lt; ASIZE; i++)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		bad_character_shift[i] = m;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for (i = 0; i &lt; m - 1; ++i)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		bad_character_shift[pattern[i]] = m - i - 1;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 typeface="Arial" panose="020B0604020202020204" pitchFamily="34" charset="0"/>
              <a:buNone/>
            </a:pPr>
            <a:endParaRPr lang="en-US" altLang="ru-RU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396" name="Rectangle 60">
            <a:extLst>
              <a:ext uri="{FF2B5EF4-FFF2-40B4-BE49-F238E27FC236}">
                <a16:creationId xmlns:a16="http://schemas.microsoft.com/office/drawing/2014/main" id="{9EFECA24-EC22-4630-9ADC-5B223E423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5" name="Стрелка вниз 4">
            <a:extLst>
              <a:ext uri="{FF2B5EF4-FFF2-40B4-BE49-F238E27FC236}">
                <a16:creationId xmlns:a16="http://schemas.microsoft.com/office/drawing/2014/main" id="{2655D6A4-3A92-4E1C-B464-1ECF55EA50B6}"/>
              </a:ext>
            </a:extLst>
          </p:cNvPr>
          <p:cNvSpPr/>
          <p:nvPr/>
        </p:nvSpPr>
        <p:spPr>
          <a:xfrm>
            <a:off x="7667625" y="5516563"/>
            <a:ext cx="865188" cy="936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6910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DD70AF42-A653-4F95-A023-31451129E5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03200"/>
            <a:ext cx="9144000" cy="561975"/>
          </a:xfrm>
        </p:spPr>
        <p:txBody>
          <a:bodyPr/>
          <a:lstStyle/>
          <a:p>
            <a:pPr eaLnBrk="1" hangingPunct="1"/>
            <a:r>
              <a:rPr lang="ru-RU" altLang="ru-RU" sz="4000"/>
              <a:t>Пример реализации алгоритма </a:t>
            </a:r>
            <a:r>
              <a:rPr lang="en-US" altLang="ru-RU" sz="4000"/>
              <a:t>БМ</a:t>
            </a:r>
            <a:r>
              <a:rPr lang="ru-RU" altLang="ru-RU" sz="4000"/>
              <a:t> (</a:t>
            </a:r>
            <a:r>
              <a:rPr lang="en-US" altLang="ru-RU" sz="4000"/>
              <a:t>3</a:t>
            </a:r>
            <a:r>
              <a:rPr lang="ru-RU" altLang="ru-RU" sz="4000"/>
              <a:t>)</a:t>
            </a:r>
            <a:r>
              <a:rPr lang="ru-RU" altLang="ru-RU"/>
              <a:t> </a:t>
            </a:r>
          </a:p>
        </p:txBody>
      </p:sp>
      <p:sp>
        <p:nvSpPr>
          <p:cNvPr id="60419" name="Объект 1">
            <a:extLst>
              <a:ext uri="{FF2B5EF4-FFF2-40B4-BE49-F238E27FC236}">
                <a16:creationId xmlns:a16="http://schemas.microsoft.com/office/drawing/2014/main" id="{55D45A7A-F0B4-4973-893C-B49207A03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765175"/>
            <a:ext cx="8534400" cy="5903913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ru-RU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//prepare suff table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void pre_suff(char *pattern)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742950" lvl="2" indent="-342900"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int i, j;</a:t>
            </a:r>
          </a:p>
          <a:p>
            <a:pPr marL="742950" lvl="2" indent="-342900"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int m = strlen(pattern);</a:t>
            </a:r>
          </a:p>
          <a:p>
            <a:pPr marL="742950" lvl="2" indent="-342900"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742950" lvl="2" indent="-342900"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suff[m - 1] = m;</a:t>
            </a:r>
          </a:p>
          <a:p>
            <a:pPr marL="742950" lvl="2" indent="-342900"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for (i = m - 2; i &gt;= 0; --i) </a:t>
            </a:r>
          </a:p>
          <a:p>
            <a:pPr marL="742950" lvl="2" indent="-342900"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257300" lvl="4" indent="-342900"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for (j = 0; j &lt;= i &amp;&amp; pattern[i-j] == pattern[m-j-1]; j++);</a:t>
            </a:r>
          </a:p>
          <a:p>
            <a:pPr marL="1257300" lvl="4" indent="-342900"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suff[i] = j;</a:t>
            </a:r>
          </a:p>
          <a:p>
            <a:pPr marL="742950" lvl="2" indent="-342900"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 typeface="Arial" panose="020B0604020202020204" pitchFamily="34" charset="0"/>
              <a:buNone/>
            </a:pPr>
            <a:endParaRPr lang="en-US" altLang="ru-RU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420" name="Rectangle 60">
            <a:extLst>
              <a:ext uri="{FF2B5EF4-FFF2-40B4-BE49-F238E27FC236}">
                <a16:creationId xmlns:a16="http://schemas.microsoft.com/office/drawing/2014/main" id="{C4DE8DE4-655C-4067-96BD-732C0E315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5" name="Стрелка вниз 4">
            <a:extLst>
              <a:ext uri="{FF2B5EF4-FFF2-40B4-BE49-F238E27FC236}">
                <a16:creationId xmlns:a16="http://schemas.microsoft.com/office/drawing/2014/main" id="{817E137A-7079-41B1-ACDB-9D8DCE0986CB}"/>
              </a:ext>
            </a:extLst>
          </p:cNvPr>
          <p:cNvSpPr/>
          <p:nvPr/>
        </p:nvSpPr>
        <p:spPr>
          <a:xfrm>
            <a:off x="7667625" y="5516563"/>
            <a:ext cx="865188" cy="936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7496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FE5BB793-01C3-4518-9873-6D7C221B67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504825"/>
          </a:xfrm>
        </p:spPr>
        <p:txBody>
          <a:bodyPr/>
          <a:lstStyle/>
          <a:p>
            <a:pPr eaLnBrk="1" hangingPunct="1"/>
            <a:r>
              <a:rPr lang="ru-RU" altLang="ru-RU" sz="4000"/>
              <a:t>Пример реализации алгоритма </a:t>
            </a:r>
            <a:r>
              <a:rPr lang="en-US" altLang="ru-RU" sz="4000"/>
              <a:t>БМ</a:t>
            </a:r>
            <a:r>
              <a:rPr lang="ru-RU" altLang="ru-RU" sz="4000"/>
              <a:t> (</a:t>
            </a:r>
            <a:r>
              <a:rPr lang="en-US" altLang="ru-RU" sz="4000"/>
              <a:t>4</a:t>
            </a:r>
            <a:r>
              <a:rPr lang="ru-RU" altLang="ru-RU" sz="4000"/>
              <a:t>)</a:t>
            </a:r>
            <a:r>
              <a:rPr lang="ru-RU" altLang="ru-RU"/>
              <a:t> </a:t>
            </a:r>
          </a:p>
        </p:txBody>
      </p:sp>
      <p:sp>
        <p:nvSpPr>
          <p:cNvPr id="31747" name="Объект 1">
            <a:extLst>
              <a:ext uri="{FF2B5EF4-FFF2-40B4-BE49-F238E27FC236}">
                <a16:creationId xmlns:a16="http://schemas.microsoft.com/office/drawing/2014/main" id="{750BF744-1F06-4BA1-B4B0-8ACDD623D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0713"/>
            <a:ext cx="8534400" cy="6237287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void 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pre_good_suffix_shift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(char *pattern)</a:t>
            </a:r>
          </a:p>
          <a:p>
            <a:pPr>
              <a:buFont typeface="Arial" charset="0"/>
              <a:buNone/>
              <a:defRPr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Font typeface="Arial" charset="0"/>
              <a:buNone/>
              <a:defRPr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 i,j;</a:t>
            </a:r>
          </a:p>
          <a:p>
            <a:pPr lvl="1">
              <a:buFont typeface="Arial" charset="0"/>
              <a:buNone/>
              <a:defRPr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 m = strlen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(pattern); </a:t>
            </a:r>
          </a:p>
          <a:p>
            <a:pPr lvl="1">
              <a:buFont typeface="Arial" charset="0"/>
              <a:buNone/>
              <a:defRPr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pre_suff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(pattern);</a:t>
            </a:r>
          </a:p>
          <a:p>
            <a:pPr lvl="1">
              <a:buFont typeface="Arial" charset="0"/>
              <a:buNone/>
              <a:defRPr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for (i = 0; i &lt; m; 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lvl="1">
              <a:buFont typeface="Arial" charset="0"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good_suffix_shift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 = m;</a:t>
            </a:r>
          </a:p>
          <a:p>
            <a:pPr lvl="1">
              <a:buFont typeface="Arial" charset="0"/>
              <a:buNone/>
              <a:defRPr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j = 0;</a:t>
            </a:r>
          </a:p>
          <a:p>
            <a:pPr lvl="1">
              <a:buFont typeface="Arial" charset="0"/>
              <a:buNone/>
              <a:defRPr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for (i = m - 1; i &gt;= 0; --i)</a:t>
            </a:r>
          </a:p>
          <a:p>
            <a:pPr lvl="1">
              <a:buFont typeface="Arial" charset="0"/>
              <a:buNone/>
              <a:defRPr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>
              <a:buFont typeface="Arial" charset="0"/>
              <a:buNone/>
              <a:defRPr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if (suff[i] == i + 1)</a:t>
            </a:r>
          </a:p>
          <a:p>
            <a:pPr lvl="2">
              <a:buFont typeface="Arial" charset="0"/>
              <a:buNone/>
              <a:defRPr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3">
              <a:buFont typeface="Arial" charset="0"/>
              <a:buNone/>
              <a:defRPr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for (; j &lt; m - 1 - i; ++j)</a:t>
            </a:r>
          </a:p>
          <a:p>
            <a:pPr lvl="3">
              <a:buFont typeface="Arial" charset="0"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good_suffix_shift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[j] = m - 1 -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buFont typeface="Arial" charset="0"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44500" lvl="2" indent="0">
              <a:buFont typeface="Arial" charset="0"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Font typeface="Arial" charset="0"/>
              <a:buNone/>
              <a:defRPr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for (i = 0; i &lt;= m - 2; ++i)</a:t>
            </a:r>
          </a:p>
          <a:p>
            <a:pPr lvl="1">
              <a:buFont typeface="Arial" charset="0"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good_suffix_shift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[m - 1 -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suff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]] = m - 1 -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Arial" charset="0"/>
              <a:buNone/>
              <a:defRPr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Arial" charset="0"/>
              <a:buNone/>
              <a:defRPr/>
            </a:pPr>
            <a:endParaRPr lang="en-US" sz="1800" b="1" dirty="0" err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444" name="Rectangle 60">
            <a:extLst>
              <a:ext uri="{FF2B5EF4-FFF2-40B4-BE49-F238E27FC236}">
                <a16:creationId xmlns:a16="http://schemas.microsoft.com/office/drawing/2014/main" id="{FB510DAA-88C8-4DC5-9A3B-DC8618E75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5" name="Стрелка вниз 4">
            <a:extLst>
              <a:ext uri="{FF2B5EF4-FFF2-40B4-BE49-F238E27FC236}">
                <a16:creationId xmlns:a16="http://schemas.microsoft.com/office/drawing/2014/main" id="{10CA067B-090B-4B72-9709-2B4F473FA087}"/>
              </a:ext>
            </a:extLst>
          </p:cNvPr>
          <p:cNvSpPr/>
          <p:nvPr/>
        </p:nvSpPr>
        <p:spPr>
          <a:xfrm>
            <a:off x="7667625" y="5516563"/>
            <a:ext cx="865188" cy="936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6165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7A24B34D-E717-4267-9D5C-938ABC6458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504825"/>
          </a:xfrm>
        </p:spPr>
        <p:txBody>
          <a:bodyPr/>
          <a:lstStyle/>
          <a:p>
            <a:pPr eaLnBrk="1" hangingPunct="1"/>
            <a:r>
              <a:rPr lang="ru-RU" altLang="ru-RU" sz="4000"/>
              <a:t>Пример реализации алгоритма </a:t>
            </a:r>
            <a:r>
              <a:rPr lang="en-US" altLang="ru-RU" sz="4000"/>
              <a:t>БМ</a:t>
            </a:r>
            <a:r>
              <a:rPr lang="ru-RU" altLang="ru-RU" sz="4000"/>
              <a:t> (</a:t>
            </a:r>
            <a:r>
              <a:rPr lang="en-US" altLang="ru-RU" sz="4000"/>
              <a:t>5</a:t>
            </a:r>
            <a:r>
              <a:rPr lang="ru-RU" altLang="ru-RU" sz="4000"/>
              <a:t>)</a:t>
            </a:r>
            <a:r>
              <a:rPr lang="ru-RU" altLang="ru-RU"/>
              <a:t> </a:t>
            </a:r>
          </a:p>
        </p:txBody>
      </p:sp>
      <p:sp>
        <p:nvSpPr>
          <p:cNvPr id="62467" name="Объект 1">
            <a:extLst>
              <a:ext uri="{FF2B5EF4-FFF2-40B4-BE49-F238E27FC236}">
                <a16:creationId xmlns:a16="http://schemas.microsoft.com/office/drawing/2014/main" id="{D3B73EC5-3988-4D12-8B6F-875A72713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0713"/>
            <a:ext cx="8964612" cy="6237287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ru-RU" sz="1700" b="1">
                <a:latin typeface="Courier New" panose="02070309020205020404" pitchFamily="49" charset="0"/>
                <a:cs typeface="Courier New" panose="02070309020205020404" pitchFamily="49" charset="0"/>
              </a:rPr>
              <a:t>void BM(char *text, char *pattern)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7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ru-RU" sz="1700" b="1">
                <a:latin typeface="Courier New" panose="02070309020205020404" pitchFamily="49" charset="0"/>
                <a:cs typeface="Courier New" panose="02070309020205020404" pitchFamily="49" charset="0"/>
              </a:rPr>
              <a:t>int i, j;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ru-RU" sz="1700" b="1">
                <a:latin typeface="Courier New" panose="02070309020205020404" pitchFamily="49" charset="0"/>
                <a:cs typeface="Courier New" panose="02070309020205020404" pitchFamily="49" charset="0"/>
              </a:rPr>
              <a:t>int m = strlen(pattern);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ru-RU" sz="1700" b="1">
                <a:latin typeface="Courier New" panose="02070309020205020404" pitchFamily="49" charset="0"/>
                <a:cs typeface="Courier New" panose="02070309020205020404" pitchFamily="49" charset="0"/>
              </a:rPr>
              <a:t>int n = strlen(text);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ru-RU" sz="1700" b="1">
                <a:latin typeface="Courier New" panose="02070309020205020404" pitchFamily="49" charset="0"/>
                <a:cs typeface="Courier New" panose="02070309020205020404" pitchFamily="49" charset="0"/>
              </a:rPr>
              <a:t>pre_bad_character_shift(pattern);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ru-RU" sz="1700" b="1">
                <a:latin typeface="Courier New" panose="02070309020205020404" pitchFamily="49" charset="0"/>
                <a:cs typeface="Courier New" panose="02070309020205020404" pitchFamily="49" charset="0"/>
              </a:rPr>
              <a:t>pre_good_suffix_shift(pattern);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ru-RU" sz="1700" b="1">
                <a:latin typeface="Courier New" panose="02070309020205020404" pitchFamily="49" charset="0"/>
                <a:cs typeface="Courier New" panose="02070309020205020404" pitchFamily="49" charset="0"/>
              </a:rPr>
              <a:t>j = 0;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ru-RU" sz="1700" b="1">
                <a:latin typeface="Courier New" panose="02070309020205020404" pitchFamily="49" charset="0"/>
                <a:cs typeface="Courier New" panose="02070309020205020404" pitchFamily="49" charset="0"/>
              </a:rPr>
              <a:t>while (j &lt;= n - m) 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ru-RU" sz="17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ru-RU" sz="1700" b="1">
                <a:latin typeface="Courier New" panose="02070309020205020404" pitchFamily="49" charset="0"/>
                <a:cs typeface="Courier New" panose="02070309020205020404" pitchFamily="49" charset="0"/>
              </a:rPr>
              <a:t>for (i = m - 1; i &gt;= 0 &amp;&amp; pattern[i] == text[i + j]; --i);</a:t>
            </a:r>
          </a:p>
          <a:p>
            <a:pPr lvl="3">
              <a:buFont typeface="Arial" panose="020B0604020202020204" pitchFamily="34" charset="0"/>
              <a:buNone/>
            </a:pPr>
            <a:r>
              <a:rPr lang="en-US" altLang="ru-RU" sz="1700" b="1">
                <a:latin typeface="Courier New" panose="02070309020205020404" pitchFamily="49" charset="0"/>
                <a:cs typeface="Courier New" panose="02070309020205020404" pitchFamily="49" charset="0"/>
              </a:rPr>
              <a:t>if (i &lt; 0) {</a:t>
            </a:r>
          </a:p>
          <a:p>
            <a:pPr lvl="4">
              <a:buFont typeface="Arial" panose="020B0604020202020204" pitchFamily="34" charset="0"/>
              <a:buNone/>
            </a:pPr>
            <a:r>
              <a:rPr lang="en-US" altLang="ru-RU" sz="1700" b="1">
                <a:latin typeface="Courier New" panose="02070309020205020404" pitchFamily="49" charset="0"/>
                <a:cs typeface="Courier New" panose="02070309020205020404" pitchFamily="49" charset="0"/>
              </a:rPr>
              <a:t>printf("%d ", j);</a:t>
            </a:r>
          </a:p>
          <a:p>
            <a:pPr lvl="4">
              <a:buFont typeface="Arial" panose="020B0604020202020204" pitchFamily="34" charset="0"/>
              <a:buNone/>
            </a:pPr>
            <a:r>
              <a:rPr lang="en-US" altLang="ru-RU" sz="1700" b="1">
                <a:latin typeface="Courier New" panose="02070309020205020404" pitchFamily="49" charset="0"/>
                <a:cs typeface="Courier New" panose="02070309020205020404" pitchFamily="49" charset="0"/>
              </a:rPr>
              <a:t>j += good_suffix_shift[0];</a:t>
            </a:r>
          </a:p>
          <a:p>
            <a:pPr lvl="3">
              <a:buFont typeface="Arial" panose="020B0604020202020204" pitchFamily="34" charset="0"/>
              <a:buNone/>
            </a:pPr>
            <a:r>
              <a:rPr lang="en-US" altLang="ru-RU" sz="17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3">
              <a:buFont typeface="Arial" panose="020B0604020202020204" pitchFamily="34" charset="0"/>
              <a:buNone/>
            </a:pPr>
            <a:r>
              <a:rPr lang="en-US" altLang="ru-RU" sz="1700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lvl="4">
              <a:buFont typeface="Arial" panose="020B0604020202020204" pitchFamily="34" charset="0"/>
              <a:buNone/>
            </a:pPr>
            <a:r>
              <a:rPr lang="en-US" altLang="ru-RU" sz="1700" b="1">
                <a:latin typeface="Courier New" panose="02070309020205020404" pitchFamily="49" charset="0"/>
                <a:cs typeface="Courier New" panose="02070309020205020404" pitchFamily="49" charset="0"/>
              </a:rPr>
              <a:t>j += MAX(good_suffix_shift[i], bad_character_shift[text[i + j]] - m + 1 + i);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ru-RU" sz="17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7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 typeface="Arial" panose="020B0604020202020204" pitchFamily="34" charset="0"/>
              <a:buNone/>
            </a:pPr>
            <a:endParaRPr lang="en-US" altLang="ru-RU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468" name="Rectangle 60">
            <a:extLst>
              <a:ext uri="{FF2B5EF4-FFF2-40B4-BE49-F238E27FC236}">
                <a16:creationId xmlns:a16="http://schemas.microsoft.com/office/drawing/2014/main" id="{97D7C761-64E9-408A-9E97-24EB5A000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5" name="Стрелка вниз 4">
            <a:extLst>
              <a:ext uri="{FF2B5EF4-FFF2-40B4-BE49-F238E27FC236}">
                <a16:creationId xmlns:a16="http://schemas.microsoft.com/office/drawing/2014/main" id="{E0279BD4-1C94-465F-9AD6-18CBA173D22B}"/>
              </a:ext>
            </a:extLst>
          </p:cNvPr>
          <p:cNvSpPr/>
          <p:nvPr/>
        </p:nvSpPr>
        <p:spPr>
          <a:xfrm>
            <a:off x="7740650" y="4437063"/>
            <a:ext cx="863600" cy="936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385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2022" y="3284984"/>
            <a:ext cx="6858330" cy="3055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</a:rPr>
              <a:t>Лемма о перекрывающихся суффиксах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x</a:t>
            </a:r>
            <a:r>
              <a:rPr lang="ru-RU" dirty="0"/>
              <a:t>, </a:t>
            </a:r>
            <a:r>
              <a:rPr lang="en-US" b="1" dirty="0"/>
              <a:t>y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z</a:t>
            </a:r>
            <a:r>
              <a:rPr lang="ru-RU" dirty="0"/>
              <a:t> – строки, такие что </a:t>
            </a:r>
            <a:r>
              <a:rPr lang="en-US" b="1" dirty="0"/>
              <a:t>x </a:t>
            </a:r>
            <a:r>
              <a:rPr lang="ru-RU" b="1" dirty="0"/>
              <a:t>] </a:t>
            </a:r>
            <a:r>
              <a:rPr lang="en-US" b="1" dirty="0"/>
              <a:t>z</a:t>
            </a:r>
            <a:r>
              <a:rPr lang="ru-RU" b="1" dirty="0"/>
              <a:t> </a:t>
            </a:r>
            <a:r>
              <a:rPr lang="ru-RU" dirty="0"/>
              <a:t>и </a:t>
            </a:r>
            <a:r>
              <a:rPr lang="en-US" b="1" dirty="0"/>
              <a:t>y</a:t>
            </a:r>
            <a:r>
              <a:rPr lang="ru-RU" b="1" dirty="0"/>
              <a:t> ] </a:t>
            </a:r>
            <a:r>
              <a:rPr lang="en-US" b="1" dirty="0"/>
              <a:t>z</a:t>
            </a:r>
            <a:endParaRPr lang="ru-RU" b="1" dirty="0"/>
          </a:p>
          <a:p>
            <a:r>
              <a:rPr lang="ru-RU" dirty="0"/>
              <a:t>Если |</a:t>
            </a:r>
            <a:r>
              <a:rPr lang="en-US" b="1" dirty="0"/>
              <a:t>x</a:t>
            </a:r>
            <a:r>
              <a:rPr lang="ru-RU" b="1" dirty="0"/>
              <a:t>| ≤ |</a:t>
            </a:r>
            <a:r>
              <a:rPr lang="en-US" b="1" dirty="0"/>
              <a:t>y</a:t>
            </a:r>
            <a:r>
              <a:rPr lang="ru-RU" b="1" dirty="0"/>
              <a:t>|</a:t>
            </a:r>
            <a:r>
              <a:rPr lang="ru-RU" dirty="0"/>
              <a:t>, то </a:t>
            </a:r>
            <a:r>
              <a:rPr lang="en-US" b="1" dirty="0"/>
              <a:t>x</a:t>
            </a:r>
            <a:r>
              <a:rPr lang="ru-RU" b="1" dirty="0"/>
              <a:t> ] </a:t>
            </a:r>
            <a:r>
              <a:rPr lang="en-US" b="1" dirty="0"/>
              <a:t>y</a:t>
            </a:r>
            <a:endParaRPr lang="ru-RU" b="1" dirty="0"/>
          </a:p>
          <a:p>
            <a:r>
              <a:rPr lang="ru-RU" dirty="0"/>
              <a:t>Если |</a:t>
            </a:r>
            <a:r>
              <a:rPr lang="en-US" b="1" dirty="0"/>
              <a:t>x</a:t>
            </a:r>
            <a:r>
              <a:rPr lang="ru-RU" b="1" dirty="0"/>
              <a:t>| ≥ |</a:t>
            </a:r>
            <a:r>
              <a:rPr lang="en-US" b="1" dirty="0"/>
              <a:t>y</a:t>
            </a:r>
            <a:r>
              <a:rPr lang="ru-RU" b="1" dirty="0"/>
              <a:t>|</a:t>
            </a:r>
            <a:r>
              <a:rPr lang="ru-RU" dirty="0"/>
              <a:t>, то </a:t>
            </a:r>
            <a:r>
              <a:rPr lang="en-US" b="1" dirty="0"/>
              <a:t>y</a:t>
            </a:r>
            <a:r>
              <a:rPr lang="ru-RU" b="1" dirty="0"/>
              <a:t> ] </a:t>
            </a:r>
            <a:r>
              <a:rPr lang="en-US" b="1" dirty="0"/>
              <a:t>x</a:t>
            </a:r>
            <a:endParaRPr lang="ru-RU" b="1" dirty="0"/>
          </a:p>
          <a:p>
            <a:r>
              <a:rPr lang="ru-RU" dirty="0"/>
              <a:t>Если |</a:t>
            </a:r>
            <a:r>
              <a:rPr lang="en-US" b="1" dirty="0"/>
              <a:t>x</a:t>
            </a:r>
            <a:r>
              <a:rPr lang="ru-RU" b="1" dirty="0"/>
              <a:t>| = |</a:t>
            </a:r>
            <a:r>
              <a:rPr lang="en-US" b="1" dirty="0"/>
              <a:t>y</a:t>
            </a:r>
            <a:r>
              <a:rPr lang="ru-RU" b="1" dirty="0"/>
              <a:t>|</a:t>
            </a:r>
            <a:r>
              <a:rPr lang="ru-RU" dirty="0"/>
              <a:t>, то </a:t>
            </a:r>
            <a:r>
              <a:rPr lang="en-US" b="1" dirty="0"/>
              <a:t>x</a:t>
            </a:r>
            <a:r>
              <a:rPr lang="ru-RU" b="1" dirty="0"/>
              <a:t>=</a:t>
            </a:r>
            <a:r>
              <a:rPr lang="en-US" b="1" dirty="0"/>
              <a:t>y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7</a:t>
            </a:fld>
            <a:endParaRPr lang="ru-RU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F3EB1822-4CF0-4633-A749-BCCEE145A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504825"/>
          </a:xfrm>
        </p:spPr>
        <p:txBody>
          <a:bodyPr/>
          <a:lstStyle/>
          <a:p>
            <a:pPr eaLnBrk="1" hangingPunct="1"/>
            <a:r>
              <a:rPr lang="ru-RU" altLang="ru-RU" sz="4000"/>
              <a:t>Пример реализации алгоритма </a:t>
            </a:r>
            <a:r>
              <a:rPr lang="en-US" altLang="ru-RU" sz="4000"/>
              <a:t>БМ</a:t>
            </a:r>
            <a:r>
              <a:rPr lang="ru-RU" altLang="ru-RU" sz="4000"/>
              <a:t> (</a:t>
            </a:r>
            <a:r>
              <a:rPr lang="en-US" altLang="ru-RU" sz="4000"/>
              <a:t>6</a:t>
            </a:r>
            <a:r>
              <a:rPr lang="ru-RU" altLang="ru-RU" sz="4000"/>
              <a:t>)</a:t>
            </a:r>
            <a:r>
              <a:rPr lang="ru-RU" altLang="ru-RU"/>
              <a:t> </a:t>
            </a:r>
          </a:p>
        </p:txBody>
      </p:sp>
      <p:sp>
        <p:nvSpPr>
          <p:cNvPr id="63491" name="Объект 1">
            <a:extLst>
              <a:ext uri="{FF2B5EF4-FFF2-40B4-BE49-F238E27FC236}">
                <a16:creationId xmlns:a16="http://schemas.microsoft.com/office/drawing/2014/main" id="{2EE9DD02-4BB3-4AB2-BDAB-C6EE52FD4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981075"/>
            <a:ext cx="8964612" cy="587692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int main()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char pattern[PSIZE];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char text[TSIZE];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printf(«</a:t>
            </a:r>
            <a:r>
              <a:rPr lang="ru-RU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Введите текст</a:t>
            </a: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scanf("%s", text);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printf(«</a:t>
            </a:r>
            <a:r>
              <a:rPr lang="ru-RU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Введите подстроку</a:t>
            </a: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scanf("%s", pattern);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BM(text, pattern);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 typeface="Arial" panose="020B0604020202020204" pitchFamily="34" charset="0"/>
              <a:buNone/>
            </a:pPr>
            <a:endParaRPr lang="en-US" altLang="ru-RU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492" name="Rectangle 60">
            <a:extLst>
              <a:ext uri="{FF2B5EF4-FFF2-40B4-BE49-F238E27FC236}">
                <a16:creationId xmlns:a16="http://schemas.microsoft.com/office/drawing/2014/main" id="{3327D2A0-3612-4259-B15C-13385337E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5" name="Стрелка вниз 4">
            <a:extLst>
              <a:ext uri="{FF2B5EF4-FFF2-40B4-BE49-F238E27FC236}">
                <a16:creationId xmlns:a16="http://schemas.microsoft.com/office/drawing/2014/main" id="{9E9C1A8C-3C09-4B56-8604-E8E9397331EF}"/>
              </a:ext>
            </a:extLst>
          </p:cNvPr>
          <p:cNvSpPr/>
          <p:nvPr/>
        </p:nvSpPr>
        <p:spPr>
          <a:xfrm rot="10800000">
            <a:off x="7740650" y="4437063"/>
            <a:ext cx="863600" cy="936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5242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64BBA2C8-BD01-4039-A75B-A3DA2ABBFC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561976"/>
          </a:xfrm>
        </p:spPr>
        <p:txBody>
          <a:bodyPr/>
          <a:lstStyle/>
          <a:p>
            <a:pPr eaLnBrk="1" hangingPunct="1"/>
            <a:r>
              <a:rPr lang="ru-RU" altLang="ru-RU" sz="4000"/>
              <a:t>Пример реализации алгоритма </a:t>
            </a:r>
            <a:r>
              <a:rPr lang="en-US" altLang="ru-RU" sz="4000"/>
              <a:t>БМ</a:t>
            </a:r>
            <a:r>
              <a:rPr lang="ru-RU" altLang="ru-RU" sz="4000"/>
              <a:t> (1)</a:t>
            </a:r>
            <a:r>
              <a:rPr lang="ru-RU" altLang="ru-RU"/>
              <a:t> </a:t>
            </a:r>
          </a:p>
        </p:txBody>
      </p:sp>
      <p:sp>
        <p:nvSpPr>
          <p:cNvPr id="64515" name="Объект 1">
            <a:extLst>
              <a:ext uri="{FF2B5EF4-FFF2-40B4-BE49-F238E27FC236}">
                <a16:creationId xmlns:a16="http://schemas.microsoft.com/office/drawing/2014/main" id="{04CD3CA8-2CAE-4133-B008-13603C594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576263"/>
            <a:ext cx="8318500" cy="616585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ru-RU" sz="1700" b="1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700" b="1">
                <a:latin typeface="Courier New" panose="02070309020205020404" pitchFamily="49" charset="0"/>
                <a:cs typeface="Courier New" panose="02070309020205020404" pitchFamily="49" charset="0"/>
              </a:rPr>
              <a:t>#include &lt;cstdio&gt;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700" b="1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700" b="1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700" b="1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700" b="1">
                <a:latin typeface="Courier New" panose="02070309020205020404" pitchFamily="49" charset="0"/>
                <a:cs typeface="Courier New" panose="02070309020205020404" pitchFamily="49" charset="0"/>
              </a:rPr>
              <a:t>int badchar(char bad, string&amp; pat);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700" b="1">
                <a:latin typeface="Courier New" panose="02070309020205020404" pitchFamily="49" charset="0"/>
                <a:cs typeface="Courier New" panose="02070309020205020404" pitchFamily="49" charset="0"/>
              </a:rPr>
              <a:t>int goodsuffix(int j, string&amp; pat);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700" b="1">
                <a:latin typeface="Courier New" panose="02070309020205020404" pitchFamily="49" charset="0"/>
                <a:cs typeface="Courier New" panose="02070309020205020404" pitchFamily="49" charset="0"/>
              </a:rPr>
              <a:t>int boyer_moore(string&amp; text, string&amp; pat);</a:t>
            </a:r>
          </a:p>
          <a:p>
            <a:pPr>
              <a:buFont typeface="Arial" panose="020B0604020202020204" pitchFamily="34" charset="0"/>
              <a:buNone/>
            </a:pPr>
            <a:endParaRPr lang="en-US" altLang="ru-RU" sz="17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ru-RU" sz="1700" b="1">
                <a:latin typeface="Courier New" panose="02070309020205020404" pitchFamily="49" charset="0"/>
                <a:cs typeface="Courier New" panose="02070309020205020404" pitchFamily="49" charset="0"/>
              </a:rPr>
              <a:t>int badchar(char bad, string&amp; pat)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700" b="1">
                <a:latin typeface="Courier New" panose="02070309020205020404" pitchFamily="49" charset="0"/>
                <a:cs typeface="Courier New" panose="02070309020205020404" pitchFamily="49" charset="0"/>
              </a:rPr>
              <a:t>	int terminal = pat.length() - 1;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700" b="1">
                <a:latin typeface="Courier New" panose="02070309020205020404" pitchFamily="49" charset="0"/>
                <a:cs typeface="Courier New" panose="02070309020205020404" pitchFamily="49" charset="0"/>
              </a:rPr>
              <a:t>	int i = terminal;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700" b="1">
                <a:latin typeface="Courier New" panose="02070309020205020404" pitchFamily="49" charset="0"/>
                <a:cs typeface="Courier New" panose="02070309020205020404" pitchFamily="49" charset="0"/>
              </a:rPr>
              <a:t>	while (i&gt;=0)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700" b="1">
                <a:latin typeface="Courier New" panose="02070309020205020404" pitchFamily="49" charset="0"/>
                <a:cs typeface="Courier New" panose="02070309020205020404" pitchFamily="49" charset="0"/>
              </a:rPr>
              <a:t>		if(pat[i]==bad)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700" b="1">
                <a:latin typeface="Courier New" panose="02070309020205020404" pitchFamily="49" charset="0"/>
                <a:cs typeface="Courier New" panose="02070309020205020404" pitchFamily="49" charset="0"/>
              </a:rPr>
              <a:t>			return terminal - i;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700" b="1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700" b="1">
                <a:latin typeface="Courier New" panose="02070309020205020404" pitchFamily="49" charset="0"/>
                <a:cs typeface="Courier New" panose="02070309020205020404" pitchFamily="49" charset="0"/>
              </a:rPr>
              <a:t>		i--;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7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700" b="1">
                <a:latin typeface="Courier New" panose="02070309020205020404" pitchFamily="49" charset="0"/>
                <a:cs typeface="Courier New" panose="02070309020205020404" pitchFamily="49" charset="0"/>
              </a:rPr>
              <a:t>	return terminal-i;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7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4516" name="Rectangle 60">
            <a:extLst>
              <a:ext uri="{FF2B5EF4-FFF2-40B4-BE49-F238E27FC236}">
                <a16:creationId xmlns:a16="http://schemas.microsoft.com/office/drawing/2014/main" id="{612B9C4F-0547-4B5F-AE02-B69C3B600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5" name="Стрелка вниз 4">
            <a:extLst>
              <a:ext uri="{FF2B5EF4-FFF2-40B4-BE49-F238E27FC236}">
                <a16:creationId xmlns:a16="http://schemas.microsoft.com/office/drawing/2014/main" id="{37AC1B9C-9CF8-41DA-993A-D2242B7AC2E1}"/>
              </a:ext>
            </a:extLst>
          </p:cNvPr>
          <p:cNvSpPr/>
          <p:nvPr/>
        </p:nvSpPr>
        <p:spPr>
          <a:xfrm>
            <a:off x="7667625" y="5516563"/>
            <a:ext cx="865188" cy="936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4028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494B8A59-9605-4BDA-B358-89F480BF1A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561975"/>
          </a:xfrm>
        </p:spPr>
        <p:txBody>
          <a:bodyPr/>
          <a:lstStyle/>
          <a:p>
            <a:pPr eaLnBrk="1" hangingPunct="1"/>
            <a:r>
              <a:rPr lang="ru-RU" altLang="ru-RU" sz="4000"/>
              <a:t>Пример реализации алгоритма </a:t>
            </a:r>
            <a:r>
              <a:rPr lang="en-US" altLang="ru-RU" sz="4000"/>
              <a:t>БМ</a:t>
            </a:r>
            <a:r>
              <a:rPr lang="ru-RU" altLang="ru-RU" sz="4000"/>
              <a:t> (2)</a:t>
            </a:r>
            <a:r>
              <a:rPr lang="ru-RU" altLang="ru-RU"/>
              <a:t> </a:t>
            </a:r>
          </a:p>
        </p:txBody>
      </p:sp>
      <p:sp>
        <p:nvSpPr>
          <p:cNvPr id="65539" name="Объект 1">
            <a:extLst>
              <a:ext uri="{FF2B5EF4-FFF2-40B4-BE49-F238E27FC236}">
                <a16:creationId xmlns:a16="http://schemas.microsoft.com/office/drawing/2014/main" id="{527D4BD5-D024-47ED-9736-C50C06F55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792163"/>
            <a:ext cx="8318500" cy="5300662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int goodsuffix(int j, string&amp; pat) </a:t>
            </a:r>
            <a:endParaRPr lang="ru-RU" altLang="ru-RU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	int terminal = pat.length()-1;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	int tail = terminal;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	bool encounter = false;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	while (j&gt;=0)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		if (pat[j]==pat[tail])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			encounter = true;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			tail--;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			j--;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		else if (pat[j]!=pat[tail] &amp;&amp; encounter) break;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		else j--;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	return terminal - j;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540" name="Rectangle 60">
            <a:extLst>
              <a:ext uri="{FF2B5EF4-FFF2-40B4-BE49-F238E27FC236}">
                <a16:creationId xmlns:a16="http://schemas.microsoft.com/office/drawing/2014/main" id="{D1F512DD-BAC8-4547-832E-703B50321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5" name="Стрелка вниз 4">
            <a:extLst>
              <a:ext uri="{FF2B5EF4-FFF2-40B4-BE49-F238E27FC236}">
                <a16:creationId xmlns:a16="http://schemas.microsoft.com/office/drawing/2014/main" id="{51CB85FD-D579-4479-8384-F90D56FC5010}"/>
              </a:ext>
            </a:extLst>
          </p:cNvPr>
          <p:cNvSpPr/>
          <p:nvPr/>
        </p:nvSpPr>
        <p:spPr>
          <a:xfrm>
            <a:off x="7667625" y="5516563"/>
            <a:ext cx="865188" cy="936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67363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4BA18F77-87DB-4A80-A2A7-3FD9A906F4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561975"/>
          </a:xfrm>
        </p:spPr>
        <p:txBody>
          <a:bodyPr/>
          <a:lstStyle/>
          <a:p>
            <a:pPr eaLnBrk="1" hangingPunct="1"/>
            <a:r>
              <a:rPr lang="ru-RU" altLang="ru-RU" sz="4000"/>
              <a:t>Пример реализации алгоритма </a:t>
            </a:r>
            <a:r>
              <a:rPr lang="en-US" altLang="ru-RU" sz="4000"/>
              <a:t>БМ</a:t>
            </a:r>
            <a:r>
              <a:rPr lang="ru-RU" altLang="ru-RU" sz="4000"/>
              <a:t> (3)</a:t>
            </a:r>
            <a:r>
              <a:rPr lang="ru-RU" altLang="ru-RU"/>
              <a:t> </a:t>
            </a:r>
          </a:p>
        </p:txBody>
      </p:sp>
      <p:sp>
        <p:nvSpPr>
          <p:cNvPr id="66563" name="Объект 1">
            <a:extLst>
              <a:ext uri="{FF2B5EF4-FFF2-40B4-BE49-F238E27FC236}">
                <a16:creationId xmlns:a16="http://schemas.microsoft.com/office/drawing/2014/main" id="{D603DB93-0EB5-4A42-9677-A68971764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936625"/>
            <a:ext cx="8964612" cy="5516563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int boyer_moore (string&amp; str, string&amp; pat)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	if (pat.length()&gt;str.length()) return -1;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	int i = pat.length()-1;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	anchor: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	while (i&lt;str.length())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		int j = pat.length()-1;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		bool matched = false;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		while (j&gt;=0)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			if (str[i]!=pat[j] &amp;&amp; matched==false)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				i += badchar(str[i], pat);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				goto anchor;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			if (str[i]==pat[j])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				i--;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				j--;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</a:p>
        </p:txBody>
      </p:sp>
      <p:sp>
        <p:nvSpPr>
          <p:cNvPr id="66564" name="Rectangle 60">
            <a:extLst>
              <a:ext uri="{FF2B5EF4-FFF2-40B4-BE49-F238E27FC236}">
                <a16:creationId xmlns:a16="http://schemas.microsoft.com/office/drawing/2014/main" id="{0CCCCC48-4B2B-4159-B602-DD3C3C2D6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5" name="Стрелка вниз 4">
            <a:extLst>
              <a:ext uri="{FF2B5EF4-FFF2-40B4-BE49-F238E27FC236}">
                <a16:creationId xmlns:a16="http://schemas.microsoft.com/office/drawing/2014/main" id="{CC25F82A-E624-4DCD-A4ED-ADC8B0F5CD65}"/>
              </a:ext>
            </a:extLst>
          </p:cNvPr>
          <p:cNvSpPr/>
          <p:nvPr/>
        </p:nvSpPr>
        <p:spPr>
          <a:xfrm>
            <a:off x="7667625" y="5516563"/>
            <a:ext cx="865188" cy="936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60828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6F318EF5-2132-4314-8BC0-C47D1B1DA7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561975"/>
          </a:xfrm>
        </p:spPr>
        <p:txBody>
          <a:bodyPr/>
          <a:lstStyle/>
          <a:p>
            <a:pPr eaLnBrk="1" hangingPunct="1"/>
            <a:r>
              <a:rPr lang="ru-RU" altLang="ru-RU" sz="4000"/>
              <a:t>Пример реализации алгоритма </a:t>
            </a:r>
            <a:r>
              <a:rPr lang="en-US" altLang="ru-RU" sz="4000"/>
              <a:t>БМ</a:t>
            </a:r>
            <a:r>
              <a:rPr lang="ru-RU" altLang="ru-RU" sz="4000"/>
              <a:t> (4)</a:t>
            </a:r>
            <a:r>
              <a:rPr lang="ru-RU" altLang="ru-RU"/>
              <a:t> </a:t>
            </a:r>
          </a:p>
        </p:txBody>
      </p:sp>
      <p:sp>
        <p:nvSpPr>
          <p:cNvPr id="67587" name="Объект 1">
            <a:extLst>
              <a:ext uri="{FF2B5EF4-FFF2-40B4-BE49-F238E27FC236}">
                <a16:creationId xmlns:a16="http://schemas.microsoft.com/office/drawing/2014/main" id="{DF16DCB0-4893-4EFA-97BA-003DE1979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863600"/>
            <a:ext cx="8964612" cy="5878513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			if (str[i]!=pat[j] &amp;&amp; matched==true)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				i+= max(badchar(str[i],pat), goodsuffix(j, </a:t>
            </a:r>
            <a:r>
              <a:rPr lang="ru-RU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pat));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				goto anchor;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		return i+1;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	return -1;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endParaRPr lang="ru-RU" altLang="ru-RU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	string a, b;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	getline(cin, a);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	getline(cin, b);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	string &amp;rb = b, &amp;ra=a;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	cout&lt;&lt;boyer_moore(rb,ra)&lt;&lt;endl;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7588" name="Rectangle 60">
            <a:extLst>
              <a:ext uri="{FF2B5EF4-FFF2-40B4-BE49-F238E27FC236}">
                <a16:creationId xmlns:a16="http://schemas.microsoft.com/office/drawing/2014/main" id="{D3EDC8B3-17FD-4853-BA20-17AB98977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5" name="Стрелка вниз 4">
            <a:extLst>
              <a:ext uri="{FF2B5EF4-FFF2-40B4-BE49-F238E27FC236}">
                <a16:creationId xmlns:a16="http://schemas.microsoft.com/office/drawing/2014/main" id="{6880D737-1C8D-4D68-A8DA-91C0DBC2724B}"/>
              </a:ext>
            </a:extLst>
          </p:cNvPr>
          <p:cNvSpPr/>
          <p:nvPr/>
        </p:nvSpPr>
        <p:spPr>
          <a:xfrm>
            <a:off x="7667625" y="5516563"/>
            <a:ext cx="865188" cy="936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061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Терминология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ru-RU" dirty="0"/>
              <a:t>Обозначим </a:t>
            </a:r>
            <a:r>
              <a:rPr lang="en-US" dirty="0"/>
              <a:t>k</a:t>
            </a:r>
            <a:r>
              <a:rPr lang="ru-RU" dirty="0"/>
              <a:t>-символьный префикс </a:t>
            </a:r>
            <a:r>
              <a:rPr lang="en-US" dirty="0"/>
              <a:t>P</a:t>
            </a:r>
            <a:r>
              <a:rPr lang="ru-RU" dirty="0"/>
              <a:t>[1..</a:t>
            </a:r>
            <a:r>
              <a:rPr lang="en-US" dirty="0"/>
              <a:t>k</a:t>
            </a:r>
            <a:r>
              <a:rPr lang="ru-RU" dirty="0"/>
              <a:t>] образца </a:t>
            </a:r>
            <a:r>
              <a:rPr lang="en-US" dirty="0"/>
              <a:t>P</a:t>
            </a:r>
            <a:r>
              <a:rPr lang="ru-RU" dirty="0"/>
              <a:t>[1..</a:t>
            </a:r>
            <a:r>
              <a:rPr lang="en-US" dirty="0"/>
              <a:t>m</a:t>
            </a:r>
            <a:r>
              <a:rPr lang="ru-RU" dirty="0"/>
              <a:t>] как </a:t>
            </a:r>
            <a:r>
              <a:rPr lang="en-US" dirty="0" err="1"/>
              <a:t>P</a:t>
            </a:r>
            <a:r>
              <a:rPr lang="en-US" baseline="-25000" dirty="0" err="1"/>
              <a:t>k</a:t>
            </a:r>
            <a:endParaRPr lang="ru-RU" baseline="-25000" dirty="0"/>
          </a:p>
          <a:p>
            <a:r>
              <a:rPr lang="ru-RU" dirty="0"/>
              <a:t>Тогда </a:t>
            </a:r>
            <a:r>
              <a:rPr lang="en-US" dirty="0"/>
              <a:t>P</a:t>
            </a:r>
            <a:r>
              <a:rPr lang="ru-RU" baseline="-25000" dirty="0"/>
              <a:t>0</a:t>
            </a:r>
            <a:r>
              <a:rPr lang="ru-RU" dirty="0"/>
              <a:t>= </a:t>
            </a:r>
            <a:r>
              <a:rPr lang="ru-RU" dirty="0" err="1"/>
              <a:t>ε</a:t>
            </a:r>
            <a:r>
              <a:rPr lang="ru-RU" dirty="0"/>
              <a:t>, </a:t>
            </a:r>
            <a:r>
              <a:rPr lang="en-US" dirty="0"/>
              <a:t>P</a:t>
            </a:r>
            <a:r>
              <a:rPr lang="en-US" baseline="-25000" dirty="0"/>
              <a:t>m</a:t>
            </a:r>
            <a:r>
              <a:rPr lang="ru-RU" dirty="0"/>
              <a:t>=</a:t>
            </a:r>
            <a:r>
              <a:rPr lang="en-US" dirty="0"/>
              <a:t>P</a:t>
            </a:r>
            <a:r>
              <a:rPr lang="ru-RU" dirty="0"/>
              <a:t>=</a:t>
            </a:r>
            <a:r>
              <a:rPr lang="en-US" dirty="0"/>
              <a:t>P</a:t>
            </a:r>
            <a:r>
              <a:rPr lang="ru-RU" dirty="0"/>
              <a:t>[1..</a:t>
            </a:r>
            <a:r>
              <a:rPr lang="en-US" dirty="0"/>
              <a:t>m</a:t>
            </a:r>
            <a:r>
              <a:rPr lang="ru-RU" dirty="0"/>
              <a:t>]</a:t>
            </a:r>
          </a:p>
          <a:p>
            <a:r>
              <a:rPr lang="en-US" dirty="0"/>
              <a:t>k</a:t>
            </a:r>
            <a:r>
              <a:rPr lang="ru-RU" dirty="0"/>
              <a:t>-символьный префикс текста </a:t>
            </a:r>
            <a:r>
              <a:rPr lang="en-US" dirty="0"/>
              <a:t>T </a:t>
            </a:r>
            <a:r>
              <a:rPr lang="ru-RU" dirty="0"/>
              <a:t>обозначим как </a:t>
            </a:r>
            <a:r>
              <a:rPr lang="en-US" dirty="0" err="1"/>
              <a:t>T</a:t>
            </a:r>
            <a:r>
              <a:rPr lang="en-US" baseline="-25000" dirty="0" err="1"/>
              <a:t>k</a:t>
            </a:r>
            <a:endParaRPr lang="ru-RU" dirty="0"/>
          </a:p>
          <a:p>
            <a:pPr>
              <a:buNone/>
            </a:pPr>
            <a:r>
              <a:rPr lang="ru-RU" b="1" u="sng" dirty="0"/>
              <a:t>Задача поиска </a:t>
            </a:r>
          </a:p>
          <a:p>
            <a:r>
              <a:rPr lang="ru-RU" dirty="0"/>
              <a:t>выявление всех сдвигов </a:t>
            </a:r>
            <a:r>
              <a:rPr lang="en-US" b="1" dirty="0"/>
              <a:t>s</a:t>
            </a:r>
            <a:r>
              <a:rPr lang="ru-RU" dirty="0"/>
              <a:t>: </a:t>
            </a:r>
            <a:r>
              <a:rPr lang="ru-RU" b="1" dirty="0"/>
              <a:t>0 ≤ </a:t>
            </a:r>
            <a:r>
              <a:rPr lang="en-US" b="1" dirty="0"/>
              <a:t>s </a:t>
            </a:r>
            <a:r>
              <a:rPr lang="ru-RU" b="1" dirty="0"/>
              <a:t>≤ </a:t>
            </a:r>
            <a:r>
              <a:rPr lang="en-US" b="1" dirty="0"/>
              <a:t>n</a:t>
            </a:r>
            <a:r>
              <a:rPr lang="ru-RU" b="1" dirty="0"/>
              <a:t>-</a:t>
            </a:r>
            <a:r>
              <a:rPr lang="en-US" b="1" dirty="0"/>
              <a:t>m</a:t>
            </a:r>
            <a:r>
              <a:rPr lang="ru-RU" dirty="0"/>
              <a:t>, таких что </a:t>
            </a:r>
            <a:r>
              <a:rPr lang="en-US" b="1" dirty="0"/>
              <a:t>P</a:t>
            </a:r>
            <a:r>
              <a:rPr lang="ru-RU" b="1" dirty="0"/>
              <a:t> ] </a:t>
            </a:r>
            <a:r>
              <a:rPr lang="en-US" b="1" dirty="0"/>
              <a:t>T</a:t>
            </a:r>
            <a:r>
              <a:rPr lang="en-US" b="1" baseline="-25000" dirty="0"/>
              <a:t>s</a:t>
            </a:r>
            <a:r>
              <a:rPr lang="ru-RU" b="1" baseline="-25000" dirty="0"/>
              <a:t>+</a:t>
            </a:r>
            <a:r>
              <a:rPr lang="en-US" b="1" baseline="-25000" dirty="0"/>
              <a:t>m</a:t>
            </a:r>
            <a:endParaRPr lang="ru-RU" b="1" baseline="-25000" dirty="0"/>
          </a:p>
          <a:p>
            <a:r>
              <a:rPr lang="ru-RU" dirty="0"/>
              <a:t>(</a:t>
            </a:r>
            <a:r>
              <a:rPr lang="en-US" dirty="0"/>
              <a:t>P </a:t>
            </a:r>
            <a:r>
              <a:rPr lang="ru-RU" dirty="0"/>
              <a:t>является суффиксом префикса текста)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8</a:t>
            </a:fld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Простейший алгоритм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50197"/>
          </a:xfrm>
        </p:spPr>
        <p:txBody>
          <a:bodyPr/>
          <a:lstStyle/>
          <a:p>
            <a:r>
              <a:rPr lang="ru-RU" sz="2400" dirty="0"/>
              <a:t>Сравнение двух строк </a:t>
            </a:r>
            <a:r>
              <a:rPr lang="en-US" sz="2400" b="1" dirty="0"/>
              <a:t>x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b="1" dirty="0"/>
              <a:t>y </a:t>
            </a:r>
            <a:r>
              <a:rPr lang="ru-RU" sz="2400" dirty="0"/>
              <a:t>одинаковой длины </a:t>
            </a:r>
            <a:r>
              <a:rPr lang="en-US" sz="2400" b="1" dirty="0"/>
              <a:t>m</a:t>
            </a:r>
            <a:endParaRPr lang="ru-RU" sz="2400" dirty="0"/>
          </a:p>
          <a:p>
            <a:r>
              <a:rPr lang="ru-RU" sz="2400" dirty="0"/>
              <a:t>Сравнение идет от начала к концу посимвольно</a:t>
            </a:r>
          </a:p>
          <a:p>
            <a:r>
              <a:rPr lang="ru-RU" sz="2400" dirty="0"/>
              <a:t>Сравнение прерывается если обнаружено несовпадение символа</a:t>
            </a:r>
          </a:p>
          <a:p>
            <a:r>
              <a:rPr lang="ru-RU" sz="2400" dirty="0"/>
              <a:t>При совпадении строк – </a:t>
            </a:r>
            <a:r>
              <a:rPr lang="en-US" sz="2400" b="1" dirty="0"/>
              <a:t>m</a:t>
            </a:r>
            <a:r>
              <a:rPr lang="en-US" sz="2400" dirty="0"/>
              <a:t> </a:t>
            </a:r>
            <a:r>
              <a:rPr lang="ru-RU" sz="2400" dirty="0"/>
              <a:t>шагов</a:t>
            </a:r>
          </a:p>
          <a:p>
            <a:r>
              <a:rPr lang="ru-RU" sz="2400" dirty="0"/>
              <a:t>При несовпадении – </a:t>
            </a:r>
            <a:r>
              <a:rPr lang="en-US" sz="2400" b="1" dirty="0"/>
              <a:t>t+1</a:t>
            </a:r>
            <a:r>
              <a:rPr lang="en-US" sz="2400" dirty="0"/>
              <a:t> </a:t>
            </a:r>
            <a:r>
              <a:rPr lang="ru-RU" sz="2400" dirty="0"/>
              <a:t>шаг, где </a:t>
            </a:r>
            <a:r>
              <a:rPr lang="en-US" sz="2400" b="1" dirty="0"/>
              <a:t>t</a:t>
            </a:r>
            <a:r>
              <a:rPr lang="en-US" sz="2400" dirty="0"/>
              <a:t> – </a:t>
            </a:r>
            <a:r>
              <a:rPr lang="ru-RU" sz="2400" dirty="0"/>
              <a:t>длина самой длинной строки </a:t>
            </a:r>
            <a:r>
              <a:rPr lang="en-US" sz="2400" b="1" dirty="0"/>
              <a:t>z</a:t>
            </a:r>
            <a:r>
              <a:rPr lang="ru-RU" sz="2400" dirty="0"/>
              <a:t>:</a:t>
            </a:r>
            <a:r>
              <a:rPr lang="ru-RU" sz="2400" b="1" dirty="0"/>
              <a:t> </a:t>
            </a:r>
            <a:r>
              <a:rPr lang="en-US" sz="2400" b="1" dirty="0"/>
              <a:t>z</a:t>
            </a:r>
            <a:r>
              <a:rPr lang="ru-RU" sz="2400" b="1" dirty="0"/>
              <a:t> [ </a:t>
            </a:r>
            <a:r>
              <a:rPr lang="en-US" sz="2400" b="1" dirty="0"/>
              <a:t>x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b="1" dirty="0"/>
              <a:t>z</a:t>
            </a:r>
            <a:r>
              <a:rPr lang="ru-RU" sz="2400" dirty="0"/>
              <a:t> </a:t>
            </a:r>
            <a:r>
              <a:rPr lang="ru-RU" sz="2400" b="1" dirty="0"/>
              <a:t>[ </a:t>
            </a:r>
            <a:r>
              <a:rPr lang="en-US" sz="2400" b="1" dirty="0"/>
              <a:t>y</a:t>
            </a:r>
            <a:r>
              <a:rPr lang="en-US" sz="2400" dirty="0"/>
              <a:t> (“+1”</a:t>
            </a:r>
            <a:r>
              <a:rPr lang="ru-RU" sz="2400" dirty="0"/>
              <a:t>, т.к. при несовпадении первого символа требуется некоторое положительное время</a:t>
            </a:r>
          </a:p>
          <a:p>
            <a:r>
              <a:rPr lang="en-US" sz="2400" b="1" dirty="0"/>
              <a:t>O(t+1) …. O(m)</a:t>
            </a:r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9</a:t>
            </a:fld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Край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Край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Край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4421</TotalTime>
  <Words>3734</Words>
  <Application>Microsoft Office PowerPoint</Application>
  <PresentationFormat>Экран (4:3)</PresentationFormat>
  <Paragraphs>962</Paragraphs>
  <Slides>74</Slides>
  <Notes>6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74</vt:i4>
      </vt:variant>
    </vt:vector>
  </HeadingPairs>
  <TitlesOfParts>
    <vt:vector size="86" baseType="lpstr">
      <vt:lpstr>Arial</vt:lpstr>
      <vt:lpstr>Calibri</vt:lpstr>
      <vt:lpstr>Cambria Math</vt:lpstr>
      <vt:lpstr>Courier New</vt:lpstr>
      <vt:lpstr>Garamond</vt:lpstr>
      <vt:lpstr>Times New Roman</vt:lpstr>
      <vt:lpstr>Verdana</vt:lpstr>
      <vt:lpstr>Wingdings</vt:lpstr>
      <vt:lpstr>Wingdings 2</vt:lpstr>
      <vt:lpstr>Тема1</vt:lpstr>
      <vt:lpstr>Тема Office</vt:lpstr>
      <vt:lpstr>Visio</vt:lpstr>
      <vt:lpstr>Поиск в строке Часть 1. Алгоритмы</vt:lpstr>
      <vt:lpstr>Поиск в строке</vt:lpstr>
      <vt:lpstr>Задача поиска в строке</vt:lpstr>
      <vt:lpstr>Алгоритмы поиска в строке</vt:lpstr>
      <vt:lpstr>Терминология</vt:lpstr>
      <vt:lpstr>Терминология</vt:lpstr>
      <vt:lpstr>Лемма о перекрывающихся суффиксах</vt:lpstr>
      <vt:lpstr>Терминология</vt:lpstr>
      <vt:lpstr>Простейший алгоритм</vt:lpstr>
      <vt:lpstr>Простейший алгоритм</vt:lpstr>
      <vt:lpstr>Простейший алгоритм</vt:lpstr>
      <vt:lpstr>Алгоритм Рабина-Карпа</vt:lpstr>
      <vt:lpstr>Алгоритм Рабина-Карпа</vt:lpstr>
      <vt:lpstr>Алгоритм Рабина-Карпа</vt:lpstr>
      <vt:lpstr>Алгоритм Рабина-Карпа</vt:lpstr>
      <vt:lpstr>Алгоритм Рабина-Карпа</vt:lpstr>
      <vt:lpstr>Rabin-Karp-Matcher</vt:lpstr>
      <vt:lpstr>Алгоритм Рабина-Карпа</vt:lpstr>
      <vt:lpstr>Алгоритм Кнута-Морриса-Пратта</vt:lpstr>
      <vt:lpstr>Префиксная функция</vt:lpstr>
      <vt:lpstr>Префиксная функция</vt:lpstr>
      <vt:lpstr>Префиксная функция. Вопрос.</vt:lpstr>
      <vt:lpstr>Префиксная функция. Определение</vt:lpstr>
      <vt:lpstr>Compute-Prefix-Function</vt:lpstr>
      <vt:lpstr>KMP-Matcher</vt:lpstr>
      <vt:lpstr>Пример KMP</vt:lpstr>
      <vt:lpstr>Алгоритм Бойера-Мура</vt:lpstr>
      <vt:lpstr>Алгоритм Бойера-Мура</vt:lpstr>
      <vt:lpstr>Изменение порядка сравнения </vt:lpstr>
      <vt:lpstr>Эвристика стоп-символа</vt:lpstr>
      <vt:lpstr>Эвристика стоп-символа</vt:lpstr>
      <vt:lpstr>Эвристика стоп-символа</vt:lpstr>
      <vt:lpstr>Эвристика совпавшего суффикса</vt:lpstr>
      <vt:lpstr>Эвристика совпавшего суффикса</vt:lpstr>
      <vt:lpstr>Эвристика совпавшего суффикса</vt:lpstr>
      <vt:lpstr>Таблица стоп-символов</vt:lpstr>
      <vt:lpstr>Таблица стоп-символов</vt:lpstr>
      <vt:lpstr>Таблица суффиксов</vt:lpstr>
      <vt:lpstr>Таблица суффиксов</vt:lpstr>
      <vt:lpstr>Таблица суффиксов</vt:lpstr>
      <vt:lpstr>Предварительная обработка</vt:lpstr>
      <vt:lpstr>Алгоритм БМ</vt:lpstr>
      <vt:lpstr>Алгоритм Бойера-Мура</vt:lpstr>
      <vt:lpstr>Поиск в строке Часть 1. Алгоритмы</vt:lpstr>
      <vt:lpstr>Вопросы</vt:lpstr>
      <vt:lpstr>Примеры реализации на С</vt:lpstr>
      <vt:lpstr>Реализация простейшего алгоритма</vt:lpstr>
      <vt:lpstr>Реализация простейшего алгоритма</vt:lpstr>
      <vt:lpstr>Алгоритм Рабина — Карпа</vt:lpstr>
      <vt:lpstr>Алгоритм Рабина — Карпа</vt:lpstr>
      <vt:lpstr>Пример реализации алгоритма Рабина — Карпа (1)</vt:lpstr>
      <vt:lpstr>Пример реализации алгоритма Рабина — Карпа (2)</vt:lpstr>
      <vt:lpstr>Пример реализации алгоритма Рабина — Карпа (3)</vt:lpstr>
      <vt:lpstr>Пример реализации алгоритма Рабина — Карпа</vt:lpstr>
      <vt:lpstr>Алгоритм  Кнута-Морриса-Пратта (KMP)</vt:lpstr>
      <vt:lpstr>Алгоритм  Кнута-Морриса-Пратта (KMP)</vt:lpstr>
      <vt:lpstr>Алгоритм  Кнута-Морриса-Пратта (KMP)</vt:lpstr>
      <vt:lpstr>Реализация алгоритма вычисления префикс-функции</vt:lpstr>
      <vt:lpstr>Реализация алгоритма поиска KMP</vt:lpstr>
      <vt:lpstr>Пример реализации алгоритма KMP (1) </vt:lpstr>
      <vt:lpstr>Пример реализации алгоритма KMP (2) </vt:lpstr>
      <vt:lpstr>Пример реализации алгоритма KMP (3) </vt:lpstr>
      <vt:lpstr>Пример реализации алгоритма KMP (4) </vt:lpstr>
      <vt:lpstr>Алгоритм вычисления таблицы суффиксов </vt:lpstr>
      <vt:lpstr>Пример реализации алгоритма БМ (1) </vt:lpstr>
      <vt:lpstr>Пример реализации алгоритма БМ (2) </vt:lpstr>
      <vt:lpstr>Пример реализации алгоритма БМ (3) </vt:lpstr>
      <vt:lpstr>Пример реализации алгоритма БМ (4) </vt:lpstr>
      <vt:lpstr>Пример реализации алгоритма БМ (5) </vt:lpstr>
      <vt:lpstr>Пример реализации алгоритма БМ (6) </vt:lpstr>
      <vt:lpstr>Пример реализации алгоритма БМ (1) </vt:lpstr>
      <vt:lpstr>Пример реализации алгоритма БМ (2) </vt:lpstr>
      <vt:lpstr>Пример реализации алгоритма БМ (3) </vt:lpstr>
      <vt:lpstr>Пример реализации алгоритма БМ (4)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эксплуатация защищенных автоматизированных систем</dc:title>
  <dc:creator>Алексей Кузнецов</dc:creator>
  <cp:lastModifiedBy>Пользователь Windows</cp:lastModifiedBy>
  <cp:revision>515</cp:revision>
  <dcterms:created xsi:type="dcterms:W3CDTF">2017-05-16T13:01:14Z</dcterms:created>
  <dcterms:modified xsi:type="dcterms:W3CDTF">2019-11-25T13:11:40Z</dcterms:modified>
</cp:coreProperties>
</file>