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74"/>
  </p:notesMasterIdLst>
  <p:sldIdLst>
    <p:sldId id="362" r:id="rId3"/>
    <p:sldId id="263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361" r:id="rId45"/>
    <p:sldId id="280" r:id="rId46"/>
    <p:sldId id="290" r:id="rId47"/>
    <p:sldId id="373" r:id="rId48"/>
    <p:sldId id="374" r:id="rId49"/>
    <p:sldId id="375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0" r:id="rId7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105" d="100"/>
          <a:sy n="105" d="100"/>
        </p:scale>
        <p:origin x="-1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047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Образ слайда 1">
            <a:extLst>
              <a:ext uri="{FF2B5EF4-FFF2-40B4-BE49-F238E27FC236}">
                <a16:creationId xmlns="" xmlns:a16="http://schemas.microsoft.com/office/drawing/2014/main" id="{1BA484EC-978E-452D-9697-A79C9422D8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Заметки 2">
            <a:extLst>
              <a:ext uri="{FF2B5EF4-FFF2-40B4-BE49-F238E27FC236}">
                <a16:creationId xmlns="" xmlns:a16="http://schemas.microsoft.com/office/drawing/2014/main" id="{6299503F-A3C8-41C4-A1AB-61E2D3FEF0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74084" name="Номер слайда 3">
            <a:extLst>
              <a:ext uri="{FF2B5EF4-FFF2-40B4-BE49-F238E27FC236}">
                <a16:creationId xmlns="" xmlns:a16="http://schemas.microsoft.com/office/drawing/2014/main" id="{A2A0BCB6-C0D3-4ACF-B1BF-B62B0FE1D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758D74-06AE-42B4-B910-2CC9E0AE703C}" type="slidenum">
              <a:rPr lang="ru-RU" altLang="ru-RU"/>
              <a:pPr eaLnBrk="1" hangingPunct="1"/>
              <a:t>66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90615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Образ слайда 1">
            <a:extLst>
              <a:ext uri="{FF2B5EF4-FFF2-40B4-BE49-F238E27FC236}">
                <a16:creationId xmlns="" xmlns:a16="http://schemas.microsoft.com/office/drawing/2014/main" id="{96252DF0-D8F5-497B-A73B-A97561A40A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Заметки 2">
            <a:extLst>
              <a:ext uri="{FF2B5EF4-FFF2-40B4-BE49-F238E27FC236}">
                <a16:creationId xmlns="" xmlns:a16="http://schemas.microsoft.com/office/drawing/2014/main" id="{2FFAD025-319C-409C-AB8F-49F231E78B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75108" name="Номер слайда 3">
            <a:extLst>
              <a:ext uri="{FF2B5EF4-FFF2-40B4-BE49-F238E27FC236}">
                <a16:creationId xmlns="" xmlns:a16="http://schemas.microsoft.com/office/drawing/2014/main" id="{40414078-9556-446B-AD66-DCE1E685D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D9C816-E819-4060-8A4D-E3366279C4F9}" type="slidenum">
              <a:rPr lang="ru-RU" altLang="ru-RU"/>
              <a:pPr eaLnBrk="1" hangingPunct="1"/>
              <a:t>67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268014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Образ слайда 1">
            <a:extLst>
              <a:ext uri="{FF2B5EF4-FFF2-40B4-BE49-F238E27FC236}">
                <a16:creationId xmlns="" xmlns:a16="http://schemas.microsoft.com/office/drawing/2014/main" id="{7D37ABC2-EE62-4F26-9B6B-E330EB96E2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Заметки 2">
            <a:extLst>
              <a:ext uri="{FF2B5EF4-FFF2-40B4-BE49-F238E27FC236}">
                <a16:creationId xmlns="" xmlns:a16="http://schemas.microsoft.com/office/drawing/2014/main" id="{D60EEB5D-8D4B-454A-865A-A3FEFE9897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76132" name="Номер слайда 3">
            <a:extLst>
              <a:ext uri="{FF2B5EF4-FFF2-40B4-BE49-F238E27FC236}">
                <a16:creationId xmlns="" xmlns:a16="http://schemas.microsoft.com/office/drawing/2014/main" id="{CA8CA634-9F7F-4FBB-89E8-C62176FF8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C43E8B-8839-41EB-AB22-134BDA69FA4A}" type="slidenum">
              <a:rPr lang="ru-RU" altLang="ru-RU"/>
              <a:pPr eaLnBrk="1" hangingPunct="1"/>
              <a:t>68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67757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Образ слайда 1">
            <a:extLst>
              <a:ext uri="{FF2B5EF4-FFF2-40B4-BE49-F238E27FC236}">
                <a16:creationId xmlns="" xmlns:a16="http://schemas.microsoft.com/office/drawing/2014/main" id="{98F93E21-F5AD-4DE1-A77F-23F5671EE5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Заметки 2">
            <a:extLst>
              <a:ext uri="{FF2B5EF4-FFF2-40B4-BE49-F238E27FC236}">
                <a16:creationId xmlns="" xmlns:a16="http://schemas.microsoft.com/office/drawing/2014/main" id="{DDC1AF51-FF30-499F-A290-BE57791250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77156" name="Номер слайда 3">
            <a:extLst>
              <a:ext uri="{FF2B5EF4-FFF2-40B4-BE49-F238E27FC236}">
                <a16:creationId xmlns="" xmlns:a16="http://schemas.microsoft.com/office/drawing/2014/main" id="{61A98249-4755-4B0A-8D76-5A27170E6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04BA89-D9A3-4633-A076-5AA2EE8F3620}" type="slidenum">
              <a:rPr lang="ru-RU" altLang="ru-RU"/>
              <a:pPr eaLnBrk="1" hangingPunct="1"/>
              <a:t>69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630553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Образ слайда 1">
            <a:extLst>
              <a:ext uri="{FF2B5EF4-FFF2-40B4-BE49-F238E27FC236}">
                <a16:creationId xmlns="" xmlns:a16="http://schemas.microsoft.com/office/drawing/2014/main" id="{17859106-C321-419A-BE6D-B1B76CD544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Заметки 2">
            <a:extLst>
              <a:ext uri="{FF2B5EF4-FFF2-40B4-BE49-F238E27FC236}">
                <a16:creationId xmlns="" xmlns:a16="http://schemas.microsoft.com/office/drawing/2014/main" id="{A03D4FC4-24FD-4D57-A4E8-392AEC33C1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78180" name="Номер слайда 3">
            <a:extLst>
              <a:ext uri="{FF2B5EF4-FFF2-40B4-BE49-F238E27FC236}">
                <a16:creationId xmlns="" xmlns:a16="http://schemas.microsoft.com/office/drawing/2014/main" id="{5092C044-E003-466F-BBBB-695D3114D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E286A-8294-4084-90BD-C687A5F009D1}" type="slidenum">
              <a:rPr lang="ru-RU" altLang="ru-RU"/>
              <a:pPr eaLnBrk="1" hangingPunct="1"/>
              <a:t>70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282294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Образ слайда 1">
            <a:extLst>
              <a:ext uri="{FF2B5EF4-FFF2-40B4-BE49-F238E27FC236}">
                <a16:creationId xmlns="" xmlns:a16="http://schemas.microsoft.com/office/drawing/2014/main" id="{24E57AAF-C632-4E06-8A38-3BAD08EABE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Заметки 2">
            <a:extLst>
              <a:ext uri="{FF2B5EF4-FFF2-40B4-BE49-F238E27FC236}">
                <a16:creationId xmlns="" xmlns:a16="http://schemas.microsoft.com/office/drawing/2014/main" id="{062A80A2-6C2D-48FF-9425-737EF539B0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79204" name="Номер слайда 3">
            <a:extLst>
              <a:ext uri="{FF2B5EF4-FFF2-40B4-BE49-F238E27FC236}">
                <a16:creationId xmlns="" xmlns:a16="http://schemas.microsoft.com/office/drawing/2014/main" id="{54FE1CA5-5A5A-4379-9750-7DFB641B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79630F-4F53-4FA0-9B86-1FF3B0344292}" type="slidenum">
              <a:rPr lang="ru-RU" altLang="ru-RU"/>
              <a:pPr eaLnBrk="1" hangingPunct="1"/>
              <a:t>71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74818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Образ слайда 1">
            <a:extLst>
              <a:ext uri="{FF2B5EF4-FFF2-40B4-BE49-F238E27FC236}">
                <a16:creationId xmlns="" xmlns:a16="http://schemas.microsoft.com/office/drawing/2014/main" id="{6DEF16A2-18C2-41EF-9069-469F32103D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Заметки 2">
            <a:extLst>
              <a:ext uri="{FF2B5EF4-FFF2-40B4-BE49-F238E27FC236}">
                <a16:creationId xmlns="" xmlns:a16="http://schemas.microsoft.com/office/drawing/2014/main" id="{378EBF26-378F-404E-82E5-851E9F94DA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80228" name="Номер слайда 3">
            <a:extLst>
              <a:ext uri="{FF2B5EF4-FFF2-40B4-BE49-F238E27FC236}">
                <a16:creationId xmlns="" xmlns:a16="http://schemas.microsoft.com/office/drawing/2014/main" id="{2C4C03C8-84FF-4666-8F82-0F08C72DE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5070BB-49B6-4E94-9429-31EC9A40A5A5}" type="slidenum">
              <a:rPr lang="ru-RU" altLang="ru-RU"/>
              <a:pPr eaLnBrk="1" hangingPunct="1"/>
              <a:t>49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15884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Образ слайда 1">
            <a:extLst>
              <a:ext uri="{FF2B5EF4-FFF2-40B4-BE49-F238E27FC236}">
                <a16:creationId xmlns="" xmlns:a16="http://schemas.microsoft.com/office/drawing/2014/main" id="{2A548FB9-AD19-407D-BF5E-9DB1EDE520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Заметки 2">
            <a:extLst>
              <a:ext uri="{FF2B5EF4-FFF2-40B4-BE49-F238E27FC236}">
                <a16:creationId xmlns="" xmlns:a16="http://schemas.microsoft.com/office/drawing/2014/main" id="{04C067F5-0E13-4137-B691-E3534B1654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81252" name="Номер слайда 3">
            <a:extLst>
              <a:ext uri="{FF2B5EF4-FFF2-40B4-BE49-F238E27FC236}">
                <a16:creationId xmlns="" xmlns:a16="http://schemas.microsoft.com/office/drawing/2014/main" id="{B998C223-D60D-4013-BF53-9E950B7C7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AD4074-4E89-478B-9329-B5C27E5B5979}" type="slidenum">
              <a:rPr lang="ru-RU" altLang="ru-RU"/>
              <a:pPr eaLnBrk="1" hangingPunct="1"/>
              <a:t>50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47816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Образ слайда 1">
            <a:extLst>
              <a:ext uri="{FF2B5EF4-FFF2-40B4-BE49-F238E27FC236}">
                <a16:creationId xmlns="" xmlns:a16="http://schemas.microsoft.com/office/drawing/2014/main" id="{595AC75F-65D0-4D2F-910B-A4A4CF9D8A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Заметки 2">
            <a:extLst>
              <a:ext uri="{FF2B5EF4-FFF2-40B4-BE49-F238E27FC236}">
                <a16:creationId xmlns="" xmlns:a16="http://schemas.microsoft.com/office/drawing/2014/main" id="{0A90D491-1E91-4260-9D42-ED1F58D32B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82276" name="Номер слайда 3">
            <a:extLst>
              <a:ext uri="{FF2B5EF4-FFF2-40B4-BE49-F238E27FC236}">
                <a16:creationId xmlns="" xmlns:a16="http://schemas.microsoft.com/office/drawing/2014/main" id="{02286A34-BF97-4289-A115-38D763C79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A92216-952C-4736-BBD1-6B53B915B4C3}" type="slidenum">
              <a:rPr lang="ru-RU" altLang="ru-RU"/>
              <a:pPr eaLnBrk="1" hangingPunct="1"/>
              <a:t>51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62895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Образ слайда 1">
            <a:extLst>
              <a:ext uri="{FF2B5EF4-FFF2-40B4-BE49-F238E27FC236}">
                <a16:creationId xmlns="" xmlns:a16="http://schemas.microsoft.com/office/drawing/2014/main" id="{6F33F8ED-AC61-4120-BC03-829778442C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Заметки 2">
            <a:extLst>
              <a:ext uri="{FF2B5EF4-FFF2-40B4-BE49-F238E27FC236}">
                <a16:creationId xmlns="" xmlns:a16="http://schemas.microsoft.com/office/drawing/2014/main" id="{FA036A4D-9E21-4D09-BFE6-727DE6896D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68964" name="Номер слайда 3">
            <a:extLst>
              <a:ext uri="{FF2B5EF4-FFF2-40B4-BE49-F238E27FC236}">
                <a16:creationId xmlns="" xmlns:a16="http://schemas.microsoft.com/office/drawing/2014/main" id="{9097EFA0-4FE0-4F35-9312-DC6187F2F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B71A9F-562F-4CFD-85F2-04D0F753A00A}" type="slidenum">
              <a:rPr lang="ru-RU" altLang="ru-RU"/>
              <a:pPr eaLnBrk="1" hangingPunct="1"/>
              <a:t>61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28065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Образ слайда 1">
            <a:extLst>
              <a:ext uri="{FF2B5EF4-FFF2-40B4-BE49-F238E27FC236}">
                <a16:creationId xmlns="" xmlns:a16="http://schemas.microsoft.com/office/drawing/2014/main" id="{5587AA3D-B039-4B43-B489-30BDA4AD7C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Заметки 2">
            <a:extLst>
              <a:ext uri="{FF2B5EF4-FFF2-40B4-BE49-F238E27FC236}">
                <a16:creationId xmlns="" xmlns:a16="http://schemas.microsoft.com/office/drawing/2014/main" id="{019F025F-EE61-4DD0-B2EF-3986D64E90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69988" name="Номер слайда 3">
            <a:extLst>
              <a:ext uri="{FF2B5EF4-FFF2-40B4-BE49-F238E27FC236}">
                <a16:creationId xmlns="" xmlns:a16="http://schemas.microsoft.com/office/drawing/2014/main" id="{786A0404-42EC-4C2A-943E-663097F5E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B5384C-FA00-40F6-A02F-C5398485B9F9}" type="slidenum">
              <a:rPr lang="ru-RU" altLang="ru-RU"/>
              <a:pPr eaLnBrk="1" hangingPunct="1"/>
              <a:t>62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13083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Образ слайда 1">
            <a:extLst>
              <a:ext uri="{FF2B5EF4-FFF2-40B4-BE49-F238E27FC236}">
                <a16:creationId xmlns="" xmlns:a16="http://schemas.microsoft.com/office/drawing/2014/main" id="{35BEDD3C-C42D-4A92-84A0-72053FF2D1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Заметки 2">
            <a:extLst>
              <a:ext uri="{FF2B5EF4-FFF2-40B4-BE49-F238E27FC236}">
                <a16:creationId xmlns="" xmlns:a16="http://schemas.microsoft.com/office/drawing/2014/main" id="{2BDBF657-402E-43C7-B4B4-814AED4388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71012" name="Номер слайда 3">
            <a:extLst>
              <a:ext uri="{FF2B5EF4-FFF2-40B4-BE49-F238E27FC236}">
                <a16:creationId xmlns="" xmlns:a16="http://schemas.microsoft.com/office/drawing/2014/main" id="{5D8E1B86-5520-4038-8666-857462E00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511B3F-F8D6-4B65-8179-E1D008922E03}" type="slidenum">
              <a:rPr lang="ru-RU" altLang="ru-RU"/>
              <a:pPr eaLnBrk="1" hangingPunct="1"/>
              <a:t>63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421077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Образ слайда 1">
            <a:extLst>
              <a:ext uri="{FF2B5EF4-FFF2-40B4-BE49-F238E27FC236}">
                <a16:creationId xmlns="" xmlns:a16="http://schemas.microsoft.com/office/drawing/2014/main" id="{8B1F073F-1EA0-4D7B-BCD3-5609F4EEA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Заметки 2">
            <a:extLst>
              <a:ext uri="{FF2B5EF4-FFF2-40B4-BE49-F238E27FC236}">
                <a16:creationId xmlns="" xmlns:a16="http://schemas.microsoft.com/office/drawing/2014/main" id="{6E41ADC0-924C-404B-B58A-552E0EDE3D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72036" name="Номер слайда 3">
            <a:extLst>
              <a:ext uri="{FF2B5EF4-FFF2-40B4-BE49-F238E27FC236}">
                <a16:creationId xmlns="" xmlns:a16="http://schemas.microsoft.com/office/drawing/2014/main" id="{19C3460C-659B-498B-BE32-350476D72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6469C0-536B-433D-96D3-2E9B7A3F6B0C}" type="slidenum">
              <a:rPr lang="ru-RU" altLang="ru-RU"/>
              <a:pPr eaLnBrk="1" hangingPunct="1"/>
              <a:t>64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414147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Образ слайда 1">
            <a:extLst>
              <a:ext uri="{FF2B5EF4-FFF2-40B4-BE49-F238E27FC236}">
                <a16:creationId xmlns="" xmlns:a16="http://schemas.microsoft.com/office/drawing/2014/main" id="{F14A88FB-3807-42F5-9462-43D9BFB9CF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Заметки 2">
            <a:extLst>
              <a:ext uri="{FF2B5EF4-FFF2-40B4-BE49-F238E27FC236}">
                <a16:creationId xmlns="" xmlns:a16="http://schemas.microsoft.com/office/drawing/2014/main" id="{8A1A0314-4BF1-4A59-B0AC-C36783955A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73060" name="Номер слайда 3">
            <a:extLst>
              <a:ext uri="{FF2B5EF4-FFF2-40B4-BE49-F238E27FC236}">
                <a16:creationId xmlns="" xmlns:a16="http://schemas.microsoft.com/office/drawing/2014/main" id="{95DFF080-96F7-43DB-A7FA-C0058CF1C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462CBC-5E01-4EF1-ADC9-BDC1749109EE}" type="slidenum">
              <a:rPr lang="ru-RU" altLang="ru-RU"/>
              <a:pPr eaLnBrk="1" hangingPunct="1"/>
              <a:t>65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4550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30.11.2019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EB63D-1C62-4BAB-BE20-8CF09696A67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4D547-14BB-4876-874F-94B6C3E5718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C0ED-60FF-46E8-A508-65E89AA54C7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64B9C-CBB0-4F54-B618-DE4BF1B18F9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1110A-A918-44A4-A3C5-3099BE53374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7D4A9-22BA-48F6-8CB6-52DFFAE61F7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DB8AF-D4ED-40F5-A189-D85D58867854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D34EB-8230-41E3-A35F-64294E180D63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D2633-9A08-49DD-9DFC-924883D2AACF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62308-D983-4CC2-B2DA-2752515F2FA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8309A-507D-46EA-ABE1-AD5EECFA029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AFD36-25C4-48A2-B724-8C619D16235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F727A-1C9A-4B83-A713-6F24F1B7045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8BECC-37A9-491E-9185-FD37FA79633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6187D-0AD0-4EA8-9FA4-637CECD9706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9F87B-13D4-435F-BC9F-2444D342DC1B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30.11.2019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03A60-DC23-42A5-BB19-9DA2B3460DF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6FC38-0558-4951-B6B2-33C69F28DEA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84AAD-AF94-43D5-86A5-302760A88D2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FE0C-BD08-4F87-9974-51865826D22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AE7E-63CC-4D81-87F7-346BD413876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153E3-ECBC-4B62-AE12-37CDFB086FA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30.11.2019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30.11.2019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30.11.2019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30.11.2019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DE545B-D9F5-4083-854A-9455F88A1BB3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6DD56F-FEEC-48AF-A098-37AD240A4A9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Поиск в строке</a:t>
            </a:r>
            <a:br>
              <a:rPr lang="ru-RU" sz="4000" b="1" dirty="0"/>
            </a:br>
            <a:r>
              <a:rPr lang="ru-RU" sz="2400" b="1" dirty="0"/>
              <a:t>Часть 2. Конечные автоматы</a:t>
            </a:r>
            <a:endParaRPr lang="ru-RU" sz="2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12:</a:t>
            </a:r>
            <a:r>
              <a:rPr lang="ru-RU" sz="2000" b="1" dirty="0"/>
              <a:t> Поиск и сортировка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5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Этап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Finite-Automation-Matcher(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T,δ,m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1	n=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T.length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2	q=0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3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n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4		q=δ(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q,T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])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5	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q==m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800" dirty="0">
                <a:latin typeface="Courier New" pitchFamily="49" charset="0"/>
                <a:cs typeface="Courier New" pitchFamily="49" charset="0"/>
              </a:rPr>
              <a:t>6		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«Образец найден со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сдвигом»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m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249289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O(n)</a:t>
            </a:r>
            <a:endParaRPr lang="ru-RU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Этап предварительной обработки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Compute-Transition-Function(P,Σ)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1	m=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P.length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q=0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m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800" dirty="0">
                <a:latin typeface="Courier New" pitchFamily="49" charset="0"/>
                <a:cs typeface="Courier New" pitchFamily="49" charset="0"/>
              </a:rPr>
              <a:t>3	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каждый символ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∈ Σ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4			k=min(m+1,q+2)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5		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repeat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6				k=k-1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7		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]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8			δ(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q,a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)=k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9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δ</a:t>
            </a:r>
          </a:p>
          <a:p>
            <a:r>
              <a:rPr lang="ru-RU" sz="2800" dirty="0"/>
              <a:t>Существуют функции</a:t>
            </a:r>
            <a:r>
              <a:rPr lang="en-US" sz="2800" dirty="0"/>
              <a:t> c </a:t>
            </a:r>
            <a:r>
              <a:rPr lang="ru-RU" sz="2800" dirty="0"/>
              <a:t>O(</a:t>
            </a:r>
            <a:r>
              <a:rPr lang="ru-RU" sz="2800" dirty="0" err="1"/>
              <a:t>m|Σ|</a:t>
            </a:r>
            <a:r>
              <a:rPr lang="ru-RU" sz="2800" dirty="0"/>
              <a:t>)</a:t>
            </a:r>
            <a:endParaRPr lang="ru-RU" sz="2800" dirty="0"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242088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  <a:r>
              <a:rPr lang="ru-RU" sz="3200" dirty="0"/>
              <a:t>(</a:t>
            </a:r>
            <a:r>
              <a:rPr lang="en-US" sz="3200" dirty="0"/>
              <a:t>m</a:t>
            </a:r>
            <a:r>
              <a:rPr lang="ru-RU" sz="3200" baseline="30000" dirty="0"/>
              <a:t>3</a:t>
            </a:r>
            <a:r>
              <a:rPr lang="ru-RU" sz="3200" dirty="0"/>
              <a:t>|Σ|)</a:t>
            </a:r>
            <a:endParaRPr lang="ru-RU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Поиск нескольких подстрок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sz="2400" dirty="0"/>
              <a:t>Несколько допускающих состояний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Строительство нового автомата</a:t>
            </a:r>
          </a:p>
          <a:p>
            <a:pPr lvl="1"/>
            <a:r>
              <a:rPr lang="ru-RU" sz="2000" dirty="0"/>
              <a:t>Повторные вычисления</a:t>
            </a:r>
          </a:p>
          <a:p>
            <a:r>
              <a:rPr lang="ru-RU" sz="2400" dirty="0"/>
              <a:t>Объединение существующих автоматов</a:t>
            </a:r>
          </a:p>
          <a:p>
            <a:pPr lvl="1"/>
            <a:r>
              <a:rPr lang="ru-RU" sz="2000" dirty="0"/>
              <a:t>Фактически сводится к строительству нового автомата, за счет необходимости анализа структур автоматов</a:t>
            </a:r>
          </a:p>
          <a:p>
            <a:pPr lvl="1"/>
            <a:r>
              <a:rPr lang="ru-RU" sz="2000" dirty="0"/>
              <a:t>Задача хорошо решается </a:t>
            </a:r>
            <a:r>
              <a:rPr lang="ru-RU" sz="2000" b="1" dirty="0"/>
              <a:t>недетерминированными конечными </a:t>
            </a:r>
            <a:r>
              <a:rPr lang="ru-RU" sz="2000" b="1" dirty="0" err="1"/>
              <a:t>атоматами</a:t>
            </a:r>
            <a:endParaRPr lang="ru-RU" sz="2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1763688" y="1484784"/>
          <a:ext cx="4352925" cy="2390775"/>
        </p:xfrm>
        <a:graphic>
          <a:graphicData uri="http://schemas.openxmlformats.org/presentationml/2006/ole">
            <p:oleObj spid="_x0000_s16391" name="Visio" r:id="rId3" imgW="4354546" imgH="238989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ДКА и НКА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sz="2400" b="1" dirty="0"/>
              <a:t>Детерминированный конечный автомат</a:t>
            </a:r>
            <a:r>
              <a:rPr lang="ru-RU" sz="2400" dirty="0"/>
              <a:t> (ДКА)– автомат, в котором для любого состояния при любой последовательности входных символов существует лишь одно состояние, в которое автомат может перейти из текущего</a:t>
            </a:r>
          </a:p>
          <a:p>
            <a:r>
              <a:rPr lang="ru-RU" sz="2400" b="1" dirty="0"/>
              <a:t>ДКА </a:t>
            </a:r>
            <a:r>
              <a:rPr lang="ru-RU" sz="2400" dirty="0"/>
              <a:t>является частным случаем </a:t>
            </a:r>
            <a:r>
              <a:rPr lang="ru-RU" sz="2400" b="1" dirty="0"/>
              <a:t>НКА</a:t>
            </a:r>
          </a:p>
          <a:p>
            <a:r>
              <a:rPr lang="ru-RU" sz="2400" b="1" dirty="0"/>
              <a:t>Недетерминированный конечный автомат</a:t>
            </a:r>
            <a:r>
              <a:rPr lang="ru-RU" sz="2400" dirty="0"/>
              <a:t> (НКА) – автомат, в котором его текущее состояние определяется множеством состояний (может находится в нескольких состояниях одновременно)</a:t>
            </a:r>
          </a:p>
          <a:p>
            <a:pPr lvl="1"/>
            <a:r>
              <a:rPr lang="ru-RU" sz="2000" dirty="0"/>
              <a:t>Из одного состояния возможно несколько переходов, помеченных одним символом</a:t>
            </a:r>
          </a:p>
          <a:p>
            <a:pPr lvl="1"/>
            <a:r>
              <a:rPr lang="ru-RU" sz="2000" dirty="0"/>
              <a:t>Могут существовать пустые переходы (</a:t>
            </a:r>
            <a:r>
              <a:rPr lang="ru-RU" sz="2000" dirty="0" err="1"/>
              <a:t>ε-пререходы</a:t>
            </a:r>
            <a:r>
              <a:rPr lang="ru-RU" sz="2000" dirty="0"/>
              <a:t>), которые выполняются без входного символа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ДКА и НКА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9797"/>
          </a:xfrm>
        </p:spPr>
        <p:txBody>
          <a:bodyPr/>
          <a:lstStyle/>
          <a:p>
            <a:r>
              <a:rPr lang="ru-RU" sz="2400" dirty="0"/>
              <a:t>Множественность состояний приводит к отсутствию необходимости обратных дуг, за счет того, что автомат всегда находится в том числе в начальном состоянии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3A474047-C491-4150-95F3-A6230DEE0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1" y="908721"/>
            <a:ext cx="1371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="" xmlns:a16="http://schemas.microsoft.com/office/drawing/2014/main" id="{51657E63-19D4-40A2-A684-48A9F4E74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3825524"/>
              </p:ext>
            </p:extLst>
          </p:nvPr>
        </p:nvGraphicFramePr>
        <p:xfrm>
          <a:off x="2114550" y="922610"/>
          <a:ext cx="4914899" cy="1671638"/>
        </p:xfrm>
        <a:graphic>
          <a:graphicData uri="http://schemas.openxmlformats.org/presentationml/2006/ole">
            <p:oleObj spid="_x0000_s46098" name="Visio" r:id="rId3" imgW="3274551" imgH="1114560" progId="Visio.Drawing.11">
              <p:embed/>
            </p:oleObj>
          </a:graphicData>
        </a:graphic>
      </p:graphicFrame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2B302D82-6AC5-4558-9514-28AB4720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="" xmlns:a16="http://schemas.microsoft.com/office/drawing/2014/main" id="{6BD10B62-D548-4AE5-81B7-9C08FCB1C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33202581"/>
              </p:ext>
            </p:extLst>
          </p:nvPr>
        </p:nvGraphicFramePr>
        <p:xfrm>
          <a:off x="1033912" y="2689462"/>
          <a:ext cx="5992089" cy="1671840"/>
        </p:xfrm>
        <a:graphic>
          <a:graphicData uri="http://schemas.openxmlformats.org/presentationml/2006/ole">
            <p:oleObj spid="_x0000_s46099" name="Visio" r:id="rId4" imgW="3994726" imgH="11145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4600B5-4AF4-47FD-B895-5E45721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Отличие НКА от 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B7BCDBA-7DDB-4A39-AA1A-466B735C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800" dirty="0"/>
              <a:t>Работа функции переходов </a:t>
            </a:r>
            <a:r>
              <a:rPr lang="en-US" sz="2800" b="1" dirty="0"/>
              <a:t>δ</a:t>
            </a:r>
            <a:r>
              <a:rPr lang="ru-RU" sz="2800" dirty="0"/>
              <a:t>:</a:t>
            </a:r>
          </a:p>
          <a:p>
            <a:pPr lvl="1"/>
            <a:r>
              <a:rPr lang="ru-RU" sz="2400" dirty="0"/>
              <a:t>Аргументы функции – состояние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и входной символ </a:t>
            </a:r>
            <a:r>
              <a:rPr lang="en-US" sz="2400" b="1" dirty="0"/>
              <a:t>a </a:t>
            </a:r>
            <a:r>
              <a:rPr lang="ru-RU" sz="2400" b="1" dirty="0"/>
              <a:t>∈ </a:t>
            </a:r>
            <a:r>
              <a:rPr lang="en-US" sz="2400" b="1" dirty="0"/>
              <a:t>Σ</a:t>
            </a:r>
            <a:r>
              <a:rPr lang="ru-RU" sz="2400" dirty="0"/>
              <a:t>, результат – множество состояний, возможно пустое</a:t>
            </a:r>
          </a:p>
          <a:p>
            <a:pPr lvl="1"/>
            <a:r>
              <a:rPr lang="ru-RU" sz="2400" dirty="0"/>
              <a:t>Если автомат находится в состоянии </a:t>
            </a:r>
            <a:r>
              <a:rPr lang="en-US" sz="2400" b="1" dirty="0" err="1"/>
              <a:t>q</a:t>
            </a:r>
            <a:r>
              <a:rPr lang="en-US" sz="2400" b="1" baseline="-25000" dirty="0" err="1"/>
              <a:t>j</a:t>
            </a:r>
            <a:r>
              <a:rPr lang="ru-RU" sz="2400" dirty="0"/>
              <a:t>, и на вход поступает символ </a:t>
            </a:r>
            <a:r>
              <a:rPr lang="en-US" sz="2400" b="1" dirty="0"/>
              <a:t>a </a:t>
            </a:r>
            <a:r>
              <a:rPr lang="ru-RU" sz="2400" b="1" dirty="0"/>
              <a:t>∈ </a:t>
            </a:r>
            <a:r>
              <a:rPr lang="en-US" sz="2400" b="1" dirty="0"/>
              <a:t>Σ</a:t>
            </a:r>
            <a:r>
              <a:rPr lang="ru-RU" sz="2400" dirty="0"/>
              <a:t>, то автомат переходит во множество состояний </a:t>
            </a:r>
            <a:r>
              <a:rPr lang="en-US" sz="2400" b="1" dirty="0"/>
              <a:t>{δ</a:t>
            </a:r>
            <a:r>
              <a:rPr lang="ru-RU" sz="2400" b="1" dirty="0"/>
              <a:t>(</a:t>
            </a:r>
            <a:r>
              <a:rPr lang="en-US" sz="2400" b="1" dirty="0" err="1"/>
              <a:t>q</a:t>
            </a:r>
            <a:r>
              <a:rPr lang="en-US" sz="2400" b="1" baseline="-25000" dirty="0" err="1"/>
              <a:t>j</a:t>
            </a:r>
            <a:r>
              <a:rPr lang="ru-RU" sz="2400" b="1" dirty="0"/>
              <a:t>,</a:t>
            </a:r>
            <a:r>
              <a:rPr lang="en-US" sz="2400" b="1" dirty="0"/>
              <a:t>a</a:t>
            </a:r>
            <a:r>
              <a:rPr lang="ru-RU" sz="2400" b="1" dirty="0"/>
              <a:t>)</a:t>
            </a:r>
            <a:r>
              <a:rPr lang="en-US" sz="2400" b="1" dirty="0"/>
              <a:t>}</a:t>
            </a:r>
            <a:endParaRPr lang="ru-RU" sz="2400" dirty="0"/>
          </a:p>
          <a:p>
            <a:pPr lvl="1"/>
            <a:r>
              <a:rPr lang="ru-RU" sz="2400" dirty="0"/>
              <a:t>Если автомат находится во множестве состояний </a:t>
            </a:r>
            <a:r>
              <a:rPr lang="ru-RU" sz="2400" b="1" dirty="0"/>
              <a:t>{</a:t>
            </a:r>
            <a:r>
              <a:rPr lang="en-US" sz="2400" b="1" dirty="0" err="1"/>
              <a:t>q</a:t>
            </a:r>
            <a:r>
              <a:rPr lang="en-US" sz="2400" b="1" baseline="-25000" dirty="0" err="1"/>
              <a:t>j</a:t>
            </a:r>
            <a:r>
              <a:rPr lang="ru-RU" sz="2400" b="1" dirty="0"/>
              <a:t>}</a:t>
            </a:r>
            <a:r>
              <a:rPr lang="ru-RU" sz="2400" dirty="0"/>
              <a:t>, то он переходит во множество состояний </a:t>
            </a:r>
            <a:r>
              <a:rPr lang="ru-RU" sz="2400" b="1" dirty="0"/>
              <a:t>{</a:t>
            </a:r>
            <a:r>
              <a:rPr lang="en-US" sz="2400" b="1" dirty="0"/>
              <a:t>q</a:t>
            </a:r>
            <a:r>
              <a:rPr lang="en-US" sz="2400" b="1" baseline="-25000" dirty="0"/>
              <a:t>i</a:t>
            </a:r>
            <a:r>
              <a:rPr lang="ru-RU" sz="2400" b="1" dirty="0"/>
              <a:t>}</a:t>
            </a:r>
            <a:r>
              <a:rPr lang="ru-RU" sz="2400" dirty="0"/>
              <a:t>, получаемое объединением множеств </a:t>
            </a:r>
            <a:r>
              <a:rPr lang="en-US" sz="2400" b="1" dirty="0"/>
              <a:t>{δ</a:t>
            </a:r>
            <a:r>
              <a:rPr lang="ru-RU" sz="2400" b="1" dirty="0"/>
              <a:t>(</a:t>
            </a:r>
            <a:r>
              <a:rPr lang="en-US" sz="2400" b="1" dirty="0" err="1"/>
              <a:t>q</a:t>
            </a:r>
            <a:r>
              <a:rPr lang="en-US" sz="2400" b="1" baseline="-25000" dirty="0" err="1"/>
              <a:t>j</a:t>
            </a:r>
            <a:r>
              <a:rPr lang="ru-RU" sz="2400" b="1" dirty="0"/>
              <a:t>,</a:t>
            </a:r>
            <a:r>
              <a:rPr lang="en-US" sz="2400" b="1" dirty="0"/>
              <a:t>a</a:t>
            </a:r>
            <a:r>
              <a:rPr lang="ru-RU" sz="2400" b="1" dirty="0"/>
              <a:t>)</a:t>
            </a:r>
            <a:r>
              <a:rPr lang="en-US" sz="2400" b="1" dirty="0"/>
              <a:t>}</a:t>
            </a:r>
            <a:endParaRPr lang="ru-RU" sz="2400" b="1" dirty="0"/>
          </a:p>
          <a:p>
            <a:pPr marL="344487" lvl="1" indent="0">
              <a:buNone/>
            </a:pPr>
            <a:endParaRPr lang="en-US" sz="2400" dirty="0"/>
          </a:p>
          <a:p>
            <a:pPr marL="344487" lvl="1" indent="0" algn="ctr">
              <a:buNone/>
            </a:pPr>
            <a:r>
              <a:rPr lang="en-US" sz="3000" dirty="0"/>
              <a:t>{q</a:t>
            </a:r>
            <a:r>
              <a:rPr lang="en-US" sz="3000" baseline="-25000" dirty="0"/>
              <a:t>i</a:t>
            </a:r>
            <a:r>
              <a:rPr lang="en-US" sz="3000" dirty="0"/>
              <a:t>}</a:t>
            </a:r>
            <a:r>
              <a:rPr lang="en-US" sz="3000" baseline="-25000" dirty="0"/>
              <a:t>next </a:t>
            </a:r>
            <a:r>
              <a:rPr lang="en-US" sz="3000" dirty="0"/>
              <a:t>= ⋃ δ(</a:t>
            </a:r>
            <a:r>
              <a:rPr lang="en-US" sz="3000" dirty="0" err="1"/>
              <a:t>q</a:t>
            </a:r>
            <a:r>
              <a:rPr lang="en-US" sz="3000" baseline="-25000" dirty="0" err="1"/>
              <a:t>j</a:t>
            </a:r>
            <a:r>
              <a:rPr lang="en-US" sz="3000" dirty="0" err="1"/>
              <a:t>,a</a:t>
            </a:r>
            <a:r>
              <a:rPr lang="en-US" sz="3000" dirty="0"/>
              <a:t>), </a:t>
            </a:r>
            <a:r>
              <a:rPr lang="en-US" sz="2000" dirty="0" err="1"/>
              <a:t>где</a:t>
            </a:r>
            <a:r>
              <a:rPr lang="en-US" sz="3000" dirty="0"/>
              <a:t> </a:t>
            </a:r>
            <a:r>
              <a:rPr lang="en-US" sz="3000" dirty="0" err="1"/>
              <a:t>q</a:t>
            </a:r>
            <a:r>
              <a:rPr lang="en-US" sz="3000" baseline="-25000" dirty="0" err="1"/>
              <a:t>j</a:t>
            </a:r>
            <a:r>
              <a:rPr lang="en-US" sz="3000" dirty="0"/>
              <a:t> ∈ {</a:t>
            </a:r>
            <a:r>
              <a:rPr lang="en-US" sz="3000" dirty="0" err="1"/>
              <a:t>q</a:t>
            </a:r>
            <a:r>
              <a:rPr lang="en-US" sz="3000" baseline="-25000" dirty="0" err="1"/>
              <a:t>j</a:t>
            </a:r>
            <a:r>
              <a:rPr lang="en-US" sz="3000" dirty="0"/>
              <a:t>}</a:t>
            </a:r>
            <a:r>
              <a:rPr lang="en-US" sz="3000" baseline="-25000" dirty="0"/>
              <a:t>current</a:t>
            </a:r>
            <a:endParaRPr lang="ru-RU" sz="3000" dirty="0"/>
          </a:p>
          <a:p>
            <a:pPr marL="344487" lvl="1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7964F7C-D953-4FDD-B77D-B172EC38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8950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44F69B-F8FE-4AE8-B166-1C574DA8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28FCDDB-2A6E-4361-B8A1-D37F1E26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400" dirty="0"/>
              <a:t>Также, как и ДКА, НКА распознает последовательность символов входной строки</a:t>
            </a:r>
          </a:p>
          <a:p>
            <a:r>
              <a:rPr lang="ru-RU" sz="2400" dirty="0"/>
              <a:t>Автомат </a:t>
            </a:r>
            <a:r>
              <a:rPr lang="ru-RU" sz="2400" b="1" dirty="0"/>
              <a:t>принимает (допускает)</a:t>
            </a:r>
            <a:r>
              <a:rPr lang="ru-RU" sz="2400" dirty="0"/>
              <a:t> строку, если после ее обработки множество состояний, в котором оказался автомат, содержит хотя бы одно допускающее состояние</a:t>
            </a:r>
          </a:p>
          <a:p>
            <a:r>
              <a:rPr lang="ru-RU" sz="2400" dirty="0"/>
              <a:t>В противном случае строка </a:t>
            </a:r>
            <a:r>
              <a:rPr lang="ru-RU" sz="2400" b="1" dirty="0"/>
              <a:t>отвергается</a:t>
            </a:r>
          </a:p>
          <a:p>
            <a:r>
              <a:rPr lang="ru-RU" sz="2400" b="1" dirty="0"/>
              <a:t>Пример:</a:t>
            </a:r>
            <a:r>
              <a:rPr lang="ru-RU" sz="2400" dirty="0"/>
              <a:t> строки оканчивающиеся на «</a:t>
            </a:r>
            <a:r>
              <a:rPr lang="ru-RU" sz="2400" dirty="0" err="1"/>
              <a:t>аа</a:t>
            </a:r>
            <a:r>
              <a:rPr lang="ru-RU" sz="2400" dirty="0"/>
              <a:t>» допускаются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80961C-5776-4834-AAB7-8C3C0D10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85968EF-57CA-45EB-A6C9-B4DE8BFD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4653136"/>
            <a:ext cx="1371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="" xmlns:a16="http://schemas.microsoft.com/office/drawing/2014/main" id="{3927382B-FBFD-42C5-8772-AC2F1B4B6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49235520"/>
              </p:ext>
            </p:extLst>
          </p:nvPr>
        </p:nvGraphicFramePr>
        <p:xfrm>
          <a:off x="971599" y="4653136"/>
          <a:ext cx="3900488" cy="1885950"/>
        </p:xfrm>
        <a:graphic>
          <a:graphicData uri="http://schemas.openxmlformats.org/presentationml/2006/ole">
            <p:oleObj spid="_x0000_s47111" name="Visio" r:id="rId3" imgW="2602191" imgH="1252800" progId="Visio.Drawing.11">
              <p:embed/>
            </p:oleObj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="" xmlns:a16="http://schemas.microsoft.com/office/drawing/2014/main" id="{8FE50A63-D003-441B-A162-F4ABA6BB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9741823"/>
              </p:ext>
            </p:extLst>
          </p:nvPr>
        </p:nvGraphicFramePr>
        <p:xfrm>
          <a:off x="5608463" y="4724386"/>
          <a:ext cx="2612596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54">
                  <a:extLst>
                    <a:ext uri="{9D8B030D-6E8A-4147-A177-3AD203B41FA5}">
                      <a16:colId xmlns="" xmlns:a16="http://schemas.microsoft.com/office/drawing/2014/main" val="1117655928"/>
                    </a:ext>
                  </a:extLst>
                </a:gridCol>
                <a:gridCol w="709471">
                  <a:extLst>
                    <a:ext uri="{9D8B030D-6E8A-4147-A177-3AD203B41FA5}">
                      <a16:colId xmlns="" xmlns:a16="http://schemas.microsoft.com/office/drawing/2014/main" val="1988614698"/>
                    </a:ext>
                  </a:extLst>
                </a:gridCol>
                <a:gridCol w="709471">
                  <a:extLst>
                    <a:ext uri="{9D8B030D-6E8A-4147-A177-3AD203B41FA5}">
                      <a16:colId xmlns="" xmlns:a16="http://schemas.microsoft.com/office/drawing/2014/main" val="2574476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37001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{0,1}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{0}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90865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{2}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∅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240778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∅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4315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241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A262F77-9E7A-4548-A65C-88846AF9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915C8E7-1D1B-4DF8-BC0B-5A48C89C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T=</a:t>
            </a:r>
            <a:r>
              <a:rPr lang="en-US" dirty="0" err="1"/>
              <a:t>tetext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0266A9F-AD2C-4DA3-9773-6C4E7827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1CE5E26C-8D02-41C9-AC8F-D60BA2ABF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27941241"/>
              </p:ext>
            </p:extLst>
          </p:nvPr>
        </p:nvGraphicFramePr>
        <p:xfrm>
          <a:off x="3491880" y="980728"/>
          <a:ext cx="4914899" cy="1671638"/>
        </p:xfrm>
        <a:graphic>
          <a:graphicData uri="http://schemas.openxmlformats.org/presentationml/2006/ole">
            <p:oleObj spid="_x0000_s48132" name="Visio" r:id="rId3" imgW="3274551" imgH="1114560" progId="Visio.Drawing.11">
              <p:embed/>
            </p:oleObj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63F7C32F-B173-4A14-9772-5308B3AA1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31831"/>
              </p:ext>
            </p:extLst>
          </p:nvPr>
        </p:nvGraphicFramePr>
        <p:xfrm>
          <a:off x="457200" y="3342622"/>
          <a:ext cx="8229599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4560">
                  <a:extLst>
                    <a:ext uri="{9D8B030D-6E8A-4147-A177-3AD203B41FA5}">
                      <a16:colId xmlns="" xmlns:a16="http://schemas.microsoft.com/office/drawing/2014/main" val="645271272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1691998251"/>
                    </a:ext>
                  </a:extLst>
                </a:gridCol>
                <a:gridCol w="4042791">
                  <a:extLst>
                    <a:ext uri="{9D8B030D-6E8A-4147-A177-3AD203B41FA5}">
                      <a16:colId xmlns="" xmlns:a16="http://schemas.microsoft.com/office/drawing/2014/main" val="3693007782"/>
                    </a:ext>
                  </a:extLst>
                </a:gridCol>
              </a:tblGrid>
              <a:tr h="468133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Входной символ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Состояние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Примечание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08649266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{0}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77223747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{0, 1, 2}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13471952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{0, 3, 4}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396388736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{0, 1, 2}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6755812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{0, 3, 4}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77478293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{0, 5}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51271443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{0,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en-US" sz="2000" dirty="0">
                          <a:effectLst/>
                        </a:rPr>
                        <a:t>}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Найдено вхождение образца </a:t>
                      </a:r>
                      <a:r>
                        <a:rPr lang="en-US" sz="2000" dirty="0">
                          <a:effectLst/>
                        </a:rPr>
                        <a:t>text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01813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1354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FC7832-1F4A-4362-A6BC-F2412284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ε</a:t>
            </a:r>
            <a:r>
              <a:rPr lang="en-US" dirty="0"/>
              <a:t>-НКА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D5C60D2-D5CE-4FD0-8355-2E2BA775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dirty="0"/>
              <a:t>НКА использующий </a:t>
            </a:r>
            <a:r>
              <a:rPr lang="en-US" sz="2400" dirty="0"/>
              <a:t>ε</a:t>
            </a:r>
            <a:r>
              <a:rPr lang="ru-RU" sz="2400" dirty="0"/>
              <a:t>-переходы</a:t>
            </a:r>
          </a:p>
          <a:p>
            <a:r>
              <a:rPr lang="en-US" sz="2400" b="1" dirty="0"/>
              <a:t>ε</a:t>
            </a:r>
            <a:r>
              <a:rPr lang="ru-RU" sz="2400" b="1" dirty="0"/>
              <a:t>-переход</a:t>
            </a:r>
            <a:r>
              <a:rPr lang="ru-RU" sz="2400" dirty="0"/>
              <a:t> (эпсилон-переход) – переход между состояниями, который может быть выполнен автоматом без входного символа </a:t>
            </a:r>
            <a:r>
              <a:rPr lang="ru-RU" sz="2400" i="1" dirty="0"/>
              <a:t>(обозначается на рисунках и в таблицах символом </a:t>
            </a:r>
            <a:r>
              <a:rPr lang="en-US" sz="2400" b="1" i="1" dirty="0"/>
              <a:t>ε</a:t>
            </a:r>
            <a:r>
              <a:rPr lang="ru-RU" sz="2400" b="1" i="1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0679125-2D82-416A-B512-2C1DF447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EBA05F82-4F4F-42DA-A9FA-3B6C8D5B9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97589060"/>
              </p:ext>
            </p:extLst>
          </p:nvPr>
        </p:nvGraphicFramePr>
        <p:xfrm>
          <a:off x="1403648" y="3789040"/>
          <a:ext cx="5992089" cy="1671840"/>
        </p:xfrm>
        <a:graphic>
          <a:graphicData uri="http://schemas.openxmlformats.org/presentationml/2006/ole">
            <p:oleObj spid="_x0000_s49159" name="Visio" r:id="rId3" imgW="3994726" imgH="1114560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2783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FC7832-1F4A-4362-A6BC-F2412284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ε</a:t>
            </a:r>
            <a:r>
              <a:rPr lang="en-US" dirty="0"/>
              <a:t>-НКА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D5C60D2-D5CE-4FD0-8355-2E2BA775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600" dirty="0"/>
              <a:t>Возможность простого объединения нескольких автоматов в один – появляется новое начальное состояние из которого выходят </a:t>
            </a:r>
            <a:r>
              <a:rPr lang="ru-RU" sz="2600" b="1" dirty="0"/>
              <a:t>ε-</a:t>
            </a:r>
            <a:r>
              <a:rPr lang="ru-RU" sz="2600" dirty="0"/>
              <a:t>переходы в исходные начальные состояния объединяемых автоматов</a:t>
            </a:r>
          </a:p>
          <a:p>
            <a:r>
              <a:rPr lang="ru-RU" sz="2600" dirty="0"/>
              <a:t>Из одного состояния ε-НКА может выходить сколько угодно как обычных, так и </a:t>
            </a:r>
            <a:r>
              <a:rPr lang="ru-RU" sz="2600" b="1" dirty="0"/>
              <a:t>ε-</a:t>
            </a:r>
            <a:r>
              <a:rPr lang="ru-RU" sz="2600" dirty="0"/>
              <a:t>переходов</a:t>
            </a:r>
          </a:p>
          <a:p>
            <a:r>
              <a:rPr lang="en-US" sz="2600" dirty="0" err="1"/>
              <a:t>Может</a:t>
            </a:r>
            <a:r>
              <a:rPr lang="en-US" sz="2600" dirty="0"/>
              <a:t> </a:t>
            </a:r>
            <a:r>
              <a:rPr lang="en-US" sz="2600" dirty="0" err="1"/>
              <a:t>существовать</a:t>
            </a:r>
            <a:r>
              <a:rPr lang="en-US" sz="2600" dirty="0"/>
              <a:t> </a:t>
            </a:r>
            <a:r>
              <a:rPr lang="en-US" sz="2600" dirty="0" err="1"/>
              <a:t>цепочка</a:t>
            </a:r>
            <a:r>
              <a:rPr lang="en-US" sz="2600" dirty="0"/>
              <a:t> </a:t>
            </a:r>
            <a:r>
              <a:rPr lang="en-US" sz="2600" dirty="0" err="1"/>
              <a:t>из</a:t>
            </a:r>
            <a:r>
              <a:rPr lang="en-US" sz="2600" dirty="0"/>
              <a:t> </a:t>
            </a:r>
            <a:r>
              <a:rPr lang="en-US" sz="2600" dirty="0" err="1"/>
              <a:t>нескольких</a:t>
            </a:r>
            <a:r>
              <a:rPr lang="en-US" sz="2600" dirty="0"/>
              <a:t> </a:t>
            </a:r>
            <a:r>
              <a:rPr lang="en-US" sz="2600" dirty="0" err="1"/>
              <a:t>последовательных</a:t>
            </a:r>
            <a:r>
              <a:rPr lang="en-US" sz="2600" dirty="0"/>
              <a:t> </a:t>
            </a:r>
            <a:r>
              <a:rPr lang="en-US" sz="2600" b="1" dirty="0"/>
              <a:t>ε-</a:t>
            </a:r>
            <a:r>
              <a:rPr lang="en-US" sz="2600" dirty="0" err="1"/>
              <a:t>переходов</a:t>
            </a:r>
            <a:r>
              <a:rPr lang="en-US" sz="2600" dirty="0"/>
              <a:t>. </a:t>
            </a:r>
            <a:r>
              <a:rPr lang="en-US" sz="2600" dirty="0" err="1"/>
              <a:t>Автомат</a:t>
            </a:r>
            <a:r>
              <a:rPr lang="en-US" sz="2600" dirty="0"/>
              <a:t> </a:t>
            </a:r>
            <a:r>
              <a:rPr lang="en-US" sz="2600" dirty="0" err="1"/>
              <a:t>может</a:t>
            </a:r>
            <a:r>
              <a:rPr lang="en-US" sz="2600" dirty="0"/>
              <a:t> </a:t>
            </a:r>
            <a:r>
              <a:rPr lang="en-US" sz="2600" dirty="0" err="1"/>
              <a:t>проходить</a:t>
            </a:r>
            <a:r>
              <a:rPr lang="en-US" sz="2600" dirty="0"/>
              <a:t> </a:t>
            </a:r>
            <a:r>
              <a:rPr lang="en-US" sz="2600" dirty="0" err="1"/>
              <a:t>цепочку</a:t>
            </a:r>
            <a:r>
              <a:rPr lang="en-US" sz="2600" dirty="0"/>
              <a:t> </a:t>
            </a:r>
            <a:r>
              <a:rPr lang="en-US" sz="2600" dirty="0" err="1"/>
              <a:t>целиком</a:t>
            </a:r>
            <a:r>
              <a:rPr lang="en-US" sz="2600" dirty="0"/>
              <a:t>, </a:t>
            </a:r>
            <a:r>
              <a:rPr lang="en-US" sz="2600" dirty="0" err="1"/>
              <a:t>частично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dirty="0" err="1"/>
              <a:t>не</a:t>
            </a:r>
            <a:r>
              <a:rPr lang="en-US" sz="2600" dirty="0"/>
              <a:t> </a:t>
            </a:r>
            <a:r>
              <a:rPr lang="en-US" sz="2600" dirty="0" err="1"/>
              <a:t>проходить</a:t>
            </a:r>
            <a:r>
              <a:rPr lang="en-US" sz="2600" dirty="0"/>
              <a:t> </a:t>
            </a:r>
            <a:r>
              <a:rPr lang="en-US" sz="2600" dirty="0" err="1"/>
              <a:t>вообще</a:t>
            </a:r>
            <a:r>
              <a:rPr lang="en-US" sz="2600" dirty="0"/>
              <a:t> (</a:t>
            </a:r>
            <a:r>
              <a:rPr lang="en-US" sz="2600" dirty="0" err="1"/>
              <a:t>если</a:t>
            </a:r>
            <a:r>
              <a:rPr lang="en-US" sz="2600" dirty="0"/>
              <a:t> у ε-НКА </a:t>
            </a:r>
            <a:r>
              <a:rPr lang="en-US" sz="2600" dirty="0" err="1"/>
              <a:t>есть</a:t>
            </a:r>
            <a:r>
              <a:rPr lang="en-US" sz="2600" dirty="0"/>
              <a:t> </a:t>
            </a:r>
            <a:r>
              <a:rPr lang="en-US" sz="2600" dirty="0" err="1"/>
              <a:t>другие</a:t>
            </a:r>
            <a:r>
              <a:rPr lang="en-US" sz="2600" dirty="0"/>
              <a:t> </a:t>
            </a:r>
            <a:r>
              <a:rPr lang="en-US" sz="2600" dirty="0" err="1"/>
              <a:t>варианты</a:t>
            </a:r>
            <a:r>
              <a:rPr lang="en-US" sz="2600" dirty="0"/>
              <a:t> </a:t>
            </a:r>
            <a:r>
              <a:rPr lang="en-US" sz="2600" dirty="0" err="1"/>
              <a:t>поведения</a:t>
            </a:r>
            <a:r>
              <a:rPr lang="en-US" sz="2600" dirty="0"/>
              <a:t>)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0679125-2D82-416A-B512-2C1DF447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77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Конечные автоматы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4968552"/>
          </a:xfrm>
        </p:spPr>
        <p:txBody>
          <a:bodyPr/>
          <a:lstStyle/>
          <a:p>
            <a:pPr algn="just"/>
            <a:r>
              <a:rPr lang="ru-RU" sz="2800" dirty="0"/>
              <a:t>Достаточно эффективный поиск – на этапе сравнения каждый символ текста проверяется </a:t>
            </a:r>
            <a:r>
              <a:rPr lang="ru-RU" sz="2800" b="1" dirty="0"/>
              <a:t>ровно один раз</a:t>
            </a:r>
          </a:p>
          <a:p>
            <a:pPr algn="just"/>
            <a:r>
              <a:rPr lang="ru-RU" sz="2800" dirty="0"/>
              <a:t>Сравнение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b="1" dirty="0"/>
              <a:t>O(n)</a:t>
            </a:r>
          </a:p>
          <a:p>
            <a:pPr algn="just"/>
            <a:r>
              <a:rPr lang="ru-RU" sz="2800" dirty="0"/>
              <a:t>Предварительная обработка: </a:t>
            </a:r>
            <a:r>
              <a:rPr lang="en-US" sz="2800" b="1" dirty="0"/>
              <a:t>O(m|</a:t>
            </a:r>
            <a:r>
              <a:rPr lang="ru-RU" sz="2800" b="1" dirty="0"/>
              <a:t>Σ</a:t>
            </a:r>
            <a:r>
              <a:rPr lang="en-US" sz="2800" b="1" dirty="0"/>
              <a:t>|)</a:t>
            </a:r>
          </a:p>
          <a:p>
            <a:pPr algn="just"/>
            <a:r>
              <a:rPr lang="ru-RU" sz="2800" dirty="0"/>
              <a:t>Понятие «состояние» автомата – определяет текущее состояние задачи поиска образца – например, «не найден образец», «найдено </a:t>
            </a:r>
            <a:r>
              <a:rPr lang="en-US" sz="2800" dirty="0"/>
              <a:t>k </a:t>
            </a:r>
            <a:r>
              <a:rPr lang="ru-RU" sz="2800" dirty="0"/>
              <a:t>символов образца», «образец найден».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31AF5BD-B5A4-4B8B-B2AC-8CC8D95D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672" y="4077070"/>
            <a:ext cx="71058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52D2B2-1DEC-49C2-9C42-9D901FC5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ε</a:t>
            </a:r>
            <a:r>
              <a:rPr lang="en-US" dirty="0"/>
              <a:t>-НКА</a:t>
            </a:r>
            <a:r>
              <a:rPr lang="ru-RU" dirty="0"/>
              <a:t>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9B1125E-E871-4C3A-8D22-A3DA5BB1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34173"/>
          </a:xfrm>
        </p:spPr>
        <p:txBody>
          <a:bodyPr/>
          <a:lstStyle/>
          <a:p>
            <a:r>
              <a:rPr lang="ru-RU" sz="2800" b="1" dirty="0"/>
              <a:t>ε-замыкание</a:t>
            </a:r>
            <a:r>
              <a:rPr lang="ru-RU" sz="2800" dirty="0"/>
              <a:t> состояния </a:t>
            </a:r>
            <a:r>
              <a:rPr lang="en-US" sz="2800" dirty="0"/>
              <a:t>q – </a:t>
            </a:r>
            <a:r>
              <a:rPr lang="ru-RU" sz="2800" dirty="0"/>
              <a:t>множество состояний </a:t>
            </a:r>
            <a:r>
              <a:rPr lang="en-US" sz="2800" dirty="0"/>
              <a:t>ε</a:t>
            </a:r>
            <a:r>
              <a:rPr lang="ru-RU" sz="2800" dirty="0"/>
              <a:t>-НКА, в которые из </a:t>
            </a:r>
            <a:r>
              <a:rPr lang="en-US" sz="2800" dirty="0"/>
              <a:t>q </a:t>
            </a:r>
            <a:r>
              <a:rPr lang="ru-RU" sz="2800" dirty="0"/>
              <a:t>можно попасть по цепочке </a:t>
            </a:r>
            <a:r>
              <a:rPr lang="en-US" sz="2800" dirty="0"/>
              <a:t>ε</a:t>
            </a:r>
            <a:r>
              <a:rPr lang="ru-RU" sz="2800" dirty="0"/>
              <a:t>-переходов</a:t>
            </a:r>
            <a:r>
              <a:rPr lang="en-US" sz="2800" dirty="0"/>
              <a:t> </a:t>
            </a:r>
            <a:r>
              <a:rPr lang="en-US" sz="2400" i="1" dirty="0"/>
              <a:t>(</a:t>
            </a:r>
            <a:r>
              <a:rPr lang="ru-RU" sz="2400" i="1" dirty="0"/>
              <a:t>Как минимум, в это множество входит само состояние </a:t>
            </a:r>
            <a:r>
              <a:rPr lang="en-US" sz="2400" i="1" dirty="0"/>
              <a:t>q)</a:t>
            </a:r>
          </a:p>
          <a:p>
            <a:r>
              <a:rPr lang="ru-RU" sz="2800" dirty="0"/>
              <a:t>Функция, аргументом которой является состояние, а результатом – соответствующее </a:t>
            </a:r>
            <a:r>
              <a:rPr lang="en-US" sz="2800" dirty="0"/>
              <a:t>ε</a:t>
            </a:r>
            <a:r>
              <a:rPr lang="ru-RU" sz="2800" dirty="0"/>
              <a:t>-замыкание называется </a:t>
            </a:r>
            <a:r>
              <a:rPr lang="en-US" sz="2800" b="1" dirty="0" err="1"/>
              <a:t>eclose</a:t>
            </a:r>
            <a:endParaRPr lang="en-US" sz="2800" dirty="0"/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400" b="1" dirty="0" err="1"/>
              <a:t>eclose</a:t>
            </a:r>
            <a:r>
              <a:rPr lang="ru-RU" sz="2400" dirty="0"/>
              <a:t>(</a:t>
            </a:r>
            <a:r>
              <a:rPr lang="en-US" sz="2400" dirty="0"/>
              <a:t>q</a:t>
            </a:r>
            <a:r>
              <a:rPr lang="en-US" sz="2400" baseline="-25000" dirty="0"/>
              <a:t>i</a:t>
            </a:r>
            <a:r>
              <a:rPr lang="ru-RU" sz="2400" dirty="0"/>
              <a:t>)={</a:t>
            </a:r>
            <a:r>
              <a:rPr lang="en-US" sz="2400" dirty="0"/>
              <a:t>q</a:t>
            </a:r>
            <a:r>
              <a:rPr lang="en-US" sz="2400" baseline="-25000" dirty="0"/>
              <a:t>i</a:t>
            </a:r>
            <a:r>
              <a:rPr lang="ru-RU" sz="2400" dirty="0"/>
              <a:t>}</a:t>
            </a:r>
            <a:r>
              <a:rPr lang="en-US" sz="2400" dirty="0"/>
              <a:t> </a:t>
            </a:r>
            <a:r>
              <a:rPr lang="ru-RU" sz="2400" dirty="0"/>
              <a:t>⋃</a:t>
            </a:r>
            <a:r>
              <a:rPr lang="en-US" sz="2400" dirty="0"/>
              <a:t> </a:t>
            </a:r>
            <a:r>
              <a:rPr lang="ru-RU" sz="2400" dirty="0"/>
              <a:t>{</a:t>
            </a:r>
            <a:r>
              <a:rPr lang="en-US" sz="2400" b="1" dirty="0" err="1"/>
              <a:t>eclose</a:t>
            </a:r>
            <a:r>
              <a:rPr lang="ru-RU" sz="2400" dirty="0"/>
              <a:t>(</a:t>
            </a:r>
            <a:r>
              <a:rPr lang="en-US" sz="2400" dirty="0" err="1"/>
              <a:t>q</a:t>
            </a:r>
            <a:r>
              <a:rPr lang="en-US" sz="2400" baseline="-25000" dirty="0" err="1"/>
              <a:t>j</a:t>
            </a:r>
            <a:r>
              <a:rPr lang="ru-RU" sz="2400" dirty="0"/>
              <a:t>) | ∃ </a:t>
            </a:r>
            <a:r>
              <a:rPr lang="en-US" sz="2400" dirty="0"/>
              <a:t>ε</a:t>
            </a:r>
            <a:r>
              <a:rPr lang="ru-RU" sz="2400" dirty="0"/>
              <a:t>-переход от </a:t>
            </a:r>
            <a:r>
              <a:rPr lang="en-US" sz="2400" dirty="0"/>
              <a:t>q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ru-RU" sz="2400" dirty="0"/>
              <a:t>к </a:t>
            </a:r>
            <a:r>
              <a:rPr lang="en-US" sz="2400" dirty="0" err="1"/>
              <a:t>q</a:t>
            </a:r>
            <a:r>
              <a:rPr lang="en-US" sz="2400" baseline="-25000" dirty="0" err="1"/>
              <a:t>j</a:t>
            </a:r>
            <a:r>
              <a:rPr lang="ru-RU" sz="2400" dirty="0"/>
              <a:t>}</a:t>
            </a:r>
          </a:p>
          <a:p>
            <a:endParaRPr lang="ru-RU" sz="2800" dirty="0"/>
          </a:p>
          <a:p>
            <a:r>
              <a:rPr lang="ru-RU" sz="2800" dirty="0"/>
              <a:t>Автомат начинает работать во множестве состояний </a:t>
            </a:r>
            <a:r>
              <a:rPr lang="en-US" sz="2800" b="1" dirty="0" err="1"/>
              <a:t>eclose</a:t>
            </a:r>
            <a:r>
              <a:rPr lang="ru-RU" sz="2800" b="1" dirty="0"/>
              <a:t>{</a:t>
            </a:r>
            <a:r>
              <a:rPr lang="en-US" sz="2800" b="1" dirty="0"/>
              <a:t>q</a:t>
            </a:r>
            <a:r>
              <a:rPr lang="ru-RU" sz="2800" b="1" baseline="-25000" dirty="0"/>
              <a:t>0</a:t>
            </a:r>
            <a:r>
              <a:rPr lang="ru-RU" sz="2800" b="1" dirty="0"/>
              <a:t>}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AF29D84-26A6-4795-BF02-BFEFD655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3397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52D2B2-1DEC-49C2-9C42-9D901FC5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ε</a:t>
            </a:r>
            <a:r>
              <a:rPr lang="en-US" dirty="0"/>
              <a:t>-НКА</a:t>
            </a:r>
            <a:r>
              <a:rPr lang="ru-RU" dirty="0"/>
              <a:t>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9B1125E-E871-4C3A-8D22-A3DA5BB1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34173"/>
          </a:xfrm>
        </p:spPr>
        <p:txBody>
          <a:bodyPr/>
          <a:lstStyle/>
          <a:p>
            <a:r>
              <a:rPr lang="ru-RU" dirty="0"/>
              <a:t>Если автомат находится во множестве состояний </a:t>
            </a:r>
            <a:r>
              <a:rPr lang="ru-RU" b="1" dirty="0"/>
              <a:t>{</a:t>
            </a:r>
            <a:r>
              <a:rPr lang="en-US" b="1" dirty="0"/>
              <a:t>q</a:t>
            </a:r>
            <a:r>
              <a:rPr lang="en-US" b="1" baseline="-25000" dirty="0"/>
              <a:t>i</a:t>
            </a:r>
            <a:r>
              <a:rPr lang="ru-RU" b="1" dirty="0"/>
              <a:t>}</a:t>
            </a:r>
            <a:r>
              <a:rPr lang="ru-RU" dirty="0"/>
              <a:t>, то при поступлении на вход символа «</a:t>
            </a:r>
            <a:r>
              <a:rPr lang="en-US" b="1" dirty="0"/>
              <a:t>a</a:t>
            </a:r>
            <a:r>
              <a:rPr lang="ru-RU" dirty="0"/>
              <a:t>» он переходит во множество состояний, получаемых </a:t>
            </a:r>
            <a:r>
              <a:rPr lang="en-US" b="1" dirty="0"/>
              <a:t>ε</a:t>
            </a:r>
            <a:r>
              <a:rPr lang="ru-RU" b="1" dirty="0"/>
              <a:t>-замыканием </a:t>
            </a:r>
            <a:r>
              <a:rPr lang="ru-RU" dirty="0"/>
              <a:t>всех состояний из объединения </a:t>
            </a:r>
            <a:r>
              <a:rPr lang="ru-RU" b="1" dirty="0"/>
              <a:t>{</a:t>
            </a:r>
            <a:r>
              <a:rPr lang="en-US" b="1" dirty="0"/>
              <a:t>δ</a:t>
            </a:r>
            <a:r>
              <a:rPr lang="ru-RU" b="1" dirty="0"/>
              <a:t>(</a:t>
            </a:r>
            <a:r>
              <a:rPr lang="en-US" b="1" dirty="0"/>
              <a:t>q</a:t>
            </a:r>
            <a:r>
              <a:rPr lang="en-US" b="1" baseline="-25000" dirty="0"/>
              <a:t>i</a:t>
            </a:r>
            <a:r>
              <a:rPr lang="ru-RU" b="1" dirty="0"/>
              <a:t>,</a:t>
            </a:r>
            <a:r>
              <a:rPr lang="en-US" b="1" dirty="0"/>
              <a:t>a</a:t>
            </a:r>
            <a:r>
              <a:rPr lang="ru-RU" b="1" dirty="0"/>
              <a:t>)}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ru-RU" sz="2400" dirty="0"/>
              <a:t>{</a:t>
            </a:r>
            <a:r>
              <a:rPr lang="en-US" sz="2400" dirty="0"/>
              <a:t>q</a:t>
            </a:r>
            <a:r>
              <a:rPr lang="en-US" sz="2400" baseline="-25000" dirty="0"/>
              <a:t>i</a:t>
            </a:r>
            <a:r>
              <a:rPr lang="ru-RU" sz="2400" dirty="0"/>
              <a:t>}</a:t>
            </a:r>
            <a:r>
              <a:rPr lang="en-US" sz="2400" baseline="-25000" dirty="0"/>
              <a:t>next</a:t>
            </a:r>
            <a:r>
              <a:rPr lang="ru-RU" sz="2400" dirty="0"/>
              <a:t>=⋃ </a:t>
            </a:r>
            <a:r>
              <a:rPr lang="en-US" sz="2400" dirty="0" err="1"/>
              <a:t>eclose</a:t>
            </a:r>
            <a:r>
              <a:rPr lang="ru-RU" sz="2400" dirty="0"/>
              <a:t>(</a:t>
            </a:r>
            <a:r>
              <a:rPr lang="en-US" sz="2400" dirty="0" err="1"/>
              <a:t>q</a:t>
            </a:r>
            <a:r>
              <a:rPr lang="en-US" sz="2400" baseline="-25000" dirty="0" err="1"/>
              <a:t>j</a:t>
            </a:r>
            <a:r>
              <a:rPr lang="ru-RU" sz="2400" dirty="0"/>
              <a:t>), где </a:t>
            </a:r>
            <a:r>
              <a:rPr lang="en-US" sz="2400" dirty="0" err="1"/>
              <a:t>q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ru-RU" sz="2400" dirty="0"/>
              <a:t>∈ ⋃ δ(</a:t>
            </a:r>
            <a:r>
              <a:rPr lang="ru-RU" sz="2400" dirty="0" err="1"/>
              <a:t>q</a:t>
            </a:r>
            <a:r>
              <a:rPr lang="ru-RU" sz="2400" baseline="-25000" dirty="0" err="1"/>
              <a:t>k</a:t>
            </a:r>
            <a:r>
              <a:rPr lang="ru-RU" sz="2400" dirty="0" err="1"/>
              <a:t>,a</a:t>
            </a:r>
            <a:r>
              <a:rPr lang="ru-RU" sz="2400" dirty="0"/>
              <a:t>), где </a:t>
            </a:r>
            <a:r>
              <a:rPr lang="en-US" sz="2400" dirty="0" err="1"/>
              <a:t>q</a:t>
            </a:r>
            <a:r>
              <a:rPr lang="en-US" sz="2400" baseline="-25000" dirty="0" err="1"/>
              <a:t>k</a:t>
            </a:r>
            <a:r>
              <a:rPr lang="en-US" sz="2400" dirty="0"/>
              <a:t> </a:t>
            </a:r>
            <a:r>
              <a:rPr lang="ru-RU" sz="2400" dirty="0"/>
              <a:t>∈ {</a:t>
            </a:r>
            <a:r>
              <a:rPr lang="en-US" sz="2400" dirty="0" err="1"/>
              <a:t>q</a:t>
            </a:r>
            <a:r>
              <a:rPr lang="en-US" sz="2400" baseline="-25000" dirty="0" err="1"/>
              <a:t>k</a:t>
            </a:r>
            <a:r>
              <a:rPr lang="ru-RU" sz="2400" dirty="0"/>
              <a:t>}</a:t>
            </a:r>
            <a:r>
              <a:rPr lang="en-US" sz="2400" baseline="-25000" dirty="0"/>
              <a:t>current</a:t>
            </a:r>
            <a:endParaRPr lang="ru-RU" sz="2400" dirty="0"/>
          </a:p>
          <a:p>
            <a:endParaRPr lang="ru-RU" dirty="0"/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AF29D84-26A6-4795-BF02-BFEFD655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154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BF129C-C9F3-4E0F-A574-E9BC849E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ε</a:t>
            </a:r>
            <a:r>
              <a:rPr lang="en-US" dirty="0"/>
              <a:t>-НКА</a:t>
            </a:r>
            <a:r>
              <a:rPr lang="ru-RU" dirty="0"/>
              <a:t>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="" xmlns:a16="http://schemas.microsoft.com/office/drawing/2014/main" id="{3BBE440B-C2F5-4774-967A-6137C4EDC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91865157"/>
              </p:ext>
            </p:extLst>
          </p:nvPr>
        </p:nvGraphicFramePr>
        <p:xfrm>
          <a:off x="438457" y="2996952"/>
          <a:ext cx="8310007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509">
                  <a:extLst>
                    <a:ext uri="{9D8B030D-6E8A-4147-A177-3AD203B41FA5}">
                      <a16:colId xmlns="" xmlns:a16="http://schemas.microsoft.com/office/drawing/2014/main" val="3904078345"/>
                    </a:ext>
                  </a:extLst>
                </a:gridCol>
                <a:gridCol w="1931103">
                  <a:extLst>
                    <a:ext uri="{9D8B030D-6E8A-4147-A177-3AD203B41FA5}">
                      <a16:colId xmlns="" xmlns:a16="http://schemas.microsoft.com/office/drawing/2014/main" val="3565018856"/>
                    </a:ext>
                  </a:extLst>
                </a:gridCol>
                <a:gridCol w="4826395">
                  <a:extLst>
                    <a:ext uri="{9D8B030D-6E8A-4147-A177-3AD203B41FA5}">
                      <a16:colId xmlns="" xmlns:a16="http://schemas.microsoft.com/office/drawing/2014/main" val="3000985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Входной символ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Состояние</a:t>
                      </a:r>
                      <a:endParaRPr lang="ru-RU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Примечание</a:t>
                      </a:r>
                      <a:endParaRPr lang="ru-RU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885630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-</a:t>
                      </a:r>
                      <a:endParaRPr lang="ru-RU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{0, 1, 2}</a:t>
                      </a:r>
                      <a:endParaRPr lang="ru-RU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ru-RU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9660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{0, 1, 2</a:t>
                      </a:r>
                      <a:r>
                        <a:rPr lang="ru-RU" sz="2000" dirty="0">
                          <a:effectLst/>
                          <a:latin typeface="+mn-lt"/>
                        </a:rPr>
                        <a:t>, 3, 4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}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ru-RU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8903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{0, 1, 2, 5, 6}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ru-RU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8763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{0, 1, 2</a:t>
                      </a:r>
                      <a:r>
                        <a:rPr lang="ru-RU" sz="2000">
                          <a:effectLst/>
                          <a:latin typeface="+mn-lt"/>
                        </a:rPr>
                        <a:t>, 3, 4</a:t>
                      </a:r>
                      <a:r>
                        <a:rPr lang="en-US" sz="2000">
                          <a:effectLst/>
                          <a:latin typeface="+mn-lt"/>
                        </a:rPr>
                        <a:t>}</a:t>
                      </a:r>
                      <a:endParaRPr lang="ru-RU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 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30889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{0, </a:t>
                      </a:r>
                      <a:r>
                        <a:rPr lang="ru-RU" sz="2000">
                          <a:effectLst/>
                          <a:latin typeface="+mn-lt"/>
                        </a:rPr>
                        <a:t>1</a:t>
                      </a:r>
                      <a:r>
                        <a:rPr lang="en-US" sz="2000">
                          <a:effectLst/>
                          <a:latin typeface="+mn-lt"/>
                        </a:rPr>
                        <a:t>, </a:t>
                      </a:r>
                      <a:r>
                        <a:rPr lang="ru-RU" sz="2000">
                          <a:effectLst/>
                          <a:latin typeface="+mn-lt"/>
                        </a:rPr>
                        <a:t>2, 5, 6</a:t>
                      </a:r>
                      <a:r>
                        <a:rPr lang="en-US" sz="2000">
                          <a:effectLst/>
                          <a:latin typeface="+mn-lt"/>
                        </a:rPr>
                        <a:t>}</a:t>
                      </a:r>
                      <a:endParaRPr lang="ru-RU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 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19132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x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{0, </a:t>
                      </a:r>
                      <a:r>
                        <a:rPr lang="ru-RU" sz="2000">
                          <a:effectLst/>
                          <a:latin typeface="+mn-lt"/>
                        </a:rPr>
                        <a:t>1, 2, 7</a:t>
                      </a:r>
                      <a:r>
                        <a:rPr lang="en-US" sz="2000">
                          <a:effectLst/>
                          <a:latin typeface="+mn-lt"/>
                        </a:rPr>
                        <a:t>}</a:t>
                      </a:r>
                      <a:endParaRPr lang="ru-RU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 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376254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{0, 1, 2,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}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Найдено вхождение образца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text</a:t>
                      </a:r>
                      <a:endParaRPr lang="ru-RU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61011199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C649381-796D-45EB-A8DE-96F5E496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CC9D03E2-83D1-42BE-A0F1-4A2385061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67218052"/>
              </p:ext>
            </p:extLst>
          </p:nvPr>
        </p:nvGraphicFramePr>
        <p:xfrm>
          <a:off x="1259632" y="980728"/>
          <a:ext cx="5992089" cy="1671840"/>
        </p:xfrm>
        <a:graphic>
          <a:graphicData uri="http://schemas.openxmlformats.org/presentationml/2006/ole">
            <p:oleObj spid="_x0000_s50181" name="Visio" r:id="rId3" imgW="3994726" imgH="1114560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0968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FAC686-89F3-494D-B4EB-211F392D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НКА и ε</a:t>
            </a:r>
            <a:r>
              <a:rPr lang="en-US" dirty="0"/>
              <a:t>-НКА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9153377-D3DC-49E5-82A0-9E21D0DC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b="1" dirty="0"/>
              <a:t>НКА </a:t>
            </a:r>
            <a:r>
              <a:rPr lang="ru-RU" dirty="0"/>
              <a:t>: при поступлении входного символа необходимо переходить из каждого состояния в соответствующее множество и объединять результаты</a:t>
            </a:r>
          </a:p>
          <a:p>
            <a:endParaRPr lang="ru-RU" dirty="0"/>
          </a:p>
          <a:p>
            <a:r>
              <a:rPr lang="ru-RU" b="1" dirty="0"/>
              <a:t>ε-НКА</a:t>
            </a:r>
            <a:r>
              <a:rPr lang="ru-RU" dirty="0"/>
              <a:t> : перед началом обработки данных и после обработки каждого входного символа – подавать на вход пустой символ </a:t>
            </a:r>
            <a:r>
              <a:rPr lang="en-US" b="1" dirty="0"/>
              <a:t>ε</a:t>
            </a:r>
            <a:r>
              <a:rPr lang="en-US" dirty="0"/>
              <a:t> </a:t>
            </a:r>
            <a:r>
              <a:rPr lang="ru-RU" dirty="0"/>
              <a:t>пока множество состояний не перестанет изменяться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01DAB29-5727-4BDE-B8A1-02EE51AE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9960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25C241A-6E97-4819-99DB-8A2E34BF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НКА → 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1887D0F-BC3D-406C-9341-1A475F30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sz="2800" dirty="0"/>
              <a:t>Множество состояний НКА – конечно</a:t>
            </a:r>
          </a:p>
          <a:p>
            <a:endParaRPr lang="ru-RU" sz="2800" dirty="0"/>
          </a:p>
          <a:p>
            <a:r>
              <a:rPr lang="ru-RU" sz="2800" dirty="0"/>
              <a:t>Каждое </a:t>
            </a:r>
            <a:r>
              <a:rPr lang="ru-RU" sz="2800" b="1" dirty="0"/>
              <a:t>множество состояний </a:t>
            </a:r>
            <a:r>
              <a:rPr lang="ru-RU" sz="2800" dirty="0"/>
              <a:t>НКА необходимо </a:t>
            </a:r>
            <a:r>
              <a:rPr lang="ru-RU" sz="2800" b="1" dirty="0"/>
              <a:t>отразить</a:t>
            </a:r>
            <a:r>
              <a:rPr lang="ru-RU" sz="2800" dirty="0"/>
              <a:t> в новое </a:t>
            </a:r>
            <a:r>
              <a:rPr lang="ru-RU" sz="2800" b="1" dirty="0" err="1"/>
              <a:t>метасостояние</a:t>
            </a:r>
            <a:r>
              <a:rPr lang="ru-RU" sz="2800" dirty="0"/>
              <a:t> и переписать таблицу переходов для </a:t>
            </a:r>
            <a:r>
              <a:rPr lang="ru-RU" sz="2800" dirty="0" err="1"/>
              <a:t>метасостояний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Новые </a:t>
            </a:r>
            <a:r>
              <a:rPr lang="ru-RU" sz="2800" b="1" dirty="0" err="1"/>
              <a:t>метасостояния</a:t>
            </a:r>
            <a:r>
              <a:rPr lang="ru-RU" sz="2800" dirty="0"/>
              <a:t> будут являться </a:t>
            </a:r>
            <a:r>
              <a:rPr lang="ru-RU" sz="2800" b="1" dirty="0"/>
              <a:t>состояниями</a:t>
            </a:r>
            <a:r>
              <a:rPr lang="ru-RU" sz="2800" dirty="0"/>
              <a:t> результирующего ДКА</a:t>
            </a:r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8E040E8-ED5B-4503-8098-31FEDBDE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1805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B6A9B80-FC90-4887-801C-4336C73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/>
              <a:t>НКА → ДКА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5" name="Объект 4">
                <a:extLst>
                  <a:ext uri="{FF2B5EF4-FFF2-40B4-BE49-F238E27FC236}">
                    <a16:creationId xmlns:a16="http://schemas.microsoft.com/office/drawing/2014/main" id="{560148DC-BB9F-4B94-A253-CED161BDF5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5602044"/>
                  </p:ext>
                </p:extLst>
              </p:nvPr>
            </p:nvGraphicFramePr>
            <p:xfrm>
              <a:off x="457200" y="1052513"/>
              <a:ext cx="8229600" cy="48130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0624">
                      <a:extLst>
                        <a:ext uri="{9D8B030D-6E8A-4147-A177-3AD203B41FA5}">
                          <a16:colId xmlns:a16="http://schemas.microsoft.com/office/drawing/2014/main" val="3709961860"/>
                        </a:ext>
                      </a:extLst>
                    </a:gridCol>
                    <a:gridCol w="5698976">
                      <a:extLst>
                        <a:ext uri="{9D8B030D-6E8A-4147-A177-3AD203B41FA5}">
                          <a16:colId xmlns:a16="http://schemas.microsoft.com/office/drawing/2014/main" val="4941970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ДКА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НКА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707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Состояния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ножество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состояний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НКА: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дка</m:t>
                                  </m:r>
                                </m:sup>
                              </m:sSubSup>
                              <m:r>
                                <a:rPr lang="en-US" sz="20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нка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ru-RU" sz="2000" dirty="0"/>
                        </a:p>
                        <a:p>
                          <a:endParaRPr lang="ru-R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100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Входной алфавит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Совпадает с НКА</a:t>
                          </a:r>
                        </a:p>
                        <a:p>
                          <a:endParaRPr lang="ru-R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57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Функция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переходов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опоставляет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множеству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и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входному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символу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другое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множество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</a:t>
                          </a:r>
                          <a:endParaRPr lang="ru-RU" sz="2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дка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дка</m:t>
                                      </m:r>
                                    </m:sup>
                                  </m:sSubSup>
                                  <m: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ru-RU" sz="20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=∪ </m:t>
                              </m:r>
                              <m:sSup>
                                <m:sSupPr>
                                  <m:ctrlP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нка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нка</m:t>
                                      </m:r>
                                    </m:sup>
                                  </m:sSubSup>
                                  <m: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ru-RU" sz="20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US" sz="20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где </m:t>
                              </m:r>
                              <m:sSubSup>
                                <m:sSubSupPr>
                                  <m:ctrlP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нка</m:t>
                                  </m:r>
                                </m:sup>
                              </m:sSubSup>
                              <m:r>
                                <a:rPr lang="en-US" sz="20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∈ </m:t>
                              </m:r>
                              <m:sSubSup>
                                <m:sSubSupPr>
                                  <m:ctrlP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дка</m:t>
                                  </m:r>
                                </m:sup>
                              </m:sSubSup>
                            </m:oMath>
                          </a14:m>
                          <a:endParaRPr lang="ru-R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93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Начальное состояние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Множество, состоящее только из начального состояния НКА: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дка</m:t>
                                  </m:r>
                                </m:sup>
                              </m:sSubSup>
                              <m:r>
                                <a:rPr lang="en-US" sz="20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нка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ru-R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114032"/>
                      </a:ext>
                    </a:extLst>
                  </a:tr>
                  <a:tr h="1064159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Допускающие состояния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остояния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которые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содержат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хотя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бы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одно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допускающее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состояние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НКА: </a:t>
                          </a:r>
                          <a:endParaRPr lang="ru-RU" sz="2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дка</m:t>
                                    </m:r>
                                  </m:sup>
                                </m:sSup>
                                <m:r>
                                  <a:rPr lang="en-US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ru-RU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дка</m:t>
                                        </m:r>
                                      </m:sup>
                                    </m:sSubSup>
                                    <m: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| </m:t>
                                    </m:r>
                                    <m:sSubSup>
                                      <m:sSubSupPr>
                                        <m:ctrlPr>
                                          <a:rPr lang="ru-RU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дка</m:t>
                                        </m:r>
                                      </m:sup>
                                    </m:sSubSup>
                                    <m: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∩</m:t>
                                    </m:r>
                                    <m:sSup>
                                      <m:sSupPr>
                                        <m:ctrlPr>
                                          <a:rPr lang="ru-RU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нка</m:t>
                                        </m:r>
                                      </m:sup>
                                    </m:sSup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≠∅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74057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4">
                <a:extLst>
                  <a:ext uri="{FF2B5EF4-FFF2-40B4-BE49-F238E27FC236}">
                    <a16:creationId xmlns="" xmlns:a16="http://schemas.microsoft.com/office/drawing/2014/main" id="{560148DC-BB9F-4B94-A253-CED161BDF5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="" xmlns:p14="http://schemas.microsoft.com/office/powerpoint/2010/main" val="1455602044"/>
                  </p:ext>
                </p:extLst>
              </p:nvPr>
            </p:nvGraphicFramePr>
            <p:xfrm>
              <a:off x="457200" y="1052513"/>
              <a:ext cx="8229600" cy="48130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0624">
                      <a:extLst>
                        <a:ext uri="{9D8B030D-6E8A-4147-A177-3AD203B41FA5}">
                          <a16:colId xmlns="" xmlns:a16="http://schemas.microsoft.com/office/drawing/2014/main" val="3709961860"/>
                        </a:ext>
                      </a:extLst>
                    </a:gridCol>
                    <a:gridCol w="5698976">
                      <a:extLst>
                        <a:ext uri="{9D8B030D-6E8A-4147-A177-3AD203B41FA5}">
                          <a16:colId xmlns="" xmlns:a16="http://schemas.microsoft.com/office/drawing/2014/main" val="49419707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ДКА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НКА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230707496"/>
                      </a:ext>
                    </a:extLst>
                  </a:tr>
                  <a:tr h="760159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Состояния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4599" t="-55200" r="-535" b="-48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7610071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Входной алфавит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Совпадает с НКА</a:t>
                          </a:r>
                        </a:p>
                        <a:p>
                          <a:endParaRPr lang="ru-R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949578785"/>
                      </a:ext>
                    </a:extLst>
                  </a:tr>
                  <a:tr h="1078421">
                    <a:tc>
                      <a:txBody>
                        <a:bodyPr/>
                        <a:lstStyle/>
                        <a:p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Функция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переходов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4599" t="-174576" r="-535" b="-175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1693696"/>
                      </a:ext>
                    </a:extLst>
                  </a:tr>
                  <a:tr h="722694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Начальное состояние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4599" t="-408403" r="-535" b="-161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30114032"/>
                      </a:ext>
                    </a:extLst>
                  </a:tr>
                  <a:tr h="1154494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Допускающие состояния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4599" t="-318421" r="-535" b="-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674057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922B887-16FB-4BB5-B722-C4B0B46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47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B6A9B80-FC90-4887-801C-4336C73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dirty="0"/>
              <a:t>ε</a:t>
            </a:r>
            <a:r>
              <a:rPr lang="ru-RU" dirty="0"/>
              <a:t>-НКА → ДКА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5" name="Объект 4">
                <a:extLst>
                  <a:ext uri="{FF2B5EF4-FFF2-40B4-BE49-F238E27FC236}">
                    <a16:creationId xmlns:a16="http://schemas.microsoft.com/office/drawing/2014/main" id="{560148DC-BB9F-4B94-A253-CED161BDF5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7270156"/>
                  </p:ext>
                </p:extLst>
              </p:nvPr>
            </p:nvGraphicFramePr>
            <p:xfrm>
              <a:off x="457200" y="1052513"/>
              <a:ext cx="8229600" cy="284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0624">
                      <a:extLst>
                        <a:ext uri="{9D8B030D-6E8A-4147-A177-3AD203B41FA5}">
                          <a16:colId xmlns:a16="http://schemas.microsoft.com/office/drawing/2014/main" val="3709961860"/>
                        </a:ext>
                      </a:extLst>
                    </a:gridCol>
                    <a:gridCol w="5698976">
                      <a:extLst>
                        <a:ext uri="{9D8B030D-6E8A-4147-A177-3AD203B41FA5}">
                          <a16:colId xmlns:a16="http://schemas.microsoft.com/office/drawing/2014/main" val="4941970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ДКА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ε</a:t>
                          </a:r>
                          <a: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ru-RU" sz="2000" dirty="0"/>
                            <a:t>НКА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707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Функция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переходов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опоставля</a:t>
                          </a:r>
                          <a:r>
                            <a:rPr lang="ru-RU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е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множеству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и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входному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символу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другое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множество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:endParaRPr lang="ru-RU" sz="2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дка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ru-RU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дка</m:t>
                                        </m:r>
                                      </m:sup>
                                    </m:sSubSup>
                                    <m: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ru-RU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=∪</m:t>
                                </m:r>
                                <m:r>
                                  <a:rPr lang="en-US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𝑒𝑐𝑙𝑜𝑠𝑒</m:t>
                                </m:r>
                                <m:r>
                                  <a:rPr lang="ru-RU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),</m:t>
                                </m:r>
                              </m:oMath>
                            </m:oMathPara>
                          </a14:m>
                          <a:endParaRPr lang="ru-RU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где </m:t>
                                </m:r>
                                <m:sSubSup>
                                  <m:sSubSupPr>
                                    <m:ctrlP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нка</m:t>
                                    </m:r>
                                  </m:sup>
                                </m:sSubSup>
                                <m:r>
                                  <a:rPr lang="en-US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∈ ∪</m:t>
                                </m:r>
                                <m:sSup>
                                  <m:sSupPr>
                                    <m:ctrlP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нка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ru-RU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нка</m:t>
                                        </m:r>
                                      </m:sup>
                                    </m:sSubSup>
                                    <m: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ru-RU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где </m:t>
                                </m:r>
                                <m:sSubSup>
                                  <m:sSubSupPr>
                                    <m:ctrlP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нка</m:t>
                                    </m:r>
                                  </m:sup>
                                </m:sSubSup>
                                <m:r>
                                  <a:rPr lang="ru-RU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ru-RU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дка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93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Начальное состояние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ε</a:t>
                          </a: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-замыкание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начального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состояния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ε</a:t>
                          </a: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-НКА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:endParaRPr lang="ru-RU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дка</m:t>
                                    </m:r>
                                  </m:sup>
                                </m:sSubSup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𝑒𝑐𝑙𝑜𝑠𝑒</m:t>
                                </m:r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нка</m:t>
                                    </m:r>
                                  </m:sup>
                                </m:sSubSup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1140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4">
                <a:extLst>
                  <a:ext uri="{FF2B5EF4-FFF2-40B4-BE49-F238E27FC236}">
                    <a16:creationId xmlns="" xmlns:a16="http://schemas.microsoft.com/office/drawing/2014/main" id="{560148DC-BB9F-4B94-A253-CED161BDF5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="" xmlns:p14="http://schemas.microsoft.com/office/powerpoint/2010/main" val="1337270156"/>
                  </p:ext>
                </p:extLst>
              </p:nvPr>
            </p:nvGraphicFramePr>
            <p:xfrm>
              <a:off x="457200" y="1052513"/>
              <a:ext cx="8229600" cy="284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0624">
                      <a:extLst>
                        <a:ext uri="{9D8B030D-6E8A-4147-A177-3AD203B41FA5}">
                          <a16:colId xmlns="" xmlns:a16="http://schemas.microsoft.com/office/drawing/2014/main" val="3709961860"/>
                        </a:ext>
                      </a:extLst>
                    </a:gridCol>
                    <a:gridCol w="5698976">
                      <a:extLst>
                        <a:ext uri="{9D8B030D-6E8A-4147-A177-3AD203B41FA5}">
                          <a16:colId xmlns="" xmlns:a16="http://schemas.microsoft.com/office/drawing/2014/main" val="49419707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/>
                            <a:t>ДКА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ε</a:t>
                          </a:r>
                          <a: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ru-RU" sz="2000" dirty="0"/>
                            <a:t>НКА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230707496"/>
                      </a:ext>
                    </a:extLst>
                  </a:tr>
                  <a:tr h="1748600">
                    <a:tc>
                      <a:txBody>
                        <a:bodyPr/>
                        <a:lstStyle/>
                        <a:p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Функция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переходов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4599" t="-23958" r="-535" b="-461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169369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Начальное состояние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4599" t="-310435" r="-535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301140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922B887-16FB-4BB5-B722-C4B0B46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82954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25C241A-6E97-4819-99DB-8A2E34BF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НКА → 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1887D0F-BC3D-406C-9341-1A475F30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sz="2400" dirty="0"/>
              <a:t>Если НКА имеет </a:t>
            </a:r>
            <a:r>
              <a:rPr lang="en-US" sz="2400" b="1" dirty="0"/>
              <a:t>m</a:t>
            </a:r>
            <a:r>
              <a:rPr lang="en-US" sz="2400" dirty="0"/>
              <a:t> </a:t>
            </a:r>
            <a:r>
              <a:rPr lang="ru-RU" sz="2400" dirty="0"/>
              <a:t>состояний, то состояниями ДКА будут все подмножества множества </a:t>
            </a:r>
            <a:r>
              <a:rPr lang="ru-RU" sz="2400" b="1" dirty="0"/>
              <a:t>{</a:t>
            </a:r>
            <a:r>
              <a:rPr lang="en-US" sz="2400" b="1" dirty="0"/>
              <a:t>q</a:t>
            </a:r>
            <a:r>
              <a:rPr lang="ru-RU" sz="2400" b="1" baseline="-25000" dirty="0"/>
              <a:t>0</a:t>
            </a:r>
            <a:r>
              <a:rPr lang="ru-RU" sz="2400" b="1" dirty="0"/>
              <a:t>, </a:t>
            </a:r>
            <a:r>
              <a:rPr lang="en-US" sz="2400" b="1" dirty="0"/>
              <a:t>q</a:t>
            </a:r>
            <a:r>
              <a:rPr lang="ru-RU" sz="2400" b="1" baseline="-25000" dirty="0"/>
              <a:t>1</a:t>
            </a:r>
            <a:r>
              <a:rPr lang="ru-RU" sz="2400" b="1" dirty="0"/>
              <a:t>, …, </a:t>
            </a:r>
            <a:r>
              <a:rPr lang="en-US" sz="2400" b="1" dirty="0" err="1"/>
              <a:t>q</a:t>
            </a:r>
            <a:r>
              <a:rPr lang="en-US" sz="2400" b="1" baseline="-25000" dirty="0" err="1"/>
              <a:t>m</a:t>
            </a:r>
            <a:r>
              <a:rPr lang="ru-RU" sz="2400" b="1" baseline="-25000" dirty="0"/>
              <a:t>-1</a:t>
            </a:r>
            <a:r>
              <a:rPr lang="ru-RU" sz="2400" b="1" dirty="0"/>
              <a:t>}</a:t>
            </a:r>
            <a:r>
              <a:rPr lang="ru-RU" sz="2400" dirty="0"/>
              <a:t> </a:t>
            </a:r>
          </a:p>
          <a:p>
            <a:r>
              <a:rPr lang="ru-RU" sz="2400" dirty="0"/>
              <a:t>Поскольку каждое из </a:t>
            </a:r>
            <a:r>
              <a:rPr lang="en-US" sz="2400" b="1" dirty="0"/>
              <a:t>q</a:t>
            </a:r>
            <a:r>
              <a:rPr lang="en-US" sz="2400" b="1" baseline="-25000" dirty="0"/>
              <a:t>i</a:t>
            </a:r>
            <a:r>
              <a:rPr lang="ru-RU" sz="2400" b="1" dirty="0"/>
              <a:t>, </a:t>
            </a:r>
            <a:r>
              <a:rPr lang="en-US" sz="2400" b="1" dirty="0" err="1"/>
              <a:t>i</a:t>
            </a:r>
            <a:r>
              <a:rPr lang="ru-RU" sz="2400" b="1" dirty="0"/>
              <a:t>=0..</a:t>
            </a:r>
            <a:r>
              <a:rPr lang="en-US" sz="2400" b="1" dirty="0"/>
              <a:t>m</a:t>
            </a:r>
            <a:r>
              <a:rPr lang="ru-RU" sz="2400" b="1" dirty="0"/>
              <a:t>-1</a:t>
            </a:r>
            <a:r>
              <a:rPr lang="ru-RU" sz="2400" dirty="0"/>
              <a:t> может как входить, так и не входить в подмножество мы получаем </a:t>
            </a:r>
            <a:r>
              <a:rPr lang="ru-RU" sz="2400" b="1" dirty="0"/>
              <a:t>2</a:t>
            </a:r>
            <a:r>
              <a:rPr lang="en-US" sz="2400" b="1" baseline="30000" dirty="0"/>
              <a:t>m</a:t>
            </a:r>
            <a:r>
              <a:rPr lang="en-US" sz="2400" dirty="0"/>
              <a:t> </a:t>
            </a:r>
            <a:r>
              <a:rPr lang="ru-RU" sz="2400" dirty="0"/>
              <a:t>состояний ДКА</a:t>
            </a:r>
          </a:p>
          <a:p>
            <a:r>
              <a:rPr lang="ru-RU" sz="2400" dirty="0"/>
              <a:t>Часть состояний может оказаться </a:t>
            </a:r>
            <a:r>
              <a:rPr lang="ru-RU" sz="2400" b="1" dirty="0"/>
              <a:t>недостижимыми</a:t>
            </a:r>
            <a:r>
              <a:rPr lang="ru-RU" sz="2400" dirty="0"/>
              <a:t>, </a:t>
            </a:r>
            <a:r>
              <a:rPr lang="ru-RU" sz="2400" i="1" dirty="0"/>
              <a:t>то есть не существует такой последовательности переходов, которая бы приводила автомат в такое состояние из начального</a:t>
            </a:r>
            <a:endParaRPr lang="ru-RU" sz="2400" dirty="0"/>
          </a:p>
          <a:p>
            <a:r>
              <a:rPr lang="ru-RU" sz="2400" dirty="0"/>
              <a:t>Недостижимые состояния можно исключить и это никак не повлияет на формируемый ДКА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8E040E8-ED5B-4503-8098-31FEDBDE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52978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25C241A-6E97-4819-99DB-8A2E34BF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Способы НКА → 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1887D0F-BC3D-406C-9341-1A475F30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sz="2400" dirty="0"/>
              <a:t>Первый</a:t>
            </a:r>
          </a:p>
          <a:p>
            <a:pPr marL="841375" lvl="1" indent="-514350">
              <a:buFont typeface="+mj-lt"/>
              <a:buAutoNum type="arabicPeriod"/>
            </a:pPr>
            <a:r>
              <a:rPr lang="ru-RU" sz="2400" dirty="0"/>
              <a:t>Сгенерировать все возможные состояния ДКА</a:t>
            </a:r>
          </a:p>
          <a:p>
            <a:pPr marL="841375" lvl="1" indent="-514350">
              <a:buFont typeface="+mj-lt"/>
              <a:buAutoNum type="arabicPeriod"/>
            </a:pPr>
            <a:r>
              <a:rPr lang="ru-RU" sz="2400" dirty="0"/>
              <a:t>Установить связи между состояниями ДКА на основании функции переходов НКА</a:t>
            </a:r>
          </a:p>
          <a:p>
            <a:pPr marL="841375" lvl="1" indent="-514350">
              <a:buFont typeface="+mj-lt"/>
              <a:buAutoNum type="arabicPeriod"/>
            </a:pPr>
            <a:r>
              <a:rPr lang="ru-RU" sz="2400" dirty="0"/>
              <a:t>Удалить недостижимые состояния</a:t>
            </a:r>
            <a:endParaRPr lang="ru-RU" sz="2000" dirty="0"/>
          </a:p>
          <a:p>
            <a:r>
              <a:rPr lang="ru-RU" sz="2400" dirty="0"/>
              <a:t>Второй</a:t>
            </a:r>
          </a:p>
          <a:p>
            <a:pPr marL="841375" lvl="1" indent="-514350">
              <a:buFont typeface="+mj-lt"/>
              <a:buAutoNum type="arabicPeriod"/>
            </a:pPr>
            <a:r>
              <a:rPr lang="ru-RU" sz="2400" dirty="0"/>
              <a:t>Определяем начальное состояние ДКА как </a:t>
            </a:r>
            <a:r>
              <a:rPr lang="ru-RU" sz="2400" b="1" dirty="0"/>
              <a:t>ε-</a:t>
            </a:r>
            <a:r>
              <a:rPr lang="ru-RU" sz="2400" dirty="0"/>
              <a:t>замыкание начального состояния НКА</a:t>
            </a:r>
          </a:p>
          <a:p>
            <a:pPr marL="841375" lvl="1" indent="-514350">
              <a:buFont typeface="+mj-lt"/>
              <a:buAutoNum type="arabicPeriod"/>
            </a:pPr>
            <a:r>
              <a:rPr lang="ru-RU" sz="2400" dirty="0"/>
              <a:t>Для текущего состояния перебираем все входные символы и формируем все возможные состояния</a:t>
            </a:r>
          </a:p>
          <a:p>
            <a:pPr marL="841375" lvl="1" indent="-514350">
              <a:buFont typeface="+mj-lt"/>
              <a:buAutoNum type="arabicPeriod"/>
            </a:pPr>
            <a:r>
              <a:rPr lang="ru-RU" sz="2400" dirty="0"/>
              <a:t>К полученным состояниям применяем рекурсивно шаг 2</a:t>
            </a:r>
          </a:p>
          <a:p>
            <a:pPr marL="841375" lvl="1" indent="-514350">
              <a:buFont typeface="+mj-lt"/>
              <a:buAutoNum type="arabicPeriod"/>
            </a:pPr>
            <a:r>
              <a:rPr lang="ru-RU" sz="2400" dirty="0"/>
              <a:t>Остановка когда нет новых состояний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8E040E8-ED5B-4503-8098-31FEDBDE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36310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B591FD-0EB3-42FE-9F9F-B5F83443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Пример НКА → ДКА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3578256-9838-4E5F-BD1E-AE1B889D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  <p:graphicFrame>
        <p:nvGraphicFramePr>
          <p:cNvPr id="5" name="Содержимое 4">
            <a:extLst>
              <a:ext uri="{FF2B5EF4-FFF2-40B4-BE49-F238E27FC236}">
                <a16:creationId xmlns="" xmlns:a16="http://schemas.microsoft.com/office/drawing/2014/main" id="{889C313A-8338-413B-9850-FF346DDDC20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13601565"/>
              </p:ext>
            </p:extLst>
          </p:nvPr>
        </p:nvGraphicFramePr>
        <p:xfrm>
          <a:off x="3995936" y="1196752"/>
          <a:ext cx="3994150" cy="1114425"/>
        </p:xfrm>
        <a:graphic>
          <a:graphicData uri="http://schemas.openxmlformats.org/presentationml/2006/ole">
            <p:oleObj spid="_x0000_s51201" name="Visio" r:id="rId3" imgW="3994726" imgH="1114560" progId="Visio.Drawing.11">
              <p:embed/>
            </p:oleObj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B7E5E924-5532-48B8-825D-48E184FF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7705316"/>
              </p:ext>
            </p:extLst>
          </p:nvPr>
        </p:nvGraphicFramePr>
        <p:xfrm>
          <a:off x="395536" y="2636912"/>
          <a:ext cx="8424936" cy="3512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4664">
                  <a:extLst>
                    <a:ext uri="{9D8B030D-6E8A-4147-A177-3AD203B41FA5}">
                      <a16:colId xmlns="" xmlns:a16="http://schemas.microsoft.com/office/drawing/2014/main" val="1292468003"/>
                    </a:ext>
                  </a:extLst>
                </a:gridCol>
                <a:gridCol w="1684664">
                  <a:extLst>
                    <a:ext uri="{9D8B030D-6E8A-4147-A177-3AD203B41FA5}">
                      <a16:colId xmlns="" xmlns:a16="http://schemas.microsoft.com/office/drawing/2014/main" val="2739760187"/>
                    </a:ext>
                  </a:extLst>
                </a:gridCol>
                <a:gridCol w="1684664">
                  <a:extLst>
                    <a:ext uri="{9D8B030D-6E8A-4147-A177-3AD203B41FA5}">
                      <a16:colId xmlns="" xmlns:a16="http://schemas.microsoft.com/office/drawing/2014/main" val="2672059975"/>
                    </a:ext>
                  </a:extLst>
                </a:gridCol>
                <a:gridCol w="1685472">
                  <a:extLst>
                    <a:ext uri="{9D8B030D-6E8A-4147-A177-3AD203B41FA5}">
                      <a16:colId xmlns="" xmlns:a16="http://schemas.microsoft.com/office/drawing/2014/main" val="3700079699"/>
                    </a:ext>
                  </a:extLst>
                </a:gridCol>
                <a:gridCol w="1685472">
                  <a:extLst>
                    <a:ext uri="{9D8B030D-6E8A-4147-A177-3AD203B41FA5}">
                      <a16:colId xmlns="" xmlns:a16="http://schemas.microsoft.com/office/drawing/2014/main" val="1349649860"/>
                    </a:ext>
                  </a:extLst>
                </a:gridCol>
              </a:tblGrid>
              <a:tr h="216024"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Состояние </a:t>
                      </a:r>
                      <a:r>
                        <a:rPr lang="en-US" sz="1600" dirty="0">
                          <a:effectLst/>
                        </a:rPr>
                        <a:t>ε-</a:t>
                      </a:r>
                      <a:r>
                        <a:rPr lang="ru-RU" sz="1600" dirty="0">
                          <a:effectLst/>
                        </a:rPr>
                        <a:t>НКА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Входные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символы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27043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x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5527567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3, 4}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9431554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3, 4}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3, 4}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5, 6}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3319658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5, 6}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{0, 1, 2, 3, 4}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8}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7}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4777315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{0, 1, 2, 8}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{0, 1, 2, 3, 4, </a:t>
                      </a:r>
                      <a:r>
                        <a:rPr lang="en-US" sz="1600" b="1" u="sng" dirty="0">
                          <a:effectLst/>
                        </a:rPr>
                        <a:t>10</a:t>
                      </a:r>
                      <a:r>
                        <a:rPr lang="ru-RU" sz="1600" dirty="0">
                          <a:effectLst/>
                        </a:rPr>
                        <a:t>}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1163599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7}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{0, 1, 2, 3, 4, </a:t>
                      </a:r>
                      <a:r>
                        <a:rPr lang="ru-RU" sz="1600" b="1" u="sng" dirty="0">
                          <a:effectLst/>
                        </a:rPr>
                        <a:t>9</a:t>
                      </a:r>
                      <a:r>
                        <a:rPr lang="ru-RU" sz="1600" dirty="0">
                          <a:effectLst/>
                        </a:rPr>
                        <a:t>}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39534835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{0, 1, 2, 3, 4, </a:t>
                      </a:r>
                      <a:r>
                        <a:rPr lang="en-US" sz="1600">
                          <a:effectLst/>
                        </a:rPr>
                        <a:t>10</a:t>
                      </a:r>
                      <a:r>
                        <a:rPr lang="ru-RU" sz="1600">
                          <a:effectLst/>
                        </a:rPr>
                        <a:t>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{0, 1, 2, 3, 4}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5, 6}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90940368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{0, 1, 2, 3, 4, 9}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3, 4}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{0, 1, 2, 5, 6}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{0, 1, 2}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16156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481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в строке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10372081"/>
              </p:ext>
            </p:extLst>
          </p:nvPr>
        </p:nvGraphicFramePr>
        <p:xfrm>
          <a:off x="395536" y="1268760"/>
          <a:ext cx="8496945" cy="454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8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02891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Алгоритм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Calibri"/>
                          <a:cs typeface="Times New Roman"/>
                        </a:rPr>
                        <a:t>Время предварительной обработки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Calibri"/>
                          <a:cs typeface="Times New Roman"/>
                        </a:rPr>
                        <a:t>Время сравнения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792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Простейший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Calibri"/>
                          <a:cs typeface="Times New Roman"/>
                        </a:rPr>
                        <a:t>O((n-m+1)m)</a:t>
                      </a:r>
                      <a:endParaRPr lang="ru-RU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792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Calibri"/>
                          <a:cs typeface="Times New Roman"/>
                        </a:rPr>
                        <a:t>Рабина-Карпа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Calibri"/>
                          <a:cs typeface="Times New Roman"/>
                        </a:rPr>
                        <a:t>O(m)</a:t>
                      </a:r>
                      <a:endParaRPr lang="ru-RU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Calibri"/>
                          <a:cs typeface="Times New Roman"/>
                        </a:rPr>
                        <a:t>O((n-m+1)m)</a:t>
                      </a:r>
                      <a:endParaRPr lang="ru-RU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7921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+mn-lt"/>
                          <a:ea typeface="Calibri"/>
                          <a:cs typeface="Times New Roman"/>
                        </a:rPr>
                        <a:t>Кнута-Морриса-Пратта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O(m)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O(n)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792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400" kern="12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Бойера-Мура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Calibri"/>
                          <a:cs typeface="Times New Roman"/>
                        </a:rPr>
                        <a:t>O(m).. O(m+|Σ|)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Calibri"/>
                          <a:cs typeface="Times New Roman"/>
                        </a:rPr>
                        <a:t>O(n/m)..O(nm)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977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Конечный автомат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2400" dirty="0" err="1">
                          <a:latin typeface="+mn-lt"/>
                          <a:ea typeface="Calibri"/>
                          <a:cs typeface="Times New Roman"/>
                        </a:rPr>
                        <a:t>m|Σ</a:t>
                      </a: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|)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O(n)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B591FD-0EB3-42FE-9F9F-B5F83443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Пример НКА → ДКА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3578256-9838-4E5F-BD1E-AE1B889D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B7E5E924-5532-48B8-825D-48E184FF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3452"/>
              </p:ext>
            </p:extLst>
          </p:nvPr>
        </p:nvGraphicFramePr>
        <p:xfrm>
          <a:off x="395536" y="2636912"/>
          <a:ext cx="8424936" cy="3512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4664">
                  <a:extLst>
                    <a:ext uri="{9D8B030D-6E8A-4147-A177-3AD203B41FA5}">
                      <a16:colId xmlns="" xmlns:a16="http://schemas.microsoft.com/office/drawing/2014/main" val="1292468003"/>
                    </a:ext>
                  </a:extLst>
                </a:gridCol>
                <a:gridCol w="1684664">
                  <a:extLst>
                    <a:ext uri="{9D8B030D-6E8A-4147-A177-3AD203B41FA5}">
                      <a16:colId xmlns="" xmlns:a16="http://schemas.microsoft.com/office/drawing/2014/main" val="2739760187"/>
                    </a:ext>
                  </a:extLst>
                </a:gridCol>
                <a:gridCol w="1684664">
                  <a:extLst>
                    <a:ext uri="{9D8B030D-6E8A-4147-A177-3AD203B41FA5}">
                      <a16:colId xmlns="" xmlns:a16="http://schemas.microsoft.com/office/drawing/2014/main" val="2672059975"/>
                    </a:ext>
                  </a:extLst>
                </a:gridCol>
                <a:gridCol w="1685472">
                  <a:extLst>
                    <a:ext uri="{9D8B030D-6E8A-4147-A177-3AD203B41FA5}">
                      <a16:colId xmlns="" xmlns:a16="http://schemas.microsoft.com/office/drawing/2014/main" val="3700079699"/>
                    </a:ext>
                  </a:extLst>
                </a:gridCol>
                <a:gridCol w="1685472">
                  <a:extLst>
                    <a:ext uri="{9D8B030D-6E8A-4147-A177-3AD203B41FA5}">
                      <a16:colId xmlns="" xmlns:a16="http://schemas.microsoft.com/office/drawing/2014/main" val="1349649860"/>
                    </a:ext>
                  </a:extLst>
                </a:gridCol>
              </a:tblGrid>
              <a:tr h="216024"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Состояние </a:t>
                      </a:r>
                      <a:r>
                        <a:rPr lang="en-US" sz="1600" dirty="0">
                          <a:effectLst/>
                        </a:rPr>
                        <a:t>ε-</a:t>
                      </a:r>
                      <a:r>
                        <a:rPr lang="ru-RU" sz="1600" dirty="0">
                          <a:effectLst/>
                        </a:rPr>
                        <a:t>НКА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Входные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символы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27043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x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5527567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9431554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3319658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4777315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+mn-lt"/>
                          <a:ea typeface="Calibri" panose="020F0502020204030204" pitchFamily="34" charset="0"/>
                        </a:rPr>
                        <a:t>3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1163599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+mn-lt"/>
                          <a:ea typeface="Calibri" panose="020F0502020204030204" pitchFamily="34" charset="0"/>
                        </a:rPr>
                        <a:t>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39534835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+mn-lt"/>
                          <a:ea typeface="Calibri" panose="020F0502020204030204" pitchFamily="34" charset="0"/>
                        </a:rPr>
                        <a:t>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90940368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161563847"/>
                  </a:ext>
                </a:extLst>
              </a:tr>
            </a:tbl>
          </a:graphicData>
        </a:graphic>
      </p:graphicFrame>
      <p:graphicFrame>
        <p:nvGraphicFramePr>
          <p:cNvPr id="8" name="Object 1">
            <a:extLst>
              <a:ext uri="{FF2B5EF4-FFF2-40B4-BE49-F238E27FC236}">
                <a16:creationId xmlns="" xmlns:a16="http://schemas.microsoft.com/office/drawing/2014/main" id="{FFEE9C12-39EF-4825-BCF1-7D25DF470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36491998"/>
              </p:ext>
            </p:extLst>
          </p:nvPr>
        </p:nvGraphicFramePr>
        <p:xfrm>
          <a:off x="4376737" y="277813"/>
          <a:ext cx="4352925" cy="2390775"/>
        </p:xfrm>
        <a:graphic>
          <a:graphicData uri="http://schemas.openxmlformats.org/presentationml/2006/ole">
            <p:oleObj spid="_x0000_s90114" name="Visio" r:id="rId3" imgW="4354546" imgH="2389891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76071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C59D46-6EF5-40B3-A21D-3A72EBA0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en-US" dirty="0"/>
              <a:t>ε-</a:t>
            </a:r>
            <a:r>
              <a:rPr lang="ru-RU" dirty="0"/>
              <a:t>НКА, НКА и 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982C21E-7BFA-4D65-AA50-DEA30102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sz="2800" dirty="0"/>
              <a:t>ε</a:t>
            </a:r>
            <a:r>
              <a:rPr lang="ru-RU" sz="2800" dirty="0"/>
              <a:t>-НКА позволяет объединять существующие автоматы</a:t>
            </a:r>
            <a:endParaRPr lang="en-US" sz="2800" dirty="0"/>
          </a:p>
          <a:p>
            <a:r>
              <a:rPr lang="ru-RU" sz="2800" dirty="0"/>
              <a:t>Построение </a:t>
            </a:r>
            <a:r>
              <a:rPr lang="en-US" sz="2800" dirty="0"/>
              <a:t>ε</a:t>
            </a:r>
            <a:r>
              <a:rPr lang="ru-RU" sz="2800" dirty="0"/>
              <a:t>-НКА гораздо проще, удобнее и нагляднее</a:t>
            </a:r>
          </a:p>
          <a:p>
            <a:r>
              <a:rPr lang="ru-RU" sz="2800" dirty="0"/>
              <a:t>Вычислительные возможности </a:t>
            </a:r>
            <a:r>
              <a:rPr lang="en-US" sz="2800" dirty="0"/>
              <a:t>ε</a:t>
            </a:r>
            <a:r>
              <a:rPr lang="ru-RU" sz="2800" dirty="0"/>
              <a:t>-НКА, НКА и ДКА совпадают</a:t>
            </a:r>
          </a:p>
          <a:p>
            <a:r>
              <a:rPr lang="ru-RU" sz="2800" dirty="0"/>
              <a:t>Любой </a:t>
            </a:r>
            <a:r>
              <a:rPr lang="el-GR" sz="2800" dirty="0"/>
              <a:t>ε</a:t>
            </a:r>
            <a:r>
              <a:rPr lang="ru-RU" sz="2800" dirty="0"/>
              <a:t>-НКА и НКА теоретически может быть сведен к ДКА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C826436-9129-4D86-8C0D-D8F9CE3A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55916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FC81F89-CDFE-47AD-A37A-32FA148B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 smtClean="0"/>
              <a:t>Конечные автоматы и префиксные деревья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C19BCD4-504D-4D67-AC2D-0767CDBC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  <p:pic>
        <p:nvPicPr>
          <p:cNvPr id="5" name="Содержимое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980728"/>
            <a:ext cx="2243451" cy="28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6110082" y="3933056"/>
          <a:ext cx="3033918" cy="1667768"/>
        </p:xfrm>
        <a:graphic>
          <a:graphicData uri="http://schemas.openxmlformats.org/presentationml/2006/ole">
            <p:oleObj spid="_x0000_s91138" name="Visio" r:id="rId4" imgW="4354546" imgH="2389891" progId="Visio.Drawing.11">
              <p:embed/>
            </p:oleObj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5982C21E-7BFA-4D65-AA50-DEA301028AD5}"/>
              </a:ext>
            </a:extLst>
          </p:cNvPr>
          <p:cNvSpPr txBox="1">
            <a:spLocks/>
          </p:cNvSpPr>
          <p:nvPr/>
        </p:nvSpPr>
        <p:spPr bwMode="auto">
          <a:xfrm>
            <a:off x="467544" y="1556792"/>
            <a:ext cx="6552728" cy="493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Много общего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ru-RU" sz="2000" kern="0" noProof="0" dirty="0" smtClean="0"/>
              <a:t>Префиксное дерево – структура данных, хранящая образцы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ru-RU" sz="20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Конечный автомат –</a:t>
            </a:r>
            <a:r>
              <a:rPr kumimoji="0" lang="ru-RU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реализация поиска образцов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ru-RU" sz="2000" kern="0" dirty="0" smtClean="0"/>
              <a:t>При использовании префиксного дерева не определен механизм перемещения по тексту, что означает, что для каждого символа текста ищем возможные вхождения образцов, затем смещаемся на 1 символ вправо и снова ищем все вхождения образцов – </a:t>
            </a:r>
            <a:r>
              <a:rPr lang="ru-RU" sz="2000" b="1" kern="0" dirty="0" smtClean="0"/>
              <a:t>высокая вычислительная сложность</a:t>
            </a:r>
            <a:endParaRPr kumimoji="0" lang="ru-RU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Идея – добавление переходов между вершинами префиксного дерева превратит в конечный автомат и нет необходимости возвращаться каждый раз к корню по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окончанию поиска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968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Ахо-Корасика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2592288"/>
          </a:xfrm>
        </p:spPr>
        <p:txBody>
          <a:bodyPr/>
          <a:lstStyle/>
          <a:p>
            <a:r>
              <a:rPr lang="ru-RU" sz="2400" dirty="0" smtClean="0"/>
              <a:t>Разработчики: Альфред </a:t>
            </a:r>
            <a:r>
              <a:rPr lang="ru-RU" sz="2400" dirty="0" err="1" smtClean="0"/>
              <a:t>Ахо</a:t>
            </a:r>
            <a:r>
              <a:rPr lang="ru-RU" sz="2400" dirty="0" smtClean="0"/>
              <a:t> и Маргарет </a:t>
            </a:r>
            <a:r>
              <a:rPr lang="ru-RU" sz="2400" dirty="0" err="1" smtClean="0"/>
              <a:t>Корасик</a:t>
            </a:r>
            <a:r>
              <a:rPr lang="ru-RU" sz="2400" dirty="0" smtClean="0"/>
              <a:t>, 1975 год</a:t>
            </a:r>
          </a:p>
          <a:p>
            <a:r>
              <a:rPr lang="ru-RU" sz="2400" dirty="0" smtClean="0"/>
              <a:t>Поиск образцов из словаря в тексте</a:t>
            </a:r>
          </a:p>
          <a:p>
            <a:r>
              <a:rPr lang="ru-RU" sz="2400" dirty="0" smtClean="0"/>
              <a:t>Образцы </a:t>
            </a:r>
            <a:r>
              <a:rPr lang="en-US" sz="2400" dirty="0" smtClean="0"/>
              <a:t>→ </a:t>
            </a:r>
            <a:r>
              <a:rPr lang="ru-RU" sz="2400" dirty="0" smtClean="0"/>
              <a:t>Префиксное дерево </a:t>
            </a:r>
            <a:r>
              <a:rPr lang="en-US" sz="2400" dirty="0" smtClean="0"/>
              <a:t>→</a:t>
            </a:r>
            <a:r>
              <a:rPr lang="ru-RU" sz="2400" dirty="0" smtClean="0"/>
              <a:t> Конечный автомат </a:t>
            </a:r>
            <a:r>
              <a:rPr lang="en-US" sz="2400" dirty="0" smtClean="0"/>
              <a:t>→</a:t>
            </a:r>
            <a:r>
              <a:rPr lang="ru-RU" sz="2400" dirty="0" smtClean="0"/>
              <a:t> Поиск…</a:t>
            </a:r>
          </a:p>
          <a:p>
            <a:r>
              <a:rPr lang="ru-RU" sz="2400" dirty="0" smtClean="0"/>
              <a:t>Выигрывает даже у </a:t>
            </a:r>
            <a:r>
              <a:rPr lang="ru-RU" sz="2400" dirty="0" err="1" smtClean="0"/>
              <a:t>Бойера-Мура</a:t>
            </a:r>
            <a:r>
              <a:rPr lang="ru-RU" sz="2400" dirty="0" smtClean="0"/>
              <a:t> при поиске нескольких образцов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3501008"/>
          <a:ext cx="82089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2664296"/>
                <a:gridCol w="1944216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Индексные</a:t>
                      </a:r>
                      <a:r>
                        <a:rPr lang="ru-RU" baseline="0" dirty="0" smtClean="0"/>
                        <a:t> массивы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RB-Tree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Предварительная</a:t>
                      </a:r>
                      <a:r>
                        <a:rPr lang="ru-RU" baseline="0" dirty="0" smtClean="0"/>
                        <a:t> обработка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log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log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|Σ|+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(|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395536" y="5013176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lang="en-US" sz="2000" kern="0" dirty="0" smtClean="0"/>
              <a:t>n – </a:t>
            </a:r>
            <a:r>
              <a:rPr lang="ru-RU" sz="2000" kern="0" dirty="0" smtClean="0"/>
              <a:t>длина строки			</a:t>
            </a:r>
            <a:r>
              <a:rPr lang="en-US" sz="2000" dirty="0" smtClean="0">
                <a:solidFill>
                  <a:schemeClr val="dk1"/>
                </a:solidFill>
              </a:rPr>
              <a:t> Σ</a:t>
            </a:r>
            <a:r>
              <a:rPr lang="ru-RU" sz="2000" dirty="0" smtClean="0">
                <a:solidFill>
                  <a:schemeClr val="dk1"/>
                </a:solidFill>
              </a:rPr>
              <a:t> - алфавит</a:t>
            </a:r>
            <a:endParaRPr lang="ru-RU" sz="20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суммарная длина образцов</a:t>
            </a:r>
          </a:p>
          <a:p>
            <a:pPr marL="342900" lvl="0" indent="-342900" fontAlgn="base"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lang="en-US" sz="2000" kern="0" noProof="0" dirty="0" smtClean="0"/>
              <a:t>k – </a:t>
            </a:r>
            <a:r>
              <a:rPr lang="ru-RU" sz="2000" dirty="0" smtClean="0"/>
              <a:t>суммарная длина всех совпадений образцов с текстом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Алгоритм </a:t>
            </a:r>
            <a:r>
              <a:rPr lang="ru-RU" dirty="0" err="1" smtClean="0">
                <a:solidFill>
                  <a:srgbClr val="C00000"/>
                </a:solidFill>
              </a:rPr>
              <a:t>Ахо-Корасика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P[p1, p2, …] </a:t>
            </a:r>
            <a:r>
              <a:rPr lang="en-US" sz="2800" dirty="0" smtClean="0"/>
              <a:t>– </a:t>
            </a:r>
            <a:r>
              <a:rPr lang="ru-RU" sz="2800" dirty="0" smtClean="0"/>
              <a:t>массив образцов</a:t>
            </a:r>
          </a:p>
          <a:p>
            <a:pPr>
              <a:spcBef>
                <a:spcPts val="600"/>
              </a:spcBef>
            </a:pPr>
            <a:r>
              <a:rPr lang="en-US" sz="2800" b="1" dirty="0" err="1" smtClean="0"/>
              <a:t>P.size</a:t>
            </a:r>
            <a:r>
              <a:rPr lang="en-US" sz="2800" dirty="0" smtClean="0"/>
              <a:t> – </a:t>
            </a:r>
            <a:r>
              <a:rPr lang="ru-RU" sz="2800" dirty="0" smtClean="0"/>
              <a:t>количество образцов</a:t>
            </a:r>
          </a:p>
          <a:p>
            <a:pPr>
              <a:spcBef>
                <a:spcPts val="600"/>
              </a:spcBef>
            </a:pPr>
            <a:r>
              <a:rPr lang="en-US" sz="2800" b="1" dirty="0" smtClean="0"/>
              <a:t>T[1..n] </a:t>
            </a:r>
            <a:r>
              <a:rPr lang="en-US" sz="2800" dirty="0" smtClean="0"/>
              <a:t>– </a:t>
            </a:r>
            <a:r>
              <a:rPr lang="ru-RU" sz="2800" dirty="0" smtClean="0"/>
              <a:t>текст в котором осуществляется поиск</a:t>
            </a:r>
          </a:p>
          <a:p>
            <a:pPr>
              <a:spcBef>
                <a:spcPts val="600"/>
              </a:spcBef>
            </a:pPr>
            <a:r>
              <a:rPr lang="en-US" sz="2800" b="1" dirty="0" err="1" smtClean="0"/>
              <a:t>Trie</a:t>
            </a:r>
            <a:r>
              <a:rPr lang="en-US" sz="2800" dirty="0" smtClean="0"/>
              <a:t> – </a:t>
            </a:r>
            <a:r>
              <a:rPr lang="ru-RU" sz="2800" dirty="0" smtClean="0"/>
              <a:t>префиксное дерево, построенное на основе массива образцов</a:t>
            </a:r>
          </a:p>
          <a:p>
            <a:pPr>
              <a:spcBef>
                <a:spcPts val="600"/>
              </a:spcBef>
            </a:pPr>
            <a:r>
              <a:rPr lang="en-US" sz="2800" b="1" dirty="0" err="1" smtClean="0"/>
              <a:t>Trie.size</a:t>
            </a:r>
            <a:r>
              <a:rPr lang="en-US" sz="2800" dirty="0" smtClean="0"/>
              <a:t> – </a:t>
            </a:r>
            <a:r>
              <a:rPr lang="ru-RU" sz="2800" dirty="0" smtClean="0"/>
              <a:t>количество узлов в дереве</a:t>
            </a:r>
          </a:p>
          <a:p>
            <a:pPr>
              <a:spcBef>
                <a:spcPts val="600"/>
              </a:spcBef>
            </a:pPr>
            <a:r>
              <a:rPr lang="en-US" sz="2800" b="1" dirty="0" err="1" smtClean="0"/>
              <a:t>Trie</a:t>
            </a:r>
            <a:r>
              <a:rPr lang="en-US" sz="2800" b="1" dirty="0" smtClean="0"/>
              <a:t>[0] </a:t>
            </a:r>
            <a:r>
              <a:rPr lang="en-US" sz="2800" dirty="0" smtClean="0"/>
              <a:t>– </a:t>
            </a:r>
            <a:r>
              <a:rPr lang="ru-RU" sz="2800" dirty="0" smtClean="0"/>
              <a:t>корень дерева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Алгоритм </a:t>
            </a:r>
            <a:r>
              <a:rPr lang="ru-RU" dirty="0" err="1" smtClean="0">
                <a:solidFill>
                  <a:srgbClr val="C00000"/>
                </a:solidFill>
              </a:rPr>
              <a:t>Ахо-Корасика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800" dirty="0" smtClean="0"/>
              <a:t>Каждый узел дерева имеет параметры:</a:t>
            </a:r>
          </a:p>
          <a:p>
            <a:pPr lvl="1"/>
            <a:r>
              <a:rPr lang="en-US" sz="2400" b="1" dirty="0" smtClean="0"/>
              <a:t>flag</a:t>
            </a:r>
            <a:r>
              <a:rPr lang="en-US" sz="2400" dirty="0" smtClean="0"/>
              <a:t> – </a:t>
            </a:r>
            <a:r>
              <a:rPr lang="ru-RU" sz="2400" dirty="0" smtClean="0"/>
              <a:t>признак окончания</a:t>
            </a:r>
            <a:r>
              <a:rPr lang="en-US" sz="2400" dirty="0" smtClean="0"/>
              <a:t> </a:t>
            </a:r>
            <a:r>
              <a:rPr lang="ru-RU" sz="2400" dirty="0" smtClean="0"/>
              <a:t>образца в данном узле</a:t>
            </a:r>
          </a:p>
          <a:p>
            <a:pPr lvl="1"/>
            <a:r>
              <a:rPr lang="en-US" sz="2400" b="1" dirty="0" smtClean="0"/>
              <a:t>next[ ]</a:t>
            </a:r>
            <a:r>
              <a:rPr lang="en-US" sz="2400" dirty="0" smtClean="0"/>
              <a:t> – </a:t>
            </a:r>
            <a:r>
              <a:rPr lang="ru-RU" sz="2400" dirty="0" smtClean="0"/>
              <a:t>массив указателей на дочерние узлы</a:t>
            </a:r>
          </a:p>
          <a:p>
            <a:pPr lvl="2"/>
            <a:r>
              <a:rPr lang="en-US" sz="2000" dirty="0" smtClean="0"/>
              <a:t>next[a] – </a:t>
            </a:r>
            <a:r>
              <a:rPr lang="ru-RU" sz="2000" dirty="0" smtClean="0"/>
              <a:t>указатель куда переходить по символу </a:t>
            </a:r>
            <a:r>
              <a:rPr lang="en-US" sz="2000" dirty="0" smtClean="0"/>
              <a:t>a</a:t>
            </a:r>
            <a:endParaRPr lang="ru-RU" sz="2000" dirty="0" smtClean="0"/>
          </a:p>
          <a:p>
            <a:pPr lvl="1"/>
            <a:r>
              <a:rPr lang="en-US" sz="2400" b="1" dirty="0" smtClean="0"/>
              <a:t>p</a:t>
            </a:r>
            <a:r>
              <a:rPr lang="en-US" sz="2400" dirty="0" smtClean="0"/>
              <a:t> – </a:t>
            </a:r>
            <a:r>
              <a:rPr lang="ru-RU" sz="2400" dirty="0" smtClean="0"/>
              <a:t>указатель на родительский </a:t>
            </a:r>
            <a:r>
              <a:rPr lang="ru-RU" sz="2400" dirty="0" smtClean="0"/>
              <a:t>узел</a:t>
            </a:r>
          </a:p>
          <a:p>
            <a:pPr lvl="1"/>
            <a:r>
              <a:rPr lang="en-US" sz="2400" b="1" dirty="0" smtClean="0"/>
              <a:t>c</a:t>
            </a:r>
            <a:r>
              <a:rPr lang="en-US" sz="2400" dirty="0" smtClean="0"/>
              <a:t> </a:t>
            </a:r>
            <a:r>
              <a:rPr lang="ru-RU" sz="2400" dirty="0" smtClean="0"/>
              <a:t>– символ, по которому пришли из родительского узла</a:t>
            </a:r>
          </a:p>
          <a:p>
            <a:pPr lvl="1"/>
            <a:r>
              <a:rPr lang="en-US" sz="2400" b="1" dirty="0" err="1" smtClean="0"/>
              <a:t>pat_num</a:t>
            </a:r>
            <a:r>
              <a:rPr lang="en-US" sz="2400" dirty="0" smtClean="0"/>
              <a:t> – </a:t>
            </a:r>
            <a:r>
              <a:rPr lang="ru-RU" sz="2400" dirty="0" smtClean="0"/>
              <a:t>порядковый номер образца в массиве </a:t>
            </a:r>
            <a:r>
              <a:rPr lang="en-US" sz="2400" dirty="0" smtClean="0"/>
              <a:t>P</a:t>
            </a:r>
          </a:p>
          <a:p>
            <a:pPr lvl="1"/>
            <a:r>
              <a:rPr lang="en-US" sz="2400" b="1" dirty="0" err="1" smtClean="0"/>
              <a:t>suff_link</a:t>
            </a:r>
            <a:r>
              <a:rPr lang="en-US" sz="2400" dirty="0" smtClean="0"/>
              <a:t> – </a:t>
            </a:r>
            <a:r>
              <a:rPr lang="ru-RU" sz="2400" dirty="0" err="1" smtClean="0"/>
              <a:t>суффиксная</a:t>
            </a:r>
            <a:r>
              <a:rPr lang="ru-RU" sz="2400" dirty="0" smtClean="0"/>
              <a:t> ссылка на узел,</a:t>
            </a:r>
            <a:r>
              <a:rPr lang="en-US" sz="2400" dirty="0" smtClean="0"/>
              <a:t> </a:t>
            </a:r>
            <a:r>
              <a:rPr lang="en-US" sz="2400" dirty="0" err="1" smtClean="0"/>
              <a:t>такая</a:t>
            </a:r>
            <a:r>
              <a:rPr lang="en-US" sz="2400" dirty="0" smtClean="0"/>
              <a:t> </a:t>
            </a:r>
            <a:r>
              <a:rPr lang="en-US" sz="2400" dirty="0" err="1" smtClean="0"/>
              <a:t>что</a:t>
            </a:r>
            <a:r>
              <a:rPr lang="en-US" sz="2400" dirty="0" smtClean="0"/>
              <a:t> </a:t>
            </a:r>
            <a:r>
              <a:rPr lang="en-US" sz="2400" dirty="0" err="1" smtClean="0"/>
              <a:t>строка</a:t>
            </a:r>
            <a:r>
              <a:rPr lang="en-US" sz="2400" dirty="0" smtClean="0"/>
              <a:t> </a:t>
            </a:r>
            <a:r>
              <a:rPr lang="en-US" sz="2400" dirty="0" err="1" smtClean="0"/>
              <a:t>оканчивающаяся</a:t>
            </a:r>
            <a:r>
              <a:rPr lang="en-US" sz="2400" dirty="0" smtClean="0"/>
              <a:t> в </a:t>
            </a:r>
            <a:r>
              <a:rPr lang="en-US" sz="2400" dirty="0" err="1" smtClean="0"/>
              <a:t>таком</a:t>
            </a:r>
            <a:r>
              <a:rPr lang="en-US" sz="2400" dirty="0" smtClean="0"/>
              <a:t> </a:t>
            </a:r>
            <a:r>
              <a:rPr lang="en-US" sz="2400" dirty="0" err="1" smtClean="0"/>
              <a:t>узле</a:t>
            </a:r>
            <a:r>
              <a:rPr lang="en-US" sz="2400" dirty="0" smtClean="0"/>
              <a:t> </a:t>
            </a:r>
            <a:r>
              <a:rPr lang="en-US" sz="2400" dirty="0" err="1" smtClean="0"/>
              <a:t>является</a:t>
            </a:r>
            <a:r>
              <a:rPr lang="en-US" sz="2400" dirty="0" smtClean="0"/>
              <a:t> </a:t>
            </a:r>
            <a:r>
              <a:rPr lang="en-US" sz="2400" dirty="0" err="1" smtClean="0"/>
              <a:t>наибольшим</a:t>
            </a:r>
            <a:r>
              <a:rPr lang="en-US" sz="2400" dirty="0" smtClean="0"/>
              <a:t> </a:t>
            </a:r>
            <a:r>
              <a:rPr lang="en-US" sz="2400" dirty="0" err="1" smtClean="0"/>
              <a:t>собственным</a:t>
            </a:r>
            <a:r>
              <a:rPr lang="en-US" sz="2400" dirty="0" smtClean="0"/>
              <a:t> </a:t>
            </a:r>
            <a:r>
              <a:rPr lang="en-US" sz="2400" dirty="0" err="1" smtClean="0"/>
              <a:t>суффиксом</a:t>
            </a:r>
            <a:r>
              <a:rPr lang="en-US" sz="2400" dirty="0" smtClean="0"/>
              <a:t> </a:t>
            </a:r>
            <a:r>
              <a:rPr lang="en-US" sz="2400" dirty="0" err="1" smtClean="0"/>
              <a:t>строки</a:t>
            </a:r>
            <a:r>
              <a:rPr lang="en-US" sz="2400" dirty="0" smtClean="0"/>
              <a:t>, </a:t>
            </a:r>
            <a:r>
              <a:rPr lang="en-US" sz="2400" dirty="0" err="1" smtClean="0"/>
              <a:t>оканчивающейся</a:t>
            </a:r>
            <a:r>
              <a:rPr lang="en-US" sz="2400" dirty="0" smtClean="0"/>
              <a:t> в </a:t>
            </a:r>
            <a:r>
              <a:rPr lang="en-US" sz="2400" dirty="0" err="1" smtClean="0"/>
              <a:t>текущем</a:t>
            </a:r>
            <a:r>
              <a:rPr lang="en-US" sz="2400" dirty="0" smtClean="0"/>
              <a:t> </a:t>
            </a:r>
            <a:r>
              <a:rPr lang="en-US" sz="2400" dirty="0" err="1" smtClean="0"/>
              <a:t>узле</a:t>
            </a:r>
            <a:r>
              <a:rPr lang="en-US" sz="2400" dirty="0" smtClean="0"/>
              <a:t>. </a:t>
            </a:r>
            <a:r>
              <a:rPr lang="en-US" sz="2400" dirty="0" err="1" smtClean="0"/>
              <a:t>Если</a:t>
            </a:r>
            <a:r>
              <a:rPr lang="en-US" sz="2400" dirty="0" smtClean="0"/>
              <a:t> </a:t>
            </a:r>
            <a:r>
              <a:rPr lang="en-US" sz="2400" dirty="0" err="1" smtClean="0"/>
              <a:t>такого</a:t>
            </a:r>
            <a:r>
              <a:rPr lang="en-US" sz="2400" dirty="0" smtClean="0"/>
              <a:t> </a:t>
            </a:r>
            <a:r>
              <a:rPr lang="en-US" sz="2400" dirty="0" err="1" smtClean="0"/>
              <a:t>узланет</a:t>
            </a:r>
            <a:r>
              <a:rPr lang="en-US" sz="2400" dirty="0" smtClean="0"/>
              <a:t>, </a:t>
            </a:r>
            <a:r>
              <a:rPr lang="en-US" sz="2400" dirty="0" err="1" smtClean="0"/>
              <a:t>то</a:t>
            </a:r>
            <a:r>
              <a:rPr lang="en-US" sz="2400" dirty="0" smtClean="0"/>
              <a:t> </a:t>
            </a:r>
            <a:r>
              <a:rPr lang="en-US" sz="2400" dirty="0" err="1" smtClean="0"/>
              <a:t>указатель</a:t>
            </a:r>
            <a:r>
              <a:rPr lang="en-US" sz="2400" dirty="0" smtClean="0"/>
              <a:t> </a:t>
            </a:r>
            <a:r>
              <a:rPr lang="en-US" sz="2400" dirty="0" err="1" smtClean="0"/>
              <a:t>на</a:t>
            </a:r>
            <a:r>
              <a:rPr lang="en-US" sz="2400" dirty="0" smtClean="0"/>
              <a:t> </a:t>
            </a:r>
            <a:r>
              <a:rPr lang="en-US" sz="2400" dirty="0" err="1" smtClean="0"/>
              <a:t>корень</a:t>
            </a:r>
            <a:r>
              <a:rPr lang="en-US" sz="2400" dirty="0" smtClean="0"/>
              <a:t> </a:t>
            </a:r>
            <a:r>
              <a:rPr lang="en-US" sz="2400" dirty="0" err="1" smtClean="0"/>
              <a:t>дерева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Алгоритм </a:t>
            </a:r>
            <a:r>
              <a:rPr lang="ru-RU" dirty="0" err="1" smtClean="0">
                <a:solidFill>
                  <a:srgbClr val="C00000"/>
                </a:solidFill>
              </a:rPr>
              <a:t>Ахо-Корасика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800" dirty="0" smtClean="0"/>
              <a:t>Каждый узел дерева имеет параметры:</a:t>
            </a:r>
          </a:p>
          <a:p>
            <a:pPr lvl="1"/>
            <a:r>
              <a:rPr lang="en-US" sz="2400" b="1" dirty="0" err="1" smtClean="0"/>
              <a:t>suff_flink</a:t>
            </a:r>
            <a:r>
              <a:rPr lang="en-US" sz="2400" b="1" dirty="0" smtClean="0"/>
              <a:t> </a:t>
            </a:r>
            <a:r>
              <a:rPr lang="ru-RU" sz="2400" dirty="0" smtClean="0"/>
              <a:t>– хорошая </a:t>
            </a:r>
            <a:r>
              <a:rPr lang="ru-RU" sz="2400" dirty="0" err="1" smtClean="0"/>
              <a:t>суффиксная</a:t>
            </a:r>
            <a:r>
              <a:rPr lang="ru-RU" sz="2400" dirty="0" smtClean="0"/>
              <a:t> ссылка – </a:t>
            </a:r>
            <a:r>
              <a:rPr lang="ru-RU" sz="2400" dirty="0" err="1" smtClean="0"/>
              <a:t>ссылка</a:t>
            </a:r>
            <a:r>
              <a:rPr lang="ru-RU" sz="2400" dirty="0" smtClean="0"/>
              <a:t> на ближайший суффикс, такой что </a:t>
            </a:r>
            <a:r>
              <a:rPr lang="en-US" sz="2400" dirty="0" smtClean="0"/>
              <a:t>flag=true</a:t>
            </a:r>
            <a:r>
              <a:rPr lang="ru-RU" sz="2400" dirty="0" smtClean="0"/>
              <a:t>. Для уменьшения количества прыжков по дереву по </a:t>
            </a:r>
            <a:r>
              <a:rPr lang="ru-RU" sz="2400" dirty="0" err="1" smtClean="0"/>
              <a:t>обучным</a:t>
            </a:r>
            <a:r>
              <a:rPr lang="ru-RU" sz="2400" dirty="0" smtClean="0"/>
              <a:t> </a:t>
            </a:r>
            <a:r>
              <a:rPr lang="ru-RU" sz="2400" dirty="0" err="1" smtClean="0"/>
              <a:t>суффиксным</a:t>
            </a:r>
            <a:r>
              <a:rPr lang="ru-RU" sz="2400" dirty="0" smtClean="0"/>
              <a:t> ссылкам</a:t>
            </a:r>
          </a:p>
          <a:p>
            <a:pPr lvl="1"/>
            <a:r>
              <a:rPr lang="en-US" sz="2400" b="1" dirty="0" smtClean="0"/>
              <a:t>auto-move[ ] </a:t>
            </a:r>
            <a:r>
              <a:rPr lang="en-US" sz="2400" dirty="0" smtClean="0"/>
              <a:t>– </a:t>
            </a:r>
            <a:r>
              <a:rPr lang="en-US" sz="2400" dirty="0" err="1" smtClean="0"/>
              <a:t>массив</a:t>
            </a:r>
            <a:r>
              <a:rPr lang="en-US" sz="2400" dirty="0" smtClean="0"/>
              <a:t>  </a:t>
            </a:r>
            <a:r>
              <a:rPr lang="en-US" sz="2400" dirty="0" err="1" smtClean="0"/>
              <a:t>переходов</a:t>
            </a:r>
            <a:r>
              <a:rPr lang="en-US" sz="2400" dirty="0" smtClean="0"/>
              <a:t> </a:t>
            </a:r>
            <a:r>
              <a:rPr lang="en-US" sz="2400" dirty="0" err="1" smtClean="0"/>
              <a:t>автомата</a:t>
            </a:r>
            <a:r>
              <a:rPr lang="en-US" sz="2400" dirty="0" smtClean="0"/>
              <a:t> </a:t>
            </a:r>
            <a:r>
              <a:rPr lang="en-US" sz="2400" dirty="0" err="1" smtClean="0"/>
              <a:t>по</a:t>
            </a:r>
            <a:r>
              <a:rPr lang="en-US" sz="2400" dirty="0" smtClean="0"/>
              <a:t> </a:t>
            </a:r>
            <a:r>
              <a:rPr lang="en-US" sz="2400" dirty="0" err="1" smtClean="0"/>
              <a:t>всем</a:t>
            </a:r>
            <a:r>
              <a:rPr lang="en-US" sz="2400" dirty="0" smtClean="0"/>
              <a:t> </a:t>
            </a:r>
            <a:r>
              <a:rPr lang="en-US" sz="2400" dirty="0" err="1" smtClean="0"/>
              <a:t>символам</a:t>
            </a:r>
            <a:r>
              <a:rPr lang="en-US" sz="2400" dirty="0" smtClean="0"/>
              <a:t> </a:t>
            </a:r>
            <a:r>
              <a:rPr lang="en-US" sz="2400" dirty="0" err="1" smtClean="0"/>
              <a:t>алфавита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Алгоритм </a:t>
            </a:r>
            <a:r>
              <a:rPr lang="ru-RU" dirty="0" err="1" smtClean="0">
                <a:solidFill>
                  <a:srgbClr val="C00000"/>
                </a:solidFill>
              </a:rPr>
              <a:t>Ахо-Корасика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934173"/>
          </a:xfrm>
        </p:spPr>
        <p:txBody>
          <a:bodyPr/>
          <a:lstStyle/>
          <a:p>
            <a:r>
              <a:rPr lang="ru-RU" sz="2000" b="1" dirty="0" err="1" smtClean="0"/>
              <a:t>Get-Auto-Move</a:t>
            </a:r>
            <a:r>
              <a:rPr lang="ru-RU" sz="2000" dirty="0" smtClean="0"/>
              <a:t> – процедура перемещения по префиксному дереву на основании текущего узла </a:t>
            </a:r>
            <a:r>
              <a:rPr lang="ru-RU" sz="2000" dirty="0" smtClean="0"/>
              <a:t>и </a:t>
            </a:r>
            <a:r>
              <a:rPr lang="ru-RU" sz="2000" dirty="0" smtClean="0"/>
              <a:t>символа </a:t>
            </a:r>
            <a:r>
              <a:rPr lang="ru-RU" sz="2000" dirty="0" smtClean="0"/>
              <a:t>строки</a:t>
            </a:r>
            <a:endParaRPr lang="ru-RU" sz="2000" dirty="0" smtClean="0"/>
          </a:p>
          <a:p>
            <a:r>
              <a:rPr lang="ru-RU" sz="2000" b="1" dirty="0" err="1" smtClean="0"/>
              <a:t>Check</a:t>
            </a:r>
            <a:r>
              <a:rPr lang="ru-RU" sz="2000" dirty="0" smtClean="0"/>
              <a:t> – процедура проверки какие образцы найдены с использованием префиксного дерева и вывода номер найденного </a:t>
            </a:r>
            <a:r>
              <a:rPr lang="ru-RU" sz="2000" dirty="0" smtClean="0"/>
              <a:t>образца</a:t>
            </a:r>
            <a:endParaRPr lang="ru-RU" sz="2000" dirty="0" smtClean="0"/>
          </a:p>
          <a:p>
            <a:r>
              <a:rPr lang="en-US" sz="2000" b="1" dirty="0" smtClean="0"/>
              <a:t>Get</a:t>
            </a:r>
            <a:r>
              <a:rPr lang="ru-RU" sz="2000" b="1" dirty="0" smtClean="0"/>
              <a:t>-</a:t>
            </a:r>
            <a:r>
              <a:rPr lang="en-US" sz="2000" b="1" dirty="0" err="1" smtClean="0"/>
              <a:t>Suff</a:t>
            </a:r>
            <a:r>
              <a:rPr lang="ru-RU" sz="2000" b="1" dirty="0" smtClean="0"/>
              <a:t>-</a:t>
            </a:r>
            <a:r>
              <a:rPr lang="en-US" sz="2000" b="1" dirty="0" smtClean="0"/>
              <a:t>Link </a:t>
            </a:r>
            <a:r>
              <a:rPr lang="ru-RU" sz="2000" dirty="0" smtClean="0"/>
              <a:t>– процедура получения </a:t>
            </a:r>
            <a:r>
              <a:rPr lang="ru-RU" sz="2000" dirty="0" err="1" smtClean="0"/>
              <a:t>суффиксной</a:t>
            </a:r>
            <a:r>
              <a:rPr lang="ru-RU" sz="2000" dirty="0" smtClean="0"/>
              <a:t> ссылки для узла префиксного </a:t>
            </a:r>
            <a:r>
              <a:rPr lang="ru-RU" sz="2000" dirty="0" smtClean="0"/>
              <a:t>дерева</a:t>
            </a:r>
            <a:endParaRPr lang="ru-RU" sz="2000" dirty="0" smtClean="0"/>
          </a:p>
          <a:p>
            <a:r>
              <a:rPr lang="en-US" sz="2000" b="1" dirty="0" smtClean="0"/>
              <a:t>Get</a:t>
            </a:r>
            <a:r>
              <a:rPr lang="ru-RU" sz="2000" b="1" dirty="0" smtClean="0"/>
              <a:t>-</a:t>
            </a:r>
            <a:r>
              <a:rPr lang="en-US" sz="2000" b="1" dirty="0" err="1" smtClean="0"/>
              <a:t>Suff</a:t>
            </a:r>
            <a:r>
              <a:rPr lang="ru-RU" sz="2000" b="1" dirty="0" smtClean="0"/>
              <a:t>-</a:t>
            </a:r>
            <a:r>
              <a:rPr lang="en-US" sz="2000" b="1" dirty="0" err="1" smtClean="0"/>
              <a:t>Flink</a:t>
            </a:r>
            <a:r>
              <a:rPr lang="en-US" sz="2000" b="1" dirty="0" smtClean="0"/>
              <a:t> </a:t>
            </a:r>
            <a:r>
              <a:rPr lang="ru-RU" sz="2000" dirty="0" smtClean="0"/>
              <a:t>– процедура получения хорошей </a:t>
            </a:r>
            <a:r>
              <a:rPr lang="ru-RU" sz="2000" dirty="0" err="1" smtClean="0"/>
              <a:t>суффиксной</a:t>
            </a:r>
            <a:r>
              <a:rPr lang="ru-RU" sz="2000" dirty="0" smtClean="0"/>
              <a:t> ссылки для узла префиксного </a:t>
            </a:r>
            <a:r>
              <a:rPr lang="ru-RU" sz="2000" dirty="0" smtClean="0"/>
              <a:t>дерева</a:t>
            </a:r>
            <a:endParaRPr lang="ru-RU" sz="2000" dirty="0" smtClean="0"/>
          </a:p>
          <a:p>
            <a:r>
              <a:rPr lang="en-US" sz="2000" b="1" dirty="0" smtClean="0"/>
              <a:t>Get</a:t>
            </a:r>
            <a:r>
              <a:rPr lang="ru-RU" sz="2000" b="1" dirty="0" smtClean="0"/>
              <a:t>-</a:t>
            </a:r>
            <a:r>
              <a:rPr lang="en-US" sz="2000" b="1" dirty="0" smtClean="0"/>
              <a:t>Auto</a:t>
            </a:r>
            <a:r>
              <a:rPr lang="ru-RU" sz="2000" b="1" dirty="0" smtClean="0"/>
              <a:t>-</a:t>
            </a:r>
            <a:r>
              <a:rPr lang="en-US" sz="2000" b="1" dirty="0" smtClean="0"/>
              <a:t>Move </a:t>
            </a:r>
            <a:r>
              <a:rPr lang="ru-RU" sz="2000" dirty="0" smtClean="0"/>
              <a:t>– процедура получения перехода автомата для узла префиксного </a:t>
            </a:r>
            <a:r>
              <a:rPr lang="ru-RU" sz="2000" dirty="0" smtClean="0"/>
              <a:t>дерева</a:t>
            </a:r>
            <a:endParaRPr lang="ru-RU" sz="2000" dirty="0" smtClean="0"/>
          </a:p>
          <a:p>
            <a:r>
              <a:rPr lang="en-US" sz="2000" b="1" dirty="0" smtClean="0"/>
              <a:t>Check</a:t>
            </a:r>
            <a:r>
              <a:rPr lang="ru-RU" sz="2000" b="1" dirty="0" smtClean="0"/>
              <a:t>-</a:t>
            </a:r>
            <a:r>
              <a:rPr lang="en-US" sz="2000" b="1" dirty="0" smtClean="0"/>
              <a:t>String </a:t>
            </a:r>
            <a:r>
              <a:rPr lang="ru-RU" sz="2000" dirty="0" smtClean="0"/>
              <a:t>– процедура проверки нахождения строки в префиксном </a:t>
            </a:r>
            <a:r>
              <a:rPr lang="ru-RU" sz="2000" dirty="0" smtClean="0"/>
              <a:t>дереве</a:t>
            </a:r>
            <a:endParaRPr lang="ru-RU" sz="2000" dirty="0" smtClean="0"/>
          </a:p>
          <a:p>
            <a:r>
              <a:rPr lang="en-US" sz="2000" b="1" dirty="0" smtClean="0"/>
              <a:t>Add</a:t>
            </a:r>
            <a:r>
              <a:rPr lang="ru-RU" sz="2000" b="1" dirty="0" smtClean="0"/>
              <a:t>-</a:t>
            </a:r>
            <a:r>
              <a:rPr lang="en-US" sz="2000" b="1" dirty="0" smtClean="0"/>
              <a:t>String </a:t>
            </a:r>
            <a:r>
              <a:rPr lang="ru-RU" sz="2000" dirty="0" smtClean="0"/>
              <a:t>– процедура добавления строки в префиксное дерево</a:t>
            </a:r>
          </a:p>
          <a:p>
            <a:r>
              <a:rPr lang="en-US" sz="2000" b="1" dirty="0" smtClean="0"/>
              <a:t>Build</a:t>
            </a:r>
            <a:r>
              <a:rPr lang="ru-RU" sz="2000" b="1" dirty="0" smtClean="0"/>
              <a:t>-</a:t>
            </a:r>
            <a:r>
              <a:rPr lang="en-US" sz="2000" b="1" dirty="0" err="1" smtClean="0"/>
              <a:t>Trie</a:t>
            </a:r>
            <a:r>
              <a:rPr lang="en-US" sz="2000" b="1" dirty="0" smtClean="0"/>
              <a:t> </a:t>
            </a:r>
            <a:r>
              <a:rPr lang="ru-RU" sz="2000" dirty="0" smtClean="0"/>
              <a:t>– процедура построения префиксного дерева из массива </a:t>
            </a:r>
            <a:r>
              <a:rPr lang="ru-RU" sz="2000" dirty="0" smtClean="0"/>
              <a:t>образцов</a:t>
            </a:r>
            <a:endParaRPr lang="ru-RU" sz="2000" dirty="0" smtClean="0"/>
          </a:p>
          <a:p>
            <a:r>
              <a:rPr lang="en-US" sz="2000" b="1" dirty="0" smtClean="0"/>
              <a:t>Add</a:t>
            </a:r>
            <a:r>
              <a:rPr lang="ru-RU" sz="2000" b="1" dirty="0" smtClean="0"/>
              <a:t>-</a:t>
            </a:r>
            <a:r>
              <a:rPr lang="en-US" sz="2000" b="1" dirty="0" smtClean="0"/>
              <a:t>Node </a:t>
            </a:r>
            <a:r>
              <a:rPr lang="ru-RU" sz="2000" dirty="0" smtClean="0"/>
              <a:t>– процедура добавления узла в префиксное </a:t>
            </a:r>
            <a:r>
              <a:rPr lang="ru-RU" sz="2000" dirty="0" smtClean="0"/>
              <a:t>дерево</a:t>
            </a:r>
            <a:endParaRPr lang="ru-RU" sz="2000" dirty="0" smtClean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Алгоритм </a:t>
            </a:r>
            <a:r>
              <a:rPr lang="ru-RU" dirty="0" err="1" smtClean="0">
                <a:solidFill>
                  <a:srgbClr val="C00000"/>
                </a:solidFill>
              </a:rPr>
              <a:t>Ахо-Корасика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AK-Matcher(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Trie,T,P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=0	//стартовая вершина дерева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	n=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T.length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4		u=Get-Auto-Move(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Trie,u,T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5		Check(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Trie,P,u,i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38</a:t>
            </a:fld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Алгоритм </a:t>
            </a:r>
            <a:r>
              <a:rPr lang="ru-RU" dirty="0" err="1" smtClean="0">
                <a:solidFill>
                  <a:srgbClr val="C00000"/>
                </a:solidFill>
              </a:rPr>
              <a:t>Ахо-Корасика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Check(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Trie,P,v,i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	u=v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u≠0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	u=Get-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[u].flag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			print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Образец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[u].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pat_num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найден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со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сдвигом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-P[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pat_num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].length+1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»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suff_flink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==NIL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		u=Get-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(u==0)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//корень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4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suff_flink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[u].flag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suff_flink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=u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suff_flink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=Get-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(u)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suff_flink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Конечный автомат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800" b="1" dirty="0"/>
              <a:t>Конечный автомат</a:t>
            </a:r>
            <a:r>
              <a:rPr lang="ru-RU" sz="2800" dirty="0"/>
              <a:t> </a:t>
            </a:r>
            <a:r>
              <a:rPr lang="en-US" sz="2800" dirty="0"/>
              <a:t>M </a:t>
            </a:r>
            <a:r>
              <a:rPr lang="ru-RU" sz="2800" dirty="0"/>
              <a:t>– кортеж из пяти значений  </a:t>
            </a:r>
            <a:r>
              <a:rPr lang="ru-RU" sz="2800" b="1" dirty="0"/>
              <a:t>(</a:t>
            </a:r>
            <a:r>
              <a:rPr lang="en-US" sz="2800" b="1" dirty="0"/>
              <a:t>Q</a:t>
            </a:r>
            <a:r>
              <a:rPr lang="ru-RU" sz="2800" b="1" dirty="0"/>
              <a:t>, </a:t>
            </a:r>
            <a:r>
              <a:rPr lang="en-US" sz="2800" b="1" dirty="0"/>
              <a:t>q</a:t>
            </a:r>
            <a:r>
              <a:rPr lang="ru-RU" sz="2800" b="1" baseline="-25000" dirty="0"/>
              <a:t>0</a:t>
            </a:r>
            <a:r>
              <a:rPr lang="ru-RU" sz="2800" b="1" dirty="0"/>
              <a:t>, </a:t>
            </a:r>
            <a:r>
              <a:rPr lang="en-US" sz="2800" b="1" dirty="0"/>
              <a:t>A</a:t>
            </a:r>
            <a:r>
              <a:rPr lang="ru-RU" sz="2800" b="1" dirty="0"/>
              <a:t>, Σ, </a:t>
            </a:r>
            <a:r>
              <a:rPr lang="ru-RU" sz="2800" b="1" dirty="0" err="1"/>
              <a:t>δ</a:t>
            </a:r>
            <a:r>
              <a:rPr lang="ru-RU" sz="2800" b="1" dirty="0"/>
              <a:t>)</a:t>
            </a:r>
            <a:r>
              <a:rPr lang="ru-RU" sz="2800" dirty="0"/>
              <a:t>, где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 – </a:t>
            </a:r>
            <a:r>
              <a:rPr lang="ru-RU" sz="2400" dirty="0"/>
              <a:t>конечное множество состояний</a:t>
            </a:r>
          </a:p>
          <a:p>
            <a:pPr lvl="1"/>
            <a:r>
              <a:rPr lang="en-US" sz="2400" b="1" dirty="0"/>
              <a:t>q</a:t>
            </a:r>
            <a:r>
              <a:rPr lang="en-US" sz="2400" b="1" baseline="-25000" dirty="0"/>
              <a:t>0</a:t>
            </a:r>
            <a:r>
              <a:rPr lang="en-US" sz="2400" b="1" dirty="0"/>
              <a:t> ∈ Q </a:t>
            </a:r>
            <a:r>
              <a:rPr lang="en-US" sz="2400" dirty="0"/>
              <a:t>– </a:t>
            </a:r>
            <a:r>
              <a:rPr lang="en-US" sz="2400" dirty="0" err="1"/>
              <a:t>начальное</a:t>
            </a:r>
            <a:r>
              <a:rPr lang="en-US" sz="2400" dirty="0"/>
              <a:t> </a:t>
            </a:r>
            <a:r>
              <a:rPr lang="en-US" sz="2400" dirty="0" err="1"/>
              <a:t>состояние</a:t>
            </a:r>
            <a:endParaRPr lang="ru-RU" sz="2400" dirty="0"/>
          </a:p>
          <a:p>
            <a:pPr lvl="1"/>
            <a:r>
              <a:rPr lang="en-US" sz="2400" b="1" dirty="0"/>
              <a:t>A </a:t>
            </a:r>
            <a:r>
              <a:rPr lang="ru-RU" sz="2400" b="1" dirty="0"/>
              <a:t>⊆ </a:t>
            </a:r>
            <a:r>
              <a:rPr lang="en-US" sz="2400" b="1" dirty="0"/>
              <a:t>Q</a:t>
            </a:r>
            <a:r>
              <a:rPr lang="ru-RU" sz="2400" b="1" dirty="0"/>
              <a:t> </a:t>
            </a:r>
            <a:r>
              <a:rPr lang="ru-RU" sz="2400" dirty="0"/>
              <a:t>– множество различных допускающих состояний</a:t>
            </a:r>
          </a:p>
          <a:p>
            <a:pPr lvl="1"/>
            <a:r>
              <a:rPr lang="en-US" sz="2400" b="1" dirty="0"/>
              <a:t>Σ </a:t>
            </a:r>
            <a:r>
              <a:rPr lang="en-US" sz="2400" dirty="0"/>
              <a:t>– </a:t>
            </a:r>
            <a:r>
              <a:rPr lang="ru-RU" sz="2400" dirty="0"/>
              <a:t>конечный входной алфавит</a:t>
            </a:r>
          </a:p>
          <a:p>
            <a:pPr lvl="1"/>
            <a:r>
              <a:rPr lang="en-US" sz="2400" b="1" dirty="0"/>
              <a:t>δ</a:t>
            </a:r>
            <a:r>
              <a:rPr lang="ru-RU" sz="2400" dirty="0"/>
              <a:t> – функция переходов, отображающая </a:t>
            </a:r>
            <a:r>
              <a:rPr lang="en-US" sz="2400" b="1" dirty="0"/>
              <a:t>Q x </a:t>
            </a:r>
            <a:r>
              <a:rPr lang="ru-RU" sz="2400" b="1" dirty="0"/>
              <a:t>Σ → </a:t>
            </a:r>
            <a:r>
              <a:rPr lang="en-US" sz="2400" b="1" dirty="0"/>
              <a:t>Q</a:t>
            </a:r>
            <a:endParaRPr lang="ru-RU" sz="2400" b="1" dirty="0"/>
          </a:p>
          <a:p>
            <a:r>
              <a:rPr lang="ru-RU" sz="2800" dirty="0"/>
              <a:t>Считывает символы строки по одному и переходит в соответствующее состояние</a:t>
            </a:r>
          </a:p>
          <a:p>
            <a:r>
              <a:rPr lang="ru-RU" sz="2800" dirty="0"/>
              <a:t>Из состояния </a:t>
            </a:r>
            <a:r>
              <a:rPr lang="en-US" sz="2800" b="1" dirty="0"/>
              <a:t>q</a:t>
            </a:r>
            <a:r>
              <a:rPr lang="en-US" sz="2800" dirty="0"/>
              <a:t> </a:t>
            </a:r>
            <a:r>
              <a:rPr lang="ru-RU" sz="2800" dirty="0"/>
              <a:t>при входном символе </a:t>
            </a:r>
            <a:r>
              <a:rPr lang="en-US" sz="2800" b="1" dirty="0"/>
              <a:t>a </a:t>
            </a:r>
            <a:r>
              <a:rPr lang="ru-RU" sz="2800" b="1" dirty="0"/>
              <a:t>∈ Σ</a:t>
            </a:r>
            <a:r>
              <a:rPr lang="en-US" sz="2800" b="1" dirty="0"/>
              <a:t> </a:t>
            </a:r>
            <a:r>
              <a:rPr lang="ru-RU" sz="2800" dirty="0"/>
              <a:t>переходит в состояние </a:t>
            </a:r>
            <a:r>
              <a:rPr lang="ru-RU" sz="2800" b="1" dirty="0" err="1"/>
              <a:t>δ</a:t>
            </a:r>
            <a:r>
              <a:rPr lang="ru-RU" sz="2800" b="1" dirty="0"/>
              <a:t>(</a:t>
            </a:r>
            <a:r>
              <a:rPr lang="en-US" sz="2800" b="1" dirty="0"/>
              <a:t>q</a:t>
            </a:r>
            <a:r>
              <a:rPr lang="ru-RU" sz="2800" b="1" dirty="0"/>
              <a:t>,</a:t>
            </a:r>
            <a:r>
              <a:rPr lang="en-US" sz="2800" b="1" dirty="0"/>
              <a:t>a</a:t>
            </a:r>
            <a:r>
              <a:rPr lang="ru-RU" sz="2800" b="1" dirty="0"/>
              <a:t>)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Алгоритм </a:t>
            </a:r>
            <a:r>
              <a:rPr lang="ru-RU" dirty="0" err="1" smtClean="0">
                <a:solidFill>
                  <a:srgbClr val="C00000"/>
                </a:solidFill>
              </a:rPr>
              <a:t>Ахо-Корасика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-Link(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==NIL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2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==0 или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=0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//корень или предок – корень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3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psuff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=Get-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-Link(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[v].p)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Get-Auto-Move(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Trie,psuff,Trie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[v].c)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suff_link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Get-Auto-Move(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Trie,v,c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[v].auto-move[c]==NIL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[v].next[c]≠NIL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[v].auto-move[c]=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[v].next[c]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v==0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[v].auto-move[c]=0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[v].auto-move[c]=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=Get-Auto-Move(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-Link(v),c)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[v].auto-move[c]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Алгоритм </a:t>
            </a:r>
            <a:r>
              <a:rPr lang="ru-RU" dirty="0" err="1" smtClean="0">
                <a:solidFill>
                  <a:srgbClr val="C00000"/>
                </a:solidFill>
              </a:rPr>
              <a:t>Ахо-Корасика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Check-String(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	k=0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[k].next[s[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]]==NIL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false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		k=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[k].next[s[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]]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true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Add-String(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Trie,s,p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	k=0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].next[s[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]]==NIL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			Add-Node(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[k],s[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[k].next[s[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]]=Trie.size-1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		k=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[k].next[s[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]]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[k].flag=true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pat_num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=p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41</a:t>
            </a:fld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Алгоритм </a:t>
            </a:r>
            <a:r>
              <a:rPr lang="ru-RU" dirty="0" err="1" smtClean="0">
                <a:solidFill>
                  <a:srgbClr val="C00000"/>
                </a:solidFill>
              </a:rPr>
              <a:t>Ахо-Корасика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Build-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P,Trie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	k=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P.size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k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	Add-String(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],k)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Add-Node(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Trie,p,c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	k=Trie.size+1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[k].flag=false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=NIL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suff_flink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=NIL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[k].p=p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[k].c=c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42</a:t>
            </a:fld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Поиск в строке</a:t>
            </a:r>
            <a:br>
              <a:rPr lang="ru-RU" sz="4000" b="1" dirty="0"/>
            </a:br>
            <a:r>
              <a:rPr lang="ru-RU" sz="2400" b="1" dirty="0"/>
              <a:t>Часть 2. Конечные автоматы</a:t>
            </a:r>
            <a:endParaRPr lang="ru-RU" sz="2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12:</a:t>
            </a:r>
            <a:r>
              <a:rPr lang="ru-RU" sz="2000" b="1" dirty="0"/>
              <a:t> Поиск и сортировка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43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5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1. Поиск подстроки с использованием конечного автомата.</a:t>
            </a:r>
          </a:p>
          <a:p>
            <a:pPr marL="0" lvl="0" indent="0">
              <a:buNone/>
            </a:pPr>
            <a:r>
              <a:rPr lang="ru-RU" dirty="0"/>
              <a:t>2. Поиск нескольких подстрок с использованием недетерминированного конечного автомата.</a:t>
            </a:r>
          </a:p>
          <a:p>
            <a:pPr marL="0" lvl="0" indent="0">
              <a:buNone/>
            </a:pPr>
            <a:r>
              <a:rPr lang="ru-RU" dirty="0"/>
              <a:t>3. Переход от недетерминированного к детерминированному конечному автомату.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44</a:t>
            </a:fld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86100E-C3EC-44F1-9A58-128CACA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Примеры реализации на 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BA9F8F5-78BE-4320-869C-BB6911BC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A1470EA-D1A7-4F22-BA55-DDF261BB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1070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388" y="1196975"/>
            <a:ext cx="4757737" cy="19716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ru-RU" sz="2400" b="1" u="sng" dirty="0"/>
              <a:t>Пример: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i="1" dirty="0"/>
              <a:t>	</a:t>
            </a:r>
            <a:r>
              <a:rPr lang="en-US" sz="2400" b="1" i="1" dirty="0"/>
              <a:t>S </a:t>
            </a:r>
            <a:r>
              <a:rPr lang="ru-RU" sz="2400" b="1" i="1" dirty="0"/>
              <a:t>=</a:t>
            </a:r>
            <a:r>
              <a:rPr lang="en-US" sz="2400" b="1" i="1" dirty="0"/>
              <a:t> </a:t>
            </a:r>
            <a:r>
              <a:rPr lang="ru-RU" sz="2400" b="1" i="1" dirty="0"/>
              <a:t>{0,</a:t>
            </a:r>
            <a:r>
              <a:rPr lang="en-US" sz="2400" b="1" i="1" dirty="0"/>
              <a:t> </a:t>
            </a:r>
            <a:r>
              <a:rPr lang="ru-RU" sz="2400" b="1" i="1" dirty="0"/>
              <a:t>1,</a:t>
            </a:r>
            <a:r>
              <a:rPr lang="en-US" sz="2400" b="1" i="1" dirty="0"/>
              <a:t> </a:t>
            </a:r>
            <a:r>
              <a:rPr lang="ru-RU" sz="2400" b="1" i="1" dirty="0"/>
              <a:t>2,</a:t>
            </a:r>
            <a:r>
              <a:rPr lang="en-US" sz="2400" b="1" i="1" dirty="0"/>
              <a:t> </a:t>
            </a:r>
            <a:r>
              <a:rPr lang="ru-RU" sz="2400" b="1" i="1" dirty="0"/>
              <a:t>3}</a:t>
            </a:r>
            <a:r>
              <a:rPr lang="ru-RU" sz="2400" dirty="0"/>
              <a:t>,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dirty="0"/>
              <a:t>	начальное состояние </a:t>
            </a:r>
            <a:r>
              <a:rPr lang="en-US" sz="2400" b="1" i="1" dirty="0"/>
              <a:t>s</a:t>
            </a:r>
            <a:r>
              <a:rPr lang="ru-RU" sz="2400" b="1" i="1" baseline="-25000" dirty="0"/>
              <a:t>0</a:t>
            </a:r>
            <a:r>
              <a:rPr lang="en-US" sz="2400" b="1" i="1" dirty="0"/>
              <a:t> </a:t>
            </a:r>
            <a:r>
              <a:rPr lang="ru-RU" sz="2400" b="1" i="1" dirty="0"/>
              <a:t>=</a:t>
            </a:r>
            <a:r>
              <a:rPr lang="en-US" sz="2400" b="1" i="1" dirty="0"/>
              <a:t> </a:t>
            </a:r>
            <a:r>
              <a:rPr lang="ru-RU" sz="2400" b="1" i="1" dirty="0"/>
              <a:t>0</a:t>
            </a:r>
            <a:r>
              <a:rPr lang="ru-RU" sz="2400" dirty="0"/>
              <a:t>,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dirty="0"/>
              <a:t>	входной алфавит </a:t>
            </a:r>
            <a:r>
              <a:rPr lang="en-US" sz="2400" b="1" i="1" dirty="0"/>
              <a:t>A </a:t>
            </a:r>
            <a:r>
              <a:rPr lang="ru-RU" sz="2400" b="1" i="1" dirty="0"/>
              <a:t>=</a:t>
            </a:r>
            <a:r>
              <a:rPr lang="en-US" sz="2400" b="1" i="1" dirty="0"/>
              <a:t> </a:t>
            </a:r>
            <a:r>
              <a:rPr lang="ru-RU" sz="2400" b="1" i="1" dirty="0"/>
              <a:t>{а,</a:t>
            </a:r>
            <a:r>
              <a:rPr lang="en-US" sz="2400" b="1" i="1" dirty="0"/>
              <a:t> </a:t>
            </a:r>
            <a:r>
              <a:rPr lang="ru-RU" sz="2400" b="1" i="1" dirty="0"/>
              <a:t>б,</a:t>
            </a:r>
            <a:r>
              <a:rPr lang="en-US" sz="2400" b="1" i="1" dirty="0"/>
              <a:t> </a:t>
            </a:r>
            <a:r>
              <a:rPr lang="ru-RU" sz="2400" b="1" i="1" dirty="0"/>
              <a:t>в}</a:t>
            </a:r>
            <a:r>
              <a:rPr lang="ru-RU" sz="2400" dirty="0"/>
              <a:t>,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dirty="0"/>
              <a:t>	множество допускающих состояний </a:t>
            </a:r>
            <a:r>
              <a:rPr lang="en-US" sz="2400" b="1" i="1" dirty="0"/>
              <a:t>D </a:t>
            </a:r>
            <a:r>
              <a:rPr lang="ru-RU" sz="2400" b="1" i="1" dirty="0"/>
              <a:t>=</a:t>
            </a:r>
            <a:r>
              <a:rPr lang="en-US" sz="2400" b="1" i="1" dirty="0"/>
              <a:t> </a:t>
            </a:r>
            <a:r>
              <a:rPr lang="ru-RU" sz="2400" b="1" i="1" dirty="0"/>
              <a:t>{1}</a:t>
            </a:r>
            <a:r>
              <a:rPr lang="ru-RU" sz="2400" dirty="0"/>
              <a:t>.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dirty="0"/>
              <a:t>	Функция</a:t>
            </a:r>
            <a:r>
              <a:rPr lang="ru-RU" sz="2400" i="1" dirty="0"/>
              <a:t> </a:t>
            </a:r>
            <a:r>
              <a:rPr lang="ru-RU" sz="2400" dirty="0"/>
              <a:t>переходов </a:t>
            </a:r>
            <a:r>
              <a:rPr lang="en-US" sz="2400" i="1" dirty="0"/>
              <a:t>δ</a:t>
            </a:r>
            <a:r>
              <a:rPr lang="ru-RU" sz="2400" i="1" dirty="0"/>
              <a:t>: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ru-RU" sz="2400" i="1" dirty="0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196975"/>
            <a:ext cx="4062413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175" y="3500438"/>
            <a:ext cx="384968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Заголовок 1"/>
          <p:cNvSpPr>
            <a:spLocks noGrp="1"/>
          </p:cNvSpPr>
          <p:nvPr>
            <p:ph type="title"/>
          </p:nvPr>
        </p:nvSpPr>
        <p:spPr>
          <a:xfrm>
            <a:off x="446088" y="115888"/>
            <a:ext cx="8229600" cy="649287"/>
          </a:xfrm>
        </p:spPr>
        <p:txBody>
          <a:bodyPr/>
          <a:lstStyle/>
          <a:p>
            <a:r>
              <a:rPr lang="ru-RU" sz="3200"/>
              <a:t>Пример</a:t>
            </a:r>
            <a:r>
              <a:rPr lang="en-US" sz="3200"/>
              <a:t> поиска подстроки с помощью </a:t>
            </a:r>
            <a:r>
              <a:rPr lang="ru-RU" sz="3200"/>
              <a:t>ДКА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Заголовок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561975"/>
          </a:xfrm>
        </p:spPr>
        <p:txBody>
          <a:bodyPr/>
          <a:lstStyle/>
          <a:p>
            <a:r>
              <a:rPr lang="ru-RU" sz="3200"/>
              <a:t>Пример построения ДКА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850" y="836613"/>
            <a:ext cx="8229600" cy="55721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i="1" dirty="0"/>
              <a:t>T=</a:t>
            </a:r>
            <a:r>
              <a:rPr lang="ru-RU" sz="2400" i="1" dirty="0"/>
              <a:t>"абракадабра"  , </a:t>
            </a:r>
            <a:r>
              <a:rPr lang="en-US" sz="2400" i="1" dirty="0"/>
              <a:t>n = </a:t>
            </a:r>
            <a:r>
              <a:rPr lang="ru-RU" sz="2400" i="1" dirty="0"/>
              <a:t>11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i="1" dirty="0"/>
              <a:t>F</a:t>
            </a:r>
            <a:r>
              <a:rPr lang="en-US" sz="2400" dirty="0"/>
              <a:t> </a:t>
            </a:r>
            <a:r>
              <a:rPr lang="ru-RU" sz="2400" dirty="0"/>
              <a:t>=</a:t>
            </a:r>
            <a:r>
              <a:rPr lang="en-US" sz="2400" dirty="0"/>
              <a:t> </a:t>
            </a:r>
            <a:r>
              <a:rPr lang="ru-RU" sz="2400" dirty="0"/>
              <a:t>"</a:t>
            </a:r>
            <a:r>
              <a:rPr lang="ru-RU" sz="2400" i="1" dirty="0" err="1"/>
              <a:t>абра</a:t>
            </a:r>
            <a:r>
              <a:rPr lang="ru-RU" sz="2400" i="1" dirty="0"/>
              <a:t>"</a:t>
            </a:r>
            <a:r>
              <a:rPr lang="ru-RU" sz="2400" dirty="0"/>
              <a:t>, </a:t>
            </a:r>
            <a:r>
              <a:rPr lang="en-US" sz="2400" dirty="0"/>
              <a:t>m = </a:t>
            </a:r>
            <a:r>
              <a:rPr lang="ru-RU" sz="2400" dirty="0"/>
              <a:t>4</a:t>
            </a:r>
            <a:endParaRPr lang="en-US" sz="2400" dirty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i="1" dirty="0"/>
              <a:t>S</a:t>
            </a:r>
            <a:r>
              <a:rPr lang="en-US" sz="2000" b="1" dirty="0"/>
              <a:t> = {0, 1, 2, 3, 4};</a:t>
            </a:r>
            <a:endParaRPr lang="ru-RU" sz="2000" b="1" dirty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i="1" dirty="0"/>
              <a:t>s</a:t>
            </a:r>
            <a:r>
              <a:rPr lang="en-US" sz="2000" b="1" baseline="-25000" dirty="0"/>
              <a:t>o</a:t>
            </a:r>
            <a:r>
              <a:rPr lang="en-US" sz="2000" b="1" dirty="0"/>
              <a:t> = 0;</a:t>
            </a:r>
            <a:endParaRPr lang="ru-RU" sz="2000" b="1" dirty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i="1" dirty="0"/>
              <a:t>D</a:t>
            </a:r>
            <a:r>
              <a:rPr lang="en-US" sz="2000" b="1" dirty="0"/>
              <a:t> = {4};</a:t>
            </a:r>
            <a:endParaRPr lang="ru-RU" sz="2000" b="1" dirty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i="1" dirty="0"/>
              <a:t>A</a:t>
            </a:r>
            <a:r>
              <a:rPr lang="en-US" sz="2000" b="1" dirty="0"/>
              <a:t> = {</a:t>
            </a:r>
            <a:r>
              <a:rPr lang="en-US" sz="2000" b="1" i="1" dirty="0"/>
              <a:t>а</a:t>
            </a:r>
            <a:r>
              <a:rPr lang="en-US" sz="2000" b="1" dirty="0"/>
              <a:t>, </a:t>
            </a:r>
            <a:r>
              <a:rPr lang="en-US" sz="2000" b="1" i="1" dirty="0"/>
              <a:t>б</a:t>
            </a:r>
            <a:r>
              <a:rPr lang="en-US" sz="2000" b="1" dirty="0"/>
              <a:t>, </a:t>
            </a:r>
            <a:r>
              <a:rPr lang="en-US" sz="2000" b="1" i="1" dirty="0"/>
              <a:t>д</a:t>
            </a:r>
            <a:r>
              <a:rPr lang="en-US" sz="2000" b="1" dirty="0"/>
              <a:t>, </a:t>
            </a:r>
            <a:r>
              <a:rPr lang="en-US" sz="2000" b="1" i="1" dirty="0"/>
              <a:t>к</a:t>
            </a:r>
            <a:r>
              <a:rPr lang="en-US" sz="2000" b="1" dirty="0"/>
              <a:t>, </a:t>
            </a:r>
            <a:r>
              <a:rPr lang="en-US" sz="2000" b="1" i="1" dirty="0"/>
              <a:t>р</a:t>
            </a:r>
            <a:r>
              <a:rPr lang="en-US" sz="2000" b="1" dirty="0"/>
              <a:t>};</a:t>
            </a:r>
            <a:endParaRPr lang="ru-RU" sz="2000" b="1" dirty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i="1" dirty="0"/>
              <a:t>δ</a:t>
            </a:r>
            <a:r>
              <a:rPr lang="en-US" sz="2000" b="1" dirty="0"/>
              <a:t>(</a:t>
            </a:r>
            <a:r>
              <a:rPr lang="en-US" sz="2000" b="1" i="1" dirty="0"/>
              <a:t>s</a:t>
            </a:r>
            <a:r>
              <a:rPr lang="en-US" sz="2000" b="1" dirty="0"/>
              <a:t>, </a:t>
            </a:r>
            <a:r>
              <a:rPr lang="en-US" sz="2000" b="1" i="1" dirty="0"/>
              <a:t>λ</a:t>
            </a:r>
            <a:r>
              <a:rPr lang="en-US" sz="2000" b="1" dirty="0"/>
              <a:t>) = σ(</a:t>
            </a:r>
            <a:r>
              <a:rPr lang="en-US" sz="2000" b="1" i="1" dirty="0"/>
              <a:t>F</a:t>
            </a:r>
            <a:r>
              <a:rPr lang="en-US" sz="2000" b="1" i="1" baseline="-25000" dirty="0"/>
              <a:t>s</a:t>
            </a:r>
            <a:r>
              <a:rPr lang="en-US" sz="2000" b="1" dirty="0"/>
              <a:t> </a:t>
            </a:r>
            <a:r>
              <a:rPr lang="en-US" sz="2000" b="1" i="1" dirty="0"/>
              <a:t>λ</a:t>
            </a:r>
            <a:r>
              <a:rPr lang="en-US" sz="2000" b="1" dirty="0"/>
              <a:t>).</a:t>
            </a:r>
            <a:endParaRPr lang="ru-RU" sz="2000" b="1" dirty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000" dirty="0"/>
              <a:t>Функция переходов: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ru-RU" sz="2400" dirty="0"/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63" y="3214688"/>
            <a:ext cx="44005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285750" y="5500688"/>
            <a:ext cx="8410575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eaLnBrk="0" hangingPunct="0">
              <a:spcBef>
                <a:spcPts val="0"/>
              </a:spcBef>
              <a:buClr>
                <a:schemeClr val="hlink"/>
              </a:buClr>
              <a:buSzPct val="75000"/>
              <a:defRPr/>
            </a:pPr>
            <a:r>
              <a:rPr lang="ru-RU" sz="2400" kern="0" dirty="0">
                <a:latin typeface="+mn-lt"/>
                <a:cs typeface="+mn-cs"/>
              </a:rPr>
              <a:t>Последовательность состояний, в которые переходит автомат, будет следующей: </a:t>
            </a:r>
            <a:r>
              <a:rPr lang="ru-RU" sz="2400" b="1" kern="0" dirty="0">
                <a:latin typeface="+mn-lt"/>
                <a:cs typeface="+mn-cs"/>
              </a:rPr>
              <a:t>(1, 2, 3, 4, 0, 1, 0, 1, 2, 3, 4)</a:t>
            </a:r>
            <a:r>
              <a:rPr lang="ru-RU" sz="2400" kern="0" dirty="0">
                <a:latin typeface="+mn-lt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Box 1"/>
          <p:cNvSpPr txBox="1">
            <a:spLocks noChangeArrowheads="1"/>
          </p:cNvSpPr>
          <p:nvPr/>
        </p:nvSpPr>
        <p:spPr bwMode="auto">
          <a:xfrm>
            <a:off x="971550" y="765175"/>
            <a:ext cx="7232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Процесс конструирования конечного автомата для образца </a:t>
            </a:r>
            <a:r>
              <a:rPr lang="en-US"/>
              <a:t>P</a:t>
            </a:r>
            <a:r>
              <a:rPr lang="ru-RU"/>
              <a:t> = </a:t>
            </a:r>
            <a:r>
              <a:rPr lang="en-US"/>
              <a:t>ababaca</a:t>
            </a:r>
            <a:endParaRPr lang="ru-RU"/>
          </a:p>
          <a:p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1306513" y="2276475"/>
            <a:ext cx="4318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0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122488" y="2276475"/>
            <a:ext cx="4318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986088" y="2276475"/>
            <a:ext cx="4318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849688" y="2276475"/>
            <a:ext cx="4318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657725" y="2276475"/>
            <a:ext cx="4318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4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443538" y="2276475"/>
            <a:ext cx="4318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5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6273800" y="2276475"/>
            <a:ext cx="4318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6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7089775" y="2276475"/>
            <a:ext cx="431800" cy="431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1743075" y="2501900"/>
            <a:ext cx="3825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6"/>
            <a:endCxn id="5" idx="2"/>
          </p:cNvCxnSpPr>
          <p:nvPr/>
        </p:nvCxnSpPr>
        <p:spPr>
          <a:xfrm>
            <a:off x="2554288" y="249237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6"/>
            <a:endCxn id="6" idx="2"/>
          </p:cNvCxnSpPr>
          <p:nvPr/>
        </p:nvCxnSpPr>
        <p:spPr>
          <a:xfrm>
            <a:off x="3417888" y="249237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6"/>
            <a:endCxn id="7" idx="2"/>
          </p:cNvCxnSpPr>
          <p:nvPr/>
        </p:nvCxnSpPr>
        <p:spPr>
          <a:xfrm>
            <a:off x="4281488" y="2492375"/>
            <a:ext cx="3762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6"/>
            <a:endCxn id="8" idx="2"/>
          </p:cNvCxnSpPr>
          <p:nvPr/>
        </p:nvCxnSpPr>
        <p:spPr>
          <a:xfrm>
            <a:off x="5089525" y="2492375"/>
            <a:ext cx="3540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6"/>
            <a:endCxn id="9" idx="2"/>
          </p:cNvCxnSpPr>
          <p:nvPr/>
        </p:nvCxnSpPr>
        <p:spPr>
          <a:xfrm>
            <a:off x="5875338" y="2492375"/>
            <a:ext cx="3984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9" idx="6"/>
            <a:endCxn id="10" idx="2"/>
          </p:cNvCxnSpPr>
          <p:nvPr/>
        </p:nvCxnSpPr>
        <p:spPr>
          <a:xfrm>
            <a:off x="6705600" y="2492375"/>
            <a:ext cx="3841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4" idx="5"/>
            <a:endCxn id="4" idx="3"/>
          </p:cNvCxnSpPr>
          <p:nvPr/>
        </p:nvCxnSpPr>
        <p:spPr>
          <a:xfrm rot="5400000">
            <a:off x="2337594" y="2493169"/>
            <a:ext cx="12700" cy="306388"/>
          </a:xfrm>
          <a:prstGeom prst="curvedConnector3">
            <a:avLst>
              <a:gd name="adj1" fmla="val 22982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>
            <a:stCxn id="10" idx="0"/>
            <a:endCxn id="4" idx="1"/>
          </p:cNvCxnSpPr>
          <p:nvPr/>
        </p:nvCxnSpPr>
        <p:spPr>
          <a:xfrm rot="16200000" flipH="1" flipV="1">
            <a:off x="4713288" y="-252413"/>
            <a:ext cx="63500" cy="5121275"/>
          </a:xfrm>
          <a:prstGeom prst="curvedConnector3">
            <a:avLst>
              <a:gd name="adj1" fmla="val -12846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кругленная соединительная линия 39"/>
          <p:cNvCxnSpPr>
            <a:stCxn id="8" idx="0"/>
            <a:endCxn id="4" idx="0"/>
          </p:cNvCxnSpPr>
          <p:nvPr/>
        </p:nvCxnSpPr>
        <p:spPr>
          <a:xfrm rot="16200000" flipV="1">
            <a:off x="3998913" y="615950"/>
            <a:ext cx="12700" cy="3321050"/>
          </a:xfrm>
          <a:prstGeom prst="curvedConnector3">
            <a:avLst>
              <a:gd name="adj1" fmla="val 43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6" idx="1"/>
            <a:endCxn id="4" idx="7"/>
          </p:cNvCxnSpPr>
          <p:nvPr/>
        </p:nvCxnSpPr>
        <p:spPr>
          <a:xfrm rot="16200000" flipV="1">
            <a:off x="3201988" y="1628775"/>
            <a:ext cx="12700" cy="1422400"/>
          </a:xfrm>
          <a:prstGeom prst="curvedConnector3">
            <a:avLst>
              <a:gd name="adj1" fmla="val 30982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>
            <a:stCxn id="10" idx="3"/>
            <a:endCxn id="5" idx="5"/>
          </p:cNvCxnSpPr>
          <p:nvPr/>
        </p:nvCxnSpPr>
        <p:spPr>
          <a:xfrm rot="5400000">
            <a:off x="5253832" y="746919"/>
            <a:ext cx="12700" cy="3798887"/>
          </a:xfrm>
          <a:prstGeom prst="curvedConnector3">
            <a:avLst>
              <a:gd name="adj1" fmla="val 57982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кругленная соединительная линия 47"/>
          <p:cNvCxnSpPr>
            <a:stCxn id="8" idx="3"/>
            <a:endCxn id="7" idx="5"/>
          </p:cNvCxnSpPr>
          <p:nvPr/>
        </p:nvCxnSpPr>
        <p:spPr>
          <a:xfrm rot="5400000">
            <a:off x="5267326" y="2406650"/>
            <a:ext cx="12700" cy="479425"/>
          </a:xfrm>
          <a:prstGeom prst="curvedConnector3">
            <a:avLst>
              <a:gd name="adj1" fmla="val 13981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Таблица 51"/>
          <p:cNvGraphicFramePr>
            <a:graphicFrameLocks noGrp="1"/>
          </p:cNvGraphicFramePr>
          <p:nvPr/>
        </p:nvGraphicFramePr>
        <p:xfrm>
          <a:off x="14519" y="3159942"/>
          <a:ext cx="2331435" cy="367241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37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70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70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70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30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724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Сост.</a:t>
                      </a:r>
                    </a:p>
                  </a:txBody>
                  <a:tcPr vert="vert"/>
                </a:tc>
                <a:tc gridSpan="3">
                  <a:txBody>
                    <a:bodyPr/>
                    <a:lstStyle/>
                    <a:p>
                      <a:r>
                        <a:rPr lang="ru-RU" dirty="0"/>
                        <a:t>Вход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24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" name="Таблица 52"/>
          <p:cNvGraphicFramePr>
            <a:graphicFrameLocks noGrp="1"/>
          </p:cNvGraphicFramePr>
          <p:nvPr/>
        </p:nvGraphicFramePr>
        <p:xfrm>
          <a:off x="2190750" y="5734050"/>
          <a:ext cx="6931026" cy="111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3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1635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2976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T[i]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состояние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ф(</a:t>
                      </a:r>
                      <a:r>
                        <a:rPr lang="en-US" sz="1800" dirty="0"/>
                        <a:t>T</a:t>
                      </a:r>
                      <a:r>
                        <a:rPr lang="en-US" sz="1100" dirty="0"/>
                        <a:t>i</a:t>
                      </a:r>
                      <a:r>
                        <a:rPr lang="en-US" sz="1800" dirty="0"/>
                        <a:t>)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ru-RU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6356" name="TextBox 53"/>
          <p:cNvSpPr txBox="1">
            <a:spLocks noChangeArrowheads="1"/>
          </p:cNvSpPr>
          <p:nvPr/>
        </p:nvSpPr>
        <p:spPr bwMode="auto">
          <a:xfrm>
            <a:off x="1763713" y="2124075"/>
            <a:ext cx="295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96357" name="TextBox 54"/>
          <p:cNvSpPr txBox="1">
            <a:spLocks noChangeArrowheads="1"/>
          </p:cNvSpPr>
          <p:nvPr/>
        </p:nvSpPr>
        <p:spPr bwMode="auto">
          <a:xfrm>
            <a:off x="2627313" y="2133600"/>
            <a:ext cx="306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ru-RU"/>
          </a:p>
        </p:txBody>
      </p:sp>
      <p:sp>
        <p:nvSpPr>
          <p:cNvPr id="96358" name="TextBox 55"/>
          <p:cNvSpPr txBox="1">
            <a:spLocks noChangeArrowheads="1"/>
          </p:cNvSpPr>
          <p:nvPr/>
        </p:nvSpPr>
        <p:spPr bwMode="auto">
          <a:xfrm>
            <a:off x="3417888" y="2133600"/>
            <a:ext cx="295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96359" name="TextBox 56"/>
          <p:cNvSpPr txBox="1">
            <a:spLocks noChangeArrowheads="1"/>
          </p:cNvSpPr>
          <p:nvPr/>
        </p:nvSpPr>
        <p:spPr bwMode="auto">
          <a:xfrm>
            <a:off x="4281488" y="2133600"/>
            <a:ext cx="306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ru-RU"/>
          </a:p>
        </p:txBody>
      </p:sp>
      <p:sp>
        <p:nvSpPr>
          <p:cNvPr id="96360" name="TextBox 57"/>
          <p:cNvSpPr txBox="1">
            <a:spLocks noChangeArrowheads="1"/>
          </p:cNvSpPr>
          <p:nvPr/>
        </p:nvSpPr>
        <p:spPr bwMode="auto">
          <a:xfrm>
            <a:off x="5089525" y="2133600"/>
            <a:ext cx="295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96361" name="TextBox 58"/>
          <p:cNvSpPr txBox="1">
            <a:spLocks noChangeArrowheads="1"/>
          </p:cNvSpPr>
          <p:nvPr/>
        </p:nvSpPr>
        <p:spPr bwMode="auto">
          <a:xfrm>
            <a:off x="5875338" y="2133600"/>
            <a:ext cx="282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96362" name="TextBox 59"/>
          <p:cNvSpPr txBox="1">
            <a:spLocks noChangeArrowheads="1"/>
          </p:cNvSpPr>
          <p:nvPr/>
        </p:nvSpPr>
        <p:spPr bwMode="auto">
          <a:xfrm>
            <a:off x="6705600" y="2133600"/>
            <a:ext cx="295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96363" name="TextBox 61"/>
          <p:cNvSpPr txBox="1">
            <a:spLocks noChangeArrowheads="1"/>
          </p:cNvSpPr>
          <p:nvPr/>
        </p:nvSpPr>
        <p:spPr bwMode="auto">
          <a:xfrm>
            <a:off x="6157913" y="1366838"/>
            <a:ext cx="295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96364" name="TextBox 62"/>
          <p:cNvSpPr txBox="1">
            <a:spLocks noChangeArrowheads="1"/>
          </p:cNvSpPr>
          <p:nvPr/>
        </p:nvSpPr>
        <p:spPr bwMode="auto">
          <a:xfrm>
            <a:off x="4725988" y="1550988"/>
            <a:ext cx="295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96365" name="TextBox 63"/>
          <p:cNvSpPr txBox="1">
            <a:spLocks noChangeArrowheads="1"/>
          </p:cNvSpPr>
          <p:nvPr/>
        </p:nvSpPr>
        <p:spPr bwMode="auto">
          <a:xfrm>
            <a:off x="2208213" y="2859088"/>
            <a:ext cx="295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96366" name="TextBox 64"/>
          <p:cNvSpPr txBox="1">
            <a:spLocks noChangeArrowheads="1"/>
          </p:cNvSpPr>
          <p:nvPr/>
        </p:nvSpPr>
        <p:spPr bwMode="auto">
          <a:xfrm>
            <a:off x="5875338" y="2997200"/>
            <a:ext cx="306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ru-RU"/>
          </a:p>
        </p:txBody>
      </p:sp>
      <p:sp>
        <p:nvSpPr>
          <p:cNvPr id="96367" name="TextBox 65"/>
          <p:cNvSpPr txBox="1">
            <a:spLocks noChangeArrowheads="1"/>
          </p:cNvSpPr>
          <p:nvPr/>
        </p:nvSpPr>
        <p:spPr bwMode="auto">
          <a:xfrm>
            <a:off x="5119688" y="2541588"/>
            <a:ext cx="306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ru-RU"/>
          </a:p>
        </p:txBody>
      </p:sp>
      <p:sp>
        <p:nvSpPr>
          <p:cNvPr id="96368" name="TextBox 78"/>
          <p:cNvSpPr txBox="1">
            <a:spLocks noChangeArrowheads="1"/>
          </p:cNvSpPr>
          <p:nvPr/>
        </p:nvSpPr>
        <p:spPr bwMode="auto">
          <a:xfrm>
            <a:off x="3486150" y="1785938"/>
            <a:ext cx="295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457200" y="58738"/>
            <a:ext cx="8229600" cy="56197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ru-RU" sz="3200" dirty="0">
                <a:latin typeface="+mj-lt"/>
                <a:ea typeface="+mj-ea"/>
                <a:cs typeface="+mj-cs"/>
              </a:rPr>
              <a:t>Пример построения ДКА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="" xmlns:a16="http://schemas.microsoft.com/office/drawing/2014/main" id="{C3F05DA5-C3BC-48CA-85AA-33C826958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229600" cy="836613"/>
          </a:xfrm>
        </p:spPr>
        <p:txBody>
          <a:bodyPr/>
          <a:lstStyle/>
          <a:p>
            <a:pPr eaLnBrk="1" hangingPunct="1"/>
            <a:r>
              <a:rPr lang="ru-RU" altLang="ru-RU" sz="3200"/>
              <a:t>Реализация функции перехода автомата</a:t>
            </a:r>
          </a:p>
        </p:txBody>
      </p:sp>
      <p:sp>
        <p:nvSpPr>
          <p:cNvPr id="142339" name="Объект 1">
            <a:extLst>
              <a:ext uri="{FF2B5EF4-FFF2-40B4-BE49-F238E27FC236}">
                <a16:creationId xmlns="" xmlns:a16="http://schemas.microsoft.com/office/drawing/2014/main" id="{6D572DB5-C20E-456C-A8D4-B90637A7C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85813"/>
            <a:ext cx="8848725" cy="5786437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** Trunsition(char *A, int power, int * F, int m)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j, k, s = 0;</a:t>
            </a: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// s = 0 - </a:t>
            </a: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начальное состояние автомата</a:t>
            </a:r>
            <a:endParaRPr lang="en-US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** delta = new int* [n];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(j = 0; j &lt; power; ++j) 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delta[0][j] = 0;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// (F[1]-A[0]) – </a:t>
            </a: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это индекс символа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F[1] </a:t>
            </a: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в массиве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delta[0][F[1]-A[0]] = 1;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(s = 1; s &lt; m + 1; ++s)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(j = 0; j &lt; power; ++j)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k = s + 1;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if (F[k] != A[j])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--k;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if (k == 0) break;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if (F[k] == A[j]) 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for(i = k; i&gt;0 &amp;&amp; F[i]==F[s-(k-i)]; --i);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if (i == 0) break;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delta[s][j] = k;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 delta;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tabLst>
                <a:tab pos="363538" algn="l"/>
                <a:tab pos="711200" algn="l"/>
              </a:tabLst>
            </a:pPr>
            <a:endParaRPr lang="en-US" altLang="ru-RU" sz="1600"/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D5CC0609-B0B1-4014-A20D-A44BBD10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AE0510-4A6E-4D4F-835E-5CC67D75BB63}" type="slidenum">
              <a:rPr lang="ru-RU" altLang="ru-RU">
                <a:solidFill>
                  <a:srgbClr val="898989"/>
                </a:solidFill>
              </a:rPr>
              <a:pPr eaLnBrk="1" hangingPunct="1"/>
              <a:t>49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142341" name="Rectangle 60">
            <a:extLst>
              <a:ext uri="{FF2B5EF4-FFF2-40B4-BE49-F238E27FC236}">
                <a16:creationId xmlns="" xmlns:a16="http://schemas.microsoft.com/office/drawing/2014/main" id="{4250CC34-C9C5-48C0-AAE5-B7BAAB71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="" xmlns:p14="http://schemas.microsoft.com/office/powerpoint/2010/main" val="1745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32" y="1844824"/>
            <a:ext cx="5046068" cy="157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Конечный автомат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006181"/>
          </a:xfrm>
        </p:spPr>
        <p:txBody>
          <a:bodyPr/>
          <a:lstStyle/>
          <a:p>
            <a:r>
              <a:rPr lang="ru-RU" sz="2200" dirty="0"/>
              <a:t>Если текущее состояние </a:t>
            </a:r>
            <a:r>
              <a:rPr lang="en-US" sz="2200" b="1" dirty="0"/>
              <a:t>q </a:t>
            </a:r>
            <a:r>
              <a:rPr lang="ru-RU" sz="2200" b="1" dirty="0"/>
              <a:t>∈ </a:t>
            </a:r>
            <a:r>
              <a:rPr lang="en-US" sz="2200" b="1" dirty="0"/>
              <a:t>A</a:t>
            </a:r>
            <a:r>
              <a:rPr lang="ru-RU" sz="2200" dirty="0"/>
              <a:t>, то автомат М </a:t>
            </a:r>
            <a:r>
              <a:rPr lang="ru-RU" sz="2200" b="1" dirty="0"/>
              <a:t>принимает  (допускает)</a:t>
            </a:r>
            <a:r>
              <a:rPr lang="ru-RU" sz="2200" dirty="0"/>
              <a:t> строку, считанную к этому моменту</a:t>
            </a:r>
          </a:p>
          <a:p>
            <a:r>
              <a:rPr lang="ru-RU" sz="2200" dirty="0"/>
              <a:t>Не принятые входные данные являются </a:t>
            </a:r>
            <a:r>
              <a:rPr lang="ru-RU" sz="2200" b="1" dirty="0"/>
              <a:t>отвергнутыми</a:t>
            </a:r>
          </a:p>
          <a:p>
            <a:pPr>
              <a:buNone/>
            </a:pPr>
            <a:r>
              <a:rPr lang="ru-RU" sz="2400" b="1" dirty="0"/>
              <a:t>           </a:t>
            </a:r>
          </a:p>
          <a:p>
            <a:pPr>
              <a:buNone/>
            </a:pPr>
            <a:r>
              <a:rPr lang="ru-RU" sz="2400" b="1" dirty="0"/>
              <a:t>                                                </a:t>
            </a:r>
          </a:p>
          <a:p>
            <a:pPr lvl="1"/>
            <a:r>
              <a:rPr lang="ru-RU" sz="1800" dirty="0"/>
              <a:t>Два состояния </a:t>
            </a:r>
            <a:r>
              <a:rPr lang="en-US" sz="1800" b="1" dirty="0"/>
              <a:t>Q</a:t>
            </a:r>
            <a:r>
              <a:rPr lang="ru-RU" sz="1800" b="1" dirty="0"/>
              <a:t>={0,1}</a:t>
            </a:r>
          </a:p>
          <a:p>
            <a:pPr lvl="1"/>
            <a:r>
              <a:rPr lang="ru-RU" sz="1800" dirty="0"/>
              <a:t>Начальное состояние </a:t>
            </a:r>
            <a:r>
              <a:rPr lang="en-US" sz="1800" b="1" dirty="0"/>
              <a:t>q</a:t>
            </a:r>
            <a:r>
              <a:rPr lang="ru-RU" sz="1800" b="1" baseline="-25000" dirty="0"/>
              <a:t>0</a:t>
            </a:r>
            <a:r>
              <a:rPr lang="ru-RU" sz="1800" b="1" dirty="0"/>
              <a:t>=0</a:t>
            </a:r>
          </a:p>
          <a:p>
            <a:pPr lvl="1"/>
            <a:r>
              <a:rPr lang="ru-RU" sz="1800" dirty="0"/>
              <a:t>Единственное допускающее состояние </a:t>
            </a:r>
            <a:r>
              <a:rPr lang="en-US" sz="1800" b="1" dirty="0"/>
              <a:t>A</a:t>
            </a:r>
            <a:r>
              <a:rPr lang="ru-RU" sz="1800" b="1" dirty="0"/>
              <a:t>={1} </a:t>
            </a:r>
          </a:p>
          <a:p>
            <a:pPr lvl="1"/>
            <a:r>
              <a:rPr lang="ru-RU" sz="1800" dirty="0"/>
              <a:t>Входной алфавит </a:t>
            </a:r>
            <a:r>
              <a:rPr lang="ru-RU" sz="1800" b="1" dirty="0"/>
              <a:t>Σ={</a:t>
            </a:r>
            <a:r>
              <a:rPr lang="en-US" sz="1800" b="1" dirty="0"/>
              <a:t>a</a:t>
            </a:r>
            <a:r>
              <a:rPr lang="ru-RU" sz="1800" b="1" dirty="0"/>
              <a:t>,</a:t>
            </a:r>
            <a:r>
              <a:rPr lang="en-US" sz="1800" b="1" dirty="0"/>
              <a:t>b</a:t>
            </a:r>
            <a:r>
              <a:rPr lang="ru-RU" sz="1800" b="1" dirty="0"/>
              <a:t>}</a:t>
            </a:r>
          </a:p>
          <a:p>
            <a:pPr lvl="1"/>
            <a:r>
              <a:rPr lang="ru-RU" sz="1800" b="1" dirty="0" err="1"/>
              <a:t>δ</a:t>
            </a:r>
            <a:r>
              <a:rPr lang="ru-RU" sz="1800" dirty="0" err="1"/>
              <a:t> </a:t>
            </a:r>
            <a:r>
              <a:rPr lang="ru-RU" sz="1800" dirty="0"/>
              <a:t>представлена таблично и в виде диаграммы состояний, например </a:t>
            </a:r>
            <a:r>
              <a:rPr lang="ru-RU" sz="1800" b="1" dirty="0" err="1"/>
              <a:t>δ</a:t>
            </a:r>
            <a:r>
              <a:rPr lang="ru-RU" sz="1800" b="1" dirty="0"/>
              <a:t>(1,</a:t>
            </a:r>
            <a:r>
              <a:rPr lang="en-US" sz="1800" b="1" dirty="0"/>
              <a:t>b</a:t>
            </a:r>
            <a:r>
              <a:rPr lang="ru-RU" sz="1800" b="1" dirty="0"/>
              <a:t>)=0, </a:t>
            </a:r>
            <a:r>
              <a:rPr lang="ru-RU" sz="1800" b="1" dirty="0" err="1"/>
              <a:t>δ</a:t>
            </a:r>
            <a:r>
              <a:rPr lang="ru-RU" sz="1800" b="1" dirty="0"/>
              <a:t>(0,</a:t>
            </a:r>
            <a:r>
              <a:rPr lang="en-US" sz="1800" b="1" dirty="0"/>
              <a:t>b</a:t>
            </a:r>
            <a:r>
              <a:rPr lang="ru-RU" sz="1800" b="1" dirty="0"/>
              <a:t>)=0</a:t>
            </a:r>
          </a:p>
          <a:p>
            <a:pPr lvl="1"/>
            <a:r>
              <a:rPr lang="ru-RU" sz="1800" dirty="0"/>
              <a:t>Данный автомат принимает строки, оканчивающиеся, нечетным количеством символов </a:t>
            </a:r>
            <a:r>
              <a:rPr lang="ru-RU" sz="1800" b="1" dirty="0"/>
              <a:t>а</a:t>
            </a:r>
          </a:p>
          <a:p>
            <a:pPr lvl="1"/>
            <a:r>
              <a:rPr lang="ru-RU" sz="1800" dirty="0"/>
              <a:t>Строка </a:t>
            </a:r>
            <a:r>
              <a:rPr lang="en-US" sz="1800" b="1" dirty="0" err="1"/>
              <a:t>abaaa</a:t>
            </a:r>
            <a:r>
              <a:rPr lang="ru-RU" sz="1800" dirty="0"/>
              <a:t>, последовательность состояний </a:t>
            </a:r>
            <a:r>
              <a:rPr lang="ru-RU" sz="1800" b="1" dirty="0"/>
              <a:t>0, 1, 0, 1, 0, 1 – принимается</a:t>
            </a:r>
          </a:p>
          <a:p>
            <a:pPr lvl="1"/>
            <a:r>
              <a:rPr lang="ru-RU" sz="1800" dirty="0"/>
              <a:t>Строка </a:t>
            </a:r>
            <a:r>
              <a:rPr lang="en-US" sz="1800" b="1" dirty="0" err="1"/>
              <a:t>abbaa</a:t>
            </a:r>
            <a:r>
              <a:rPr lang="ru-RU" sz="1800" dirty="0"/>
              <a:t>, последовательность состояний </a:t>
            </a:r>
            <a:r>
              <a:rPr lang="ru-RU" sz="1800" b="1" dirty="0"/>
              <a:t>0, 1, 0, 0, 1, 0 – отвергается</a:t>
            </a:r>
          </a:p>
          <a:p>
            <a:pPr lvl="1"/>
            <a:endParaRPr lang="ru-RU" sz="1800" b="1" dirty="0"/>
          </a:p>
          <a:p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="" xmlns:a16="http://schemas.microsoft.com/office/drawing/2014/main" id="{0B295F64-67DD-4784-9479-57E8E93E1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sz="3200"/>
              <a:t>Алгоритм поиска с использованием конечного автомата</a:t>
            </a:r>
          </a:p>
        </p:txBody>
      </p:sp>
      <p:sp>
        <p:nvSpPr>
          <p:cNvPr id="143363" name="Объект 1">
            <a:extLst>
              <a:ext uri="{FF2B5EF4-FFF2-40B4-BE49-F238E27FC236}">
                <a16:creationId xmlns="" xmlns:a16="http://schemas.microsoft.com/office/drawing/2014/main" id="{BE522072-A60A-4AE3-A5EC-C2047DC1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57313"/>
            <a:ext cx="8848725" cy="5214937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SearchAuto(int ** delta, int n,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 * T, int m)</a:t>
            </a:r>
            <a:endParaRPr lang="ru-RU" altLang="ru-RU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s= 0;	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начальное состояние автомата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(int i = 1; i &lt; n + 1; ++i)</a:t>
            </a:r>
            <a:endParaRPr lang="ru-RU" altLang="ru-RU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s = delta[s][T[i]];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(s == m)</a:t>
            </a:r>
            <a:endParaRPr lang="ru-RU" altLang="ru-RU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r = i – m;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Допустимый сдвиг ” &lt;&lt;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endl;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ECA0B64B-EE61-4176-A881-733F0C82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E68715-846B-446B-BCBA-8BDB3DFEC78C}" type="slidenum">
              <a:rPr lang="ru-RU" altLang="ru-RU">
                <a:solidFill>
                  <a:srgbClr val="898989"/>
                </a:solidFill>
              </a:rPr>
              <a:pPr eaLnBrk="1" hangingPunct="1"/>
              <a:t>50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143365" name="Rectangle 60">
            <a:extLst>
              <a:ext uri="{FF2B5EF4-FFF2-40B4-BE49-F238E27FC236}">
                <a16:creationId xmlns="" xmlns:a16="http://schemas.microsoft.com/office/drawing/2014/main" id="{7334315A-A707-4A3E-84B2-C725BC05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="" xmlns:p14="http://schemas.microsoft.com/office/powerpoint/2010/main" val="2993253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DE7C9E7D-9FE8-44C2-BAEC-3C83AE8A7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sz="3200"/>
              <a:t>Алгоритм поиска с использованием конечного автомата</a:t>
            </a:r>
          </a:p>
        </p:txBody>
      </p:sp>
      <p:sp>
        <p:nvSpPr>
          <p:cNvPr id="144387" name="Объект 1">
            <a:extLst>
              <a:ext uri="{FF2B5EF4-FFF2-40B4-BE49-F238E27FC236}">
                <a16:creationId xmlns="" xmlns:a16="http://schemas.microsoft.com/office/drawing/2014/main" id="{C05CC347-DA16-4D3D-8838-5E38C718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57313"/>
            <a:ext cx="8848725" cy="5214937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SearchAuto(int ** delta, int n,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 * T, int m)</a:t>
            </a:r>
            <a:endParaRPr lang="ru-RU" altLang="ru-RU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s= 0;	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начальное состояние автомата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(int i = 1; i &lt; n + 1; ++i)</a:t>
            </a:r>
            <a:endParaRPr lang="ru-RU" altLang="ru-RU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s = delta[s][T[i]];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(s == m)</a:t>
            </a:r>
            <a:endParaRPr lang="ru-RU" altLang="ru-RU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r = i – m;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Допустимый сдвиг ” &lt;&lt;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endl;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363538" algn="l"/>
                <a:tab pos="711200" algn="l"/>
              </a:tabLst>
            </a:pP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F6BC3F87-0982-459F-9BBF-CEBC2DE7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7F6510-FA4A-464D-9956-E14EE052EBF8}" type="slidenum">
              <a:rPr lang="ru-RU" altLang="ru-RU">
                <a:solidFill>
                  <a:srgbClr val="898989"/>
                </a:solidFill>
              </a:rPr>
              <a:pPr eaLnBrk="1" hangingPunct="1"/>
              <a:t>51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144389" name="Rectangle 60">
            <a:extLst>
              <a:ext uri="{FF2B5EF4-FFF2-40B4-BE49-F238E27FC236}">
                <a16:creationId xmlns="" xmlns:a16="http://schemas.microsoft.com/office/drawing/2014/main" id="{955DF4B4-3F91-4840-96BF-7FD6D0C8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="" xmlns:p14="http://schemas.microsoft.com/office/powerpoint/2010/main" val="2123001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74">
            <a:extLst>
              <a:ext uri="{FF2B5EF4-FFF2-40B4-BE49-F238E27FC236}">
                <a16:creationId xmlns="" xmlns:a16="http://schemas.microsoft.com/office/drawing/2014/main" id="{A1C23F24-2BCE-4E17-8A01-76FA3FC2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3457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НКА, предназначенный для поиска строк </a:t>
            </a:r>
            <a:r>
              <a:rPr lang="ru-RU" altLang="ru-RU" sz="2400" i="1"/>
              <a:t>«</a:t>
            </a:r>
            <a:r>
              <a:rPr lang="en-US" altLang="ru-RU" sz="2400" i="1"/>
              <a:t>abc</a:t>
            </a:r>
            <a:r>
              <a:rPr lang="ru-RU" altLang="ru-RU" sz="2400" i="1"/>
              <a:t>», «</a:t>
            </a:r>
            <a:r>
              <a:rPr lang="en-US" altLang="ru-RU" sz="2400" i="1"/>
              <a:t>abb</a:t>
            </a:r>
            <a:r>
              <a:rPr lang="ru-RU" altLang="ru-RU" sz="2400" i="1"/>
              <a:t>», «</a:t>
            </a:r>
            <a:r>
              <a:rPr lang="en-US" altLang="ru-RU" sz="2400" i="1"/>
              <a:t>aba</a:t>
            </a:r>
            <a:r>
              <a:rPr lang="ru-RU" altLang="ru-RU" sz="2400" i="1"/>
              <a:t>»</a:t>
            </a:r>
            <a:endParaRPr lang="ru-RU" altLang="ru-RU" sz="2400"/>
          </a:p>
        </p:txBody>
      </p:sp>
      <p:graphicFrame>
        <p:nvGraphicFramePr>
          <p:cNvPr id="25" name="Таблица 24">
            <a:extLst>
              <a:ext uri="{FF2B5EF4-FFF2-40B4-BE49-F238E27FC236}">
                <a16:creationId xmlns="" xmlns:a16="http://schemas.microsoft.com/office/drawing/2014/main" id="{37841AFC-63FB-409A-B0A4-FE64ABB3F7C2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3233738"/>
          <a:ext cx="7610474" cy="17081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023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23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023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35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                     Вход </a:t>
                      </a:r>
                    </a:p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Сост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7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7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8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8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AB52419-54DE-4559-A5C9-D060A95FC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13325"/>
            <a:ext cx="4530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/>
              <a:t>Отобразим каждое множество состояний НКА в единственное состояние.  Пусть состояние </a:t>
            </a:r>
            <a:r>
              <a:rPr lang="en-US" altLang="ru-RU"/>
              <a:t> </a:t>
            </a:r>
            <a:r>
              <a:rPr lang="en-US" altLang="ru-RU" b="1"/>
              <a:t>{0,1,5,9}</a:t>
            </a:r>
            <a:r>
              <a:rPr lang="en-US" altLang="ru-RU"/>
              <a:t> </a:t>
            </a:r>
            <a:r>
              <a:rPr lang="ru-RU" altLang="ru-RU"/>
              <a:t>будет отображено в состояние </a:t>
            </a:r>
            <a:r>
              <a:rPr lang="ru-RU" altLang="ru-RU" b="1"/>
              <a:t>0</a:t>
            </a:r>
            <a:r>
              <a:rPr lang="ru-RU" altLang="ru-RU"/>
              <a:t>, состояние </a:t>
            </a:r>
            <a:r>
              <a:rPr lang="en-US" altLang="ru-RU" b="1"/>
              <a:t>{</a:t>
            </a:r>
            <a:r>
              <a:rPr lang="ru-RU" altLang="ru-RU" b="1"/>
              <a:t>0</a:t>
            </a:r>
            <a:r>
              <a:rPr lang="en-US" altLang="ru-RU" b="1"/>
              <a:t>,</a:t>
            </a:r>
            <a:r>
              <a:rPr lang="ru-RU" altLang="ru-RU" b="1"/>
              <a:t>1</a:t>
            </a:r>
            <a:r>
              <a:rPr lang="en-US" altLang="ru-RU" b="1"/>
              <a:t>,</a:t>
            </a:r>
            <a:r>
              <a:rPr lang="ru-RU" altLang="ru-RU" b="1"/>
              <a:t>5</a:t>
            </a:r>
            <a:r>
              <a:rPr lang="en-US" altLang="ru-RU" b="1"/>
              <a:t>,</a:t>
            </a:r>
            <a:r>
              <a:rPr lang="ru-RU" altLang="ru-RU" b="1"/>
              <a:t>9</a:t>
            </a:r>
            <a:r>
              <a:rPr lang="en-US" altLang="ru-RU" b="1"/>
              <a:t>,</a:t>
            </a:r>
            <a:r>
              <a:rPr lang="ru-RU" altLang="ru-RU" b="1"/>
              <a:t>2</a:t>
            </a:r>
            <a:r>
              <a:rPr lang="en-US" altLang="ru-RU" b="1"/>
              <a:t>,</a:t>
            </a:r>
            <a:r>
              <a:rPr lang="ru-RU" altLang="ru-RU" b="1"/>
              <a:t>6</a:t>
            </a:r>
            <a:r>
              <a:rPr lang="en-US" altLang="ru-RU" b="1"/>
              <a:t>,</a:t>
            </a:r>
            <a:r>
              <a:rPr lang="ru-RU" altLang="ru-RU" b="1"/>
              <a:t>10</a:t>
            </a:r>
            <a:r>
              <a:rPr lang="en-US" altLang="ru-RU" b="1"/>
              <a:t>}</a:t>
            </a:r>
            <a:r>
              <a:rPr lang="en-US" altLang="ru-RU"/>
              <a:t> </a:t>
            </a:r>
            <a:r>
              <a:rPr lang="ru-RU" altLang="ru-RU"/>
              <a:t>– в состояние </a:t>
            </a:r>
            <a:r>
              <a:rPr lang="en-US" altLang="ru-RU" b="1"/>
              <a:t>1</a:t>
            </a:r>
            <a:r>
              <a:rPr lang="en-US" altLang="ru-RU"/>
              <a:t>, </a:t>
            </a:r>
            <a:r>
              <a:rPr lang="ru-RU" altLang="ru-RU"/>
              <a:t>состояние </a:t>
            </a:r>
            <a:r>
              <a:rPr lang="en-US" altLang="ru-RU" b="1"/>
              <a:t>{</a:t>
            </a:r>
            <a:r>
              <a:rPr lang="ru-RU" altLang="ru-RU" b="1"/>
              <a:t>0</a:t>
            </a:r>
            <a:r>
              <a:rPr lang="en-US" altLang="ru-RU" b="1"/>
              <a:t>,</a:t>
            </a:r>
            <a:r>
              <a:rPr lang="ru-RU" altLang="ru-RU" b="1"/>
              <a:t>1</a:t>
            </a:r>
            <a:r>
              <a:rPr lang="en-US" altLang="ru-RU" b="1"/>
              <a:t>,</a:t>
            </a:r>
            <a:r>
              <a:rPr lang="ru-RU" altLang="ru-RU" b="1"/>
              <a:t>5</a:t>
            </a:r>
            <a:r>
              <a:rPr lang="en-US" altLang="ru-RU" b="1"/>
              <a:t>,</a:t>
            </a:r>
            <a:r>
              <a:rPr lang="ru-RU" altLang="ru-RU" b="1"/>
              <a:t>9</a:t>
            </a:r>
            <a:r>
              <a:rPr lang="en-US" altLang="ru-RU" b="1"/>
              <a:t>,</a:t>
            </a:r>
            <a:r>
              <a:rPr lang="ru-RU" altLang="ru-RU" b="1"/>
              <a:t>3</a:t>
            </a:r>
            <a:r>
              <a:rPr lang="en-US" altLang="ru-RU" b="1"/>
              <a:t>,</a:t>
            </a:r>
            <a:r>
              <a:rPr lang="ru-RU" altLang="ru-RU" b="1"/>
              <a:t>7</a:t>
            </a:r>
            <a:r>
              <a:rPr lang="en-US" altLang="ru-RU" b="1"/>
              <a:t>,</a:t>
            </a:r>
            <a:r>
              <a:rPr lang="ru-RU" altLang="ru-RU" b="1"/>
              <a:t>11</a:t>
            </a:r>
            <a:r>
              <a:rPr lang="en-US" altLang="ru-RU" b="1"/>
              <a:t>}</a:t>
            </a:r>
            <a:r>
              <a:rPr lang="ru-RU" altLang="ru-RU"/>
              <a:t> – в состояние </a:t>
            </a:r>
            <a:r>
              <a:rPr lang="ru-RU" altLang="ru-RU" b="1"/>
              <a:t>2</a:t>
            </a:r>
            <a:r>
              <a:rPr lang="ru-RU" altLang="ru-RU"/>
              <a:t> и т.д.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Таблица 29">
            <a:extLst>
              <a:ext uri="{FF2B5EF4-FFF2-40B4-BE49-F238E27FC236}">
                <a16:creationId xmlns="" xmlns:a16="http://schemas.microsoft.com/office/drawing/2014/main" id="{9FF11E5D-C14B-4592-BC2E-6570C0CD4519}"/>
              </a:ext>
            </a:extLst>
          </p:cNvPr>
          <p:cNvGraphicFramePr>
            <a:graphicFrameLocks noGrp="1"/>
          </p:cNvGraphicFramePr>
          <p:nvPr/>
        </p:nvGraphicFramePr>
        <p:xfrm>
          <a:off x="4859338" y="5084763"/>
          <a:ext cx="3811587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76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25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32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  Вход </a:t>
                      </a:r>
                      <a:r>
                        <a:rPr lang="ru-RU" sz="1400" dirty="0" err="1">
                          <a:effectLst/>
                        </a:rPr>
                        <a:t>Сост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8" name="Прямая соединительная линия 27">
            <a:extLst>
              <a:ext uri="{FF2B5EF4-FFF2-40B4-BE49-F238E27FC236}">
                <a16:creationId xmlns="" xmlns:a16="http://schemas.microsoft.com/office/drawing/2014/main" id="{1956285F-6FFD-4474-AC7F-3AD4815C7311}"/>
              </a:ext>
            </a:extLst>
          </p:cNvPr>
          <p:cNvCxnSpPr/>
          <p:nvPr/>
        </p:nvCxnSpPr>
        <p:spPr>
          <a:xfrm>
            <a:off x="395288" y="3284538"/>
            <a:ext cx="1793875" cy="34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873" name="Группа 47">
            <a:extLst>
              <a:ext uri="{FF2B5EF4-FFF2-40B4-BE49-F238E27FC236}">
                <a16:creationId xmlns="" xmlns:a16="http://schemas.microsoft.com/office/drawing/2014/main" id="{DFC6CC8C-17A4-4B7F-A0A2-00F608CA9BA2}"/>
              </a:ext>
            </a:extLst>
          </p:cNvPr>
          <p:cNvGrpSpPr>
            <a:grpSpLocks/>
          </p:cNvGrpSpPr>
          <p:nvPr/>
        </p:nvGrpSpPr>
        <p:grpSpPr bwMode="auto">
          <a:xfrm>
            <a:off x="4065588" y="981075"/>
            <a:ext cx="4610100" cy="2146300"/>
            <a:chOff x="3633773" y="980728"/>
            <a:chExt cx="4610635" cy="2146526"/>
          </a:xfrm>
        </p:grpSpPr>
        <p:sp>
          <p:nvSpPr>
            <p:cNvPr id="4" name="Овал 3">
              <a:extLst>
                <a:ext uri="{FF2B5EF4-FFF2-40B4-BE49-F238E27FC236}">
                  <a16:creationId xmlns="" xmlns:a16="http://schemas.microsoft.com/office/drawing/2014/main" id="{FD09A9BD-C486-4E74-80C0-54A64B60887F}"/>
                </a:ext>
              </a:extLst>
            </p:cNvPr>
            <p:cNvSpPr/>
            <p:nvPr/>
          </p:nvSpPr>
          <p:spPr>
            <a:xfrm>
              <a:off x="4829299" y="1037884"/>
              <a:ext cx="477893" cy="4048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="" xmlns:a16="http://schemas.microsoft.com/office/drawing/2014/main" id="{80F1ECFB-123D-4F5E-BD18-FB536B2F9482}"/>
                </a:ext>
              </a:extLst>
            </p:cNvPr>
            <p:cNvSpPr/>
            <p:nvPr/>
          </p:nvSpPr>
          <p:spPr>
            <a:xfrm>
              <a:off x="5853356" y="1037884"/>
              <a:ext cx="479481" cy="4048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="" xmlns:a16="http://schemas.microsoft.com/office/drawing/2014/main" id="{56F2DC6F-B4BD-430B-A289-8624E1DD7B56}"/>
                </a:ext>
              </a:extLst>
            </p:cNvPr>
            <p:cNvSpPr/>
            <p:nvPr/>
          </p:nvSpPr>
          <p:spPr>
            <a:xfrm>
              <a:off x="6809141" y="1037884"/>
              <a:ext cx="479481" cy="4048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="" xmlns:a16="http://schemas.microsoft.com/office/drawing/2014/main" id="{A98F8B95-5BE1-4EAA-95A5-F5FD44A36724}"/>
                </a:ext>
              </a:extLst>
            </p:cNvPr>
            <p:cNvSpPr/>
            <p:nvPr/>
          </p:nvSpPr>
          <p:spPr>
            <a:xfrm>
              <a:off x="7764927" y="1037884"/>
              <a:ext cx="479481" cy="4048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4</a:t>
              </a:r>
              <a:endParaRPr lang="ru-RU" dirty="0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="" xmlns:a16="http://schemas.microsoft.com/office/drawing/2014/main" id="{FD3AFCD4-5751-4768-87BC-778D905313B3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5307192" y="1241105"/>
              <a:ext cx="5461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="" xmlns:a16="http://schemas.microsoft.com/office/drawing/2014/main" id="{4A5F99E9-8BB5-44A2-B680-25FF1D9B12B9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6332836" y="1241105"/>
              <a:ext cx="476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="" xmlns:a16="http://schemas.microsoft.com/office/drawing/2014/main" id="{CA8D483A-21B1-4406-A47C-4F59DEB45C7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7288622" y="1241105"/>
              <a:ext cx="476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="" xmlns:a16="http://schemas.microsoft.com/office/drawing/2014/main" id="{6E597225-1526-42D0-91E9-930591C531AD}"/>
                </a:ext>
              </a:extLst>
            </p:cNvPr>
            <p:cNvSpPr/>
            <p:nvPr/>
          </p:nvSpPr>
          <p:spPr>
            <a:xfrm>
              <a:off x="4829299" y="1879348"/>
              <a:ext cx="477893" cy="4048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5</a:t>
              </a:r>
            </a:p>
          </p:txBody>
        </p:sp>
        <p:sp>
          <p:nvSpPr>
            <p:cNvPr id="40" name="Овал 39">
              <a:extLst>
                <a:ext uri="{FF2B5EF4-FFF2-40B4-BE49-F238E27FC236}">
                  <a16:creationId xmlns="" xmlns:a16="http://schemas.microsoft.com/office/drawing/2014/main" id="{ABE1CF3C-C7EE-4A89-A371-D32D5923DAAB}"/>
                </a:ext>
              </a:extLst>
            </p:cNvPr>
            <p:cNvSpPr/>
            <p:nvPr/>
          </p:nvSpPr>
          <p:spPr>
            <a:xfrm>
              <a:off x="5853356" y="1879348"/>
              <a:ext cx="479481" cy="4048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6</a:t>
              </a:r>
            </a:p>
          </p:txBody>
        </p:sp>
        <p:sp>
          <p:nvSpPr>
            <p:cNvPr id="41" name="Овал 40">
              <a:extLst>
                <a:ext uri="{FF2B5EF4-FFF2-40B4-BE49-F238E27FC236}">
                  <a16:creationId xmlns="" xmlns:a16="http://schemas.microsoft.com/office/drawing/2014/main" id="{023A6A4E-67A7-4B64-A97A-B1110F1D647D}"/>
                </a:ext>
              </a:extLst>
            </p:cNvPr>
            <p:cNvSpPr/>
            <p:nvPr/>
          </p:nvSpPr>
          <p:spPr>
            <a:xfrm>
              <a:off x="6809141" y="1879348"/>
              <a:ext cx="479481" cy="4048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7</a:t>
              </a:r>
            </a:p>
          </p:txBody>
        </p:sp>
        <p:sp>
          <p:nvSpPr>
            <p:cNvPr id="42" name="Овал 41">
              <a:extLst>
                <a:ext uri="{FF2B5EF4-FFF2-40B4-BE49-F238E27FC236}">
                  <a16:creationId xmlns="" xmlns:a16="http://schemas.microsoft.com/office/drawing/2014/main" id="{136E96D0-4E28-4FE3-BC9E-138EE6811D60}"/>
                </a:ext>
              </a:extLst>
            </p:cNvPr>
            <p:cNvSpPr/>
            <p:nvPr/>
          </p:nvSpPr>
          <p:spPr>
            <a:xfrm>
              <a:off x="7764927" y="1879348"/>
              <a:ext cx="479481" cy="4048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8</a:t>
              </a:r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="" xmlns:a16="http://schemas.microsoft.com/office/drawing/2014/main" id="{37060F2F-35B5-4E8B-B8AD-95323AE67B3E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5307192" y="2082569"/>
              <a:ext cx="5461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="" xmlns:a16="http://schemas.microsoft.com/office/drawing/2014/main" id="{62EB2186-8FF9-433C-8FF9-27451AE3506F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>
              <a:off x="6332836" y="2082569"/>
              <a:ext cx="476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="" xmlns:a16="http://schemas.microsoft.com/office/drawing/2014/main" id="{114F215F-B80F-42D7-8543-5F6635A53F50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7288622" y="2082569"/>
              <a:ext cx="476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90" name="TextBox 47">
              <a:extLst>
                <a:ext uri="{FF2B5EF4-FFF2-40B4-BE49-F238E27FC236}">
                  <a16:creationId xmlns="" xmlns:a16="http://schemas.microsoft.com/office/drawing/2014/main" id="{B683729C-102F-47DB-BE8A-8029EFF6C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178" y="1731119"/>
              <a:ext cx="301152" cy="29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A</a:t>
              </a:r>
              <a:endParaRPr lang="ru-RU" altLang="ru-RU"/>
            </a:p>
          </p:txBody>
        </p:sp>
        <p:sp>
          <p:nvSpPr>
            <p:cNvPr id="118891" name="TextBox 48">
              <a:extLst>
                <a:ext uri="{FF2B5EF4-FFF2-40B4-BE49-F238E27FC236}">
                  <a16:creationId xmlns="" xmlns:a16="http://schemas.microsoft.com/office/drawing/2014/main" id="{138FFC0B-30A7-4BE6-A922-4211F7D09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968" y="1731119"/>
              <a:ext cx="293624" cy="29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B</a:t>
              </a:r>
              <a:endParaRPr lang="ru-RU" altLang="ru-RU"/>
            </a:p>
          </p:txBody>
        </p:sp>
        <p:sp>
          <p:nvSpPr>
            <p:cNvPr id="118892" name="TextBox 49">
              <a:extLst>
                <a:ext uri="{FF2B5EF4-FFF2-40B4-BE49-F238E27FC236}">
                  <a16:creationId xmlns="" xmlns:a16="http://schemas.microsoft.com/office/drawing/2014/main" id="{06A63B38-193A-48AA-B03F-4E9786BBF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9137" y="1731119"/>
              <a:ext cx="293623" cy="29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B</a:t>
              </a:r>
              <a:endParaRPr lang="ru-RU" alt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="" xmlns:a16="http://schemas.microsoft.com/office/drawing/2014/main" id="{8BD71240-FCAD-4A7C-9EC7-D2B696371DE1}"/>
                </a:ext>
              </a:extLst>
            </p:cNvPr>
            <p:cNvSpPr/>
            <p:nvPr/>
          </p:nvSpPr>
          <p:spPr>
            <a:xfrm>
              <a:off x="4829299" y="2722399"/>
              <a:ext cx="477893" cy="4048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9</a:t>
              </a:r>
              <a:endParaRPr lang="ru-RU" sz="1200" dirty="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="" xmlns:a16="http://schemas.microsoft.com/office/drawing/2014/main" id="{4D2EA4ED-7D13-4D08-AFA7-8894ED852CCB}"/>
                </a:ext>
              </a:extLst>
            </p:cNvPr>
            <p:cNvSpPr/>
            <p:nvPr/>
          </p:nvSpPr>
          <p:spPr>
            <a:xfrm>
              <a:off x="5853356" y="2722399"/>
              <a:ext cx="479481" cy="4048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/>
                <a:t>10</a:t>
              </a:r>
            </a:p>
          </p:txBody>
        </p:sp>
        <p:sp>
          <p:nvSpPr>
            <p:cNvPr id="54" name="Овал 53">
              <a:extLst>
                <a:ext uri="{FF2B5EF4-FFF2-40B4-BE49-F238E27FC236}">
                  <a16:creationId xmlns="" xmlns:a16="http://schemas.microsoft.com/office/drawing/2014/main" id="{E1B3BA05-8F3D-4A37-89C8-A9D07B266530}"/>
                </a:ext>
              </a:extLst>
            </p:cNvPr>
            <p:cNvSpPr/>
            <p:nvPr/>
          </p:nvSpPr>
          <p:spPr>
            <a:xfrm>
              <a:off x="6809141" y="2722399"/>
              <a:ext cx="479481" cy="4048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/>
                <a:t>11</a:t>
              </a:r>
            </a:p>
          </p:txBody>
        </p:sp>
        <p:sp>
          <p:nvSpPr>
            <p:cNvPr id="55" name="Овал 54">
              <a:extLst>
                <a:ext uri="{FF2B5EF4-FFF2-40B4-BE49-F238E27FC236}">
                  <a16:creationId xmlns="" xmlns:a16="http://schemas.microsoft.com/office/drawing/2014/main" id="{77856DFF-A8EF-4CAD-844E-48D019F76799}"/>
                </a:ext>
              </a:extLst>
            </p:cNvPr>
            <p:cNvSpPr/>
            <p:nvPr/>
          </p:nvSpPr>
          <p:spPr>
            <a:xfrm>
              <a:off x="7764927" y="2722399"/>
              <a:ext cx="479481" cy="4048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/>
                <a:t>12</a:t>
              </a:r>
            </a:p>
          </p:txBody>
        </p:sp>
        <p:cxnSp>
          <p:nvCxnSpPr>
            <p:cNvPr id="57" name="Прямая со стрелкой 56">
              <a:extLst>
                <a:ext uri="{FF2B5EF4-FFF2-40B4-BE49-F238E27FC236}">
                  <a16:creationId xmlns="" xmlns:a16="http://schemas.microsoft.com/office/drawing/2014/main" id="{CD248324-CF4E-4A9C-B6DA-DA10C9C0129E}"/>
                </a:ext>
              </a:extLst>
            </p:cNvPr>
            <p:cNvCxnSpPr>
              <a:stCxn id="52" idx="6"/>
              <a:endCxn id="53" idx="2"/>
            </p:cNvCxnSpPr>
            <p:nvPr/>
          </p:nvCxnSpPr>
          <p:spPr>
            <a:xfrm>
              <a:off x="5307192" y="2924033"/>
              <a:ext cx="5461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>
              <a:extLst>
                <a:ext uri="{FF2B5EF4-FFF2-40B4-BE49-F238E27FC236}">
                  <a16:creationId xmlns="" xmlns:a16="http://schemas.microsoft.com/office/drawing/2014/main" id="{E016E2C8-FE71-444F-87FA-4A20BF107271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6332836" y="2924033"/>
              <a:ext cx="476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="" xmlns:a16="http://schemas.microsoft.com/office/drawing/2014/main" id="{3B7F8002-B60C-425F-87EE-5CF2F97DF065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>
              <a:off x="7288622" y="2924033"/>
              <a:ext cx="476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>
              <a:extLst>
                <a:ext uri="{FF2B5EF4-FFF2-40B4-BE49-F238E27FC236}">
                  <a16:creationId xmlns="" xmlns:a16="http://schemas.microsoft.com/office/drawing/2014/main" id="{84A82294-9FDD-415C-BDFB-D8851E74BA13}"/>
                </a:ext>
              </a:extLst>
            </p:cNvPr>
            <p:cNvSpPr/>
            <p:nvPr/>
          </p:nvSpPr>
          <p:spPr>
            <a:xfrm>
              <a:off x="3633773" y="1879348"/>
              <a:ext cx="479481" cy="4048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0</a:t>
              </a:r>
              <a:endParaRPr lang="ru-RU" dirty="0"/>
            </a:p>
          </p:txBody>
        </p:sp>
        <p:cxnSp>
          <p:nvCxnSpPr>
            <p:cNvPr id="67" name="Прямая со стрелкой 66">
              <a:extLst>
                <a:ext uri="{FF2B5EF4-FFF2-40B4-BE49-F238E27FC236}">
                  <a16:creationId xmlns="" xmlns:a16="http://schemas.microsoft.com/office/drawing/2014/main" id="{9E414408-D2FC-4A1E-A176-0C93788009A2}"/>
                </a:ext>
              </a:extLst>
            </p:cNvPr>
            <p:cNvCxnSpPr>
              <a:stCxn id="65" idx="7"/>
              <a:endCxn id="4" idx="2"/>
            </p:cNvCxnSpPr>
            <p:nvPr/>
          </p:nvCxnSpPr>
          <p:spPr>
            <a:xfrm flipV="1">
              <a:off x="4041807" y="1241105"/>
              <a:ext cx="787491" cy="6985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>
              <a:extLst>
                <a:ext uri="{FF2B5EF4-FFF2-40B4-BE49-F238E27FC236}">
                  <a16:creationId xmlns="" xmlns:a16="http://schemas.microsoft.com/office/drawing/2014/main" id="{F3825286-C20E-473C-B73D-7C978FC2BFED}"/>
                </a:ext>
              </a:extLst>
            </p:cNvPr>
            <p:cNvCxnSpPr>
              <a:stCxn id="65" idx="6"/>
              <a:endCxn id="39" idx="2"/>
            </p:cNvCxnSpPr>
            <p:nvPr/>
          </p:nvCxnSpPr>
          <p:spPr>
            <a:xfrm>
              <a:off x="4113254" y="2082569"/>
              <a:ext cx="7160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>
              <a:extLst>
                <a:ext uri="{FF2B5EF4-FFF2-40B4-BE49-F238E27FC236}">
                  <a16:creationId xmlns="" xmlns:a16="http://schemas.microsoft.com/office/drawing/2014/main" id="{0C395D89-CA1B-4FAC-A3AD-10E3A285C6EB}"/>
                </a:ext>
              </a:extLst>
            </p:cNvPr>
            <p:cNvCxnSpPr>
              <a:stCxn id="65" idx="5"/>
              <a:endCxn id="52" idx="2"/>
            </p:cNvCxnSpPr>
            <p:nvPr/>
          </p:nvCxnSpPr>
          <p:spPr>
            <a:xfrm>
              <a:off x="4041807" y="2225459"/>
              <a:ext cx="787491" cy="6985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904" name="TextBox 71">
              <a:extLst>
                <a:ext uri="{FF2B5EF4-FFF2-40B4-BE49-F238E27FC236}">
                  <a16:creationId xmlns="" xmlns:a16="http://schemas.microsoft.com/office/drawing/2014/main" id="{7AF9ACF8-4529-49F4-ADE6-6BDB68CB7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83" y="1392933"/>
              <a:ext cx="278566" cy="29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Ɛ</a:t>
              </a:r>
              <a:endParaRPr lang="ru-RU" altLang="ru-RU"/>
            </a:p>
          </p:txBody>
        </p:sp>
        <p:sp>
          <p:nvSpPr>
            <p:cNvPr id="118905" name="TextBox 72">
              <a:extLst>
                <a:ext uri="{FF2B5EF4-FFF2-40B4-BE49-F238E27FC236}">
                  <a16:creationId xmlns="" xmlns:a16="http://schemas.microsoft.com/office/drawing/2014/main" id="{17CF4887-1785-46E0-BE5E-B0B80B483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813" y="1789823"/>
              <a:ext cx="278566" cy="29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Ɛ</a:t>
              </a:r>
              <a:endParaRPr lang="ru-RU" altLang="ru-RU"/>
            </a:p>
          </p:txBody>
        </p:sp>
        <p:sp>
          <p:nvSpPr>
            <p:cNvPr id="118906" name="TextBox 73">
              <a:extLst>
                <a:ext uri="{FF2B5EF4-FFF2-40B4-BE49-F238E27FC236}">
                  <a16:creationId xmlns="" xmlns:a16="http://schemas.microsoft.com/office/drawing/2014/main" id="{67530DEB-87C7-4F63-9AD5-01FC1EC32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446" y="2284979"/>
              <a:ext cx="278565" cy="29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Ɛ</a:t>
              </a:r>
              <a:endParaRPr lang="ru-RU" altLang="ru-RU"/>
            </a:p>
          </p:txBody>
        </p:sp>
        <p:sp>
          <p:nvSpPr>
            <p:cNvPr id="118907" name="TextBox 75">
              <a:extLst>
                <a:ext uri="{FF2B5EF4-FFF2-40B4-BE49-F238E27FC236}">
                  <a16:creationId xmlns="" xmlns:a16="http://schemas.microsoft.com/office/drawing/2014/main" id="{E1BA43C6-D316-4D63-8363-AB4A331ED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9063" y="980728"/>
              <a:ext cx="301152" cy="29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A</a:t>
              </a:r>
              <a:endParaRPr lang="ru-RU" altLang="ru-RU"/>
            </a:p>
          </p:txBody>
        </p:sp>
        <p:sp>
          <p:nvSpPr>
            <p:cNvPr id="118908" name="TextBox 79">
              <a:extLst>
                <a:ext uri="{FF2B5EF4-FFF2-40B4-BE49-F238E27FC236}">
                  <a16:creationId xmlns="" xmlns:a16="http://schemas.microsoft.com/office/drawing/2014/main" id="{5C5F90B1-003A-4C1D-A997-BA2CB31A5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4485" y="980728"/>
              <a:ext cx="293623" cy="29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B</a:t>
              </a:r>
              <a:endParaRPr lang="ru-RU" altLang="ru-RU"/>
            </a:p>
          </p:txBody>
        </p:sp>
        <p:sp>
          <p:nvSpPr>
            <p:cNvPr id="118909" name="TextBox 80">
              <a:extLst>
                <a:ext uri="{FF2B5EF4-FFF2-40B4-BE49-F238E27FC236}">
                  <a16:creationId xmlns="" xmlns:a16="http://schemas.microsoft.com/office/drawing/2014/main" id="{33C2A37B-4966-4FAE-9B1C-420FA3265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0642" y="980728"/>
              <a:ext cx="292117" cy="29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C</a:t>
              </a:r>
              <a:endParaRPr lang="ru-RU" altLang="ru-RU"/>
            </a:p>
          </p:txBody>
        </p:sp>
        <p:sp>
          <p:nvSpPr>
            <p:cNvPr id="118910" name="TextBox 81">
              <a:extLst>
                <a:ext uri="{FF2B5EF4-FFF2-40B4-BE49-F238E27FC236}">
                  <a16:creationId xmlns="" xmlns:a16="http://schemas.microsoft.com/office/drawing/2014/main" id="{34077FEE-7F76-42FE-8B96-FB8A2C563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696" y="2535109"/>
              <a:ext cx="301152" cy="29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A</a:t>
              </a:r>
              <a:endParaRPr lang="ru-RU" altLang="ru-RU"/>
            </a:p>
          </p:txBody>
        </p:sp>
        <p:sp>
          <p:nvSpPr>
            <p:cNvPr id="118911" name="TextBox 82">
              <a:extLst>
                <a:ext uri="{FF2B5EF4-FFF2-40B4-BE49-F238E27FC236}">
                  <a16:creationId xmlns="" xmlns:a16="http://schemas.microsoft.com/office/drawing/2014/main" id="{48956ADB-4F96-4CBA-A036-BE2338669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4485" y="2535109"/>
              <a:ext cx="293623" cy="29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B</a:t>
              </a:r>
              <a:endParaRPr lang="ru-RU" altLang="ru-RU"/>
            </a:p>
          </p:txBody>
        </p:sp>
        <p:sp>
          <p:nvSpPr>
            <p:cNvPr id="118912" name="TextBox 83">
              <a:extLst>
                <a:ext uri="{FF2B5EF4-FFF2-40B4-BE49-F238E27FC236}">
                  <a16:creationId xmlns="" xmlns:a16="http://schemas.microsoft.com/office/drawing/2014/main" id="{B5114FA8-EB23-4F6B-8D54-54DA790DC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654" y="2535109"/>
              <a:ext cx="301152" cy="29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A</a:t>
              </a:r>
              <a:endParaRPr lang="ru-RU" altLang="ru-RU"/>
            </a:p>
          </p:txBody>
        </p:sp>
      </p:grpSp>
      <p:cxnSp>
        <p:nvCxnSpPr>
          <p:cNvPr id="85" name="Прямая соединительная линия 84">
            <a:extLst>
              <a:ext uri="{FF2B5EF4-FFF2-40B4-BE49-F238E27FC236}">
                <a16:creationId xmlns="" xmlns:a16="http://schemas.microsoft.com/office/drawing/2014/main" id="{36749B09-B999-4BC9-9D4A-898A749EED81}"/>
              </a:ext>
            </a:extLst>
          </p:cNvPr>
          <p:cNvCxnSpPr/>
          <p:nvPr/>
        </p:nvCxnSpPr>
        <p:spPr>
          <a:xfrm>
            <a:off x="4859338" y="5084763"/>
            <a:ext cx="1057275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Заголовок 1">
            <a:extLst>
              <a:ext uri="{FF2B5EF4-FFF2-40B4-BE49-F238E27FC236}">
                <a16:creationId xmlns="" xmlns:a16="http://schemas.microsoft.com/office/drawing/2014/main" id="{2BC4F686-825B-42ED-B251-A67735F6ABDE}"/>
              </a:ext>
            </a:extLst>
          </p:cNvPr>
          <p:cNvSpPr txBox="1">
            <a:spLocks/>
          </p:cNvSpPr>
          <p:nvPr/>
        </p:nvSpPr>
        <p:spPr>
          <a:xfrm>
            <a:off x="179388" y="44450"/>
            <a:ext cx="8785225" cy="63817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Пример преобразования НКА в ДКА (1.1)</a:t>
            </a:r>
          </a:p>
        </p:txBody>
      </p:sp>
    </p:spTree>
    <p:extLst>
      <p:ext uri="{BB962C8B-B14F-4D97-AF65-F5344CB8AC3E}">
        <p14:creationId xmlns="" xmlns:p14="http://schemas.microsoft.com/office/powerpoint/2010/main" val="21302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1">
            <a:extLst>
              <a:ext uri="{FF2B5EF4-FFF2-40B4-BE49-F238E27FC236}">
                <a16:creationId xmlns="" xmlns:a16="http://schemas.microsoft.com/office/drawing/2014/main" id="{2692064A-9BE9-41BF-AE07-B0EC99EB2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557338"/>
            <a:ext cx="254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Таблица переходов ДКА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="" xmlns:a16="http://schemas.microsoft.com/office/drawing/2014/main" id="{179F8CDC-7D30-4B65-9F39-4C0685BBC6F3}"/>
              </a:ext>
            </a:extLst>
          </p:cNvPr>
          <p:cNvGraphicFramePr>
            <a:graphicFrameLocks noGrp="1"/>
          </p:cNvGraphicFramePr>
          <p:nvPr/>
        </p:nvGraphicFramePr>
        <p:xfrm>
          <a:off x="400050" y="2298700"/>
          <a:ext cx="3811588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76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25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32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  Вход </a:t>
                      </a:r>
                      <a:r>
                        <a:rPr lang="ru-RU" sz="1400" dirty="0" err="1">
                          <a:effectLst/>
                        </a:rPr>
                        <a:t>Сост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6AC629A5-2BC9-4FDB-B8CF-A14946D68009}"/>
              </a:ext>
            </a:extLst>
          </p:cNvPr>
          <p:cNvCxnSpPr/>
          <p:nvPr/>
        </p:nvCxnSpPr>
        <p:spPr>
          <a:xfrm>
            <a:off x="400050" y="2287588"/>
            <a:ext cx="1057275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54" name="Rectangle 2">
            <a:extLst>
              <a:ext uri="{FF2B5EF4-FFF2-40B4-BE49-F238E27FC236}">
                <a16:creationId xmlns="" xmlns:a16="http://schemas.microsoft.com/office/drawing/2014/main" id="{BF0E388D-6E8F-4409-9BBD-3A9EB60A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19855" name="Рисунок 51" descr="Описание: 11">
            <a:extLst>
              <a:ext uri="{FF2B5EF4-FFF2-40B4-BE49-F238E27FC236}">
                <a16:creationId xmlns="" xmlns:a16="http://schemas.microsoft.com/office/drawing/2014/main" id="{830BB3FD-1888-4E36-897E-6FCC8856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276475"/>
            <a:ext cx="42814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56" name="TextBox 6">
            <a:extLst>
              <a:ext uri="{FF2B5EF4-FFF2-40B4-BE49-F238E27FC236}">
                <a16:creationId xmlns="" xmlns:a16="http://schemas.microsoft.com/office/drawing/2014/main" id="{C3F44DFD-58B0-4342-9FE4-ED20F8F8E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547813"/>
            <a:ext cx="2825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Диаграмма состояний ДКА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74CFB48D-1ACA-4F17-AA12-255EB55C5518}"/>
              </a:ext>
            </a:extLst>
          </p:cNvPr>
          <p:cNvSpPr txBox="1">
            <a:spLocks/>
          </p:cNvSpPr>
          <p:nvPr/>
        </p:nvSpPr>
        <p:spPr>
          <a:xfrm>
            <a:off x="179388" y="44450"/>
            <a:ext cx="8785225" cy="63817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Пример преобразования НКА в ДКА (1.2)</a:t>
            </a:r>
          </a:p>
        </p:txBody>
      </p:sp>
    </p:spTree>
    <p:extLst>
      <p:ext uri="{BB962C8B-B14F-4D97-AF65-F5344CB8AC3E}">
        <p14:creationId xmlns="" xmlns:p14="http://schemas.microsoft.com/office/powerpoint/2010/main" val="769855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>
            <a:extLst>
              <a:ext uri="{FF2B5EF4-FFF2-40B4-BE49-F238E27FC236}">
                <a16:creationId xmlns="" xmlns:a16="http://schemas.microsoft.com/office/drawing/2014/main" id="{574B03AB-C12D-4310-BBFD-73E7690561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1800"/>
              <a:t>Рис </a:t>
            </a:r>
            <a:r>
              <a:rPr lang="en-US" altLang="ru-RU" sz="1800"/>
              <a:t>1. </a:t>
            </a:r>
            <a:r>
              <a:rPr lang="ru-RU" altLang="ru-RU" sz="1800"/>
              <a:t>Граф для НКА</a:t>
            </a:r>
            <a:endParaRPr lang="en-US" altLang="ru-RU" sz="1800"/>
          </a:p>
          <a:p>
            <a:pPr>
              <a:buFont typeface="Wingdings" panose="05000000000000000000" pitchFamily="2" charset="2"/>
              <a:buNone/>
            </a:pPr>
            <a:endParaRPr lang="en-US" altLang="ru-RU" sz="1800"/>
          </a:p>
          <a:p>
            <a:pPr>
              <a:buFont typeface="Wingdings" panose="05000000000000000000" pitchFamily="2" charset="2"/>
              <a:buNone/>
            </a:pPr>
            <a:endParaRPr lang="en-US" altLang="ru-RU" sz="1800"/>
          </a:p>
        </p:txBody>
      </p:sp>
      <p:sp>
        <p:nvSpPr>
          <p:cNvPr id="120835" name="Oval 5">
            <a:extLst>
              <a:ext uri="{FF2B5EF4-FFF2-40B4-BE49-F238E27FC236}">
                <a16:creationId xmlns="" xmlns:a16="http://schemas.microsoft.com/office/drawing/2014/main" id="{C9BE2BDF-7B90-4FE2-A473-19165E46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1</a:t>
            </a:r>
          </a:p>
        </p:txBody>
      </p:sp>
      <p:sp>
        <p:nvSpPr>
          <p:cNvPr id="120836" name="Oval 6">
            <a:extLst>
              <a:ext uri="{FF2B5EF4-FFF2-40B4-BE49-F238E27FC236}">
                <a16:creationId xmlns="" xmlns:a16="http://schemas.microsoft.com/office/drawing/2014/main" id="{EB47C3E2-76A0-4EE3-91E5-69C9D10A6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3</a:t>
            </a:r>
          </a:p>
        </p:txBody>
      </p:sp>
      <p:sp>
        <p:nvSpPr>
          <p:cNvPr id="120837" name="Oval 7">
            <a:extLst>
              <a:ext uri="{FF2B5EF4-FFF2-40B4-BE49-F238E27FC236}">
                <a16:creationId xmlns="" xmlns:a16="http://schemas.microsoft.com/office/drawing/2014/main" id="{DE236620-483B-47F5-81D2-27F6FD32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2</a:t>
            </a:r>
          </a:p>
        </p:txBody>
      </p:sp>
      <p:sp>
        <p:nvSpPr>
          <p:cNvPr id="120838" name="Oval 8">
            <a:extLst>
              <a:ext uri="{FF2B5EF4-FFF2-40B4-BE49-F238E27FC236}">
                <a16:creationId xmlns="" xmlns:a16="http://schemas.microsoft.com/office/drawing/2014/main" id="{34CB3A7D-556D-41FC-894F-6C499B7F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4</a:t>
            </a:r>
          </a:p>
        </p:txBody>
      </p:sp>
      <p:sp>
        <p:nvSpPr>
          <p:cNvPr id="120839" name="Line 9">
            <a:extLst>
              <a:ext uri="{FF2B5EF4-FFF2-40B4-BE49-F238E27FC236}">
                <a16:creationId xmlns="" xmlns:a16="http://schemas.microsoft.com/office/drawing/2014/main" id="{EFEA5841-8B8C-4DC2-884B-01A7B082EC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667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0840" name="Line 10">
            <a:extLst>
              <a:ext uri="{FF2B5EF4-FFF2-40B4-BE49-F238E27FC236}">
                <a16:creationId xmlns="" xmlns:a16="http://schemas.microsoft.com/office/drawing/2014/main" id="{D6D6C06B-AD76-465A-BB9D-98061B2957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352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0841" name="Line 11">
            <a:extLst>
              <a:ext uri="{FF2B5EF4-FFF2-40B4-BE49-F238E27FC236}">
                <a16:creationId xmlns="" xmlns:a16="http://schemas.microsoft.com/office/drawing/2014/main" id="{F4149AC1-5508-47EB-9310-65801BF9C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0842" name="Line 12">
            <a:extLst>
              <a:ext uri="{FF2B5EF4-FFF2-40B4-BE49-F238E27FC236}">
                <a16:creationId xmlns="" xmlns:a16="http://schemas.microsoft.com/office/drawing/2014/main" id="{2D907A56-66AB-426E-B9B3-65F7AB1C3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91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0843" name="Line 13">
            <a:extLst>
              <a:ext uri="{FF2B5EF4-FFF2-40B4-BE49-F238E27FC236}">
                <a16:creationId xmlns="" xmlns:a16="http://schemas.microsoft.com/office/drawing/2014/main" id="{BB33ABB8-E9E1-4FC9-8611-B7BB9CE19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52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0844" name="Line 14">
            <a:extLst>
              <a:ext uri="{FF2B5EF4-FFF2-40B4-BE49-F238E27FC236}">
                <a16:creationId xmlns="" xmlns:a16="http://schemas.microsoft.com/office/drawing/2014/main" id="{9B26885C-AAA8-436A-8D48-8ACB864083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114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0845" name="Line 15">
            <a:extLst>
              <a:ext uri="{FF2B5EF4-FFF2-40B4-BE49-F238E27FC236}">
                <a16:creationId xmlns="" xmlns:a16="http://schemas.microsoft.com/office/drawing/2014/main" id="{E0673198-4ADB-4432-9E04-EB66F5710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0846" name="Line 16">
            <a:extLst>
              <a:ext uri="{FF2B5EF4-FFF2-40B4-BE49-F238E27FC236}">
                <a16:creationId xmlns="" xmlns:a16="http://schemas.microsoft.com/office/drawing/2014/main" id="{1D7A6D3D-3DBD-469A-A398-25AE74562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0847" name="Line 17">
            <a:extLst>
              <a:ext uri="{FF2B5EF4-FFF2-40B4-BE49-F238E27FC236}">
                <a16:creationId xmlns="" xmlns:a16="http://schemas.microsoft.com/office/drawing/2014/main" id="{1EE96B79-D210-4FBD-B6DD-5F7D9B90D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120848" name="AutoShape 18">
            <a:extLst>
              <a:ext uri="{FF2B5EF4-FFF2-40B4-BE49-F238E27FC236}">
                <a16:creationId xmlns="" xmlns:a16="http://schemas.microsoft.com/office/drawing/2014/main" id="{13156969-CD0C-4524-B1F3-D5924895364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81025" y="3686175"/>
            <a:ext cx="66675" cy="161925"/>
          </a:xfrm>
          <a:prstGeom prst="curvedConnector3">
            <a:avLst>
              <a:gd name="adj1" fmla="val 657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0849" name="AutoShape 19">
            <a:extLst>
              <a:ext uri="{FF2B5EF4-FFF2-40B4-BE49-F238E27FC236}">
                <a16:creationId xmlns="" xmlns:a16="http://schemas.microsoft.com/office/drawing/2014/main" id="{C247E7AC-5A22-42A6-AD39-D1DBDA952E98}"/>
              </a:ext>
            </a:extLst>
          </p:cNvPr>
          <p:cNvCxnSpPr>
            <a:cxnSpLocks noChangeShapeType="1"/>
            <a:stCxn id="120838" idx="5"/>
            <a:endCxn id="120838" idx="3"/>
          </p:cNvCxnSpPr>
          <p:nvPr/>
        </p:nvCxnSpPr>
        <p:spPr bwMode="auto">
          <a:xfrm rot="5400000">
            <a:off x="1980406" y="4725194"/>
            <a:ext cx="1588" cy="323850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0850" name="Oval 20">
            <a:extLst>
              <a:ext uri="{FF2B5EF4-FFF2-40B4-BE49-F238E27FC236}">
                <a16:creationId xmlns="" xmlns:a16="http://schemas.microsoft.com/office/drawing/2014/main" id="{63B6B068-EA5F-4349-98A3-2C387A1A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0851" name="Oval 21">
            <a:extLst>
              <a:ext uri="{FF2B5EF4-FFF2-40B4-BE49-F238E27FC236}">
                <a16:creationId xmlns="" xmlns:a16="http://schemas.microsoft.com/office/drawing/2014/main" id="{6705396B-081C-4296-AD06-D62A2EFE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5</a:t>
            </a:r>
          </a:p>
        </p:txBody>
      </p:sp>
      <p:sp>
        <p:nvSpPr>
          <p:cNvPr id="120852" name="Text Box 22">
            <a:extLst>
              <a:ext uri="{FF2B5EF4-FFF2-40B4-BE49-F238E27FC236}">
                <a16:creationId xmlns="" xmlns:a16="http://schemas.microsoft.com/office/drawing/2014/main" id="{9B5CDE86-76C5-46E2-83EC-CCF42720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0853" name="Text Box 23">
            <a:extLst>
              <a:ext uri="{FF2B5EF4-FFF2-40B4-BE49-F238E27FC236}">
                <a16:creationId xmlns="" xmlns:a16="http://schemas.microsoft.com/office/drawing/2014/main" id="{6D3BA694-39B3-4A33-90F7-7C4A7D9A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956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0854" name="Text Box 24">
            <a:extLst>
              <a:ext uri="{FF2B5EF4-FFF2-40B4-BE49-F238E27FC236}">
                <a16:creationId xmlns="" xmlns:a16="http://schemas.microsoft.com/office/drawing/2014/main" id="{6FD93DED-3A7C-4484-AFBB-8FBB5ADA6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0855" name="Text Box 25">
            <a:extLst>
              <a:ext uri="{FF2B5EF4-FFF2-40B4-BE49-F238E27FC236}">
                <a16:creationId xmlns="" xmlns:a16="http://schemas.microsoft.com/office/drawing/2014/main" id="{915FEA68-4405-4E28-9521-BF0152D14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0856" name="Text Box 26">
            <a:extLst>
              <a:ext uri="{FF2B5EF4-FFF2-40B4-BE49-F238E27FC236}">
                <a16:creationId xmlns="" xmlns:a16="http://schemas.microsoft.com/office/drawing/2014/main" id="{995D4829-BCDD-4005-99D7-FE769A5F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434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0857" name="Text Box 27">
            <a:extLst>
              <a:ext uri="{FF2B5EF4-FFF2-40B4-BE49-F238E27FC236}">
                <a16:creationId xmlns="" xmlns:a16="http://schemas.microsoft.com/office/drawing/2014/main" id="{C67C7A87-0A2D-4006-A819-57AB40F2F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0858" name="Text Box 28">
            <a:extLst>
              <a:ext uri="{FF2B5EF4-FFF2-40B4-BE49-F238E27FC236}">
                <a16:creationId xmlns="" xmlns:a16="http://schemas.microsoft.com/office/drawing/2014/main" id="{D750F4F2-D6D9-4F18-9670-D0F95236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0859" name="Text Box 29">
            <a:extLst>
              <a:ext uri="{FF2B5EF4-FFF2-40B4-BE49-F238E27FC236}">
                <a16:creationId xmlns="" xmlns:a16="http://schemas.microsoft.com/office/drawing/2014/main" id="{34D0D6FF-A2A0-45D8-B25C-5803C30B8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0860" name="Text Box 30">
            <a:extLst>
              <a:ext uri="{FF2B5EF4-FFF2-40B4-BE49-F238E27FC236}">
                <a16:creationId xmlns="" xmlns:a16="http://schemas.microsoft.com/office/drawing/2014/main" id="{A80E1AB2-E3A6-42E4-92AB-B4602E3C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57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a,b</a:t>
            </a:r>
          </a:p>
        </p:txBody>
      </p:sp>
      <p:sp>
        <p:nvSpPr>
          <p:cNvPr id="120861" name="Text Box 31">
            <a:extLst>
              <a:ext uri="{FF2B5EF4-FFF2-40B4-BE49-F238E27FC236}">
                <a16:creationId xmlns="" xmlns:a16="http://schemas.microsoft.com/office/drawing/2014/main" id="{EF3ACDC5-37C0-41F0-9284-1FF6A3652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a,b</a:t>
            </a:r>
          </a:p>
        </p:txBody>
      </p:sp>
      <p:sp>
        <p:nvSpPr>
          <p:cNvPr id="120862" name="Заголовок 1">
            <a:extLst>
              <a:ext uri="{FF2B5EF4-FFF2-40B4-BE49-F238E27FC236}">
                <a16:creationId xmlns="" xmlns:a16="http://schemas.microsoft.com/office/drawing/2014/main" id="{3F2E65CC-2590-41A0-9B78-16B37D00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(2.1)</a:t>
            </a:r>
          </a:p>
        </p:txBody>
      </p:sp>
    </p:spTree>
    <p:extLst>
      <p:ext uri="{BB962C8B-B14F-4D97-AF65-F5344CB8AC3E}">
        <p14:creationId xmlns="" xmlns:p14="http://schemas.microsoft.com/office/powerpoint/2010/main" val="171128669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>
            <a:extLst>
              <a:ext uri="{FF2B5EF4-FFF2-40B4-BE49-F238E27FC236}">
                <a16:creationId xmlns="" xmlns:a16="http://schemas.microsoft.com/office/drawing/2014/main" id="{DC111FB8-6890-4E94-A03C-2A30E5180C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1800"/>
              <a:t>Рис </a:t>
            </a:r>
            <a:r>
              <a:rPr lang="en-US" altLang="ru-RU" sz="1800"/>
              <a:t>1. </a:t>
            </a:r>
            <a:r>
              <a:rPr lang="ru-RU" altLang="ru-RU" sz="1800"/>
              <a:t>Граф для НКА</a:t>
            </a:r>
            <a:endParaRPr lang="en-US" altLang="ru-RU" sz="1800"/>
          </a:p>
          <a:p>
            <a:pPr>
              <a:buFont typeface="Wingdings" panose="05000000000000000000" pitchFamily="2" charset="2"/>
              <a:buNone/>
            </a:pPr>
            <a:endParaRPr lang="en-US" altLang="ru-RU" sz="1800"/>
          </a:p>
          <a:p>
            <a:pPr>
              <a:buFont typeface="Wingdings" panose="05000000000000000000" pitchFamily="2" charset="2"/>
              <a:buNone/>
            </a:pPr>
            <a:endParaRPr lang="en-US" altLang="ru-RU" sz="1800"/>
          </a:p>
        </p:txBody>
      </p:sp>
      <p:sp>
        <p:nvSpPr>
          <p:cNvPr id="121859" name="Oval 5">
            <a:extLst>
              <a:ext uri="{FF2B5EF4-FFF2-40B4-BE49-F238E27FC236}">
                <a16:creationId xmlns="" xmlns:a16="http://schemas.microsoft.com/office/drawing/2014/main" id="{5C71A4BB-D76D-4357-B5DA-C6070454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1</a:t>
            </a:r>
          </a:p>
        </p:txBody>
      </p:sp>
      <p:sp>
        <p:nvSpPr>
          <p:cNvPr id="121860" name="Oval 6">
            <a:extLst>
              <a:ext uri="{FF2B5EF4-FFF2-40B4-BE49-F238E27FC236}">
                <a16:creationId xmlns="" xmlns:a16="http://schemas.microsoft.com/office/drawing/2014/main" id="{7E13CDED-B88E-442C-8217-CA99759BA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3</a:t>
            </a:r>
          </a:p>
        </p:txBody>
      </p:sp>
      <p:sp>
        <p:nvSpPr>
          <p:cNvPr id="121861" name="Oval 7">
            <a:extLst>
              <a:ext uri="{FF2B5EF4-FFF2-40B4-BE49-F238E27FC236}">
                <a16:creationId xmlns="" xmlns:a16="http://schemas.microsoft.com/office/drawing/2014/main" id="{C4261A8A-D00F-4546-ADF3-D1961C1E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2</a:t>
            </a:r>
          </a:p>
        </p:txBody>
      </p:sp>
      <p:sp>
        <p:nvSpPr>
          <p:cNvPr id="121862" name="Oval 8">
            <a:extLst>
              <a:ext uri="{FF2B5EF4-FFF2-40B4-BE49-F238E27FC236}">
                <a16:creationId xmlns="" xmlns:a16="http://schemas.microsoft.com/office/drawing/2014/main" id="{72A98DF8-C4F1-411F-9041-FC31B5CD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4</a:t>
            </a:r>
          </a:p>
        </p:txBody>
      </p:sp>
      <p:sp>
        <p:nvSpPr>
          <p:cNvPr id="121863" name="Line 9">
            <a:extLst>
              <a:ext uri="{FF2B5EF4-FFF2-40B4-BE49-F238E27FC236}">
                <a16:creationId xmlns="" xmlns:a16="http://schemas.microsoft.com/office/drawing/2014/main" id="{E8162909-B478-4703-87F7-291AEC2BF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667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864" name="Line 10">
            <a:extLst>
              <a:ext uri="{FF2B5EF4-FFF2-40B4-BE49-F238E27FC236}">
                <a16:creationId xmlns="" xmlns:a16="http://schemas.microsoft.com/office/drawing/2014/main" id="{746F6D23-C0FF-4885-BECE-ACB872B4FF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352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865" name="Line 11">
            <a:extLst>
              <a:ext uri="{FF2B5EF4-FFF2-40B4-BE49-F238E27FC236}">
                <a16:creationId xmlns="" xmlns:a16="http://schemas.microsoft.com/office/drawing/2014/main" id="{C4AC22B1-36E9-4087-9A7C-E6DC2E25F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866" name="Line 12">
            <a:extLst>
              <a:ext uri="{FF2B5EF4-FFF2-40B4-BE49-F238E27FC236}">
                <a16:creationId xmlns="" xmlns:a16="http://schemas.microsoft.com/office/drawing/2014/main" id="{E60D58E5-66BA-4F41-85A2-29A35E4EA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91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867" name="Line 13">
            <a:extLst>
              <a:ext uri="{FF2B5EF4-FFF2-40B4-BE49-F238E27FC236}">
                <a16:creationId xmlns="" xmlns:a16="http://schemas.microsoft.com/office/drawing/2014/main" id="{E1A51BFF-CD33-4C0F-ACAA-F47D5B2AB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52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868" name="Line 14">
            <a:extLst>
              <a:ext uri="{FF2B5EF4-FFF2-40B4-BE49-F238E27FC236}">
                <a16:creationId xmlns="" xmlns:a16="http://schemas.microsoft.com/office/drawing/2014/main" id="{B3D9C838-E892-4512-BF59-42E79148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114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869" name="Line 15">
            <a:extLst>
              <a:ext uri="{FF2B5EF4-FFF2-40B4-BE49-F238E27FC236}">
                <a16:creationId xmlns="" xmlns:a16="http://schemas.microsoft.com/office/drawing/2014/main" id="{B8534FCE-2AEC-4A49-8A51-84A7A70AE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870" name="Line 16">
            <a:extLst>
              <a:ext uri="{FF2B5EF4-FFF2-40B4-BE49-F238E27FC236}">
                <a16:creationId xmlns="" xmlns:a16="http://schemas.microsoft.com/office/drawing/2014/main" id="{B110C812-A3A5-4DA5-9492-04E175218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871" name="Line 17">
            <a:extLst>
              <a:ext uri="{FF2B5EF4-FFF2-40B4-BE49-F238E27FC236}">
                <a16:creationId xmlns="" xmlns:a16="http://schemas.microsoft.com/office/drawing/2014/main" id="{01B62685-E799-4E38-8656-68027E3EFA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121872" name="AutoShape 18">
            <a:extLst>
              <a:ext uri="{FF2B5EF4-FFF2-40B4-BE49-F238E27FC236}">
                <a16:creationId xmlns="" xmlns:a16="http://schemas.microsoft.com/office/drawing/2014/main" id="{4647B8A4-A30A-48CE-8D3E-F63DC1A2180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81025" y="3686175"/>
            <a:ext cx="66675" cy="161925"/>
          </a:xfrm>
          <a:prstGeom prst="curvedConnector3">
            <a:avLst>
              <a:gd name="adj1" fmla="val 657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1873" name="AutoShape 19">
            <a:extLst>
              <a:ext uri="{FF2B5EF4-FFF2-40B4-BE49-F238E27FC236}">
                <a16:creationId xmlns="" xmlns:a16="http://schemas.microsoft.com/office/drawing/2014/main" id="{9740AFE5-3ECC-4E8A-9E6B-4DF46E84782D}"/>
              </a:ext>
            </a:extLst>
          </p:cNvPr>
          <p:cNvCxnSpPr>
            <a:cxnSpLocks noChangeShapeType="1"/>
            <a:stCxn id="121862" idx="5"/>
            <a:endCxn id="121862" idx="3"/>
          </p:cNvCxnSpPr>
          <p:nvPr/>
        </p:nvCxnSpPr>
        <p:spPr bwMode="auto">
          <a:xfrm rot="5400000">
            <a:off x="1980406" y="4725194"/>
            <a:ext cx="1588" cy="323850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1874" name="Oval 20">
            <a:extLst>
              <a:ext uri="{FF2B5EF4-FFF2-40B4-BE49-F238E27FC236}">
                <a16:creationId xmlns="" xmlns:a16="http://schemas.microsoft.com/office/drawing/2014/main" id="{38D3C954-D591-403B-9540-41BE44A6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1875" name="Oval 21">
            <a:extLst>
              <a:ext uri="{FF2B5EF4-FFF2-40B4-BE49-F238E27FC236}">
                <a16:creationId xmlns="" xmlns:a16="http://schemas.microsoft.com/office/drawing/2014/main" id="{5736C1EB-B845-4400-9B16-E75B35DF6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5</a:t>
            </a:r>
          </a:p>
        </p:txBody>
      </p:sp>
      <p:sp>
        <p:nvSpPr>
          <p:cNvPr id="121876" name="Text Box 22">
            <a:extLst>
              <a:ext uri="{FF2B5EF4-FFF2-40B4-BE49-F238E27FC236}">
                <a16:creationId xmlns="" xmlns:a16="http://schemas.microsoft.com/office/drawing/2014/main" id="{2D222A7C-5D52-4EEB-BC02-16040E018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1877" name="Text Box 23">
            <a:extLst>
              <a:ext uri="{FF2B5EF4-FFF2-40B4-BE49-F238E27FC236}">
                <a16:creationId xmlns="" xmlns:a16="http://schemas.microsoft.com/office/drawing/2014/main" id="{7CB87D9C-8D3B-4718-96A9-85F0922E7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956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1878" name="Text Box 24">
            <a:extLst>
              <a:ext uri="{FF2B5EF4-FFF2-40B4-BE49-F238E27FC236}">
                <a16:creationId xmlns="" xmlns:a16="http://schemas.microsoft.com/office/drawing/2014/main" id="{8B4A219B-070F-4815-8B02-6098C787E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1879" name="Text Box 25">
            <a:extLst>
              <a:ext uri="{FF2B5EF4-FFF2-40B4-BE49-F238E27FC236}">
                <a16:creationId xmlns="" xmlns:a16="http://schemas.microsoft.com/office/drawing/2014/main" id="{64CF4422-739A-42AD-8F18-405AC3E94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1880" name="Text Box 26">
            <a:extLst>
              <a:ext uri="{FF2B5EF4-FFF2-40B4-BE49-F238E27FC236}">
                <a16:creationId xmlns="" xmlns:a16="http://schemas.microsoft.com/office/drawing/2014/main" id="{DA31CE0F-55FF-41AE-9FEC-5E6370690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434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1881" name="Text Box 27">
            <a:extLst>
              <a:ext uri="{FF2B5EF4-FFF2-40B4-BE49-F238E27FC236}">
                <a16:creationId xmlns="" xmlns:a16="http://schemas.microsoft.com/office/drawing/2014/main" id="{6AA256F1-A9CE-4E6C-9C37-FB79D0FE5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1882" name="Text Box 28">
            <a:extLst>
              <a:ext uri="{FF2B5EF4-FFF2-40B4-BE49-F238E27FC236}">
                <a16:creationId xmlns="" xmlns:a16="http://schemas.microsoft.com/office/drawing/2014/main" id="{9A43D817-CBDE-44C6-BFE2-2C49E55D9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1883" name="Text Box 29">
            <a:extLst>
              <a:ext uri="{FF2B5EF4-FFF2-40B4-BE49-F238E27FC236}">
                <a16:creationId xmlns="" xmlns:a16="http://schemas.microsoft.com/office/drawing/2014/main" id="{B3819B2A-7AB0-4E9C-80A5-C12D6550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1884" name="Text Box 30">
            <a:extLst>
              <a:ext uri="{FF2B5EF4-FFF2-40B4-BE49-F238E27FC236}">
                <a16:creationId xmlns="" xmlns:a16="http://schemas.microsoft.com/office/drawing/2014/main" id="{452E0853-3E50-4F3D-A20E-CD871A45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57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a,b</a:t>
            </a:r>
          </a:p>
        </p:txBody>
      </p:sp>
      <p:sp>
        <p:nvSpPr>
          <p:cNvPr id="121885" name="Text Box 31">
            <a:extLst>
              <a:ext uri="{FF2B5EF4-FFF2-40B4-BE49-F238E27FC236}">
                <a16:creationId xmlns="" xmlns:a16="http://schemas.microsoft.com/office/drawing/2014/main" id="{7CEA9525-657B-42F6-9CCC-3E713A2D2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a,b</a:t>
            </a:r>
          </a:p>
        </p:txBody>
      </p:sp>
      <p:sp>
        <p:nvSpPr>
          <p:cNvPr id="121886" name="Заголовок 1">
            <a:extLst>
              <a:ext uri="{FF2B5EF4-FFF2-40B4-BE49-F238E27FC236}">
                <a16:creationId xmlns="" xmlns:a16="http://schemas.microsoft.com/office/drawing/2014/main" id="{8A3CA345-BB20-4CD0-B4F8-FE67BE1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(2.2)</a:t>
            </a:r>
          </a:p>
        </p:txBody>
      </p:sp>
      <p:sp>
        <p:nvSpPr>
          <p:cNvPr id="121887" name="AutoShape 32">
            <a:extLst>
              <a:ext uri="{FF2B5EF4-FFF2-40B4-BE49-F238E27FC236}">
                <a16:creationId xmlns="" xmlns:a16="http://schemas.microsoft.com/office/drawing/2014/main" id="{827B29BF-3F6F-414D-8831-8B012A95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1888" name="Text Box 35">
            <a:extLst>
              <a:ext uri="{FF2B5EF4-FFF2-40B4-BE49-F238E27FC236}">
                <a16:creationId xmlns="" xmlns:a16="http://schemas.microsoft.com/office/drawing/2014/main" id="{2BCEEB36-7183-4AA2-A17B-55E8D344C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429000"/>
            <a:ext cx="396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Необходимо сформировать таблицу переходов для НКА</a:t>
            </a:r>
            <a:r>
              <a:rPr lang="en-US" altLang="ru-RU"/>
              <a:t> </a:t>
            </a:r>
          </a:p>
        </p:txBody>
      </p:sp>
      <p:sp>
        <p:nvSpPr>
          <p:cNvPr id="121889" name="Прямоугольник 33">
            <a:extLst>
              <a:ext uri="{FF2B5EF4-FFF2-40B4-BE49-F238E27FC236}">
                <a16:creationId xmlns="" xmlns:a16="http://schemas.microsoft.com/office/drawing/2014/main" id="{C4D97F03-1CEA-4DF9-98B8-2C1A029F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852738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Шаг 1</a:t>
            </a:r>
          </a:p>
        </p:txBody>
      </p:sp>
    </p:spTree>
    <p:extLst>
      <p:ext uri="{BB962C8B-B14F-4D97-AF65-F5344CB8AC3E}">
        <p14:creationId xmlns="" xmlns:p14="http://schemas.microsoft.com/office/powerpoint/2010/main" val="126831771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>
            <a:extLst>
              <a:ext uri="{FF2B5EF4-FFF2-40B4-BE49-F238E27FC236}">
                <a16:creationId xmlns="" xmlns:a16="http://schemas.microsoft.com/office/drawing/2014/main" id="{07269B7D-339E-40DC-82B3-7818F9935E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1800"/>
              <a:t>Рис </a:t>
            </a:r>
            <a:r>
              <a:rPr lang="en-US" altLang="ru-RU" sz="1800"/>
              <a:t>1. </a:t>
            </a:r>
            <a:r>
              <a:rPr lang="ru-RU" altLang="ru-RU" sz="1800"/>
              <a:t>Граф для НКА</a:t>
            </a:r>
            <a:endParaRPr lang="en-US" altLang="ru-RU" sz="1800"/>
          </a:p>
          <a:p>
            <a:pPr>
              <a:buFont typeface="Wingdings" panose="05000000000000000000" pitchFamily="2" charset="2"/>
              <a:buNone/>
            </a:pPr>
            <a:endParaRPr lang="en-US" altLang="ru-RU" sz="1800"/>
          </a:p>
          <a:p>
            <a:pPr>
              <a:buFont typeface="Wingdings" panose="05000000000000000000" pitchFamily="2" charset="2"/>
              <a:buNone/>
            </a:pPr>
            <a:endParaRPr lang="en-US" altLang="ru-RU" sz="1800"/>
          </a:p>
        </p:txBody>
      </p:sp>
      <p:sp>
        <p:nvSpPr>
          <p:cNvPr id="122883" name="Oval 5">
            <a:extLst>
              <a:ext uri="{FF2B5EF4-FFF2-40B4-BE49-F238E27FC236}">
                <a16:creationId xmlns="" xmlns:a16="http://schemas.microsoft.com/office/drawing/2014/main" id="{C3D8C424-AD69-4352-869A-B1D0B00E2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1</a:t>
            </a:r>
          </a:p>
        </p:txBody>
      </p:sp>
      <p:sp>
        <p:nvSpPr>
          <p:cNvPr id="122884" name="Oval 6">
            <a:extLst>
              <a:ext uri="{FF2B5EF4-FFF2-40B4-BE49-F238E27FC236}">
                <a16:creationId xmlns="" xmlns:a16="http://schemas.microsoft.com/office/drawing/2014/main" id="{A3704589-A1E3-4062-B4FE-8BF40D28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3</a:t>
            </a:r>
          </a:p>
        </p:txBody>
      </p:sp>
      <p:sp>
        <p:nvSpPr>
          <p:cNvPr id="122885" name="Oval 7">
            <a:extLst>
              <a:ext uri="{FF2B5EF4-FFF2-40B4-BE49-F238E27FC236}">
                <a16:creationId xmlns="" xmlns:a16="http://schemas.microsoft.com/office/drawing/2014/main" id="{FFBBBAFF-C785-4C3A-B89E-4E698080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2</a:t>
            </a:r>
          </a:p>
        </p:txBody>
      </p:sp>
      <p:sp>
        <p:nvSpPr>
          <p:cNvPr id="122886" name="Oval 8">
            <a:extLst>
              <a:ext uri="{FF2B5EF4-FFF2-40B4-BE49-F238E27FC236}">
                <a16:creationId xmlns="" xmlns:a16="http://schemas.microsoft.com/office/drawing/2014/main" id="{06DDA12E-30EC-4691-A677-EBCCDF39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4</a:t>
            </a:r>
          </a:p>
        </p:txBody>
      </p:sp>
      <p:sp>
        <p:nvSpPr>
          <p:cNvPr id="122887" name="Line 9">
            <a:extLst>
              <a:ext uri="{FF2B5EF4-FFF2-40B4-BE49-F238E27FC236}">
                <a16:creationId xmlns="" xmlns:a16="http://schemas.microsoft.com/office/drawing/2014/main" id="{397410FD-9599-46AA-AF54-065DE9E85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667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88" name="Line 10">
            <a:extLst>
              <a:ext uri="{FF2B5EF4-FFF2-40B4-BE49-F238E27FC236}">
                <a16:creationId xmlns="" xmlns:a16="http://schemas.microsoft.com/office/drawing/2014/main" id="{D1F3DC12-3D94-4B41-BE91-6A8ECA12F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352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89" name="Line 11">
            <a:extLst>
              <a:ext uri="{FF2B5EF4-FFF2-40B4-BE49-F238E27FC236}">
                <a16:creationId xmlns="" xmlns:a16="http://schemas.microsoft.com/office/drawing/2014/main" id="{7FC04936-ED6D-4868-9E63-2A9E9FB99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90" name="Line 12">
            <a:extLst>
              <a:ext uri="{FF2B5EF4-FFF2-40B4-BE49-F238E27FC236}">
                <a16:creationId xmlns="" xmlns:a16="http://schemas.microsoft.com/office/drawing/2014/main" id="{21F02430-8503-4AD3-B545-17E3C234D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91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91" name="Line 13">
            <a:extLst>
              <a:ext uri="{FF2B5EF4-FFF2-40B4-BE49-F238E27FC236}">
                <a16:creationId xmlns="" xmlns:a16="http://schemas.microsoft.com/office/drawing/2014/main" id="{8526EEB6-E1A9-4A16-902B-CDC09A957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52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92" name="Line 14">
            <a:extLst>
              <a:ext uri="{FF2B5EF4-FFF2-40B4-BE49-F238E27FC236}">
                <a16:creationId xmlns="" xmlns:a16="http://schemas.microsoft.com/office/drawing/2014/main" id="{F3234432-7CC8-4DF7-9058-1AAFF86D64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114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93" name="Line 15">
            <a:extLst>
              <a:ext uri="{FF2B5EF4-FFF2-40B4-BE49-F238E27FC236}">
                <a16:creationId xmlns="" xmlns:a16="http://schemas.microsoft.com/office/drawing/2014/main" id="{4B103FBF-8EB8-4047-94F5-5CC9190D5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94" name="Line 16">
            <a:extLst>
              <a:ext uri="{FF2B5EF4-FFF2-40B4-BE49-F238E27FC236}">
                <a16:creationId xmlns="" xmlns:a16="http://schemas.microsoft.com/office/drawing/2014/main" id="{B28A8E32-58BB-4B17-AA67-9B785B15E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95" name="Line 17">
            <a:extLst>
              <a:ext uri="{FF2B5EF4-FFF2-40B4-BE49-F238E27FC236}">
                <a16:creationId xmlns="" xmlns:a16="http://schemas.microsoft.com/office/drawing/2014/main" id="{D44547AE-B169-4F85-A3CA-3BE34E7091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122896" name="AutoShape 18">
            <a:extLst>
              <a:ext uri="{FF2B5EF4-FFF2-40B4-BE49-F238E27FC236}">
                <a16:creationId xmlns="" xmlns:a16="http://schemas.microsoft.com/office/drawing/2014/main" id="{6A6DA0DE-A6F6-4858-B4BE-8B20B9C033F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81025" y="3686175"/>
            <a:ext cx="66675" cy="161925"/>
          </a:xfrm>
          <a:prstGeom prst="curvedConnector3">
            <a:avLst>
              <a:gd name="adj1" fmla="val 657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2897" name="AutoShape 19">
            <a:extLst>
              <a:ext uri="{FF2B5EF4-FFF2-40B4-BE49-F238E27FC236}">
                <a16:creationId xmlns="" xmlns:a16="http://schemas.microsoft.com/office/drawing/2014/main" id="{64A638DE-E852-47A2-AFF5-F4A63DADAEED}"/>
              </a:ext>
            </a:extLst>
          </p:cNvPr>
          <p:cNvCxnSpPr>
            <a:cxnSpLocks noChangeShapeType="1"/>
            <a:stCxn id="122886" idx="5"/>
            <a:endCxn id="122886" idx="3"/>
          </p:cNvCxnSpPr>
          <p:nvPr/>
        </p:nvCxnSpPr>
        <p:spPr bwMode="auto">
          <a:xfrm rot="5400000">
            <a:off x="1980406" y="4725194"/>
            <a:ext cx="1588" cy="323850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2898" name="Oval 20">
            <a:extLst>
              <a:ext uri="{FF2B5EF4-FFF2-40B4-BE49-F238E27FC236}">
                <a16:creationId xmlns="" xmlns:a16="http://schemas.microsoft.com/office/drawing/2014/main" id="{8ACA201D-7245-47D9-AB67-4A40C9CC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899" name="Oval 21">
            <a:extLst>
              <a:ext uri="{FF2B5EF4-FFF2-40B4-BE49-F238E27FC236}">
                <a16:creationId xmlns="" xmlns:a16="http://schemas.microsoft.com/office/drawing/2014/main" id="{C9986262-F864-4942-90BB-48066323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5</a:t>
            </a:r>
          </a:p>
        </p:txBody>
      </p:sp>
      <p:sp>
        <p:nvSpPr>
          <p:cNvPr id="122900" name="Text Box 22">
            <a:extLst>
              <a:ext uri="{FF2B5EF4-FFF2-40B4-BE49-F238E27FC236}">
                <a16:creationId xmlns="" xmlns:a16="http://schemas.microsoft.com/office/drawing/2014/main" id="{867EFDA1-58E4-4A54-A4CF-226502F5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2901" name="Text Box 23">
            <a:extLst>
              <a:ext uri="{FF2B5EF4-FFF2-40B4-BE49-F238E27FC236}">
                <a16:creationId xmlns="" xmlns:a16="http://schemas.microsoft.com/office/drawing/2014/main" id="{2173E7E2-F710-4CE3-B69A-2351D1FB8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956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2902" name="Text Box 24">
            <a:extLst>
              <a:ext uri="{FF2B5EF4-FFF2-40B4-BE49-F238E27FC236}">
                <a16:creationId xmlns="" xmlns:a16="http://schemas.microsoft.com/office/drawing/2014/main" id="{920530D5-50A3-47A0-AB65-B3E61C42C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2903" name="Text Box 25">
            <a:extLst>
              <a:ext uri="{FF2B5EF4-FFF2-40B4-BE49-F238E27FC236}">
                <a16:creationId xmlns="" xmlns:a16="http://schemas.microsoft.com/office/drawing/2014/main" id="{219B6C73-3D73-451B-BA3A-1DB89C587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2904" name="Text Box 26">
            <a:extLst>
              <a:ext uri="{FF2B5EF4-FFF2-40B4-BE49-F238E27FC236}">
                <a16:creationId xmlns="" xmlns:a16="http://schemas.microsoft.com/office/drawing/2014/main" id="{848314F1-1061-4925-9795-59B4C885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434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2905" name="Text Box 27">
            <a:extLst>
              <a:ext uri="{FF2B5EF4-FFF2-40B4-BE49-F238E27FC236}">
                <a16:creationId xmlns="" xmlns:a16="http://schemas.microsoft.com/office/drawing/2014/main" id="{B40A1984-7AF3-415E-8458-EF3302750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2906" name="Text Box 28">
            <a:extLst>
              <a:ext uri="{FF2B5EF4-FFF2-40B4-BE49-F238E27FC236}">
                <a16:creationId xmlns="" xmlns:a16="http://schemas.microsoft.com/office/drawing/2014/main" id="{9114A94F-DE5A-49BB-A8FE-C218A0B8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2907" name="Text Box 29">
            <a:extLst>
              <a:ext uri="{FF2B5EF4-FFF2-40B4-BE49-F238E27FC236}">
                <a16:creationId xmlns="" xmlns:a16="http://schemas.microsoft.com/office/drawing/2014/main" id="{7D7E944E-8C9C-49EE-916F-409052673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2908" name="Text Box 30">
            <a:extLst>
              <a:ext uri="{FF2B5EF4-FFF2-40B4-BE49-F238E27FC236}">
                <a16:creationId xmlns="" xmlns:a16="http://schemas.microsoft.com/office/drawing/2014/main" id="{204DFEA4-BBB5-4DDB-8125-5C47EFB26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57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a,b</a:t>
            </a:r>
          </a:p>
        </p:txBody>
      </p:sp>
      <p:sp>
        <p:nvSpPr>
          <p:cNvPr id="122909" name="Text Box 31">
            <a:extLst>
              <a:ext uri="{FF2B5EF4-FFF2-40B4-BE49-F238E27FC236}">
                <a16:creationId xmlns="" xmlns:a16="http://schemas.microsoft.com/office/drawing/2014/main" id="{9BA1291C-88FB-4B47-90B0-1F853FFD8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a,b</a:t>
            </a:r>
          </a:p>
        </p:txBody>
      </p:sp>
      <p:sp>
        <p:nvSpPr>
          <p:cNvPr id="122910" name="Заголовок 1">
            <a:extLst>
              <a:ext uri="{FF2B5EF4-FFF2-40B4-BE49-F238E27FC236}">
                <a16:creationId xmlns="" xmlns:a16="http://schemas.microsoft.com/office/drawing/2014/main" id="{09CF45B2-D8F2-487D-9814-45902206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(2.3)</a:t>
            </a:r>
          </a:p>
        </p:txBody>
      </p:sp>
      <p:sp>
        <p:nvSpPr>
          <p:cNvPr id="122911" name="AutoShape 32">
            <a:extLst>
              <a:ext uri="{FF2B5EF4-FFF2-40B4-BE49-F238E27FC236}">
                <a16:creationId xmlns="" xmlns:a16="http://schemas.microsoft.com/office/drawing/2014/main" id="{C6F0FE23-E874-479F-AB66-4E4D380BF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35" name="Group 93">
            <a:extLst>
              <a:ext uri="{FF2B5EF4-FFF2-40B4-BE49-F238E27FC236}">
                <a16:creationId xmlns="" xmlns:a16="http://schemas.microsoft.com/office/drawing/2014/main" id="{0EC2B56B-C91C-4877-824D-2BB07DC566DC}"/>
              </a:ext>
            </a:extLst>
          </p:cNvPr>
          <p:cNvGraphicFramePr>
            <a:graphicFrameLocks noGrp="1"/>
          </p:cNvGraphicFramePr>
          <p:nvPr/>
        </p:nvGraphicFramePr>
        <p:xfrm>
          <a:off x="4859338" y="2305050"/>
          <a:ext cx="4038600" cy="306864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942" name="Прямоугольник 35">
            <a:extLst>
              <a:ext uri="{FF2B5EF4-FFF2-40B4-BE49-F238E27FC236}">
                <a16:creationId xmlns="" xmlns:a16="http://schemas.microsoft.com/office/drawing/2014/main" id="{91CA9004-8833-44F8-BF31-83998092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628775"/>
            <a:ext cx="3567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</p:spTree>
    <p:extLst>
      <p:ext uri="{BB962C8B-B14F-4D97-AF65-F5344CB8AC3E}">
        <p14:creationId xmlns="" xmlns:p14="http://schemas.microsoft.com/office/powerpoint/2010/main" val="45805397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>
            <a:extLst>
              <a:ext uri="{FF2B5EF4-FFF2-40B4-BE49-F238E27FC236}">
                <a16:creationId xmlns="" xmlns:a16="http://schemas.microsoft.com/office/drawing/2014/main" id="{318CC724-D10F-454E-A79A-683AF00E40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1800"/>
              <a:t>Рис </a:t>
            </a:r>
            <a:r>
              <a:rPr lang="en-US" altLang="ru-RU" sz="1800"/>
              <a:t>1. </a:t>
            </a:r>
            <a:r>
              <a:rPr lang="ru-RU" altLang="ru-RU" sz="1800"/>
              <a:t>Граф для НКА</a:t>
            </a:r>
            <a:endParaRPr lang="en-US" altLang="ru-RU" sz="1800"/>
          </a:p>
          <a:p>
            <a:pPr>
              <a:buFont typeface="Wingdings" panose="05000000000000000000" pitchFamily="2" charset="2"/>
              <a:buNone/>
            </a:pPr>
            <a:endParaRPr lang="en-US" altLang="ru-RU" sz="1800"/>
          </a:p>
          <a:p>
            <a:pPr>
              <a:buFont typeface="Wingdings" panose="05000000000000000000" pitchFamily="2" charset="2"/>
              <a:buNone/>
            </a:pPr>
            <a:endParaRPr lang="en-US" altLang="ru-RU" sz="1800"/>
          </a:p>
        </p:txBody>
      </p:sp>
      <p:sp>
        <p:nvSpPr>
          <p:cNvPr id="123907" name="Oval 5">
            <a:extLst>
              <a:ext uri="{FF2B5EF4-FFF2-40B4-BE49-F238E27FC236}">
                <a16:creationId xmlns="" xmlns:a16="http://schemas.microsoft.com/office/drawing/2014/main" id="{C4EB9353-EE0C-46F1-855C-D10984897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1</a:t>
            </a:r>
          </a:p>
        </p:txBody>
      </p:sp>
      <p:sp>
        <p:nvSpPr>
          <p:cNvPr id="123908" name="Oval 6">
            <a:extLst>
              <a:ext uri="{FF2B5EF4-FFF2-40B4-BE49-F238E27FC236}">
                <a16:creationId xmlns="" xmlns:a16="http://schemas.microsoft.com/office/drawing/2014/main" id="{C96FA169-59E5-4F56-8A92-6B12DD46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3</a:t>
            </a:r>
          </a:p>
        </p:txBody>
      </p:sp>
      <p:sp>
        <p:nvSpPr>
          <p:cNvPr id="123909" name="Oval 7">
            <a:extLst>
              <a:ext uri="{FF2B5EF4-FFF2-40B4-BE49-F238E27FC236}">
                <a16:creationId xmlns="" xmlns:a16="http://schemas.microsoft.com/office/drawing/2014/main" id="{09B1C297-F675-4B94-AF20-EABC3F8C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2</a:t>
            </a:r>
          </a:p>
        </p:txBody>
      </p:sp>
      <p:sp>
        <p:nvSpPr>
          <p:cNvPr id="123910" name="Oval 8">
            <a:extLst>
              <a:ext uri="{FF2B5EF4-FFF2-40B4-BE49-F238E27FC236}">
                <a16:creationId xmlns="" xmlns:a16="http://schemas.microsoft.com/office/drawing/2014/main" id="{D5988A01-7B59-4F62-9C67-02F3E5433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4</a:t>
            </a:r>
          </a:p>
        </p:txBody>
      </p:sp>
      <p:sp>
        <p:nvSpPr>
          <p:cNvPr id="123911" name="Line 9">
            <a:extLst>
              <a:ext uri="{FF2B5EF4-FFF2-40B4-BE49-F238E27FC236}">
                <a16:creationId xmlns="" xmlns:a16="http://schemas.microsoft.com/office/drawing/2014/main" id="{0656AAC4-BA0A-440D-8CEF-922D572EC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667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912" name="Line 10">
            <a:extLst>
              <a:ext uri="{FF2B5EF4-FFF2-40B4-BE49-F238E27FC236}">
                <a16:creationId xmlns="" xmlns:a16="http://schemas.microsoft.com/office/drawing/2014/main" id="{5A11613A-A323-4158-99DB-7ABF256DB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352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913" name="Line 11">
            <a:extLst>
              <a:ext uri="{FF2B5EF4-FFF2-40B4-BE49-F238E27FC236}">
                <a16:creationId xmlns="" xmlns:a16="http://schemas.microsoft.com/office/drawing/2014/main" id="{19842458-800C-4BDC-BD8C-DD9C13907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914" name="Line 12">
            <a:extLst>
              <a:ext uri="{FF2B5EF4-FFF2-40B4-BE49-F238E27FC236}">
                <a16:creationId xmlns="" xmlns:a16="http://schemas.microsoft.com/office/drawing/2014/main" id="{EE3AAC0B-D355-4208-AF6F-58A5AE110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91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915" name="Line 13">
            <a:extLst>
              <a:ext uri="{FF2B5EF4-FFF2-40B4-BE49-F238E27FC236}">
                <a16:creationId xmlns="" xmlns:a16="http://schemas.microsoft.com/office/drawing/2014/main" id="{44E18A51-CDBF-47BD-95ED-9AEF6994C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52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916" name="Line 14">
            <a:extLst>
              <a:ext uri="{FF2B5EF4-FFF2-40B4-BE49-F238E27FC236}">
                <a16:creationId xmlns="" xmlns:a16="http://schemas.microsoft.com/office/drawing/2014/main" id="{BEB2CF5B-168B-471D-A579-5E0C01E0C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114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917" name="Line 15">
            <a:extLst>
              <a:ext uri="{FF2B5EF4-FFF2-40B4-BE49-F238E27FC236}">
                <a16:creationId xmlns="" xmlns:a16="http://schemas.microsoft.com/office/drawing/2014/main" id="{A61EE4A2-44C6-41A6-802E-E2FEC6812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918" name="Line 16">
            <a:extLst>
              <a:ext uri="{FF2B5EF4-FFF2-40B4-BE49-F238E27FC236}">
                <a16:creationId xmlns="" xmlns:a16="http://schemas.microsoft.com/office/drawing/2014/main" id="{E0235E1F-4A2D-4A16-BFF8-66196534D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919" name="Line 17">
            <a:extLst>
              <a:ext uri="{FF2B5EF4-FFF2-40B4-BE49-F238E27FC236}">
                <a16:creationId xmlns="" xmlns:a16="http://schemas.microsoft.com/office/drawing/2014/main" id="{707577C6-F169-4A0D-B3B9-BA4B736D6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123920" name="AutoShape 18">
            <a:extLst>
              <a:ext uri="{FF2B5EF4-FFF2-40B4-BE49-F238E27FC236}">
                <a16:creationId xmlns="" xmlns:a16="http://schemas.microsoft.com/office/drawing/2014/main" id="{2107E886-34E7-483F-951C-991BF6A5402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81025" y="3686175"/>
            <a:ext cx="66675" cy="161925"/>
          </a:xfrm>
          <a:prstGeom prst="curvedConnector3">
            <a:avLst>
              <a:gd name="adj1" fmla="val 657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921" name="AutoShape 19">
            <a:extLst>
              <a:ext uri="{FF2B5EF4-FFF2-40B4-BE49-F238E27FC236}">
                <a16:creationId xmlns="" xmlns:a16="http://schemas.microsoft.com/office/drawing/2014/main" id="{4EA4074E-BBFF-41E7-AC3D-6135BD50F87F}"/>
              </a:ext>
            </a:extLst>
          </p:cNvPr>
          <p:cNvCxnSpPr>
            <a:cxnSpLocks noChangeShapeType="1"/>
            <a:stCxn id="123910" idx="5"/>
            <a:endCxn id="123910" idx="3"/>
          </p:cNvCxnSpPr>
          <p:nvPr/>
        </p:nvCxnSpPr>
        <p:spPr bwMode="auto">
          <a:xfrm rot="5400000">
            <a:off x="1980406" y="4725194"/>
            <a:ext cx="1588" cy="323850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922" name="Oval 20">
            <a:extLst>
              <a:ext uri="{FF2B5EF4-FFF2-40B4-BE49-F238E27FC236}">
                <a16:creationId xmlns="" xmlns:a16="http://schemas.microsoft.com/office/drawing/2014/main" id="{EA7C42DC-05FF-4902-83B8-4C59F052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3923" name="Oval 21">
            <a:extLst>
              <a:ext uri="{FF2B5EF4-FFF2-40B4-BE49-F238E27FC236}">
                <a16:creationId xmlns="" xmlns:a16="http://schemas.microsoft.com/office/drawing/2014/main" id="{ECBD9DEB-DBBE-479A-A8CF-F54E8BBE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5</a:t>
            </a:r>
          </a:p>
        </p:txBody>
      </p:sp>
      <p:sp>
        <p:nvSpPr>
          <p:cNvPr id="123924" name="Text Box 22">
            <a:extLst>
              <a:ext uri="{FF2B5EF4-FFF2-40B4-BE49-F238E27FC236}">
                <a16:creationId xmlns="" xmlns:a16="http://schemas.microsoft.com/office/drawing/2014/main" id="{B70810EE-06A1-48FD-BA72-54BE82CF5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3925" name="Text Box 23">
            <a:extLst>
              <a:ext uri="{FF2B5EF4-FFF2-40B4-BE49-F238E27FC236}">
                <a16:creationId xmlns="" xmlns:a16="http://schemas.microsoft.com/office/drawing/2014/main" id="{3944D998-AED5-4CAB-9AA8-E9D8F84B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956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3926" name="Text Box 24">
            <a:extLst>
              <a:ext uri="{FF2B5EF4-FFF2-40B4-BE49-F238E27FC236}">
                <a16:creationId xmlns="" xmlns:a16="http://schemas.microsoft.com/office/drawing/2014/main" id="{CA9812E5-BB2C-41C3-A5E2-3C975C5FE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3927" name="Text Box 25">
            <a:extLst>
              <a:ext uri="{FF2B5EF4-FFF2-40B4-BE49-F238E27FC236}">
                <a16:creationId xmlns="" xmlns:a16="http://schemas.microsoft.com/office/drawing/2014/main" id="{D3AF5849-26F5-490F-BFE4-57572328D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3928" name="Text Box 26">
            <a:extLst>
              <a:ext uri="{FF2B5EF4-FFF2-40B4-BE49-F238E27FC236}">
                <a16:creationId xmlns="" xmlns:a16="http://schemas.microsoft.com/office/drawing/2014/main" id="{9A8FC254-FC81-47BF-866C-50A965894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4340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</a:t>
            </a:r>
          </a:p>
        </p:txBody>
      </p:sp>
      <p:sp>
        <p:nvSpPr>
          <p:cNvPr id="123929" name="Text Box 27">
            <a:extLst>
              <a:ext uri="{FF2B5EF4-FFF2-40B4-BE49-F238E27FC236}">
                <a16:creationId xmlns="" xmlns:a16="http://schemas.microsoft.com/office/drawing/2014/main" id="{D6E8AB86-3492-4365-A2C9-516198FD8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3930" name="Text Box 28">
            <a:extLst>
              <a:ext uri="{FF2B5EF4-FFF2-40B4-BE49-F238E27FC236}">
                <a16:creationId xmlns="" xmlns:a16="http://schemas.microsoft.com/office/drawing/2014/main" id="{3BCAB728-299D-4FBD-8EA9-ABA494D2D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3931" name="Text Box 29">
            <a:extLst>
              <a:ext uri="{FF2B5EF4-FFF2-40B4-BE49-F238E27FC236}">
                <a16:creationId xmlns="" xmlns:a16="http://schemas.microsoft.com/office/drawing/2014/main" id="{A5AB98B9-96EB-407C-BC8A-2E276B0C3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b</a:t>
            </a:r>
          </a:p>
        </p:txBody>
      </p:sp>
      <p:sp>
        <p:nvSpPr>
          <p:cNvPr id="123932" name="Text Box 30">
            <a:extLst>
              <a:ext uri="{FF2B5EF4-FFF2-40B4-BE49-F238E27FC236}">
                <a16:creationId xmlns="" xmlns:a16="http://schemas.microsoft.com/office/drawing/2014/main" id="{41DFD6A8-F5F2-4FA8-BF0B-72481E39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57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a,b</a:t>
            </a:r>
          </a:p>
        </p:txBody>
      </p:sp>
      <p:sp>
        <p:nvSpPr>
          <p:cNvPr id="123933" name="Text Box 31">
            <a:extLst>
              <a:ext uri="{FF2B5EF4-FFF2-40B4-BE49-F238E27FC236}">
                <a16:creationId xmlns="" xmlns:a16="http://schemas.microsoft.com/office/drawing/2014/main" id="{D67E1C4B-A741-4321-9A29-9DF8E2CF1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a,b</a:t>
            </a:r>
          </a:p>
        </p:txBody>
      </p:sp>
      <p:sp>
        <p:nvSpPr>
          <p:cNvPr id="123934" name="Заголовок 1">
            <a:extLst>
              <a:ext uri="{FF2B5EF4-FFF2-40B4-BE49-F238E27FC236}">
                <a16:creationId xmlns="" xmlns:a16="http://schemas.microsoft.com/office/drawing/2014/main" id="{98F75D75-28FA-4223-AAFB-FAE0DA7D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(2.4)</a:t>
            </a:r>
          </a:p>
        </p:txBody>
      </p:sp>
      <p:sp>
        <p:nvSpPr>
          <p:cNvPr id="123935" name="AutoShape 32">
            <a:extLst>
              <a:ext uri="{FF2B5EF4-FFF2-40B4-BE49-F238E27FC236}">
                <a16:creationId xmlns="" xmlns:a16="http://schemas.microsoft.com/office/drawing/2014/main" id="{980E5974-D1C9-4BC5-941A-EF10C5AE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35" name="Group 93">
            <a:extLst>
              <a:ext uri="{FF2B5EF4-FFF2-40B4-BE49-F238E27FC236}">
                <a16:creationId xmlns="" xmlns:a16="http://schemas.microsoft.com/office/drawing/2014/main" id="{FB7E7573-97A0-48AF-A9EF-CEF087CAF748}"/>
              </a:ext>
            </a:extLst>
          </p:cNvPr>
          <p:cNvGraphicFramePr>
            <a:graphicFrameLocks noGrp="1"/>
          </p:cNvGraphicFramePr>
          <p:nvPr/>
        </p:nvGraphicFramePr>
        <p:xfrm>
          <a:off x="4859338" y="2305050"/>
          <a:ext cx="4038600" cy="306864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66" name="AutoShape 68">
            <a:extLst>
              <a:ext uri="{FF2B5EF4-FFF2-40B4-BE49-F238E27FC236}">
                <a16:creationId xmlns="" xmlns:a16="http://schemas.microsoft.com/office/drawing/2014/main" id="{F739704B-DE04-4DC4-B1CE-A9CD28E9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2903538"/>
            <a:ext cx="1752600" cy="381000"/>
          </a:xfrm>
          <a:prstGeom prst="rightArrowCallout">
            <a:avLst>
              <a:gd name="adj1" fmla="val 25000"/>
              <a:gd name="adj2" fmla="val 25000"/>
              <a:gd name="adj3" fmla="val 7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3967" name="Text Box 69">
            <a:extLst>
              <a:ext uri="{FF2B5EF4-FFF2-40B4-BE49-F238E27FC236}">
                <a16:creationId xmlns="" xmlns:a16="http://schemas.microsoft.com/office/drawing/2014/main" id="{8599E998-5DBE-4AF0-85DD-9A73D678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3" y="29241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solidFill>
                  <a:schemeClr val="bg1"/>
                </a:solidFill>
              </a:rPr>
              <a:t>Начало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23968" name="AutoShape 63">
            <a:extLst>
              <a:ext uri="{FF2B5EF4-FFF2-40B4-BE49-F238E27FC236}">
                <a16:creationId xmlns="" xmlns:a16="http://schemas.microsoft.com/office/drawing/2014/main" id="{A76A405A-B106-46C6-9140-7883E7AF1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371600"/>
            <a:ext cx="2362200" cy="533400"/>
          </a:xfrm>
          <a:prstGeom prst="wedgeRoundRectCallout">
            <a:avLst>
              <a:gd name="adj1" fmla="val 37769"/>
              <a:gd name="adj2" fmla="val 1315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</a:rPr>
              <a:t>Множества состояний </a:t>
            </a:r>
            <a:r>
              <a:rPr lang="en-US" altLang="ru-RU" sz="1400">
                <a:solidFill>
                  <a:schemeClr val="bg1"/>
                </a:solidFill>
              </a:rPr>
              <a:t>q </a:t>
            </a:r>
            <a:r>
              <a:rPr lang="ru-RU" altLang="ru-RU" sz="1400">
                <a:solidFill>
                  <a:schemeClr val="bg1"/>
                </a:solidFill>
              </a:rPr>
              <a:t>при подаче символа </a:t>
            </a:r>
            <a:r>
              <a:rPr lang="en-US" altLang="ru-RU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3969" name="AutoShape 64">
            <a:extLst>
              <a:ext uri="{FF2B5EF4-FFF2-40B4-BE49-F238E27FC236}">
                <a16:creationId xmlns="" xmlns:a16="http://schemas.microsoft.com/office/drawing/2014/main" id="{1B5437E7-F906-4185-BCC5-E78370AD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2209800" cy="533400"/>
          </a:xfrm>
          <a:prstGeom prst="wedgeRoundRectCallout">
            <a:avLst>
              <a:gd name="adj1" fmla="val 6611"/>
              <a:gd name="adj2" fmla="val 133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</a:rPr>
              <a:t>Множества состояний </a:t>
            </a:r>
            <a:r>
              <a:rPr lang="en-US" altLang="ru-RU" sz="1400">
                <a:solidFill>
                  <a:schemeClr val="bg1"/>
                </a:solidFill>
              </a:rPr>
              <a:t>q </a:t>
            </a:r>
            <a:r>
              <a:rPr lang="ru-RU" altLang="ru-RU" sz="1400">
                <a:solidFill>
                  <a:schemeClr val="bg1"/>
                </a:solidFill>
              </a:rPr>
              <a:t>при подаче символа </a:t>
            </a:r>
            <a:r>
              <a:rPr lang="en-US" altLang="ru-RU" sz="140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="" xmlns:p14="http://schemas.microsoft.com/office/powerpoint/2010/main" val="11381389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152">
            <a:extLst>
              <a:ext uri="{FF2B5EF4-FFF2-40B4-BE49-F238E27FC236}">
                <a16:creationId xmlns="" xmlns:a16="http://schemas.microsoft.com/office/drawing/2014/main" id="{B06CB4D9-C9E7-4CDD-8963-05E03AC62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3352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4931" name="Text Box 157">
            <a:extLst>
              <a:ext uri="{FF2B5EF4-FFF2-40B4-BE49-F238E27FC236}">
                <a16:creationId xmlns="" xmlns:a16="http://schemas.microsoft.com/office/drawing/2014/main" id="{BB1A0878-0B49-474B-8EE4-8734B1B3A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773238"/>
            <a:ext cx="38179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6225" indent="-2762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ru-RU" altLang="ru-RU"/>
              <a:t> Формирование переходов и состояний ДНК начинается с начального состояния </a:t>
            </a:r>
            <a:r>
              <a:rPr lang="en-US" altLang="ru-RU" b="1" i="1"/>
              <a:t>q</a:t>
            </a:r>
            <a:r>
              <a:rPr lang="en-US" altLang="ru-RU" b="1" baseline="-25000"/>
              <a:t>o</a:t>
            </a:r>
            <a:r>
              <a:rPr lang="ru-RU" altLang="ru-RU"/>
              <a:t> НКА.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ru-RU" altLang="ru-RU"/>
              <a:t>Из множеств состояний переходов НКА формируем новые состояния для ДКА</a:t>
            </a:r>
            <a:r>
              <a:rPr lang="en-US" altLang="ru-RU"/>
              <a:t>. </a:t>
            </a:r>
            <a:endParaRPr lang="ru-RU" altLang="ru-RU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ru-RU" altLang="ru-RU"/>
              <a:t>Новые состояния для ДКА формируются для всех случаев поступления входных символов на НКА, за исключением несуществующих</a:t>
            </a:r>
            <a:r>
              <a:rPr lang="en-US" altLang="ru-RU"/>
              <a:t>.</a:t>
            </a:r>
            <a:r>
              <a:rPr lang="ru-RU" altLang="ru-RU"/>
              <a:t>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ru-RU" altLang="ru-RU"/>
              <a:t>Для новых состояний ДКА определяются возможные переходы и т.д.</a:t>
            </a:r>
            <a:r>
              <a:rPr lang="en-US" altLang="ru-RU"/>
              <a:t> </a:t>
            </a:r>
          </a:p>
        </p:txBody>
      </p:sp>
      <p:sp>
        <p:nvSpPr>
          <p:cNvPr id="124932" name="Заголовок 1">
            <a:extLst>
              <a:ext uri="{FF2B5EF4-FFF2-40B4-BE49-F238E27FC236}">
                <a16:creationId xmlns="" xmlns:a16="http://schemas.microsoft.com/office/drawing/2014/main" id="{E6BB6D2F-7850-451C-989A-B67859A1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</a:t>
            </a:r>
            <a:r>
              <a:rPr lang="en-US" altLang="ru-RU" sz="3600"/>
              <a:t>5</a:t>
            </a:r>
            <a:r>
              <a:rPr lang="ru-RU" altLang="ru-RU" sz="3600"/>
              <a:t>)</a:t>
            </a:r>
          </a:p>
        </p:txBody>
      </p:sp>
      <p:graphicFrame>
        <p:nvGraphicFramePr>
          <p:cNvPr id="10" name="Group 93">
            <a:extLst>
              <a:ext uri="{FF2B5EF4-FFF2-40B4-BE49-F238E27FC236}">
                <a16:creationId xmlns="" xmlns:a16="http://schemas.microsoft.com/office/drawing/2014/main" id="{33862905-2FFC-4ABA-8CFD-5F74C019496A}"/>
              </a:ext>
            </a:extLst>
          </p:cNvPr>
          <p:cNvGraphicFramePr>
            <a:graphicFrameLocks noGrp="1"/>
          </p:cNvGraphicFramePr>
          <p:nvPr/>
        </p:nvGraphicFramePr>
        <p:xfrm>
          <a:off x="173038" y="2305050"/>
          <a:ext cx="4038600" cy="306864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4963" name="Прямоугольник 10">
            <a:extLst>
              <a:ext uri="{FF2B5EF4-FFF2-40B4-BE49-F238E27FC236}">
                <a16:creationId xmlns="" xmlns:a16="http://schemas.microsoft.com/office/drawing/2014/main" id="{8A66D95D-D670-442D-9269-D1480175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1628775"/>
            <a:ext cx="3565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24964" name="Прямоугольник 11">
            <a:extLst>
              <a:ext uri="{FF2B5EF4-FFF2-40B4-BE49-F238E27FC236}">
                <a16:creationId xmlns="" xmlns:a16="http://schemas.microsoft.com/office/drawing/2014/main" id="{99F54AC3-180B-4AE7-8CA8-A8D76C28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196975"/>
            <a:ext cx="93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Шаг </a:t>
            </a:r>
            <a:r>
              <a:rPr lang="en-US" altLang="ru-RU" sz="2400"/>
              <a:t>2</a:t>
            </a:r>
            <a:endParaRPr lang="ru-RU" altLang="ru-RU" sz="2400"/>
          </a:p>
        </p:txBody>
      </p:sp>
    </p:spTree>
    <p:extLst>
      <p:ext uri="{BB962C8B-B14F-4D97-AF65-F5344CB8AC3E}">
        <p14:creationId xmlns="" xmlns:p14="http://schemas.microsoft.com/office/powerpoint/2010/main" val="4090027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A350BBA3-3F3A-457A-955A-C5D79CFAA85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FF11B652-F3B0-402B-BE18-419C2284FF6F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242252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6034" name="AutoShape 83">
            <a:extLst>
              <a:ext uri="{FF2B5EF4-FFF2-40B4-BE49-F238E27FC236}">
                <a16:creationId xmlns="" xmlns:a16="http://schemas.microsoft.com/office/drawing/2014/main" id="{02EB20B5-4A48-4A38-B281-F0394364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6035" name="AutoShape 84">
            <a:extLst>
              <a:ext uri="{FF2B5EF4-FFF2-40B4-BE49-F238E27FC236}">
                <a16:creationId xmlns="" xmlns:a16="http://schemas.microsoft.com/office/drawing/2014/main" id="{DDB967B7-D301-42DA-A674-A03D53EE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6036" name="Text Box 85">
            <a:extLst>
              <a:ext uri="{FF2B5EF4-FFF2-40B4-BE49-F238E27FC236}">
                <a16:creationId xmlns="" xmlns:a16="http://schemas.microsoft.com/office/drawing/2014/main" id="{5F255704-3F59-40A1-92B6-6752EE03E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26037" name="Прямоугольник 9">
            <a:extLst>
              <a:ext uri="{FF2B5EF4-FFF2-40B4-BE49-F238E27FC236}">
                <a16:creationId xmlns="" xmlns:a16="http://schemas.microsoft.com/office/drawing/2014/main" id="{7F9183F6-29BF-4D0E-AE22-50E21DF6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26038" name="Прямоугольник 10">
            <a:extLst>
              <a:ext uri="{FF2B5EF4-FFF2-40B4-BE49-F238E27FC236}">
                <a16:creationId xmlns="" xmlns:a16="http://schemas.microsoft.com/office/drawing/2014/main" id="{9BFAA57C-1E93-44FC-8EF3-B3869D60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26039" name="Заголовок 1">
            <a:extLst>
              <a:ext uri="{FF2B5EF4-FFF2-40B4-BE49-F238E27FC236}">
                <a16:creationId xmlns="" xmlns:a16="http://schemas.microsoft.com/office/drawing/2014/main" id="{F56553AA-136B-473E-847A-56A2F1CE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(2.6)</a:t>
            </a:r>
          </a:p>
        </p:txBody>
      </p:sp>
    </p:spTree>
    <p:extLst>
      <p:ext uri="{BB962C8B-B14F-4D97-AF65-F5344CB8AC3E}">
        <p14:creationId xmlns="" xmlns:p14="http://schemas.microsoft.com/office/powerpoint/2010/main" val="201277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Конечный автомат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400" dirty="0" err="1"/>
              <a:t>ϕ </a:t>
            </a:r>
            <a:r>
              <a:rPr lang="ru-RU" sz="2400" dirty="0"/>
              <a:t>– </a:t>
            </a:r>
            <a:r>
              <a:rPr lang="ru-RU" sz="2400" b="1" dirty="0"/>
              <a:t>функция конечного состояния</a:t>
            </a:r>
            <a:r>
              <a:rPr lang="ru-RU" sz="2400" dirty="0"/>
              <a:t>, которая отображает множество </a:t>
            </a:r>
            <a:r>
              <a:rPr lang="ru-RU" sz="2400" b="1" dirty="0"/>
              <a:t>Σ*</a:t>
            </a:r>
            <a:r>
              <a:rPr lang="ru-RU" sz="2400" dirty="0"/>
              <a:t> (возможные строки алфавита</a:t>
            </a:r>
            <a:r>
              <a:rPr lang="en-US" sz="2400" dirty="0"/>
              <a:t> </a:t>
            </a:r>
            <a:r>
              <a:rPr lang="ru-RU" sz="2400" b="1" dirty="0"/>
              <a:t>Σ</a:t>
            </a:r>
            <a:r>
              <a:rPr lang="ru-RU" sz="2400" dirty="0"/>
              <a:t>) на множество </a:t>
            </a:r>
            <a:r>
              <a:rPr lang="en-US" sz="2400" b="1" dirty="0"/>
              <a:t>Q</a:t>
            </a:r>
            <a:r>
              <a:rPr lang="ru-RU" sz="2400" dirty="0"/>
              <a:t> </a:t>
            </a:r>
          </a:p>
          <a:p>
            <a:r>
              <a:rPr lang="ru-RU" sz="2400" dirty="0" err="1"/>
              <a:t>ϕ(ω</a:t>
            </a:r>
            <a:r>
              <a:rPr lang="ru-RU" sz="2400" dirty="0"/>
              <a:t>) – состояние автомата после сканирования строки </a:t>
            </a:r>
            <a:r>
              <a:rPr lang="ru-RU" sz="2400" dirty="0" err="1"/>
              <a:t>ω</a:t>
            </a:r>
            <a:endParaRPr lang="ru-RU" sz="2400" dirty="0"/>
          </a:p>
          <a:p>
            <a:r>
              <a:rPr lang="ru-RU" sz="2400" dirty="0"/>
              <a:t>Автомат принимает строку </a:t>
            </a:r>
            <a:r>
              <a:rPr lang="ru-RU" sz="2400" dirty="0" err="1"/>
              <a:t>ω</a:t>
            </a:r>
            <a:r>
              <a:rPr lang="ru-RU" sz="2400" dirty="0"/>
              <a:t>  </a:t>
            </a:r>
            <a:r>
              <a:rPr lang="en-US" sz="2400" dirty="0">
                <a:sym typeface="Wingdings" pitchFamily="2" charset="2"/>
              </a:rPr>
              <a:t> </a:t>
            </a:r>
            <a:r>
              <a:rPr lang="ru-RU" sz="2400" dirty="0" err="1"/>
              <a:t>ϕ(ω</a:t>
            </a:r>
            <a:r>
              <a:rPr lang="ru-RU" sz="2400" dirty="0"/>
              <a:t>) ∈ </a:t>
            </a:r>
            <a:r>
              <a:rPr lang="en-US" sz="2400" dirty="0"/>
              <a:t>A</a:t>
            </a:r>
          </a:p>
          <a:p>
            <a:endParaRPr lang="en-US" sz="2400" dirty="0"/>
          </a:p>
          <a:p>
            <a:pPr>
              <a:buNone/>
            </a:pPr>
            <a:r>
              <a:rPr lang="en-US" b="1" dirty="0"/>
              <a:t>ϕ(</a:t>
            </a:r>
            <a:r>
              <a:rPr lang="ru-RU" b="1" dirty="0" err="1"/>
              <a:t>ε</a:t>
            </a:r>
            <a:r>
              <a:rPr lang="en-US" b="1" dirty="0"/>
              <a:t>)=q</a:t>
            </a:r>
            <a:r>
              <a:rPr lang="en-US" b="1" baseline="-25000" dirty="0"/>
              <a:t>0</a:t>
            </a:r>
            <a:endParaRPr lang="ru-RU" b="1" dirty="0"/>
          </a:p>
          <a:p>
            <a:pPr>
              <a:buNone/>
            </a:pPr>
            <a:r>
              <a:rPr lang="en-US" b="1" dirty="0"/>
              <a:t>ϕ(</a:t>
            </a:r>
            <a:r>
              <a:rPr lang="en-US" b="1" dirty="0" err="1"/>
              <a:t>ωa</a:t>
            </a:r>
            <a:r>
              <a:rPr lang="en-US" b="1" dirty="0"/>
              <a:t>)=δ(ϕ(ω),a) </a:t>
            </a:r>
            <a:r>
              <a:rPr lang="ru-RU" dirty="0"/>
              <a:t>для </a:t>
            </a:r>
            <a:r>
              <a:rPr lang="en-US" dirty="0"/>
              <a:t>ω ∈ Σ*, a ∈ Σ </a:t>
            </a:r>
            <a:endParaRPr lang="ru-RU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C7E51743-DBFD-41D4-8009-C311CD1D2A4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9649FA37-A9D4-4367-BCB9-C567BAC482DF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242252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7058" name="AutoShape 83">
            <a:extLst>
              <a:ext uri="{FF2B5EF4-FFF2-40B4-BE49-F238E27FC236}">
                <a16:creationId xmlns="" xmlns:a16="http://schemas.microsoft.com/office/drawing/2014/main" id="{1CBC2905-85C4-46C9-9E41-4BAC452B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7059" name="AutoShape 84">
            <a:extLst>
              <a:ext uri="{FF2B5EF4-FFF2-40B4-BE49-F238E27FC236}">
                <a16:creationId xmlns="" xmlns:a16="http://schemas.microsoft.com/office/drawing/2014/main" id="{67575EC4-F051-47BB-9F61-EE8105AA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7060" name="Text Box 85">
            <a:extLst>
              <a:ext uri="{FF2B5EF4-FFF2-40B4-BE49-F238E27FC236}">
                <a16:creationId xmlns="" xmlns:a16="http://schemas.microsoft.com/office/drawing/2014/main" id="{0A5BB3C7-3A41-497D-8D45-91397EC5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27061" name="Прямоугольник 9">
            <a:extLst>
              <a:ext uri="{FF2B5EF4-FFF2-40B4-BE49-F238E27FC236}">
                <a16:creationId xmlns="" xmlns:a16="http://schemas.microsoft.com/office/drawing/2014/main" id="{63C1EE77-9390-4DD7-BCF8-92865418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27062" name="Прямоугольник 10">
            <a:extLst>
              <a:ext uri="{FF2B5EF4-FFF2-40B4-BE49-F238E27FC236}">
                <a16:creationId xmlns="" xmlns:a16="http://schemas.microsoft.com/office/drawing/2014/main" id="{2020DB18-7D84-43F6-B685-6251B67C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27063" name="Заголовок 1">
            <a:extLst>
              <a:ext uri="{FF2B5EF4-FFF2-40B4-BE49-F238E27FC236}">
                <a16:creationId xmlns="" xmlns:a16="http://schemas.microsoft.com/office/drawing/2014/main" id="{46D5B710-9E8A-4BB5-ADDF-B8481462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(2.7)</a:t>
            </a:r>
          </a:p>
        </p:txBody>
      </p:sp>
      <p:sp>
        <p:nvSpPr>
          <p:cNvPr id="127064" name="AutoShape 146">
            <a:extLst>
              <a:ext uri="{FF2B5EF4-FFF2-40B4-BE49-F238E27FC236}">
                <a16:creationId xmlns="" xmlns:a16="http://schemas.microsoft.com/office/drawing/2014/main" id="{2C7ECDA0-D419-4FAA-A16B-AA6C2C466CA7}"/>
              </a:ext>
            </a:extLst>
          </p:cNvPr>
          <p:cNvSpPr>
            <a:spLocks noChangeArrowheads="1"/>
          </p:cNvSpPr>
          <p:nvPr/>
        </p:nvSpPr>
        <p:spPr bwMode="auto">
          <a:xfrm rot="-6838989">
            <a:off x="6750050" y="2125663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7065" name="AutoShape 147">
            <a:extLst>
              <a:ext uri="{FF2B5EF4-FFF2-40B4-BE49-F238E27FC236}">
                <a16:creationId xmlns="" xmlns:a16="http://schemas.microsoft.com/office/drawing/2014/main" id="{138329F6-86DB-48E6-BE04-E9BA0F9B6919}"/>
              </a:ext>
            </a:extLst>
          </p:cNvPr>
          <p:cNvSpPr>
            <a:spLocks noChangeArrowheads="1"/>
          </p:cNvSpPr>
          <p:nvPr/>
        </p:nvSpPr>
        <p:spPr bwMode="auto">
          <a:xfrm rot="-6690007">
            <a:off x="7359650" y="1820863"/>
            <a:ext cx="152400" cy="1828800"/>
          </a:xfrm>
          <a:prstGeom prst="upArrow">
            <a:avLst>
              <a:gd name="adj1" fmla="val 5000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897600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06B9243E-4810-4795-8061-04EA5350932C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EC8D4CCF-CDBC-43BE-BDC2-27EC276F568E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242252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8082" name="AutoShape 83">
            <a:extLst>
              <a:ext uri="{FF2B5EF4-FFF2-40B4-BE49-F238E27FC236}">
                <a16:creationId xmlns="" xmlns:a16="http://schemas.microsoft.com/office/drawing/2014/main" id="{826FCEA9-63F3-46C5-8116-EF3139401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8083" name="AutoShape 84">
            <a:extLst>
              <a:ext uri="{FF2B5EF4-FFF2-40B4-BE49-F238E27FC236}">
                <a16:creationId xmlns="" xmlns:a16="http://schemas.microsoft.com/office/drawing/2014/main" id="{8693C472-F327-4437-B0EA-ED930354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8084" name="Text Box 85">
            <a:extLst>
              <a:ext uri="{FF2B5EF4-FFF2-40B4-BE49-F238E27FC236}">
                <a16:creationId xmlns="" xmlns:a16="http://schemas.microsoft.com/office/drawing/2014/main" id="{E9A47DA8-5064-4B27-B729-EF37B0D2E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28085" name="Прямоугольник 9">
            <a:extLst>
              <a:ext uri="{FF2B5EF4-FFF2-40B4-BE49-F238E27FC236}">
                <a16:creationId xmlns="" xmlns:a16="http://schemas.microsoft.com/office/drawing/2014/main" id="{50FDA052-ADD4-4BA8-9E9D-FFE0B96BC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28086" name="Прямоугольник 10">
            <a:extLst>
              <a:ext uri="{FF2B5EF4-FFF2-40B4-BE49-F238E27FC236}">
                <a16:creationId xmlns="" xmlns:a16="http://schemas.microsoft.com/office/drawing/2014/main" id="{99F6116B-998A-4D55-8FF6-5B9A85024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28087" name="Заголовок 1">
            <a:extLst>
              <a:ext uri="{FF2B5EF4-FFF2-40B4-BE49-F238E27FC236}">
                <a16:creationId xmlns="" xmlns:a16="http://schemas.microsoft.com/office/drawing/2014/main" id="{AE321BBD-80CF-4B93-B444-FD86696C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(2.8)</a:t>
            </a:r>
          </a:p>
        </p:txBody>
      </p:sp>
      <p:sp>
        <p:nvSpPr>
          <p:cNvPr id="128088" name="AutoShape 146">
            <a:extLst>
              <a:ext uri="{FF2B5EF4-FFF2-40B4-BE49-F238E27FC236}">
                <a16:creationId xmlns="" xmlns:a16="http://schemas.microsoft.com/office/drawing/2014/main" id="{6E07837D-CF62-4AB9-B0BD-6FFB56585233}"/>
              </a:ext>
            </a:extLst>
          </p:cNvPr>
          <p:cNvSpPr>
            <a:spLocks noChangeArrowheads="1"/>
          </p:cNvSpPr>
          <p:nvPr/>
        </p:nvSpPr>
        <p:spPr bwMode="auto">
          <a:xfrm rot="-6838989">
            <a:off x="6750050" y="2125663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8089" name="AutoShape 147">
            <a:extLst>
              <a:ext uri="{FF2B5EF4-FFF2-40B4-BE49-F238E27FC236}">
                <a16:creationId xmlns="" xmlns:a16="http://schemas.microsoft.com/office/drawing/2014/main" id="{85556A25-5850-4F28-A7F8-716480BCF1C5}"/>
              </a:ext>
            </a:extLst>
          </p:cNvPr>
          <p:cNvSpPr>
            <a:spLocks noChangeArrowheads="1"/>
          </p:cNvSpPr>
          <p:nvPr/>
        </p:nvSpPr>
        <p:spPr bwMode="auto">
          <a:xfrm rot="-6690007">
            <a:off x="7359650" y="1820863"/>
            <a:ext cx="152400" cy="1828800"/>
          </a:xfrm>
          <a:prstGeom prst="upArrow">
            <a:avLst>
              <a:gd name="adj1" fmla="val 5000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8090" name="Прямоугольник 14">
            <a:extLst>
              <a:ext uri="{FF2B5EF4-FFF2-40B4-BE49-F238E27FC236}">
                <a16:creationId xmlns="" xmlns:a16="http://schemas.microsoft.com/office/drawing/2014/main" id="{D6840A84-11FA-475F-96E4-B723082DC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868863"/>
            <a:ext cx="930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Шаг 3</a:t>
            </a:r>
          </a:p>
        </p:txBody>
      </p:sp>
      <p:sp>
        <p:nvSpPr>
          <p:cNvPr id="128091" name="Text Box 157">
            <a:extLst>
              <a:ext uri="{FF2B5EF4-FFF2-40B4-BE49-F238E27FC236}">
                <a16:creationId xmlns="" xmlns:a16="http://schemas.microsoft.com/office/drawing/2014/main" id="{ED949748-B6C5-415D-93DC-075CD4BA1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73688"/>
            <a:ext cx="25193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/>
              <a:t>Повторяем Шаг 2 для сформированных новых состояний </a:t>
            </a:r>
            <a:endParaRPr lang="en-US" altLang="ru-RU"/>
          </a:p>
        </p:txBody>
      </p:sp>
    </p:spTree>
    <p:extLst>
      <p:ext uri="{BB962C8B-B14F-4D97-AF65-F5344CB8AC3E}">
        <p14:creationId xmlns="" xmlns:p14="http://schemas.microsoft.com/office/powerpoint/2010/main" val="144066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7E6B6CC7-1EFB-4811-B70D-F410E5E8ABB5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0770ED80-A343-4564-9A76-4BCD066334E5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12127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9106" name="AutoShape 83">
            <a:extLst>
              <a:ext uri="{FF2B5EF4-FFF2-40B4-BE49-F238E27FC236}">
                <a16:creationId xmlns="" xmlns:a16="http://schemas.microsoft.com/office/drawing/2014/main" id="{C95DD990-384C-4E17-98C2-A03E7630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9107" name="AutoShape 84">
            <a:extLst>
              <a:ext uri="{FF2B5EF4-FFF2-40B4-BE49-F238E27FC236}">
                <a16:creationId xmlns="" xmlns:a16="http://schemas.microsoft.com/office/drawing/2014/main" id="{4D353735-0D1B-4D0C-AF8B-0EF145CA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9108" name="Text Box 85">
            <a:extLst>
              <a:ext uri="{FF2B5EF4-FFF2-40B4-BE49-F238E27FC236}">
                <a16:creationId xmlns="" xmlns:a16="http://schemas.microsoft.com/office/drawing/2014/main" id="{9EDF2D6C-47B8-4A62-A85E-8C415E39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29109" name="Прямоугольник 9">
            <a:extLst>
              <a:ext uri="{FF2B5EF4-FFF2-40B4-BE49-F238E27FC236}">
                <a16:creationId xmlns="" xmlns:a16="http://schemas.microsoft.com/office/drawing/2014/main" id="{A8CE5C8E-DADF-456A-A9CE-3DB18CC9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29110" name="Прямоугольник 10">
            <a:extLst>
              <a:ext uri="{FF2B5EF4-FFF2-40B4-BE49-F238E27FC236}">
                <a16:creationId xmlns="" xmlns:a16="http://schemas.microsoft.com/office/drawing/2014/main" id="{0841D97E-D45E-4C06-8D6E-B126B54DC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29111" name="Заголовок 1">
            <a:extLst>
              <a:ext uri="{FF2B5EF4-FFF2-40B4-BE49-F238E27FC236}">
                <a16:creationId xmlns="" xmlns:a16="http://schemas.microsoft.com/office/drawing/2014/main" id="{ACA8D81F-BAB5-43C7-89D4-FC51CEEB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(2.9)</a:t>
            </a:r>
          </a:p>
        </p:txBody>
      </p:sp>
      <p:sp>
        <p:nvSpPr>
          <p:cNvPr id="129112" name="AutoShape 147">
            <a:extLst>
              <a:ext uri="{FF2B5EF4-FFF2-40B4-BE49-F238E27FC236}">
                <a16:creationId xmlns="" xmlns:a16="http://schemas.microsoft.com/office/drawing/2014/main" id="{73BB569B-FE60-4F03-9160-5628F7EEE79A}"/>
              </a:ext>
            </a:extLst>
          </p:cNvPr>
          <p:cNvSpPr>
            <a:spLocks noChangeArrowheads="1"/>
          </p:cNvSpPr>
          <p:nvPr/>
        </p:nvSpPr>
        <p:spPr bwMode="auto">
          <a:xfrm rot="-6690007">
            <a:off x="7359650" y="2200275"/>
            <a:ext cx="152400" cy="1828800"/>
          </a:xfrm>
          <a:prstGeom prst="upArrow">
            <a:avLst>
              <a:gd name="adj1" fmla="val 5000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384982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8FE9AF30-0205-4676-8203-C1F5C1465297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5FB1A0E0-996B-443A-96F6-2B47D9CD3EAD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12127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0130" name="AutoShape 83">
            <a:extLst>
              <a:ext uri="{FF2B5EF4-FFF2-40B4-BE49-F238E27FC236}">
                <a16:creationId xmlns="" xmlns:a16="http://schemas.microsoft.com/office/drawing/2014/main" id="{7210EC58-7144-43DB-9458-350EB04E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0131" name="AutoShape 84">
            <a:extLst>
              <a:ext uri="{FF2B5EF4-FFF2-40B4-BE49-F238E27FC236}">
                <a16:creationId xmlns="" xmlns:a16="http://schemas.microsoft.com/office/drawing/2014/main" id="{CCDD254B-C60D-484A-A500-D71AC3C42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0132" name="Text Box 85">
            <a:extLst>
              <a:ext uri="{FF2B5EF4-FFF2-40B4-BE49-F238E27FC236}">
                <a16:creationId xmlns="" xmlns:a16="http://schemas.microsoft.com/office/drawing/2014/main" id="{0424EEFC-C1FD-4302-A183-7F9B5918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30133" name="Прямоугольник 9">
            <a:extLst>
              <a:ext uri="{FF2B5EF4-FFF2-40B4-BE49-F238E27FC236}">
                <a16:creationId xmlns="" xmlns:a16="http://schemas.microsoft.com/office/drawing/2014/main" id="{C9F95CCF-3BC9-4C53-B4A4-AFD6045C5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30134" name="Прямоугольник 10">
            <a:extLst>
              <a:ext uri="{FF2B5EF4-FFF2-40B4-BE49-F238E27FC236}">
                <a16:creationId xmlns="" xmlns:a16="http://schemas.microsoft.com/office/drawing/2014/main" id="{917CB560-937A-4F93-B266-0D312D16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30135" name="Заголовок 1">
            <a:extLst>
              <a:ext uri="{FF2B5EF4-FFF2-40B4-BE49-F238E27FC236}">
                <a16:creationId xmlns="" xmlns:a16="http://schemas.microsoft.com/office/drawing/2014/main" id="{D2B284B5-D559-407A-8607-083A1A84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(2.10)</a:t>
            </a:r>
          </a:p>
        </p:txBody>
      </p:sp>
      <p:sp>
        <p:nvSpPr>
          <p:cNvPr id="130136" name="AutoShape 85">
            <a:extLst>
              <a:ext uri="{FF2B5EF4-FFF2-40B4-BE49-F238E27FC236}">
                <a16:creationId xmlns="" xmlns:a16="http://schemas.microsoft.com/office/drawing/2014/main" id="{DFFB4CB9-8452-4517-9298-353DD235E75C}"/>
              </a:ext>
            </a:extLst>
          </p:cNvPr>
          <p:cNvSpPr>
            <a:spLocks noChangeArrowheads="1"/>
          </p:cNvSpPr>
          <p:nvPr/>
        </p:nvSpPr>
        <p:spPr bwMode="auto">
          <a:xfrm rot="3091884">
            <a:off x="7170738" y="2695575"/>
            <a:ext cx="203200" cy="2057400"/>
          </a:xfrm>
          <a:prstGeom prst="downArrow">
            <a:avLst>
              <a:gd name="adj1" fmla="val 50000"/>
              <a:gd name="adj2" fmla="val 253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0137" name="AutoShape 87">
            <a:extLst>
              <a:ext uri="{FF2B5EF4-FFF2-40B4-BE49-F238E27FC236}">
                <a16:creationId xmlns="" xmlns:a16="http://schemas.microsoft.com/office/drawing/2014/main" id="{7EE0704B-6775-4651-A678-A6495037EE69}"/>
              </a:ext>
            </a:extLst>
          </p:cNvPr>
          <p:cNvSpPr>
            <a:spLocks noChangeArrowheads="1"/>
          </p:cNvSpPr>
          <p:nvPr/>
        </p:nvSpPr>
        <p:spPr bwMode="auto">
          <a:xfrm rot="2444465">
            <a:off x="6562725" y="2860675"/>
            <a:ext cx="214313" cy="1104900"/>
          </a:xfrm>
          <a:prstGeom prst="downArrow">
            <a:avLst>
              <a:gd name="adj1" fmla="val 50000"/>
              <a:gd name="adj2" fmla="val 12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40558134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E40514A7-CAED-4719-B78F-C61ACE1C437D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81F513B8-80E1-4FB2-A8B1-993D039F7989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12127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1154" name="AutoShape 83">
            <a:extLst>
              <a:ext uri="{FF2B5EF4-FFF2-40B4-BE49-F238E27FC236}">
                <a16:creationId xmlns="" xmlns:a16="http://schemas.microsoft.com/office/drawing/2014/main" id="{3FBB5D2E-771E-4CFE-A674-954DAF84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1155" name="AutoShape 84">
            <a:extLst>
              <a:ext uri="{FF2B5EF4-FFF2-40B4-BE49-F238E27FC236}">
                <a16:creationId xmlns="" xmlns:a16="http://schemas.microsoft.com/office/drawing/2014/main" id="{6529B620-2953-4FFD-95E2-EB3B4FDEF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1156" name="Text Box 85">
            <a:extLst>
              <a:ext uri="{FF2B5EF4-FFF2-40B4-BE49-F238E27FC236}">
                <a16:creationId xmlns="" xmlns:a16="http://schemas.microsoft.com/office/drawing/2014/main" id="{22CDE40B-A391-4DB3-AC8B-6CC5A8E56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31157" name="Прямоугольник 9">
            <a:extLst>
              <a:ext uri="{FF2B5EF4-FFF2-40B4-BE49-F238E27FC236}">
                <a16:creationId xmlns="" xmlns:a16="http://schemas.microsoft.com/office/drawing/2014/main" id="{5455910C-BEE9-4A11-80B6-5F05D08F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31158" name="Прямоугольник 10">
            <a:extLst>
              <a:ext uri="{FF2B5EF4-FFF2-40B4-BE49-F238E27FC236}">
                <a16:creationId xmlns="" xmlns:a16="http://schemas.microsoft.com/office/drawing/2014/main" id="{71A348A7-7659-49C7-9D8C-F80B910A3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31159" name="Заголовок 1">
            <a:extLst>
              <a:ext uri="{FF2B5EF4-FFF2-40B4-BE49-F238E27FC236}">
                <a16:creationId xmlns="" xmlns:a16="http://schemas.microsoft.com/office/drawing/2014/main" id="{06DE0AD7-31F4-4BA4-A218-6AB34505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(2.11)</a:t>
            </a:r>
          </a:p>
        </p:txBody>
      </p:sp>
      <p:sp>
        <p:nvSpPr>
          <p:cNvPr id="131160" name="AutoShape 84">
            <a:extLst>
              <a:ext uri="{FF2B5EF4-FFF2-40B4-BE49-F238E27FC236}">
                <a16:creationId xmlns="" xmlns:a16="http://schemas.microsoft.com/office/drawing/2014/main" id="{F8A40C7B-C849-4D9D-B4D1-DD1868B1A4FA}"/>
              </a:ext>
            </a:extLst>
          </p:cNvPr>
          <p:cNvSpPr>
            <a:spLocks noChangeArrowheads="1"/>
          </p:cNvSpPr>
          <p:nvPr/>
        </p:nvSpPr>
        <p:spPr bwMode="auto">
          <a:xfrm rot="1349181">
            <a:off x="6634163" y="3489325"/>
            <a:ext cx="153987" cy="1403350"/>
          </a:xfrm>
          <a:prstGeom prst="downArrow">
            <a:avLst>
              <a:gd name="adj1" fmla="val 50000"/>
              <a:gd name="adj2" fmla="val 2278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912305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5BFC0206-30AA-4BEE-AF17-54ABDC68DCFA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9C2EAEC4-E642-4113-BA70-930D913CCFA7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12127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2178" name="AutoShape 83">
            <a:extLst>
              <a:ext uri="{FF2B5EF4-FFF2-40B4-BE49-F238E27FC236}">
                <a16:creationId xmlns="" xmlns:a16="http://schemas.microsoft.com/office/drawing/2014/main" id="{E8D6572B-81D7-4483-8F25-62638318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2179" name="AutoShape 84">
            <a:extLst>
              <a:ext uri="{FF2B5EF4-FFF2-40B4-BE49-F238E27FC236}">
                <a16:creationId xmlns="" xmlns:a16="http://schemas.microsoft.com/office/drawing/2014/main" id="{FE657F0C-479A-43E6-9852-78A9B76C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2180" name="Text Box 85">
            <a:extLst>
              <a:ext uri="{FF2B5EF4-FFF2-40B4-BE49-F238E27FC236}">
                <a16:creationId xmlns="" xmlns:a16="http://schemas.microsoft.com/office/drawing/2014/main" id="{CEE2F481-746B-4B03-9ACF-A5C86C8D0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32181" name="Прямоугольник 9">
            <a:extLst>
              <a:ext uri="{FF2B5EF4-FFF2-40B4-BE49-F238E27FC236}">
                <a16:creationId xmlns="" xmlns:a16="http://schemas.microsoft.com/office/drawing/2014/main" id="{F7CCC31C-1078-4249-85E0-4758F49A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32182" name="Прямоугольник 10">
            <a:extLst>
              <a:ext uri="{FF2B5EF4-FFF2-40B4-BE49-F238E27FC236}">
                <a16:creationId xmlns="" xmlns:a16="http://schemas.microsoft.com/office/drawing/2014/main" id="{20D98242-C0B1-4697-AAF7-ADB349DF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32183" name="Заголовок 1">
            <a:extLst>
              <a:ext uri="{FF2B5EF4-FFF2-40B4-BE49-F238E27FC236}">
                <a16:creationId xmlns="" xmlns:a16="http://schemas.microsoft.com/office/drawing/2014/main" id="{B4A5022F-9730-4ADD-B4CD-A8AB72CE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(2.12)</a:t>
            </a:r>
          </a:p>
        </p:txBody>
      </p:sp>
      <p:sp>
        <p:nvSpPr>
          <p:cNvPr id="132184" name="AutoShape 84">
            <a:extLst>
              <a:ext uri="{FF2B5EF4-FFF2-40B4-BE49-F238E27FC236}">
                <a16:creationId xmlns="" xmlns:a16="http://schemas.microsoft.com/office/drawing/2014/main" id="{53EDD6BC-906E-425E-8F09-9FDC05ED631C}"/>
              </a:ext>
            </a:extLst>
          </p:cNvPr>
          <p:cNvSpPr>
            <a:spLocks noChangeArrowheads="1"/>
          </p:cNvSpPr>
          <p:nvPr/>
        </p:nvSpPr>
        <p:spPr bwMode="auto">
          <a:xfrm rot="1889516">
            <a:off x="6503988" y="4040188"/>
            <a:ext cx="152400" cy="1371600"/>
          </a:xfrm>
          <a:prstGeom prst="down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2185" name="AutoShape 87">
            <a:extLst>
              <a:ext uri="{FF2B5EF4-FFF2-40B4-BE49-F238E27FC236}">
                <a16:creationId xmlns="" xmlns:a16="http://schemas.microsoft.com/office/drawing/2014/main" id="{0C3796A4-CA9E-4CC1-AC80-0A047F45396E}"/>
              </a:ext>
            </a:extLst>
          </p:cNvPr>
          <p:cNvSpPr>
            <a:spLocks noChangeArrowheads="1"/>
          </p:cNvSpPr>
          <p:nvPr/>
        </p:nvSpPr>
        <p:spPr bwMode="auto">
          <a:xfrm rot="3517168">
            <a:off x="7272337" y="3490913"/>
            <a:ext cx="163513" cy="2478088"/>
          </a:xfrm>
          <a:prstGeom prst="downArrow">
            <a:avLst>
              <a:gd name="adj1" fmla="val 50000"/>
              <a:gd name="adj2" fmla="val 3788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6501040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830C111A-0209-4F7A-8384-28A6E55B7897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9CC91CB9-C1C7-4642-8D80-82EC1DAED975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12127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3202" name="AutoShape 83">
            <a:extLst>
              <a:ext uri="{FF2B5EF4-FFF2-40B4-BE49-F238E27FC236}">
                <a16:creationId xmlns="" xmlns:a16="http://schemas.microsoft.com/office/drawing/2014/main" id="{04169F64-5BF3-41A5-86B2-814307F7D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3203" name="AutoShape 84">
            <a:extLst>
              <a:ext uri="{FF2B5EF4-FFF2-40B4-BE49-F238E27FC236}">
                <a16:creationId xmlns="" xmlns:a16="http://schemas.microsoft.com/office/drawing/2014/main" id="{D1CC6C1C-6666-41A9-BEBA-B30004E1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3204" name="Text Box 85">
            <a:extLst>
              <a:ext uri="{FF2B5EF4-FFF2-40B4-BE49-F238E27FC236}">
                <a16:creationId xmlns="" xmlns:a16="http://schemas.microsoft.com/office/drawing/2014/main" id="{C450BD13-2727-475C-A417-AC076562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33205" name="Прямоугольник 9">
            <a:extLst>
              <a:ext uri="{FF2B5EF4-FFF2-40B4-BE49-F238E27FC236}">
                <a16:creationId xmlns="" xmlns:a16="http://schemas.microsoft.com/office/drawing/2014/main" id="{454A7907-4861-489F-AD8E-DB880765D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33206" name="Прямоугольник 10">
            <a:extLst>
              <a:ext uri="{FF2B5EF4-FFF2-40B4-BE49-F238E27FC236}">
                <a16:creationId xmlns="" xmlns:a16="http://schemas.microsoft.com/office/drawing/2014/main" id="{93113E4C-5D2D-42E6-8F3C-D837BD19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33207" name="Заголовок 1">
            <a:extLst>
              <a:ext uri="{FF2B5EF4-FFF2-40B4-BE49-F238E27FC236}">
                <a16:creationId xmlns="" xmlns:a16="http://schemas.microsoft.com/office/drawing/2014/main" id="{F958273F-BDB9-4B0A-8C61-53EBB7C7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(2.13)</a:t>
            </a:r>
          </a:p>
        </p:txBody>
      </p:sp>
      <p:sp>
        <p:nvSpPr>
          <p:cNvPr id="133208" name="AutoShape 85">
            <a:extLst>
              <a:ext uri="{FF2B5EF4-FFF2-40B4-BE49-F238E27FC236}">
                <a16:creationId xmlns="" xmlns:a16="http://schemas.microsoft.com/office/drawing/2014/main" id="{E0AB2E25-8EDE-4C95-9E0C-03BE7F877A2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981200" y="4941888"/>
            <a:ext cx="3124200" cy="1447800"/>
          </a:xfrm>
          <a:prstGeom prst="wedgeRectCallout">
            <a:avLst>
              <a:gd name="adj1" fmla="val -137755"/>
              <a:gd name="adj2" fmla="val 79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133209" name="Text Box 86">
            <a:extLst>
              <a:ext uri="{FF2B5EF4-FFF2-40B4-BE49-F238E27FC236}">
                <a16:creationId xmlns="" xmlns:a16="http://schemas.microsoft.com/office/drawing/2014/main" id="{9705723B-52F7-44D7-B3F7-2F31ACE93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5013325"/>
            <a:ext cx="3006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>
                <a:solidFill>
                  <a:schemeClr val="bg1"/>
                </a:solidFill>
              </a:rPr>
              <a:t>Переходы для состояний 4 и 5 уже существуют</a:t>
            </a:r>
            <a:r>
              <a:rPr lang="en-US" altLang="ru-RU">
                <a:solidFill>
                  <a:schemeClr val="bg1"/>
                </a:solidFill>
              </a:rPr>
              <a:t>.</a:t>
            </a:r>
            <a:r>
              <a:rPr lang="ru-RU" altLang="ru-RU">
                <a:solidFill>
                  <a:schemeClr val="bg1"/>
                </a:solidFill>
              </a:rPr>
              <a:t> Однако не для всех состояний сформированы переходы </a:t>
            </a:r>
            <a:endParaRPr lang="en-US" alt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36167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F4818917-E991-4658-9D53-8465C7149C41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DC3A1AD8-5BAA-4EED-9474-05624F18FDC3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12127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4226" name="AutoShape 83">
            <a:extLst>
              <a:ext uri="{FF2B5EF4-FFF2-40B4-BE49-F238E27FC236}">
                <a16:creationId xmlns="" xmlns:a16="http://schemas.microsoft.com/office/drawing/2014/main" id="{275415BB-B64B-4015-A31E-715A46A9B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4227" name="AutoShape 84">
            <a:extLst>
              <a:ext uri="{FF2B5EF4-FFF2-40B4-BE49-F238E27FC236}">
                <a16:creationId xmlns="" xmlns:a16="http://schemas.microsoft.com/office/drawing/2014/main" id="{EAA73DBA-7105-4AE0-878B-29E7DDE7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4228" name="Text Box 85">
            <a:extLst>
              <a:ext uri="{FF2B5EF4-FFF2-40B4-BE49-F238E27FC236}">
                <a16:creationId xmlns="" xmlns:a16="http://schemas.microsoft.com/office/drawing/2014/main" id="{7F8DE76E-5DC8-4F8D-9AD0-B88220723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34229" name="Прямоугольник 9">
            <a:extLst>
              <a:ext uri="{FF2B5EF4-FFF2-40B4-BE49-F238E27FC236}">
                <a16:creationId xmlns="" xmlns:a16="http://schemas.microsoft.com/office/drawing/2014/main" id="{6394AF71-BCBA-4435-A955-BE9C602B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34230" name="Прямоугольник 10">
            <a:extLst>
              <a:ext uri="{FF2B5EF4-FFF2-40B4-BE49-F238E27FC236}">
                <a16:creationId xmlns="" xmlns:a16="http://schemas.microsoft.com/office/drawing/2014/main" id="{40FE363F-71D8-454B-B2A0-55170F5A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34231" name="Заголовок 1">
            <a:extLst>
              <a:ext uri="{FF2B5EF4-FFF2-40B4-BE49-F238E27FC236}">
                <a16:creationId xmlns="" xmlns:a16="http://schemas.microsoft.com/office/drawing/2014/main" id="{0A448A2C-1B03-45C5-A781-29DA61D8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(2.14)</a:t>
            </a:r>
          </a:p>
        </p:txBody>
      </p:sp>
      <p:sp>
        <p:nvSpPr>
          <p:cNvPr id="134232" name="AutoShape 84">
            <a:extLst>
              <a:ext uri="{FF2B5EF4-FFF2-40B4-BE49-F238E27FC236}">
                <a16:creationId xmlns="" xmlns:a16="http://schemas.microsoft.com/office/drawing/2014/main" id="{DEA2FF81-26F5-4CF5-BBB7-26D7949B61AA}"/>
              </a:ext>
            </a:extLst>
          </p:cNvPr>
          <p:cNvSpPr>
            <a:spLocks noChangeArrowheads="1"/>
          </p:cNvSpPr>
          <p:nvPr/>
        </p:nvSpPr>
        <p:spPr bwMode="auto">
          <a:xfrm rot="3647155">
            <a:off x="7097713" y="4506913"/>
            <a:ext cx="152400" cy="1752600"/>
          </a:xfrm>
          <a:prstGeom prst="downArrow">
            <a:avLst>
              <a:gd name="adj1" fmla="val 50000"/>
              <a:gd name="adj2" fmla="val 2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970034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EC4D4D57-446C-46CB-9906-6F18C9565D3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7EAA4B0F-810B-42D8-9CFE-34CF3BBA8124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12127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5250" name="AutoShape 83">
            <a:extLst>
              <a:ext uri="{FF2B5EF4-FFF2-40B4-BE49-F238E27FC236}">
                <a16:creationId xmlns="" xmlns:a16="http://schemas.microsoft.com/office/drawing/2014/main" id="{DA1DF00A-2A9D-4675-B091-8AC1D4055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5251" name="AutoShape 84">
            <a:extLst>
              <a:ext uri="{FF2B5EF4-FFF2-40B4-BE49-F238E27FC236}">
                <a16:creationId xmlns="" xmlns:a16="http://schemas.microsoft.com/office/drawing/2014/main" id="{B301552B-6490-4693-A498-ABC2F792F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5252" name="Text Box 85">
            <a:extLst>
              <a:ext uri="{FF2B5EF4-FFF2-40B4-BE49-F238E27FC236}">
                <a16:creationId xmlns="" xmlns:a16="http://schemas.microsoft.com/office/drawing/2014/main" id="{46BB56E0-FA3B-4828-A431-D7A67968A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35253" name="Прямоугольник 9">
            <a:extLst>
              <a:ext uri="{FF2B5EF4-FFF2-40B4-BE49-F238E27FC236}">
                <a16:creationId xmlns="" xmlns:a16="http://schemas.microsoft.com/office/drawing/2014/main" id="{F3EE98BB-459B-4D85-807A-5E959CC9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35254" name="Прямоугольник 10">
            <a:extLst>
              <a:ext uri="{FF2B5EF4-FFF2-40B4-BE49-F238E27FC236}">
                <a16:creationId xmlns="" xmlns:a16="http://schemas.microsoft.com/office/drawing/2014/main" id="{83E064C4-B482-4B13-ADE8-F81759205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35255" name="Заголовок 1">
            <a:extLst>
              <a:ext uri="{FF2B5EF4-FFF2-40B4-BE49-F238E27FC236}">
                <a16:creationId xmlns="" xmlns:a16="http://schemas.microsoft.com/office/drawing/2014/main" id="{E21EE015-F0B6-482A-92D9-D456DF9E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(2.15)</a:t>
            </a:r>
          </a:p>
        </p:txBody>
      </p:sp>
    </p:spTree>
    <p:extLst>
      <p:ext uri="{BB962C8B-B14F-4D97-AF65-F5344CB8AC3E}">
        <p14:creationId xmlns="" xmlns:p14="http://schemas.microsoft.com/office/powerpoint/2010/main" val="3074292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CDC3265F-BE54-44C8-A7D1-5F657501D1EB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4A399A43-5D35-4BCA-84CA-FED8D920A03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059526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6274" name="AutoShape 83">
            <a:extLst>
              <a:ext uri="{FF2B5EF4-FFF2-40B4-BE49-F238E27FC236}">
                <a16:creationId xmlns="" xmlns:a16="http://schemas.microsoft.com/office/drawing/2014/main" id="{6CA6CB62-2058-4C8E-9C3C-61EF45DDD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6275" name="AutoShape 84">
            <a:extLst>
              <a:ext uri="{FF2B5EF4-FFF2-40B4-BE49-F238E27FC236}">
                <a16:creationId xmlns="" xmlns:a16="http://schemas.microsoft.com/office/drawing/2014/main" id="{647BD376-EF77-49B5-A475-F3A8D02E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6276" name="Text Box 85">
            <a:extLst>
              <a:ext uri="{FF2B5EF4-FFF2-40B4-BE49-F238E27FC236}">
                <a16:creationId xmlns="" xmlns:a16="http://schemas.microsoft.com/office/drawing/2014/main" id="{F2DC9E91-D719-4F9A-88D0-640E85AB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36277" name="Прямоугольник 9">
            <a:extLst>
              <a:ext uri="{FF2B5EF4-FFF2-40B4-BE49-F238E27FC236}">
                <a16:creationId xmlns="" xmlns:a16="http://schemas.microsoft.com/office/drawing/2014/main" id="{76587843-42D0-45C7-A150-5EA8764E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36278" name="Прямоугольник 10">
            <a:extLst>
              <a:ext uri="{FF2B5EF4-FFF2-40B4-BE49-F238E27FC236}">
                <a16:creationId xmlns="" xmlns:a16="http://schemas.microsoft.com/office/drawing/2014/main" id="{D78982AE-38D9-4338-B750-050760C6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36279" name="Заголовок 1">
            <a:extLst>
              <a:ext uri="{FF2B5EF4-FFF2-40B4-BE49-F238E27FC236}">
                <a16:creationId xmlns="" xmlns:a16="http://schemas.microsoft.com/office/drawing/2014/main" id="{2198BA17-70F8-4D3D-A9AA-AECD468A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(2.16)</a:t>
            </a:r>
          </a:p>
        </p:txBody>
      </p:sp>
      <p:sp>
        <p:nvSpPr>
          <p:cNvPr id="136280" name="AutoShape 85">
            <a:extLst>
              <a:ext uri="{FF2B5EF4-FFF2-40B4-BE49-F238E27FC236}">
                <a16:creationId xmlns="" xmlns:a16="http://schemas.microsoft.com/office/drawing/2014/main" id="{823E0FA1-A300-405F-847C-C88F4D511626}"/>
              </a:ext>
            </a:extLst>
          </p:cNvPr>
          <p:cNvSpPr>
            <a:spLocks noChangeArrowheads="1"/>
          </p:cNvSpPr>
          <p:nvPr/>
        </p:nvSpPr>
        <p:spPr bwMode="auto">
          <a:xfrm rot="3246540">
            <a:off x="6530975" y="5805488"/>
            <a:ext cx="152400" cy="6477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66171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149080"/>
            <a:ext cx="5923104" cy="165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844824"/>
            <a:ext cx="2101143" cy="25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Автомат поиска подстрок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400" dirty="0"/>
              <a:t>Для каждого образца строится автомат на этапе предварительной обработки и используется на этапе сравнения</a:t>
            </a:r>
          </a:p>
          <a:p>
            <a:endParaRPr lang="ru-RU" sz="2400" dirty="0"/>
          </a:p>
          <a:p>
            <a:pPr lvl="1"/>
            <a:r>
              <a:rPr lang="en-US" sz="2000" dirty="0"/>
              <a:t>P=</a:t>
            </a:r>
            <a:r>
              <a:rPr lang="en-US" sz="2000" dirty="0" err="1"/>
              <a:t>ababaca</a:t>
            </a:r>
            <a:r>
              <a:rPr lang="en-US" sz="2000" dirty="0"/>
              <a:t>, </a:t>
            </a:r>
            <a:r>
              <a:rPr lang="ru-RU" sz="2000" dirty="0"/>
              <a:t>Σ</a:t>
            </a:r>
            <a:r>
              <a:rPr lang="en-US" sz="2000" dirty="0"/>
              <a:t>={</a:t>
            </a:r>
            <a:r>
              <a:rPr lang="en-US" sz="2000" dirty="0" err="1"/>
              <a:t>a,b,c</a:t>
            </a:r>
            <a:r>
              <a:rPr lang="en-US" sz="2000" dirty="0"/>
              <a:t>}, q</a:t>
            </a:r>
            <a:r>
              <a:rPr lang="en-US" sz="2000" baseline="-25000" dirty="0"/>
              <a:t>0</a:t>
            </a:r>
            <a:r>
              <a:rPr lang="en-US" sz="2000" dirty="0"/>
              <a:t>=0, A={7}</a:t>
            </a:r>
          </a:p>
          <a:p>
            <a:pPr lvl="1"/>
            <a:r>
              <a:rPr lang="ru-RU" sz="2000" dirty="0"/>
              <a:t>Дуга </a:t>
            </a:r>
            <a:r>
              <a:rPr lang="en-US" sz="2000" dirty="0"/>
              <a:t>a </a:t>
            </a:r>
            <a:r>
              <a:rPr lang="ru-RU" sz="2000" dirty="0"/>
              <a:t>из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j</a:t>
            </a:r>
            <a:r>
              <a:rPr lang="ru-RU" sz="2000" dirty="0"/>
              <a:t>, если </a:t>
            </a:r>
            <a:r>
              <a:rPr lang="ru-RU" sz="2000" dirty="0" err="1"/>
              <a:t>δ</a:t>
            </a:r>
            <a:r>
              <a:rPr lang="ru-RU" sz="2000" dirty="0"/>
              <a:t>(</a:t>
            </a:r>
            <a:r>
              <a:rPr lang="en-US" sz="2000" dirty="0" err="1"/>
              <a:t>i</a:t>
            </a:r>
            <a:r>
              <a:rPr lang="ru-RU" sz="2000" dirty="0"/>
              <a:t>,</a:t>
            </a:r>
            <a:r>
              <a:rPr lang="en-US" sz="2000" dirty="0"/>
              <a:t>a</a:t>
            </a:r>
            <a:r>
              <a:rPr lang="ru-RU" sz="2000" dirty="0"/>
              <a:t>)=</a:t>
            </a:r>
            <a:r>
              <a:rPr lang="en-US" sz="2000" dirty="0"/>
              <a:t>j</a:t>
            </a:r>
            <a:endParaRPr lang="ru-RU" sz="2000" dirty="0"/>
          </a:p>
          <a:p>
            <a:pPr lvl="1"/>
            <a:r>
              <a:rPr lang="ru-RU" sz="2000" dirty="0"/>
              <a:t>Соглашение о </a:t>
            </a:r>
            <a:r>
              <a:rPr lang="ru-RU" sz="2000" dirty="0" err="1"/>
              <a:t>ненанесении</a:t>
            </a:r>
            <a:r>
              <a:rPr lang="ru-RU" sz="2000" dirty="0"/>
              <a:t> на диаграмму дуг,</a:t>
            </a:r>
          </a:p>
          <a:p>
            <a:pPr lvl="1">
              <a:buNone/>
            </a:pPr>
            <a:r>
              <a:rPr lang="ru-RU" sz="2000" dirty="0"/>
              <a:t>	переводящих в состояние</a:t>
            </a:r>
            <a:r>
              <a:rPr lang="en-US" sz="2000" dirty="0"/>
              <a:t> q</a:t>
            </a:r>
            <a:r>
              <a:rPr lang="en-US" sz="2000" baseline="-25000" dirty="0"/>
              <a:t>0</a:t>
            </a:r>
          </a:p>
          <a:p>
            <a:pPr lvl="1"/>
            <a:r>
              <a:rPr lang="ru-RU" sz="2000" dirty="0"/>
              <a:t>Дуги вправо – продвижение по образцу</a:t>
            </a:r>
          </a:p>
          <a:p>
            <a:pPr lvl="1"/>
            <a:r>
              <a:rPr lang="ru-RU" sz="2000" dirty="0"/>
              <a:t>Дуги влево – несовпадение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5661248"/>
            <a:ext cx="4526498" cy="93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>
            <a:extLst>
              <a:ext uri="{FF2B5EF4-FFF2-40B4-BE49-F238E27FC236}">
                <a16:creationId xmlns="" xmlns:a16="http://schemas.microsoft.com/office/drawing/2014/main" id="{8EACD576-8BF9-475D-80DC-C574A7A7B821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49400"/>
          <a:ext cx="3733800" cy="3068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6210D70A-F3FA-434D-BE5A-1D2C7CDDECF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498600"/>
          <a:ext cx="3733800" cy="5059526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7298" name="AutoShape 83">
            <a:extLst>
              <a:ext uri="{FF2B5EF4-FFF2-40B4-BE49-F238E27FC236}">
                <a16:creationId xmlns="" xmlns:a16="http://schemas.microsoft.com/office/drawing/2014/main" id="{3FC22007-8445-4AC9-8DD0-3CB5DF03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82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7299" name="AutoShape 84">
            <a:extLst>
              <a:ext uri="{FF2B5EF4-FFF2-40B4-BE49-F238E27FC236}">
                <a16:creationId xmlns="" xmlns:a16="http://schemas.microsoft.com/office/drawing/2014/main" id="{D7021702-DF58-4607-920C-7927B597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73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7300" name="Text Box 85">
            <a:extLst>
              <a:ext uri="{FF2B5EF4-FFF2-40B4-BE49-F238E27FC236}">
                <a16:creationId xmlns="" xmlns:a16="http://schemas.microsoft.com/office/drawing/2014/main" id="{4071C7A8-D497-4BBD-AD8D-BDF27C85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494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Начальное состояние</a:t>
            </a:r>
            <a:endParaRPr lang="en-US" altLang="ru-RU" sz="1400"/>
          </a:p>
        </p:txBody>
      </p:sp>
      <p:sp>
        <p:nvSpPr>
          <p:cNvPr id="137301" name="Прямоугольник 9">
            <a:extLst>
              <a:ext uri="{FF2B5EF4-FFF2-40B4-BE49-F238E27FC236}">
                <a16:creationId xmlns="" xmlns:a16="http://schemas.microsoft.com/office/drawing/2014/main" id="{ADE2FC5B-4D70-4E55-B025-6F75F6B9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4888"/>
            <a:ext cx="356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Рис 2</a:t>
            </a:r>
            <a:r>
              <a:rPr lang="en-US" altLang="ru-RU"/>
              <a:t>. </a:t>
            </a:r>
            <a:r>
              <a:rPr lang="ru-RU" altLang="ru-RU"/>
              <a:t>Таблица переходов для НКА</a:t>
            </a:r>
            <a:endParaRPr lang="en-US" altLang="ru-RU"/>
          </a:p>
        </p:txBody>
      </p:sp>
      <p:sp>
        <p:nvSpPr>
          <p:cNvPr id="137302" name="Прямоугольник 10">
            <a:extLst>
              <a:ext uri="{FF2B5EF4-FFF2-40B4-BE49-F238E27FC236}">
                <a16:creationId xmlns="" xmlns:a16="http://schemas.microsoft.com/office/drawing/2014/main" id="{6803ECB2-80D4-4635-9937-8976057B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37303" name="Заголовок 1">
            <a:extLst>
              <a:ext uri="{FF2B5EF4-FFF2-40B4-BE49-F238E27FC236}">
                <a16:creationId xmlns="" xmlns:a16="http://schemas.microsoft.com/office/drawing/2014/main" id="{9F1F958E-C6E2-4B1A-9107-13E48F22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(2.17)</a:t>
            </a:r>
          </a:p>
        </p:txBody>
      </p:sp>
      <p:sp>
        <p:nvSpPr>
          <p:cNvPr id="137304" name="AutoShape 86">
            <a:extLst>
              <a:ext uri="{FF2B5EF4-FFF2-40B4-BE49-F238E27FC236}">
                <a16:creationId xmlns="" xmlns:a16="http://schemas.microsoft.com/office/drawing/2014/main" id="{FB03D077-5D52-4A53-9765-D946AE8B4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6237288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7305" name="Text Box 87">
            <a:extLst>
              <a:ext uri="{FF2B5EF4-FFF2-40B4-BE49-F238E27FC236}">
                <a16:creationId xmlns="" xmlns:a16="http://schemas.microsoft.com/office/drawing/2014/main" id="{0BC6B329-9C91-48A9-BA2E-02E1B41AE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516563"/>
            <a:ext cx="2520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Завершающее состояние для ДКА</a:t>
            </a:r>
            <a:endParaRPr lang="en-US" altLang="ru-RU"/>
          </a:p>
        </p:txBody>
      </p:sp>
    </p:spTree>
    <p:extLst>
      <p:ext uri="{BB962C8B-B14F-4D97-AF65-F5344CB8AC3E}">
        <p14:creationId xmlns="" xmlns:p14="http://schemas.microsoft.com/office/powerpoint/2010/main" val="8084651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57" name="Group 33">
            <a:extLst>
              <a:ext uri="{FF2B5EF4-FFF2-40B4-BE49-F238E27FC236}">
                <a16:creationId xmlns="" xmlns:a16="http://schemas.microsoft.com/office/drawing/2014/main" id="{9D2EF5F6-8B36-41ED-97BA-20E9B55FA366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538288"/>
          <a:ext cx="3733800" cy="5059526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8292" name="Прямоугольник 10">
            <a:extLst>
              <a:ext uri="{FF2B5EF4-FFF2-40B4-BE49-F238E27FC236}">
                <a16:creationId xmlns="" xmlns:a16="http://schemas.microsoft.com/office/drawing/2014/main" id="{2912816D-136D-4816-B890-DD36DD49E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7270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3</a:t>
            </a:r>
            <a:r>
              <a:rPr lang="en-US" altLang="ru-RU"/>
              <a:t>. </a:t>
            </a:r>
            <a:r>
              <a:rPr lang="ru-RU" altLang="ru-RU"/>
              <a:t>Новая таблица переходов для ДКА</a:t>
            </a:r>
            <a:endParaRPr lang="en-US" altLang="ru-RU"/>
          </a:p>
        </p:txBody>
      </p:sp>
      <p:sp>
        <p:nvSpPr>
          <p:cNvPr id="138293" name="Заголовок 1">
            <a:extLst>
              <a:ext uri="{FF2B5EF4-FFF2-40B4-BE49-F238E27FC236}">
                <a16:creationId xmlns="" xmlns:a16="http://schemas.microsoft.com/office/drawing/2014/main" id="{A6E05E1A-CDBD-4371-B6E3-412A2EFF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638175"/>
          </a:xfrm>
        </p:spPr>
        <p:txBody>
          <a:bodyPr/>
          <a:lstStyle/>
          <a:p>
            <a:r>
              <a:rPr lang="ru-RU" altLang="ru-RU" sz="3600"/>
              <a:t>Пример преобразования НКА в ДКА (2.18)</a:t>
            </a:r>
          </a:p>
        </p:txBody>
      </p:sp>
      <p:sp>
        <p:nvSpPr>
          <p:cNvPr id="138294" name="Прямоугольник 10">
            <a:extLst>
              <a:ext uri="{FF2B5EF4-FFF2-40B4-BE49-F238E27FC236}">
                <a16:creationId xmlns="" xmlns:a16="http://schemas.microsoft.com/office/drawing/2014/main" id="{2FEC75FA-0A13-4A04-8550-EC52026E9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765175"/>
            <a:ext cx="342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/>
              <a:t>Рис 4</a:t>
            </a:r>
            <a:r>
              <a:rPr lang="en-US" altLang="ru-RU"/>
              <a:t>. </a:t>
            </a:r>
            <a:r>
              <a:rPr lang="ru-RU" altLang="ru-RU"/>
              <a:t>Граф состояний и переходов для ДКА</a:t>
            </a:r>
            <a:endParaRPr lang="en-US" altLang="ru-RU"/>
          </a:p>
        </p:txBody>
      </p:sp>
      <p:sp>
        <p:nvSpPr>
          <p:cNvPr id="138295" name="AutoShape 57">
            <a:extLst>
              <a:ext uri="{FF2B5EF4-FFF2-40B4-BE49-F238E27FC236}">
                <a16:creationId xmlns="" xmlns:a16="http://schemas.microsoft.com/office/drawing/2014/main" id="{24F5262C-120A-4AFE-AACE-54BEEC6C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167188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296" name="Oval 58">
            <a:extLst>
              <a:ext uri="{FF2B5EF4-FFF2-40B4-BE49-F238E27FC236}">
                <a16:creationId xmlns="" xmlns:a16="http://schemas.microsoft.com/office/drawing/2014/main" id="{33A950A8-2854-4906-B539-A269FFFA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3633788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297" name="Oval 60">
            <a:extLst>
              <a:ext uri="{FF2B5EF4-FFF2-40B4-BE49-F238E27FC236}">
                <a16:creationId xmlns="" xmlns:a16="http://schemas.microsoft.com/office/drawing/2014/main" id="{BAE040B3-34BB-4298-A606-CE537D31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5386388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298" name="Oval 61">
            <a:extLst>
              <a:ext uri="{FF2B5EF4-FFF2-40B4-BE49-F238E27FC236}">
                <a16:creationId xmlns="" xmlns:a16="http://schemas.microsoft.com/office/drawing/2014/main" id="{7CCB1BAD-BF8D-4908-B4E3-95B1FD84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0" y="4624388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299" name="Oval 62">
            <a:extLst>
              <a:ext uri="{FF2B5EF4-FFF2-40B4-BE49-F238E27FC236}">
                <a16:creationId xmlns="" xmlns:a16="http://schemas.microsoft.com/office/drawing/2014/main" id="{9F8AFFF0-8AFE-46E6-A2A9-D28DD336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3709988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00" name="Oval 67">
            <a:extLst>
              <a:ext uri="{FF2B5EF4-FFF2-40B4-BE49-F238E27FC236}">
                <a16:creationId xmlns="" xmlns:a16="http://schemas.microsoft.com/office/drawing/2014/main" id="{C58A4676-08D8-4369-93BE-C86B3DA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1957388"/>
            <a:ext cx="9144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01" name="Oval 68">
            <a:extLst>
              <a:ext uri="{FF2B5EF4-FFF2-40B4-BE49-F238E27FC236}">
                <a16:creationId xmlns="" xmlns:a16="http://schemas.microsoft.com/office/drawing/2014/main" id="{34CE3CE6-5AD2-47FA-AD5E-8B7DF7FEA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1957388"/>
            <a:ext cx="990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02" name="Oval 69">
            <a:extLst>
              <a:ext uri="{FF2B5EF4-FFF2-40B4-BE49-F238E27FC236}">
                <a16:creationId xmlns="" xmlns:a16="http://schemas.microsoft.com/office/drawing/2014/main" id="{AB6C4CEF-884F-4785-807A-F10BF596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2033588"/>
            <a:ext cx="838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03" name="Oval 71">
            <a:extLst>
              <a:ext uri="{FF2B5EF4-FFF2-40B4-BE49-F238E27FC236}">
                <a16:creationId xmlns="" xmlns:a16="http://schemas.microsoft.com/office/drawing/2014/main" id="{3140B7D7-C97A-4C6F-A5C8-E359F6FB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4776788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04" name="Oval 72">
            <a:extLst>
              <a:ext uri="{FF2B5EF4-FFF2-40B4-BE49-F238E27FC236}">
                <a16:creationId xmlns="" xmlns:a16="http://schemas.microsoft.com/office/drawing/2014/main" id="{B6950E81-5934-466D-82B3-3FFCAB39E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48529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05" name="Oval 73">
            <a:extLst>
              <a:ext uri="{FF2B5EF4-FFF2-40B4-BE49-F238E27FC236}">
                <a16:creationId xmlns="" xmlns:a16="http://schemas.microsoft.com/office/drawing/2014/main" id="{A14845C0-8C3D-4695-9817-0299D806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033588"/>
            <a:ext cx="7620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06" name="Oval 74">
            <a:extLst>
              <a:ext uri="{FF2B5EF4-FFF2-40B4-BE49-F238E27FC236}">
                <a16:creationId xmlns="" xmlns:a16="http://schemas.microsoft.com/office/drawing/2014/main" id="{967C6F45-5BD8-4504-8662-252E6136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24907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07" name="Oval 75">
            <a:extLst>
              <a:ext uri="{FF2B5EF4-FFF2-40B4-BE49-F238E27FC236}">
                <a16:creationId xmlns="" xmlns:a16="http://schemas.microsoft.com/office/drawing/2014/main" id="{D1069848-EE60-4A05-9EC2-4ED07CF8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2414588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08" name="Oval 76">
            <a:extLst>
              <a:ext uri="{FF2B5EF4-FFF2-40B4-BE49-F238E27FC236}">
                <a16:creationId xmlns="" xmlns:a16="http://schemas.microsoft.com/office/drawing/2014/main" id="{8ED020E1-F531-49EA-A010-159C7E84C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24907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09" name="Oval 77">
            <a:extLst>
              <a:ext uri="{FF2B5EF4-FFF2-40B4-BE49-F238E27FC236}">
                <a16:creationId xmlns="" xmlns:a16="http://schemas.microsoft.com/office/drawing/2014/main" id="{1F520180-8210-43BA-AC79-DDD97027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4776788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10" name="Oval 79">
            <a:extLst>
              <a:ext uri="{FF2B5EF4-FFF2-40B4-BE49-F238E27FC236}">
                <a16:creationId xmlns="" xmlns:a16="http://schemas.microsoft.com/office/drawing/2014/main" id="{3EAB9CA1-9CBA-4643-9844-0AE3C5B5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48529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11" name="Oval 80">
            <a:extLst>
              <a:ext uri="{FF2B5EF4-FFF2-40B4-BE49-F238E27FC236}">
                <a16:creationId xmlns="" xmlns:a16="http://schemas.microsoft.com/office/drawing/2014/main" id="{40623D23-AC16-4897-8EAE-D23ABB71C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3557588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12" name="Text Box 81">
            <a:extLst>
              <a:ext uri="{FF2B5EF4-FFF2-40B4-BE49-F238E27FC236}">
                <a16:creationId xmlns="" xmlns:a16="http://schemas.microsoft.com/office/drawing/2014/main" id="{BD1767AE-E48A-4A48-A928-55A01523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3709988"/>
            <a:ext cx="311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200" b="1"/>
              <a:t>1</a:t>
            </a:r>
          </a:p>
        </p:txBody>
      </p:sp>
      <p:sp>
        <p:nvSpPr>
          <p:cNvPr id="138313" name="Text Box 82">
            <a:extLst>
              <a:ext uri="{FF2B5EF4-FFF2-40B4-BE49-F238E27FC236}">
                <a16:creationId xmlns="" xmlns:a16="http://schemas.microsoft.com/office/drawing/2014/main" id="{38C82CBB-2031-4A42-BA6F-D3814B5F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49593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200" b="1"/>
              <a:t>45</a:t>
            </a:r>
          </a:p>
        </p:txBody>
      </p:sp>
      <p:sp>
        <p:nvSpPr>
          <p:cNvPr id="138314" name="Text Box 83">
            <a:extLst>
              <a:ext uri="{FF2B5EF4-FFF2-40B4-BE49-F238E27FC236}">
                <a16:creationId xmlns="" xmlns:a16="http://schemas.microsoft.com/office/drawing/2014/main" id="{27D7F458-E14B-4044-8727-E45FFFFE7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2109788"/>
            <a:ext cx="604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200" b="1"/>
              <a:t>12345</a:t>
            </a:r>
          </a:p>
        </p:txBody>
      </p:sp>
      <p:sp>
        <p:nvSpPr>
          <p:cNvPr id="138315" name="Text Box 84">
            <a:extLst>
              <a:ext uri="{FF2B5EF4-FFF2-40B4-BE49-F238E27FC236}">
                <a16:creationId xmlns="" xmlns:a16="http://schemas.microsoft.com/office/drawing/2014/main" id="{67A9EFB8-FEBC-4220-818E-4199DAFB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2109788"/>
            <a:ext cx="436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200" b="1"/>
              <a:t>245</a:t>
            </a:r>
          </a:p>
        </p:txBody>
      </p:sp>
      <p:sp>
        <p:nvSpPr>
          <p:cNvPr id="138316" name="Text Box 85">
            <a:extLst>
              <a:ext uri="{FF2B5EF4-FFF2-40B4-BE49-F238E27FC236}">
                <a16:creationId xmlns="" xmlns:a16="http://schemas.microsoft.com/office/drawing/2014/main" id="{1CC1BE00-8B83-420B-B225-4D1732FB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00" y="25971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200" b="1"/>
              <a:t>35</a:t>
            </a:r>
          </a:p>
        </p:txBody>
      </p:sp>
      <p:sp>
        <p:nvSpPr>
          <p:cNvPr id="138317" name="Text Box 86">
            <a:extLst>
              <a:ext uri="{FF2B5EF4-FFF2-40B4-BE49-F238E27FC236}">
                <a16:creationId xmlns="" xmlns:a16="http://schemas.microsoft.com/office/drawing/2014/main" id="{6B13F31D-54E5-4C36-8E3F-2A2AFE74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49593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200" b="1"/>
              <a:t>5</a:t>
            </a:r>
          </a:p>
        </p:txBody>
      </p:sp>
      <p:sp>
        <p:nvSpPr>
          <p:cNvPr id="138318" name="Text Box 89">
            <a:extLst>
              <a:ext uri="{FF2B5EF4-FFF2-40B4-BE49-F238E27FC236}">
                <a16:creationId xmlns="" xmlns:a16="http://schemas.microsoft.com/office/drawing/2014/main" id="{9DD25D49-2EF4-419C-9633-E7846138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54165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200" b="1"/>
              <a:t>4</a:t>
            </a:r>
          </a:p>
        </p:txBody>
      </p:sp>
      <p:sp>
        <p:nvSpPr>
          <p:cNvPr id="138319" name="Text Box 90">
            <a:extLst>
              <a:ext uri="{FF2B5EF4-FFF2-40B4-BE49-F238E27FC236}">
                <a16:creationId xmlns="" xmlns:a16="http://schemas.microsoft.com/office/drawing/2014/main" id="{CA1D4795-58DC-48AD-B46E-1CA5CE103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31765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8320" name="Text Box 91">
            <a:extLst>
              <a:ext uri="{FF2B5EF4-FFF2-40B4-BE49-F238E27FC236}">
                <a16:creationId xmlns="" xmlns:a16="http://schemas.microsoft.com/office/drawing/2014/main" id="{0F509A2E-3DF2-4B56-9BAB-1591D5427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5417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b="1"/>
              <a:t>∅</a:t>
            </a:r>
          </a:p>
        </p:txBody>
      </p:sp>
      <p:sp>
        <p:nvSpPr>
          <p:cNvPr id="138321" name="Text Box 92">
            <a:extLst>
              <a:ext uri="{FF2B5EF4-FFF2-40B4-BE49-F238E27FC236}">
                <a16:creationId xmlns="" xmlns:a16="http://schemas.microsoft.com/office/drawing/2014/main" id="{0DE19C6C-3188-417E-8CDF-8762CBBD2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800" y="37861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200" b="1"/>
              <a:t>3</a:t>
            </a:r>
          </a:p>
        </p:txBody>
      </p:sp>
      <p:sp>
        <p:nvSpPr>
          <p:cNvPr id="138322" name="Text Box 93">
            <a:extLst>
              <a:ext uri="{FF2B5EF4-FFF2-40B4-BE49-F238E27FC236}">
                <a16:creationId xmlns="" xmlns:a16="http://schemas.microsoft.com/office/drawing/2014/main" id="{D3B5EB1D-573A-4DB2-97F8-CF0AED8A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513" y="46545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200" b="1"/>
              <a:t>2</a:t>
            </a:r>
          </a:p>
        </p:txBody>
      </p:sp>
      <p:sp>
        <p:nvSpPr>
          <p:cNvPr id="138323" name="Line 94">
            <a:extLst>
              <a:ext uri="{FF2B5EF4-FFF2-40B4-BE49-F238E27FC236}">
                <a16:creationId xmlns="" xmlns:a16="http://schemas.microsoft.com/office/drawing/2014/main" id="{4E0B6791-FDD1-4CE6-94C6-3F102400E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2200" y="24907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24" name="Line 95">
            <a:extLst>
              <a:ext uri="{FF2B5EF4-FFF2-40B4-BE49-F238E27FC236}">
                <a16:creationId xmlns="" xmlns:a16="http://schemas.microsoft.com/office/drawing/2014/main" id="{18F6F863-1D16-4C3A-93D7-0670D6731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200" y="4014788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25" name="Line 96">
            <a:extLst>
              <a:ext uri="{FF2B5EF4-FFF2-40B4-BE49-F238E27FC236}">
                <a16:creationId xmlns="" xmlns:a16="http://schemas.microsoft.com/office/drawing/2014/main" id="{B618840D-1675-4F2E-9563-AE6C41BA4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38623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26" name="Line 97">
            <a:extLst>
              <a:ext uri="{FF2B5EF4-FFF2-40B4-BE49-F238E27FC236}">
                <a16:creationId xmlns="" xmlns:a16="http://schemas.microsoft.com/office/drawing/2014/main" id="{E6C6CE18-F887-4821-BE8C-BF9696CC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2262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27" name="Line 98">
            <a:extLst>
              <a:ext uri="{FF2B5EF4-FFF2-40B4-BE49-F238E27FC236}">
                <a16:creationId xmlns="" xmlns:a16="http://schemas.microsoft.com/office/drawing/2014/main" id="{EBA6282E-BD78-486D-9CE9-C6E63750CB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2566988"/>
            <a:ext cx="1219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28" name="Line 99">
            <a:extLst>
              <a:ext uri="{FF2B5EF4-FFF2-40B4-BE49-F238E27FC236}">
                <a16:creationId xmlns="" xmlns:a16="http://schemas.microsoft.com/office/drawing/2014/main" id="{00788633-998E-4BB0-B0F5-7D679645B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5233988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29" name="Line 100">
            <a:extLst>
              <a:ext uri="{FF2B5EF4-FFF2-40B4-BE49-F238E27FC236}">
                <a16:creationId xmlns="" xmlns:a16="http://schemas.microsoft.com/office/drawing/2014/main" id="{D0AA8004-253E-49B6-86B0-DACAD0976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50053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30" name="Line 101">
            <a:extLst>
              <a:ext uri="{FF2B5EF4-FFF2-40B4-BE49-F238E27FC236}">
                <a16:creationId xmlns="" xmlns:a16="http://schemas.microsoft.com/office/drawing/2014/main" id="{81E77429-4E90-41A2-BFFA-05C23425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8600" y="515778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31" name="Line 102">
            <a:extLst>
              <a:ext uri="{FF2B5EF4-FFF2-40B4-BE49-F238E27FC236}">
                <a16:creationId xmlns="" xmlns:a16="http://schemas.microsoft.com/office/drawing/2014/main" id="{BC1A9DAA-85EC-4A88-934F-0055B9B23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5400" y="4852988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32" name="Line 103">
            <a:extLst>
              <a:ext uri="{FF2B5EF4-FFF2-40B4-BE49-F238E27FC236}">
                <a16:creationId xmlns="" xmlns:a16="http://schemas.microsoft.com/office/drawing/2014/main" id="{A80975BF-BCA7-479D-AD17-AF13E6C1A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800" y="2947988"/>
            <a:ext cx="228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33" name="Line 104">
            <a:extLst>
              <a:ext uri="{FF2B5EF4-FFF2-40B4-BE49-F238E27FC236}">
                <a16:creationId xmlns="" xmlns:a16="http://schemas.microsoft.com/office/drawing/2014/main" id="{F2FD80B1-6154-49FE-900F-DEC32E831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600" y="2262188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34" name="Line 105">
            <a:extLst>
              <a:ext uri="{FF2B5EF4-FFF2-40B4-BE49-F238E27FC236}">
                <a16:creationId xmlns="" xmlns:a16="http://schemas.microsoft.com/office/drawing/2014/main" id="{E9958971-D49F-4EB8-BCB6-9C457F8D39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2000" y="2871788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35" name="Line 108">
            <a:extLst>
              <a:ext uri="{FF2B5EF4-FFF2-40B4-BE49-F238E27FC236}">
                <a16:creationId xmlns="" xmlns:a16="http://schemas.microsoft.com/office/drawing/2014/main" id="{735C9199-8ACB-4B90-8241-C0D2009C65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8200" y="3786188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36" name="Line 109">
            <a:extLst>
              <a:ext uri="{FF2B5EF4-FFF2-40B4-BE49-F238E27FC236}">
                <a16:creationId xmlns="" xmlns:a16="http://schemas.microsoft.com/office/drawing/2014/main" id="{8D4B47F5-4B98-49C9-824A-3B114D7B09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35800" y="3938588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138337" name="AutoShape 116">
            <a:extLst>
              <a:ext uri="{FF2B5EF4-FFF2-40B4-BE49-F238E27FC236}">
                <a16:creationId xmlns="" xmlns:a16="http://schemas.microsoft.com/office/drawing/2014/main" id="{19230E61-5B78-4A13-A960-BF5ACA68CD4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407944" y="5557044"/>
            <a:ext cx="1587" cy="269875"/>
          </a:xfrm>
          <a:prstGeom prst="curvedConnector3">
            <a:avLst>
              <a:gd name="adj1" fmla="val 310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338" name="AutoShape 117">
            <a:extLst>
              <a:ext uri="{FF2B5EF4-FFF2-40B4-BE49-F238E27FC236}">
                <a16:creationId xmlns="" xmlns:a16="http://schemas.microsoft.com/office/drawing/2014/main" id="{4A04EE40-D74A-4C36-9EC4-9DDC63E1301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112544" y="1823244"/>
            <a:ext cx="1587" cy="269875"/>
          </a:xfrm>
          <a:prstGeom prst="curvedConnector3">
            <a:avLst>
              <a:gd name="adj1" fmla="val -307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339" name="AutoShape 118">
            <a:extLst>
              <a:ext uri="{FF2B5EF4-FFF2-40B4-BE49-F238E27FC236}">
                <a16:creationId xmlns="" xmlns:a16="http://schemas.microsoft.com/office/drawing/2014/main" id="{8AF160DC-431D-4F92-A4ED-34FA6515AED6}"/>
              </a:ext>
            </a:extLst>
          </p:cNvPr>
          <p:cNvCxnSpPr>
            <a:cxnSpLocks noChangeShapeType="1"/>
            <a:stCxn id="138320" idx="0"/>
            <a:endCxn id="138320" idx="1"/>
          </p:cNvCxnSpPr>
          <p:nvPr/>
        </p:nvCxnSpPr>
        <p:spPr bwMode="auto">
          <a:xfrm rot="-5400000" flipH="1" flipV="1">
            <a:off x="6785769" y="3563144"/>
            <a:ext cx="198437" cy="155575"/>
          </a:xfrm>
          <a:prstGeom prst="curvedConnector4">
            <a:avLst>
              <a:gd name="adj1" fmla="val -115199"/>
              <a:gd name="adj2" fmla="val 246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8340" name="Line 121">
            <a:extLst>
              <a:ext uri="{FF2B5EF4-FFF2-40B4-BE49-F238E27FC236}">
                <a16:creationId xmlns="" xmlns:a16="http://schemas.microsoft.com/office/drawing/2014/main" id="{30BA837E-CBDE-429B-B774-C4B4ABFF5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600" y="40147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341" name="Text Box 123">
            <a:extLst>
              <a:ext uri="{FF2B5EF4-FFF2-40B4-BE49-F238E27FC236}">
                <a16:creationId xmlns="" xmlns:a16="http://schemas.microsoft.com/office/drawing/2014/main" id="{B1E99BFD-2880-47AC-B08E-2C4D206C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0" y="3495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a</a:t>
            </a:r>
          </a:p>
        </p:txBody>
      </p:sp>
      <p:sp>
        <p:nvSpPr>
          <p:cNvPr id="138342" name="Text Box 124">
            <a:extLst>
              <a:ext uri="{FF2B5EF4-FFF2-40B4-BE49-F238E27FC236}">
                <a16:creationId xmlns="" xmlns:a16="http://schemas.microsoft.com/office/drawing/2014/main" id="{8C72C4E1-3EC0-40E1-AE12-920A90947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28098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a</a:t>
            </a:r>
          </a:p>
        </p:txBody>
      </p:sp>
      <p:sp>
        <p:nvSpPr>
          <p:cNvPr id="138343" name="Text Box 125">
            <a:extLst>
              <a:ext uri="{FF2B5EF4-FFF2-40B4-BE49-F238E27FC236}">
                <a16:creationId xmlns="" xmlns:a16="http://schemas.microsoft.com/office/drawing/2014/main" id="{E6873EDA-0AC9-4EB2-A19B-2081864E9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1423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a</a:t>
            </a:r>
          </a:p>
        </p:txBody>
      </p:sp>
      <p:sp>
        <p:nvSpPr>
          <p:cNvPr id="138344" name="Text Box 126">
            <a:extLst>
              <a:ext uri="{FF2B5EF4-FFF2-40B4-BE49-F238E27FC236}">
                <a16:creationId xmlns="" xmlns:a16="http://schemas.microsoft.com/office/drawing/2014/main" id="{78D6E79A-D43D-4F87-BFEF-41D4ABB32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5324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a</a:t>
            </a:r>
          </a:p>
        </p:txBody>
      </p:sp>
      <p:sp>
        <p:nvSpPr>
          <p:cNvPr id="138345" name="Text Box 127">
            <a:extLst>
              <a:ext uri="{FF2B5EF4-FFF2-40B4-BE49-F238E27FC236}">
                <a16:creationId xmlns="" xmlns:a16="http://schemas.microsoft.com/office/drawing/2014/main" id="{652CB31C-EB8E-4A2D-B80A-AE9241511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0" y="47148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a</a:t>
            </a:r>
          </a:p>
        </p:txBody>
      </p:sp>
      <p:sp>
        <p:nvSpPr>
          <p:cNvPr id="138346" name="Text Box 128">
            <a:extLst>
              <a:ext uri="{FF2B5EF4-FFF2-40B4-BE49-F238E27FC236}">
                <a16:creationId xmlns="" xmlns:a16="http://schemas.microsoft.com/office/drawing/2014/main" id="{0022E977-AFC9-43A5-8784-8310FC9D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2033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a</a:t>
            </a:r>
          </a:p>
        </p:txBody>
      </p:sp>
      <p:sp>
        <p:nvSpPr>
          <p:cNvPr id="138347" name="Text Box 129">
            <a:extLst>
              <a:ext uri="{FF2B5EF4-FFF2-40B4-BE49-F238E27FC236}">
                <a16:creationId xmlns="" xmlns:a16="http://schemas.microsoft.com/office/drawing/2014/main" id="{B9FAA896-DC4D-4688-84BE-563533C7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41671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a</a:t>
            </a:r>
          </a:p>
        </p:txBody>
      </p:sp>
      <p:sp>
        <p:nvSpPr>
          <p:cNvPr id="138348" name="Text Box 130">
            <a:extLst>
              <a:ext uri="{FF2B5EF4-FFF2-40B4-BE49-F238E27FC236}">
                <a16:creationId xmlns="" xmlns:a16="http://schemas.microsoft.com/office/drawing/2014/main" id="{4CA5CBF1-0240-49E4-BBA7-EAEBF2033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2962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a</a:t>
            </a:r>
          </a:p>
        </p:txBody>
      </p:sp>
      <p:sp>
        <p:nvSpPr>
          <p:cNvPr id="138349" name="Text Box 131">
            <a:extLst>
              <a:ext uri="{FF2B5EF4-FFF2-40B4-BE49-F238E27FC236}">
                <a16:creationId xmlns="" xmlns:a16="http://schemas.microsoft.com/office/drawing/2014/main" id="{92AE7074-20AF-439E-AD31-53E052C45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6086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b</a:t>
            </a:r>
          </a:p>
        </p:txBody>
      </p:sp>
      <p:sp>
        <p:nvSpPr>
          <p:cNvPr id="138350" name="Text Box 132">
            <a:extLst>
              <a:ext uri="{FF2B5EF4-FFF2-40B4-BE49-F238E27FC236}">
                <a16:creationId xmlns="" xmlns:a16="http://schemas.microsoft.com/office/drawing/2014/main" id="{7B974477-21E5-441A-A8B4-F3ADEBEF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4105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b</a:t>
            </a:r>
          </a:p>
        </p:txBody>
      </p:sp>
      <p:sp>
        <p:nvSpPr>
          <p:cNvPr id="138351" name="Text Box 133">
            <a:extLst>
              <a:ext uri="{FF2B5EF4-FFF2-40B4-BE49-F238E27FC236}">
                <a16:creationId xmlns="" xmlns:a16="http://schemas.microsoft.com/office/drawing/2014/main" id="{6A5B2704-0A5D-4DD4-9125-3032FA30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3267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b</a:t>
            </a:r>
          </a:p>
        </p:txBody>
      </p:sp>
      <p:sp>
        <p:nvSpPr>
          <p:cNvPr id="138352" name="Text Box 134">
            <a:extLst>
              <a:ext uri="{FF2B5EF4-FFF2-40B4-BE49-F238E27FC236}">
                <a16:creationId xmlns="" xmlns:a16="http://schemas.microsoft.com/office/drawing/2014/main" id="{FD09C9EC-3014-446F-BFA5-F958834CD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195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b</a:t>
            </a:r>
          </a:p>
        </p:txBody>
      </p:sp>
      <p:sp>
        <p:nvSpPr>
          <p:cNvPr id="138353" name="Text Box 135">
            <a:extLst>
              <a:ext uri="{FF2B5EF4-FFF2-40B4-BE49-F238E27FC236}">
                <a16:creationId xmlns="" xmlns:a16="http://schemas.microsoft.com/office/drawing/2014/main" id="{DC58C181-AEF6-4CD0-8533-48E3D8B62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532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b</a:t>
            </a:r>
          </a:p>
        </p:txBody>
      </p:sp>
      <p:sp>
        <p:nvSpPr>
          <p:cNvPr id="138354" name="Text Box 136">
            <a:extLst>
              <a:ext uri="{FF2B5EF4-FFF2-40B4-BE49-F238E27FC236}">
                <a16:creationId xmlns="" xmlns:a16="http://schemas.microsoft.com/office/drawing/2014/main" id="{EFAA4C80-F30B-4782-A947-813776CFD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0" y="4943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b</a:t>
            </a:r>
          </a:p>
        </p:txBody>
      </p:sp>
      <p:sp>
        <p:nvSpPr>
          <p:cNvPr id="138355" name="Text Box 137">
            <a:extLst>
              <a:ext uri="{FF2B5EF4-FFF2-40B4-BE49-F238E27FC236}">
                <a16:creationId xmlns="" xmlns:a16="http://schemas.microsoft.com/office/drawing/2014/main" id="{5D844870-AF0F-4323-A5F5-750F23AC9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950" y="3419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b</a:t>
            </a:r>
          </a:p>
        </p:txBody>
      </p:sp>
      <p:sp>
        <p:nvSpPr>
          <p:cNvPr id="138356" name="Text Box 138">
            <a:extLst>
              <a:ext uri="{FF2B5EF4-FFF2-40B4-BE49-F238E27FC236}">
                <a16:creationId xmlns="" xmlns:a16="http://schemas.microsoft.com/office/drawing/2014/main" id="{5E27A616-B90D-4F24-A0A0-FD40AD47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39528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b</a:t>
            </a:r>
          </a:p>
        </p:txBody>
      </p:sp>
      <p:sp>
        <p:nvSpPr>
          <p:cNvPr id="138357" name="Text Box 139">
            <a:extLst>
              <a:ext uri="{FF2B5EF4-FFF2-40B4-BE49-F238E27FC236}">
                <a16:creationId xmlns="" xmlns:a16="http://schemas.microsoft.com/office/drawing/2014/main" id="{E185F2BF-0685-4B66-8130-DF053A00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962275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a,b</a:t>
            </a:r>
          </a:p>
        </p:txBody>
      </p:sp>
      <p:sp>
        <p:nvSpPr>
          <p:cNvPr id="138358" name="Text Box 140">
            <a:extLst>
              <a:ext uri="{FF2B5EF4-FFF2-40B4-BE49-F238E27FC236}">
                <a16:creationId xmlns="" xmlns:a16="http://schemas.microsoft.com/office/drawing/2014/main" id="{E0741698-72A4-4AB8-8A94-F07103F35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4029075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a,b</a:t>
            </a:r>
          </a:p>
        </p:txBody>
      </p:sp>
    </p:spTree>
    <p:extLst>
      <p:ext uri="{BB962C8B-B14F-4D97-AF65-F5344CB8AC3E}">
        <p14:creationId xmlns="" xmlns:p14="http://schemas.microsoft.com/office/powerpoint/2010/main" val="392430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 err="1"/>
              <a:t>Суффиксная</a:t>
            </a:r>
            <a:r>
              <a:rPr lang="ru-RU" dirty="0"/>
              <a:t> функция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sz="2400" dirty="0"/>
              <a:t>σ</a:t>
            </a:r>
            <a:r>
              <a:rPr lang="ru-RU" sz="2400" dirty="0"/>
              <a:t> – </a:t>
            </a:r>
            <a:r>
              <a:rPr lang="ru-RU" sz="2400" b="1" dirty="0" err="1"/>
              <a:t>суффиксная</a:t>
            </a:r>
            <a:r>
              <a:rPr lang="ru-RU" sz="2400" b="1" dirty="0"/>
              <a:t> функция</a:t>
            </a:r>
            <a:r>
              <a:rPr lang="ru-RU" sz="2400" dirty="0"/>
              <a:t>, соответствующая образцу </a:t>
            </a:r>
            <a:r>
              <a:rPr lang="en-US" sz="2400" b="1" dirty="0"/>
              <a:t>P</a:t>
            </a:r>
            <a:r>
              <a:rPr lang="ru-RU" sz="2400" b="1" dirty="0"/>
              <a:t> [1..</a:t>
            </a:r>
            <a:r>
              <a:rPr lang="en-US" sz="2400" b="1" dirty="0"/>
              <a:t>m</a:t>
            </a:r>
            <a:r>
              <a:rPr lang="ru-RU" sz="2400" b="1" dirty="0"/>
              <a:t>] </a:t>
            </a:r>
            <a:r>
              <a:rPr lang="ru-RU" sz="2400" dirty="0"/>
              <a:t>– отображение </a:t>
            </a:r>
            <a:r>
              <a:rPr lang="ru-RU" sz="2400" b="1" dirty="0"/>
              <a:t>Σ* → {0, 1, ..., </a:t>
            </a:r>
            <a:r>
              <a:rPr lang="en-US" sz="2400" b="1" dirty="0"/>
              <a:t>m</a:t>
            </a:r>
            <a:r>
              <a:rPr lang="ru-RU" sz="2400" b="1" dirty="0"/>
              <a:t>}</a:t>
            </a:r>
            <a:r>
              <a:rPr lang="ru-RU" sz="2400" dirty="0"/>
              <a:t>:</a:t>
            </a:r>
          </a:p>
          <a:p>
            <a:pPr>
              <a:buNone/>
            </a:pPr>
            <a:r>
              <a:rPr lang="ru-RU" sz="2400" dirty="0"/>
              <a:t>			</a:t>
            </a:r>
            <a:r>
              <a:rPr lang="ru-RU" sz="2400" b="1" dirty="0" err="1"/>
              <a:t>σ</a:t>
            </a:r>
            <a:r>
              <a:rPr lang="en-US" sz="2400" b="1" dirty="0"/>
              <a:t>(x)=max{k:P</a:t>
            </a:r>
            <a:r>
              <a:rPr lang="en-US" sz="2400" b="1" baseline="-25000" dirty="0"/>
              <a:t>k</a:t>
            </a:r>
            <a:r>
              <a:rPr lang="en-US" sz="2400" b="1" dirty="0"/>
              <a:t> ] x}</a:t>
            </a:r>
            <a:endParaRPr lang="ru-RU" sz="2400" b="1" dirty="0"/>
          </a:p>
          <a:p>
            <a:r>
              <a:rPr lang="ru-RU" sz="2400" dirty="0" err="1"/>
              <a:t>σ</a:t>
            </a:r>
            <a:r>
              <a:rPr lang="en-US" sz="2400" dirty="0"/>
              <a:t>(</a:t>
            </a:r>
            <a:r>
              <a:rPr lang="ru-RU" sz="2400" dirty="0" err="1"/>
              <a:t>ε</a:t>
            </a:r>
            <a:r>
              <a:rPr lang="en-US" sz="2400" dirty="0"/>
              <a:t>)=0</a:t>
            </a:r>
            <a:r>
              <a:rPr lang="ru-RU" sz="2400" dirty="0"/>
              <a:t> так как </a:t>
            </a:r>
            <a:r>
              <a:rPr lang="en-US" sz="2400" dirty="0"/>
              <a:t>P</a:t>
            </a:r>
            <a:r>
              <a:rPr lang="ru-RU" sz="2400" baseline="-25000" dirty="0" err="1"/>
              <a:t>0</a:t>
            </a:r>
            <a:r>
              <a:rPr lang="ru-RU" sz="2400" dirty="0" err="1"/>
              <a:t>=ε  </a:t>
            </a:r>
            <a:r>
              <a:rPr lang="ru-RU" sz="2400" dirty="0"/>
              <a:t>является суффиксом любой строки</a:t>
            </a:r>
          </a:p>
          <a:p>
            <a:r>
              <a:rPr lang="ru-RU" sz="2400" dirty="0" err="1"/>
              <a:t>σ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)=</a:t>
            </a:r>
            <a:r>
              <a:rPr lang="en-US" sz="2400" dirty="0"/>
              <a:t>m</a:t>
            </a:r>
            <a:r>
              <a:rPr lang="ru-RU" sz="2400" dirty="0"/>
              <a:t> </a:t>
            </a:r>
            <a:r>
              <a:rPr lang="en-US" sz="2400" dirty="0">
                <a:sym typeface="Wingdings" pitchFamily="2" charset="2"/>
              </a:rPr>
              <a:t> </a:t>
            </a:r>
            <a:r>
              <a:rPr lang="en-US" sz="2400" dirty="0"/>
              <a:t>P</a:t>
            </a:r>
            <a:r>
              <a:rPr lang="ru-RU" sz="2400" dirty="0"/>
              <a:t> ] </a:t>
            </a:r>
            <a:r>
              <a:rPr lang="en-US" sz="2400" dirty="0"/>
              <a:t>x</a:t>
            </a:r>
            <a:endParaRPr lang="ru-RU" sz="2400" dirty="0"/>
          </a:p>
          <a:p>
            <a:r>
              <a:rPr lang="en-US" sz="2400" dirty="0"/>
              <a:t>x ] y </a:t>
            </a:r>
            <a:r>
              <a:rPr lang="en-US" sz="2400" dirty="0">
                <a:sym typeface="Wingdings" pitchFamily="2" charset="2"/>
              </a:rPr>
              <a:t> </a:t>
            </a:r>
            <a:r>
              <a:rPr lang="ru-RU" sz="2400" dirty="0" err="1"/>
              <a:t>σ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) ≤ </a:t>
            </a:r>
            <a:r>
              <a:rPr lang="ru-RU" sz="2400" dirty="0" err="1"/>
              <a:t>σ</a:t>
            </a:r>
            <a:r>
              <a:rPr lang="ru-RU" sz="2400" dirty="0"/>
              <a:t>(</a:t>
            </a:r>
            <a:r>
              <a:rPr lang="en-US" sz="2400" dirty="0"/>
              <a:t>y</a:t>
            </a:r>
            <a:r>
              <a:rPr lang="ru-RU" sz="2400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Пример для </a:t>
            </a:r>
            <a:r>
              <a:rPr lang="en-US" sz="2400" dirty="0"/>
              <a:t>P=</a:t>
            </a:r>
            <a:r>
              <a:rPr lang="en-US" sz="2400" dirty="0" err="1"/>
              <a:t>ab</a:t>
            </a:r>
            <a:endParaRPr lang="en-US" sz="2400" dirty="0"/>
          </a:p>
          <a:p>
            <a:pPr lvl="1"/>
            <a:r>
              <a:rPr lang="ru-RU" sz="2000" dirty="0" err="1"/>
              <a:t>σ</a:t>
            </a:r>
            <a:r>
              <a:rPr lang="en-US" sz="2000" dirty="0"/>
              <a:t>(</a:t>
            </a:r>
            <a:r>
              <a:rPr lang="ru-RU" sz="2000" dirty="0" err="1"/>
              <a:t>ε</a:t>
            </a:r>
            <a:r>
              <a:rPr lang="en-US" sz="2000" dirty="0"/>
              <a:t>)=0</a:t>
            </a:r>
          </a:p>
          <a:p>
            <a:pPr lvl="1"/>
            <a:r>
              <a:rPr lang="ru-RU" sz="2000" dirty="0" err="1"/>
              <a:t>σ</a:t>
            </a:r>
            <a:r>
              <a:rPr lang="en-US" sz="2000" dirty="0"/>
              <a:t>(</a:t>
            </a:r>
            <a:r>
              <a:rPr lang="en-US" sz="2000" dirty="0" err="1"/>
              <a:t>ccaca</a:t>
            </a:r>
            <a:r>
              <a:rPr lang="en-US" sz="2000" dirty="0"/>
              <a:t>)=1</a:t>
            </a:r>
          </a:p>
          <a:p>
            <a:pPr lvl="1"/>
            <a:r>
              <a:rPr lang="en-US" sz="2000" dirty="0"/>
              <a:t>σ(</a:t>
            </a:r>
            <a:r>
              <a:rPr lang="en-US" sz="2000" dirty="0" err="1"/>
              <a:t>ccab</a:t>
            </a:r>
            <a:r>
              <a:rPr lang="en-US" sz="2000" dirty="0"/>
              <a:t>)=2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/>
              <a:t>Автомат и </a:t>
            </a:r>
            <a:r>
              <a:rPr lang="ru-RU" dirty="0" err="1"/>
              <a:t>суффиксная</a:t>
            </a:r>
            <a:r>
              <a:rPr lang="ru-RU" dirty="0"/>
              <a:t> функция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ru-RU" dirty="0"/>
              <a:t>Автомат поиска подстрок, соответствующих образцу </a:t>
            </a:r>
            <a:r>
              <a:rPr lang="en-US" dirty="0"/>
              <a:t>P</a:t>
            </a:r>
            <a:r>
              <a:rPr lang="ru-RU" dirty="0"/>
              <a:t>[1..</a:t>
            </a:r>
            <a:r>
              <a:rPr lang="en-US" dirty="0"/>
              <a:t>m</a:t>
            </a:r>
            <a:r>
              <a:rPr lang="ru-RU" dirty="0"/>
              <a:t>]:</a:t>
            </a:r>
          </a:p>
          <a:p>
            <a:pPr lvl="1"/>
            <a:r>
              <a:rPr lang="en-US" dirty="0"/>
              <a:t>Q </a:t>
            </a:r>
            <a:r>
              <a:rPr lang="ru-RU" dirty="0"/>
              <a:t>= </a:t>
            </a:r>
            <a:r>
              <a:rPr lang="en-US" dirty="0"/>
              <a:t>{0, 1, ..., m}</a:t>
            </a:r>
            <a:endParaRPr lang="ru-RU" dirty="0"/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=0</a:t>
            </a:r>
            <a:endParaRPr lang="ru-RU" dirty="0"/>
          </a:p>
          <a:p>
            <a:pPr lvl="1"/>
            <a:r>
              <a:rPr lang="en-US" dirty="0"/>
              <a:t>A={m}</a:t>
            </a:r>
          </a:p>
          <a:p>
            <a:pPr lvl="1"/>
            <a:r>
              <a:rPr lang="en-US" dirty="0"/>
              <a:t>δ(</a:t>
            </a:r>
            <a:r>
              <a:rPr lang="en-US" dirty="0" err="1"/>
              <a:t>q,a</a:t>
            </a:r>
            <a:r>
              <a:rPr lang="en-US" dirty="0"/>
              <a:t>)=σ(</a:t>
            </a:r>
            <a:r>
              <a:rPr lang="en-US" dirty="0" err="1"/>
              <a:t>P</a:t>
            </a:r>
            <a:r>
              <a:rPr lang="en-US" baseline="-25000" dirty="0" err="1"/>
              <a:t>q</a:t>
            </a:r>
            <a:r>
              <a:rPr lang="en-US" dirty="0" err="1"/>
              <a:t>,a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4772</TotalTime>
  <Words>4590</Words>
  <Application>Microsoft Office PowerPoint</Application>
  <PresentationFormat>Экран (4:3)</PresentationFormat>
  <Paragraphs>1536</Paragraphs>
  <Slides>71</Slides>
  <Notes>15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4" baseType="lpstr">
      <vt:lpstr>Тема1</vt:lpstr>
      <vt:lpstr>Тема Office</vt:lpstr>
      <vt:lpstr>Visio</vt:lpstr>
      <vt:lpstr>Поиск в строке Часть 2. Конечные автоматы</vt:lpstr>
      <vt:lpstr>Конечные автоматы</vt:lpstr>
      <vt:lpstr>Алгоритмы поиска в строке</vt:lpstr>
      <vt:lpstr>Конечный автомат</vt:lpstr>
      <vt:lpstr>Конечный автомат</vt:lpstr>
      <vt:lpstr>Конечный автомат</vt:lpstr>
      <vt:lpstr>Автомат поиска подстрок</vt:lpstr>
      <vt:lpstr>Суффиксная функция</vt:lpstr>
      <vt:lpstr>Автомат и суффиксная функция</vt:lpstr>
      <vt:lpstr>Этап поиска</vt:lpstr>
      <vt:lpstr>Этап предварительной обработки</vt:lpstr>
      <vt:lpstr>Поиск нескольких подстрок</vt:lpstr>
      <vt:lpstr>ДКА и НКА</vt:lpstr>
      <vt:lpstr>ДКА и НКА</vt:lpstr>
      <vt:lpstr>Отличие НКА от ДКА</vt:lpstr>
      <vt:lpstr>НКА</vt:lpstr>
      <vt:lpstr>Пример НКА</vt:lpstr>
      <vt:lpstr>ε-НКА</vt:lpstr>
      <vt:lpstr>ε-НКА</vt:lpstr>
      <vt:lpstr>ε-НКА Определения</vt:lpstr>
      <vt:lpstr>ε-НКА Определения</vt:lpstr>
      <vt:lpstr>Пример ε-НКА </vt:lpstr>
      <vt:lpstr>НКА и ε-НКА</vt:lpstr>
      <vt:lpstr>НКА → ДКА</vt:lpstr>
      <vt:lpstr>НКА → ДКА</vt:lpstr>
      <vt:lpstr>ε-НКА → ДКА</vt:lpstr>
      <vt:lpstr>НКА → ДКА</vt:lpstr>
      <vt:lpstr>Способы НКА → ДКА</vt:lpstr>
      <vt:lpstr>Пример НКА → ДКА </vt:lpstr>
      <vt:lpstr>Пример НКА → ДКА </vt:lpstr>
      <vt:lpstr>ε-НКА, НКА и ДКА</vt:lpstr>
      <vt:lpstr>Конечные автоматы и префиксные деревья</vt:lpstr>
      <vt:lpstr>Алгоритм Ахо-Корасика</vt:lpstr>
      <vt:lpstr>Алгоритм Ахо-Корасика</vt:lpstr>
      <vt:lpstr>Алгоритм Ахо-Корасика</vt:lpstr>
      <vt:lpstr>Алгоритм Ахо-Корасика</vt:lpstr>
      <vt:lpstr>Алгоритм Ахо-Корасика</vt:lpstr>
      <vt:lpstr>Алгоритм Ахо-Корасика</vt:lpstr>
      <vt:lpstr>Алгоритм Ахо-Корасика</vt:lpstr>
      <vt:lpstr>Алгоритм Ахо-Корасика</vt:lpstr>
      <vt:lpstr>Алгоритм Ахо-Корасика</vt:lpstr>
      <vt:lpstr>Алгоритм Ахо-Корасика</vt:lpstr>
      <vt:lpstr>Поиск в строке Часть 2. Конечные автоматы</vt:lpstr>
      <vt:lpstr>Вопросы</vt:lpstr>
      <vt:lpstr>Примеры реализации на С</vt:lpstr>
      <vt:lpstr>Пример поиска подстроки с помощью ДКА</vt:lpstr>
      <vt:lpstr>Пример построения ДКА</vt:lpstr>
      <vt:lpstr>Слайд 48</vt:lpstr>
      <vt:lpstr>Реализация функции перехода автомата</vt:lpstr>
      <vt:lpstr>Алгоритм поиска с использованием конечного автомата</vt:lpstr>
      <vt:lpstr>Алгоритм поиска с использованием конечного автомата</vt:lpstr>
      <vt:lpstr>Слайд 52</vt:lpstr>
      <vt:lpstr>Слайд 53</vt:lpstr>
      <vt:lpstr>Пример преобразования НКА в ДКА (2.1)</vt:lpstr>
      <vt:lpstr>Пример преобразования НКА в ДКА (2.2)</vt:lpstr>
      <vt:lpstr>Пример преобразования НКА в ДКА (2.3)</vt:lpstr>
      <vt:lpstr>Пример преобразования НКА в ДКА (2.4)</vt:lpstr>
      <vt:lpstr>Пример преобразования НКА в ДКА (2.5)</vt:lpstr>
      <vt:lpstr>Пример преобразования НКА в ДКА (2.6)</vt:lpstr>
      <vt:lpstr>Пример преобразования НКА в ДКА (2.7)</vt:lpstr>
      <vt:lpstr>Пример преобразования НКА в ДКА (2.8)</vt:lpstr>
      <vt:lpstr>Пример преобразования НКА в ДКА (2.9)</vt:lpstr>
      <vt:lpstr>Пример преобразования НКА в ДКА (2.10)</vt:lpstr>
      <vt:lpstr>Пример преобразования НКА в ДКА (2.11)</vt:lpstr>
      <vt:lpstr>Пример преобразования НКА в ДКА (2.12)</vt:lpstr>
      <vt:lpstr>Пример преобразования НКА в ДКА (2.13)</vt:lpstr>
      <vt:lpstr>Пример преобразования НКА в ДКА (2.14)</vt:lpstr>
      <vt:lpstr>Пример преобразования НКА в ДКА (2.15)</vt:lpstr>
      <vt:lpstr>Пример преобразования НКА в ДКА (2.16)</vt:lpstr>
      <vt:lpstr>Пример преобразования НКА в ДКА (2.17)</vt:lpstr>
      <vt:lpstr>Пример преобразования НКА в ДКА (2.18)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Алексей Кузнецов</cp:lastModifiedBy>
  <cp:revision>550</cp:revision>
  <dcterms:created xsi:type="dcterms:W3CDTF">2017-05-16T13:01:14Z</dcterms:created>
  <dcterms:modified xsi:type="dcterms:W3CDTF">2019-11-30T10:49:50Z</dcterms:modified>
</cp:coreProperties>
</file>