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32" r:id="rId5"/>
  </p:sldMasterIdLst>
  <p:notesMasterIdLst>
    <p:notesMasterId r:id="rId68"/>
  </p:notesMasterIdLst>
  <p:sldIdLst>
    <p:sldId id="258" r:id="rId6"/>
    <p:sldId id="263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303" r:id="rId19"/>
    <p:sldId id="304" r:id="rId20"/>
    <p:sldId id="338" r:id="rId21"/>
    <p:sldId id="339" r:id="rId22"/>
    <p:sldId id="340" r:id="rId23"/>
    <p:sldId id="341" r:id="rId24"/>
    <p:sldId id="342" r:id="rId25"/>
    <p:sldId id="291" r:id="rId26"/>
    <p:sldId id="280" r:id="rId27"/>
    <p:sldId id="290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43" r:id="rId61"/>
    <p:sldId id="344" r:id="rId62"/>
    <p:sldId id="345" r:id="rId63"/>
    <p:sldId id="346" r:id="rId64"/>
    <p:sldId id="347" r:id="rId65"/>
    <p:sldId id="348" r:id="rId66"/>
    <p:sldId id="305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05" d="100"/>
          <a:sy n="105" d="100"/>
        </p:scale>
        <p:origin x="-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19.01.2020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49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59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60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61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62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19.01.2020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19.01.2020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19.01.2020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19.01.2020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Алгоритмы</a:t>
            </a:r>
            <a:r>
              <a:rPr lang="en-US" sz="4000" b="1" dirty="0"/>
              <a:t> </a:t>
            </a:r>
            <a:r>
              <a:rPr lang="en-US" sz="4000" b="1" dirty="0" err="1"/>
              <a:t>построения</a:t>
            </a:r>
            <a:r>
              <a:rPr lang="en-US" sz="4000" b="1" dirty="0"/>
              <a:t> </a:t>
            </a:r>
            <a:r>
              <a:rPr lang="en-US" sz="4000" b="1" dirty="0" err="1"/>
              <a:t>минимального</a:t>
            </a:r>
            <a:r>
              <a:rPr lang="en-US" sz="4000" b="1" dirty="0"/>
              <a:t> </a:t>
            </a:r>
            <a:r>
              <a:rPr lang="en-US" sz="4000" b="1" dirty="0" err="1"/>
              <a:t>остовного</a:t>
            </a:r>
            <a:r>
              <a:rPr lang="en-US" sz="4000" b="1" dirty="0"/>
              <a:t> </a:t>
            </a:r>
            <a:r>
              <a:rPr lang="en-US" sz="4000" b="1" dirty="0" err="1"/>
              <a:t>дерева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13:</a:t>
            </a:r>
            <a:r>
              <a:rPr lang="ru-RU" sz="2000" b="1" dirty="0"/>
              <a:t> Основные алгоритмы на графах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9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Generic-MST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sz="2200" dirty="0" smtClean="0"/>
              <a:t>А всегда ациклическое</a:t>
            </a:r>
            <a:endParaRPr lang="en-US" sz="2200" dirty="0" smtClean="0"/>
          </a:p>
          <a:p>
            <a:r>
              <a:rPr lang="ru-RU" sz="2200" dirty="0" smtClean="0"/>
              <a:t>Граф </a:t>
            </a:r>
            <a:r>
              <a:rPr lang="en-US" sz="2200" b="1" i="1" dirty="0" smtClean="0"/>
              <a:t>G</a:t>
            </a:r>
            <a:r>
              <a:rPr lang="en-US" sz="2200" b="1" i="1" baseline="-25000" dirty="0" smtClean="0"/>
              <a:t>A</a:t>
            </a:r>
            <a:r>
              <a:rPr lang="ru-RU" sz="2200" b="1" i="1" dirty="0" smtClean="0"/>
              <a:t>=(</a:t>
            </a:r>
            <a:r>
              <a:rPr lang="en-US" sz="2200" b="1" i="1" dirty="0" smtClean="0"/>
              <a:t>V</a:t>
            </a:r>
            <a:r>
              <a:rPr lang="ru-RU" sz="2200" b="1" i="1" dirty="0" smtClean="0"/>
              <a:t>,</a:t>
            </a:r>
            <a:r>
              <a:rPr lang="en-US" sz="2200" b="1" i="1" dirty="0" smtClean="0"/>
              <a:t>A</a:t>
            </a:r>
            <a:r>
              <a:rPr lang="ru-RU" sz="2200" b="1" i="1" dirty="0" smtClean="0"/>
              <a:t>) </a:t>
            </a:r>
            <a:r>
              <a:rPr lang="ru-RU" sz="2200" dirty="0" smtClean="0"/>
              <a:t>представляет собой лес</a:t>
            </a:r>
            <a:r>
              <a:rPr lang="en-US" sz="2200" dirty="0" smtClean="0"/>
              <a:t>, </a:t>
            </a:r>
            <a:r>
              <a:rPr lang="ru-RU" sz="2200" dirty="0" smtClean="0"/>
              <a:t>отдельные деревья которого могут содержать только одну вершину</a:t>
            </a:r>
            <a:endParaRPr lang="en-US" sz="2200" dirty="0" smtClean="0"/>
          </a:p>
          <a:p>
            <a:r>
              <a:rPr lang="ru-RU" sz="2200" dirty="0" smtClean="0"/>
              <a:t>При начале работы алгоритма, все </a:t>
            </a:r>
            <a:r>
              <a:rPr lang="ru-RU" sz="2200" b="1" dirty="0" smtClean="0"/>
              <a:t>|</a:t>
            </a:r>
            <a:r>
              <a:rPr lang="en-US" sz="2200" b="1" dirty="0" smtClean="0"/>
              <a:t>V</a:t>
            </a:r>
            <a:r>
              <a:rPr lang="ru-RU" sz="2200" b="1" dirty="0" smtClean="0"/>
              <a:t>|</a:t>
            </a:r>
            <a:r>
              <a:rPr lang="ru-RU" sz="2200" dirty="0" smtClean="0"/>
              <a:t> деревьев состоят из одной вершины, при пустом множестве А</a:t>
            </a:r>
            <a:endParaRPr lang="en-US" sz="2200" dirty="0" smtClean="0"/>
          </a:p>
          <a:p>
            <a:r>
              <a:rPr lang="ru-RU" sz="2200" dirty="0" smtClean="0"/>
              <a:t>Цикл </a:t>
            </a:r>
            <a:r>
              <a:rPr lang="en-US" sz="2200" dirty="0" smtClean="0"/>
              <a:t>while </a:t>
            </a:r>
            <a:r>
              <a:rPr lang="ru-RU" sz="2200" dirty="0" smtClean="0"/>
              <a:t>в строках 2-4 выполняется ровно </a:t>
            </a:r>
            <a:r>
              <a:rPr lang="ru-RU" sz="2200" b="1" dirty="0" smtClean="0"/>
              <a:t>|</a:t>
            </a:r>
            <a:r>
              <a:rPr lang="en-US" sz="2200" b="1" dirty="0" smtClean="0"/>
              <a:t>V</a:t>
            </a:r>
            <a:r>
              <a:rPr lang="ru-RU" sz="2200" b="1" dirty="0" smtClean="0"/>
              <a:t>|-1</a:t>
            </a:r>
            <a:r>
              <a:rPr lang="ru-RU" sz="2200" dirty="0" smtClean="0"/>
              <a:t> раз, поскольку он может добавить только </a:t>
            </a:r>
            <a:r>
              <a:rPr lang="ru-RU" sz="2200" b="1" dirty="0" smtClean="0"/>
              <a:t>|</a:t>
            </a:r>
            <a:r>
              <a:rPr lang="en-US" sz="2200" b="1" dirty="0" smtClean="0"/>
              <a:t>V</a:t>
            </a:r>
            <a:r>
              <a:rPr lang="ru-RU" sz="2200" b="1" dirty="0" smtClean="0"/>
              <a:t>|-1 </a:t>
            </a:r>
            <a:r>
              <a:rPr lang="ru-RU" sz="2200" dirty="0" smtClean="0"/>
              <a:t>ребро, с каждой итерацией – количество деревьев уменьшается на </a:t>
            </a:r>
            <a:r>
              <a:rPr lang="ru-RU" sz="2200" b="1" dirty="0" smtClean="0"/>
              <a:t>1</a:t>
            </a:r>
          </a:p>
          <a:p>
            <a:r>
              <a:rPr lang="ru-RU" sz="2200" dirty="0" smtClean="0"/>
              <a:t>Когда лес состоит только из одного дерева, алгоритм завершается</a:t>
            </a:r>
          </a:p>
          <a:p>
            <a:r>
              <a:rPr lang="ru-RU" sz="2200" dirty="0" smtClean="0"/>
              <a:t>Необходима оценка строки 3 (выбор безопасного ребра, который зависит от алгоритма)</a:t>
            </a:r>
            <a:endParaRPr lang="en-US" sz="2200" dirty="0" smtClean="0"/>
          </a:p>
          <a:p>
            <a:pPr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6064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Generic-MST(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G,w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A= ∅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не образует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остовного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дерева</a:t>
            </a:r>
          </a:p>
          <a:p>
            <a:pPr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3 	Найти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) безопасное для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A=A ∪ {(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безопасного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96544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Множество </a:t>
            </a:r>
            <a:r>
              <a:rPr lang="ru-RU" b="1" dirty="0" smtClean="0"/>
              <a:t>А</a:t>
            </a:r>
            <a:r>
              <a:rPr lang="ru-RU" dirty="0" smtClean="0"/>
              <a:t> – лес</a:t>
            </a:r>
          </a:p>
          <a:p>
            <a:pPr lvl="1"/>
            <a:r>
              <a:rPr lang="ru-RU" dirty="0" smtClean="0"/>
              <a:t>Безопасное ребро – ребра графа минимального веса, объединяющие два различных компонента в А</a:t>
            </a:r>
          </a:p>
          <a:p>
            <a:r>
              <a:rPr lang="ru-RU" dirty="0" smtClean="0"/>
              <a:t>Алгоритм Прима:</a:t>
            </a:r>
          </a:p>
          <a:p>
            <a:pPr lvl="1"/>
            <a:r>
              <a:rPr lang="ru-RU" dirty="0" smtClean="0"/>
              <a:t>Множество </a:t>
            </a:r>
            <a:r>
              <a:rPr lang="ru-RU" b="1" dirty="0" smtClean="0"/>
              <a:t>А</a:t>
            </a:r>
            <a:r>
              <a:rPr lang="ru-RU" dirty="0" smtClean="0"/>
              <a:t> – дерево </a:t>
            </a:r>
          </a:p>
          <a:p>
            <a:pPr lvl="1"/>
            <a:r>
              <a:rPr lang="ru-RU" dirty="0" smtClean="0"/>
              <a:t>Безопасное ребро – ребра графа, минимального веса, соединяющие дерево А с вершиной вне дерева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smtClean="0"/>
              <a:t>Крускала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b="1" dirty="0" smtClean="0"/>
              <a:t>А </a:t>
            </a:r>
            <a:r>
              <a:rPr lang="ru-RU" sz="2400" dirty="0" smtClean="0"/>
              <a:t>является лесом</a:t>
            </a:r>
          </a:p>
          <a:p>
            <a:r>
              <a:rPr lang="ru-RU" sz="2400" dirty="0" smtClean="0"/>
              <a:t>Безопасное </a:t>
            </a:r>
            <a:r>
              <a:rPr lang="ru-RU" sz="2400" dirty="0" smtClean="0"/>
              <a:t>ребро для добавления в растущий лес определяется путем поиска ребра </a:t>
            </a:r>
            <a:r>
              <a:rPr lang="ru-RU" sz="2400" b="1" dirty="0" smtClean="0"/>
              <a:t>(</a:t>
            </a:r>
            <a:r>
              <a:rPr lang="en-US" sz="2400" b="1" dirty="0" smtClean="0"/>
              <a:t>u</a:t>
            </a:r>
            <a:r>
              <a:rPr lang="ru-RU" sz="2400" b="1" dirty="0" smtClean="0"/>
              <a:t>,</a:t>
            </a:r>
            <a:r>
              <a:rPr lang="en-US" sz="2400" b="1" dirty="0" smtClean="0"/>
              <a:t>v</a:t>
            </a:r>
            <a:r>
              <a:rPr lang="ru-RU" sz="2400" b="1" dirty="0" smtClean="0"/>
              <a:t>)</a:t>
            </a:r>
            <a:r>
              <a:rPr lang="ru-RU" sz="2400" dirty="0" smtClean="0"/>
              <a:t> с минимальным весом среди всех ребер, соединяющих два дерева в лесу </a:t>
            </a:r>
            <a:r>
              <a:rPr lang="ru-RU" sz="2400" b="1" dirty="0" smtClean="0"/>
              <a:t>(легкое ребро)</a:t>
            </a:r>
          </a:p>
          <a:p>
            <a:r>
              <a:rPr lang="ru-RU" sz="2400" dirty="0" smtClean="0"/>
              <a:t>Жадный алгоритм, так как на каждом шаге он добавляет ребро с минимально возможным весом</a:t>
            </a:r>
          </a:p>
          <a:p>
            <a:r>
              <a:rPr lang="ru-RU" sz="2400" dirty="0" smtClean="0"/>
              <a:t>Использует структуру для представления непересекающихся множеств. Каждое из множеств содержит вершины некоторого дерева в текущем лесу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006181"/>
          </a:xfrm>
        </p:spPr>
        <p:txBody>
          <a:bodyPr/>
          <a:lstStyle/>
          <a:p>
            <a:r>
              <a:rPr lang="ru-RU" sz="2800" dirty="0" smtClean="0"/>
              <a:t>Операции над непересекающимися множествами:</a:t>
            </a:r>
          </a:p>
          <a:p>
            <a:pPr lvl="1"/>
            <a:r>
              <a:rPr lang="en-US" sz="2400" b="1" dirty="0" smtClean="0"/>
              <a:t>Make</a:t>
            </a:r>
            <a:r>
              <a:rPr lang="ru-RU" sz="2400" b="1" dirty="0" smtClean="0"/>
              <a:t>-</a:t>
            </a:r>
            <a:r>
              <a:rPr lang="en-US" sz="2400" b="1" dirty="0" smtClean="0"/>
              <a:t>Set</a:t>
            </a:r>
            <a:r>
              <a:rPr lang="ru-RU" sz="2400" b="1" dirty="0" smtClean="0"/>
              <a:t>(</a:t>
            </a:r>
            <a:r>
              <a:rPr lang="en-US" sz="2400" b="1" dirty="0" smtClean="0"/>
              <a:t>u</a:t>
            </a:r>
            <a:r>
              <a:rPr lang="ru-RU" sz="2400" b="1" dirty="0" smtClean="0"/>
              <a:t>)</a:t>
            </a:r>
            <a:r>
              <a:rPr lang="en-US" sz="2400" b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создание множества с единственной вершиной </a:t>
            </a:r>
            <a:r>
              <a:rPr lang="en-US" sz="2400" b="1" i="1" dirty="0" smtClean="0"/>
              <a:t>u</a:t>
            </a:r>
            <a:endParaRPr lang="en-US" sz="2400" dirty="0" smtClean="0"/>
          </a:p>
          <a:p>
            <a:pPr lvl="1"/>
            <a:r>
              <a:rPr lang="en-US" sz="2400" b="1" dirty="0" smtClean="0"/>
              <a:t>Find</a:t>
            </a:r>
            <a:r>
              <a:rPr lang="ru-RU" sz="2400" b="1" dirty="0" smtClean="0"/>
              <a:t>-</a:t>
            </a:r>
            <a:r>
              <a:rPr lang="en-US" sz="2400" b="1" dirty="0" smtClean="0"/>
              <a:t>Set</a:t>
            </a:r>
            <a:r>
              <a:rPr lang="ru-RU" sz="2400" b="1" dirty="0" smtClean="0"/>
              <a:t>(</a:t>
            </a:r>
            <a:r>
              <a:rPr lang="en-US" sz="2400" b="1" dirty="0" smtClean="0"/>
              <a:t>u</a:t>
            </a:r>
            <a:r>
              <a:rPr lang="ru-RU" sz="2400" b="1" dirty="0" smtClean="0"/>
              <a:t>)</a:t>
            </a:r>
            <a:r>
              <a:rPr lang="ru-RU" sz="2400" dirty="0" smtClean="0"/>
              <a:t> – возвращает множество, содержащее вершину </a:t>
            </a:r>
            <a:r>
              <a:rPr lang="en-US" sz="2400" b="1" dirty="0" smtClean="0"/>
              <a:t>u</a:t>
            </a:r>
            <a:endParaRPr lang="ru-RU" sz="2400" b="1" dirty="0" smtClean="0"/>
          </a:p>
          <a:p>
            <a:pPr lvl="1"/>
            <a:r>
              <a:rPr lang="en-US" sz="2400" b="1" dirty="0" smtClean="0"/>
              <a:t>Union(</a:t>
            </a:r>
            <a:r>
              <a:rPr lang="en-US" sz="2400" b="1" dirty="0" err="1" smtClean="0"/>
              <a:t>u,v</a:t>
            </a:r>
            <a:r>
              <a:rPr lang="en-US" sz="2400" b="1" dirty="0" smtClean="0"/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объединение двух множеств, содержащих вершины </a:t>
            </a:r>
            <a:r>
              <a:rPr lang="en-US" sz="2400" b="1" i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i="1" dirty="0" smtClean="0"/>
              <a:t>v</a:t>
            </a:r>
          </a:p>
          <a:p>
            <a:pPr>
              <a:buNone/>
            </a:pPr>
            <a:r>
              <a:rPr lang="en-US" sz="2000" dirty="0" smtClean="0"/>
              <a:t>Make-Set(1)		{1}</a:t>
            </a:r>
          </a:p>
          <a:p>
            <a:pPr>
              <a:buNone/>
            </a:pPr>
            <a:r>
              <a:rPr lang="en-US" sz="2000" dirty="0" smtClean="0"/>
              <a:t>Make-Set(3)		{1}	{3}</a:t>
            </a:r>
          </a:p>
          <a:p>
            <a:pPr>
              <a:buNone/>
            </a:pPr>
            <a:r>
              <a:rPr lang="en-US" sz="2000" dirty="0" smtClean="0"/>
              <a:t>Make-Set(4)		{1}	{3}	{4}</a:t>
            </a:r>
          </a:p>
          <a:p>
            <a:pPr>
              <a:buNone/>
            </a:pPr>
            <a:r>
              <a:rPr lang="en-US" sz="2000" dirty="0" smtClean="0"/>
              <a:t>Union(1,3)		{1,3}	{4}</a:t>
            </a:r>
          </a:p>
          <a:p>
            <a:pPr>
              <a:buNone/>
            </a:pPr>
            <a:r>
              <a:rPr lang="en-US" sz="2000" dirty="0" smtClean="0"/>
              <a:t>Union(3,4)		{1,3,4}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 smtClean="0"/>
              <a:t>MST-</a:t>
            </a:r>
            <a:r>
              <a:rPr lang="en-US" dirty="0" err="1" smtClean="0"/>
              <a:t>Kruskal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MST-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Kruskal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G,w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	A=∅ 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каждой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v∈G.V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3		Make-Set(v)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4	Отсортировать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в неуменьшающемся порядке по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каждого (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)∈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в порядке сортировки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Find-Set(u)≠Find-Set(v)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7			A=A∪{(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)}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8			Union(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9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 smtClean="0">
                <a:cs typeface="Courier New" pitchFamily="49" charset="0"/>
              </a:rPr>
              <a:t>Вычислительная сложность зависит от:</a:t>
            </a:r>
          </a:p>
          <a:p>
            <a:pPr lvl="1"/>
            <a:r>
              <a:rPr lang="ru-RU" sz="1800" dirty="0" smtClean="0">
                <a:cs typeface="Courier New" pitchFamily="49" charset="0"/>
              </a:rPr>
              <a:t>Реализации структуры данных для непересекающихся множеств</a:t>
            </a:r>
          </a:p>
          <a:p>
            <a:pPr lvl="1"/>
            <a:r>
              <a:rPr lang="ru-RU" sz="1800" dirty="0" smtClean="0">
                <a:cs typeface="Courier New" pitchFamily="49" charset="0"/>
              </a:rPr>
              <a:t>Используемого алгоритма сортировки ребер</a:t>
            </a:r>
          </a:p>
          <a:p>
            <a:pPr>
              <a:buNone/>
            </a:pPr>
            <a:endParaRPr lang="ru-RU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70080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O(E </a:t>
            </a:r>
            <a:r>
              <a:rPr lang="en-US" sz="3000" b="1" dirty="0" err="1" smtClean="0"/>
              <a:t>logV</a:t>
            </a:r>
            <a:r>
              <a:rPr lang="en-US" sz="3000" b="1" dirty="0" smtClean="0"/>
              <a:t>)</a:t>
            </a:r>
            <a:endParaRPr lang="ru-RU" sz="3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 </a:t>
            </a:r>
            <a:r>
              <a:rPr lang="ru-RU" sz="2800" dirty="0" smtClean="0"/>
              <a:t>(1/2)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33" name="Рисунок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3154832" cy="1515068"/>
          </a:xfrm>
          <a:prstGeom prst="rect">
            <a:avLst/>
          </a:prstGeom>
          <a:noFill/>
        </p:spPr>
      </p:pic>
      <p:pic>
        <p:nvPicPr>
          <p:cNvPr id="1032" name="Рисунок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3223416" cy="1521303"/>
          </a:xfrm>
          <a:prstGeom prst="rect">
            <a:avLst/>
          </a:prstGeom>
          <a:noFill/>
        </p:spPr>
      </p:pic>
      <p:pic>
        <p:nvPicPr>
          <p:cNvPr id="1031" name="Рисунок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789040"/>
            <a:ext cx="3061310" cy="1546242"/>
          </a:xfrm>
          <a:prstGeom prst="rect">
            <a:avLst/>
          </a:prstGeom>
          <a:noFill/>
        </p:spPr>
      </p:pic>
      <p:pic>
        <p:nvPicPr>
          <p:cNvPr id="1030" name="Рисунок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157192"/>
            <a:ext cx="3142362" cy="1452719"/>
          </a:xfrm>
          <a:prstGeom prst="rect">
            <a:avLst/>
          </a:prstGeom>
          <a:noFill/>
        </p:spPr>
      </p:pic>
      <p:pic>
        <p:nvPicPr>
          <p:cNvPr id="1029" name="Рисунок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908720"/>
            <a:ext cx="3086249" cy="1533773"/>
          </a:xfrm>
          <a:prstGeom prst="rect">
            <a:avLst/>
          </a:prstGeom>
          <a:noFill/>
        </p:spPr>
      </p:pic>
      <p:pic>
        <p:nvPicPr>
          <p:cNvPr id="1028" name="Рисунок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2348880"/>
            <a:ext cx="3179772" cy="1415310"/>
          </a:xfrm>
          <a:prstGeom prst="rect">
            <a:avLst/>
          </a:prstGeom>
          <a:noFill/>
        </p:spPr>
      </p:pic>
      <p:pic>
        <p:nvPicPr>
          <p:cNvPr id="1027" name="Рисунок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789040"/>
            <a:ext cx="3129893" cy="1477659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51520" y="1268760"/>
            <a:ext cx="144016" cy="4968552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8244408" y="908720"/>
            <a:ext cx="144016" cy="4968552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1853728">
            <a:off x="4333834" y="2907230"/>
            <a:ext cx="158602" cy="1786874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Рисунок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786743"/>
            <a:ext cx="3198476" cy="149012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 </a:t>
            </a:r>
            <a:r>
              <a:rPr lang="ru-RU" sz="2800" dirty="0" smtClean="0"/>
              <a:t>(2/2)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51520" y="1268760"/>
            <a:ext cx="144016" cy="4968552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8244408" y="908720"/>
            <a:ext cx="144016" cy="4968552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1853728">
            <a:off x="4333834" y="2907230"/>
            <a:ext cx="158602" cy="1786874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4935" name="Рисунок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3142362" cy="1440249"/>
          </a:xfrm>
          <a:prstGeom prst="rect">
            <a:avLst/>
          </a:prstGeom>
          <a:noFill/>
        </p:spPr>
      </p:pic>
      <p:pic>
        <p:nvPicPr>
          <p:cNvPr id="124934" name="Рисунок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3023901" cy="1521303"/>
          </a:xfrm>
          <a:prstGeom prst="rect">
            <a:avLst/>
          </a:prstGeom>
          <a:noFill/>
        </p:spPr>
      </p:pic>
      <p:pic>
        <p:nvPicPr>
          <p:cNvPr id="124933" name="Рисунок 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581128"/>
            <a:ext cx="3167303" cy="1583651"/>
          </a:xfrm>
          <a:prstGeom prst="rect">
            <a:avLst/>
          </a:prstGeom>
          <a:noFill/>
        </p:spPr>
      </p:pic>
      <p:pic>
        <p:nvPicPr>
          <p:cNvPr id="124931" name="Рисунок 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217244"/>
            <a:ext cx="3235886" cy="1427780"/>
          </a:xfrm>
          <a:prstGeom prst="rect">
            <a:avLst/>
          </a:prstGeom>
          <a:noFill/>
        </p:spPr>
      </p:pic>
      <p:pic>
        <p:nvPicPr>
          <p:cNvPr id="124930" name="Рисунок 5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3704473"/>
            <a:ext cx="3179772" cy="1452719"/>
          </a:xfrm>
          <a:prstGeom prst="rect">
            <a:avLst/>
          </a:prstGeom>
          <a:noFill/>
        </p:spPr>
      </p:pic>
      <p:pic>
        <p:nvPicPr>
          <p:cNvPr id="124929" name="Рисунок 5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132162"/>
            <a:ext cx="3179772" cy="1465190"/>
          </a:xfrm>
          <a:prstGeom prst="rect">
            <a:avLst/>
          </a:prstGeom>
          <a:noFill/>
        </p:spPr>
      </p:pic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7931" y="116632"/>
            <a:ext cx="2836069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0769" y="2852936"/>
            <a:ext cx="2993231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Прима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6563072" cy="5078189"/>
          </a:xfrm>
        </p:spPr>
        <p:txBody>
          <a:bodyPr/>
          <a:lstStyle/>
          <a:p>
            <a:r>
              <a:rPr lang="ru-RU" sz="2400" b="1" dirty="0" smtClean="0"/>
              <a:t>А </a:t>
            </a:r>
            <a:r>
              <a:rPr lang="ru-RU" sz="2400" dirty="0" smtClean="0"/>
              <a:t>всегда является деревом</a:t>
            </a:r>
          </a:p>
          <a:p>
            <a:r>
              <a:rPr lang="ru-RU" sz="2400" dirty="0" smtClean="0"/>
              <a:t>Безопасное ребро определяется ребро минимального </a:t>
            </a:r>
            <a:r>
              <a:rPr lang="ru-RU" sz="2400" dirty="0" smtClean="0"/>
              <a:t>веса, из ребер соединяющих </a:t>
            </a:r>
            <a:r>
              <a:rPr lang="ru-RU" sz="2400" dirty="0" smtClean="0"/>
              <a:t>дерево А с вершиной вне </a:t>
            </a:r>
            <a:r>
              <a:rPr lang="ru-RU" sz="2400" dirty="0" smtClean="0"/>
              <a:t>дерева</a:t>
            </a:r>
          </a:p>
          <a:p>
            <a:r>
              <a:rPr lang="ru-RU" sz="2400" dirty="0" smtClean="0"/>
              <a:t>Жадный алгоритм, </a:t>
            </a:r>
            <a:r>
              <a:rPr lang="ru-RU" sz="2400" dirty="0" smtClean="0"/>
              <a:t>так как на каждом шаге к дереву добавляется ребро, которое вносит минимально возможный вклад в общий </a:t>
            </a:r>
            <a:r>
              <a:rPr lang="ru-RU" sz="2400" dirty="0" smtClean="0"/>
              <a:t>вес</a:t>
            </a:r>
          </a:p>
          <a:p>
            <a:r>
              <a:rPr lang="ru-RU" sz="2400" dirty="0" smtClean="0"/>
              <a:t>Используется невозрастающая очередь с приоритетами для хранения вершин на основании ключа</a:t>
            </a:r>
          </a:p>
          <a:p>
            <a:r>
              <a:rPr lang="ru-RU" sz="2400" dirty="0" smtClean="0"/>
              <a:t>Ключ – минимальный </a:t>
            </a:r>
            <a:r>
              <a:rPr lang="ru-RU" sz="2400" dirty="0" smtClean="0"/>
              <a:t>вес среди всех ребер, соединяющих вершину </a:t>
            </a:r>
            <a:r>
              <a:rPr lang="ru-RU" sz="2400" dirty="0" smtClean="0"/>
              <a:t>с деревом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876256" y="2780928"/>
            <a:ext cx="288032" cy="432048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sz="2400" b="1" i="1" dirty="0" smtClean="0"/>
              <a:t>Q</a:t>
            </a:r>
            <a:r>
              <a:rPr lang="en-US" sz="2400" dirty="0" smtClean="0"/>
              <a:t> – </a:t>
            </a:r>
            <a:r>
              <a:rPr lang="ru-RU" sz="2400" dirty="0" smtClean="0"/>
              <a:t>невозрастающая очередь с </a:t>
            </a:r>
            <a:r>
              <a:rPr lang="ru-RU" sz="2400" dirty="0" smtClean="0"/>
              <a:t>приоритетами</a:t>
            </a:r>
          </a:p>
          <a:p>
            <a:r>
              <a:rPr lang="en-US" sz="2400" b="1" i="1" dirty="0" smtClean="0"/>
              <a:t>w</a:t>
            </a:r>
            <a:r>
              <a:rPr lang="en-US" sz="2400" dirty="0" smtClean="0"/>
              <a:t> – </a:t>
            </a:r>
            <a:r>
              <a:rPr lang="ru-RU" sz="2400" dirty="0" smtClean="0"/>
              <a:t>весовая функция</a:t>
            </a:r>
            <a:endParaRPr lang="en-US" sz="2400" dirty="0" smtClean="0"/>
          </a:p>
          <a:p>
            <a:r>
              <a:rPr lang="en-US" sz="2400" b="1" i="1" dirty="0" smtClean="0"/>
              <a:t>r </a:t>
            </a:r>
            <a:r>
              <a:rPr lang="ru-RU" sz="2400" b="1" i="1" dirty="0" smtClean="0"/>
              <a:t>∈ 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вершина, являющаяся корнем </a:t>
            </a:r>
            <a:r>
              <a:rPr lang="ru-RU" sz="2400" dirty="0" smtClean="0"/>
              <a:t>минимального </a:t>
            </a:r>
            <a:r>
              <a:rPr lang="ru-RU" sz="2400" dirty="0" err="1" smtClean="0"/>
              <a:t>остовного</a:t>
            </a:r>
            <a:r>
              <a:rPr lang="ru-RU" sz="2400" dirty="0" smtClean="0"/>
              <a:t> </a:t>
            </a:r>
            <a:r>
              <a:rPr lang="ru-RU" sz="2400" dirty="0" smtClean="0"/>
              <a:t>дерева, с которой начинается построение</a:t>
            </a:r>
          </a:p>
          <a:p>
            <a:r>
              <a:rPr lang="en-US" sz="2400" b="1" i="1" dirty="0" err="1" smtClean="0"/>
              <a:t>v.key</a:t>
            </a:r>
            <a:r>
              <a:rPr lang="en-US" sz="2400" dirty="0" smtClean="0"/>
              <a:t> – </a:t>
            </a:r>
            <a:r>
              <a:rPr lang="ru-RU" sz="2400" dirty="0" smtClean="0"/>
              <a:t>атрибут вершины </a:t>
            </a:r>
            <a:r>
              <a:rPr lang="en-US" sz="2400" b="1" i="1" dirty="0" smtClean="0"/>
              <a:t>v</a:t>
            </a:r>
            <a:r>
              <a:rPr lang="en-US" sz="2400" dirty="0" smtClean="0"/>
              <a:t>, </a:t>
            </a:r>
            <a:r>
              <a:rPr lang="ru-RU" sz="2400" dirty="0" smtClean="0"/>
              <a:t>хранящий минимальный вес</a:t>
            </a:r>
            <a:r>
              <a:rPr lang="ru-RU" sz="2400" dirty="0" smtClean="0"/>
              <a:t> среди всех ребер, соединяющих вершину </a:t>
            </a:r>
            <a:r>
              <a:rPr lang="en-US" sz="2400" dirty="0" smtClean="0"/>
              <a:t>v </a:t>
            </a:r>
            <a:r>
              <a:rPr lang="ru-RU" sz="2400" dirty="0" smtClean="0"/>
              <a:t>с вершиной в </a:t>
            </a:r>
            <a:r>
              <a:rPr lang="ru-RU" sz="2400" dirty="0" smtClean="0"/>
              <a:t>дереве. Если таких ребер нет, то </a:t>
            </a:r>
            <a:r>
              <a:rPr lang="ru-RU" sz="2400" b="1" i="1" dirty="0" smtClean="0"/>
              <a:t>∞</a:t>
            </a:r>
          </a:p>
          <a:p>
            <a:r>
              <a:rPr lang="en-US" sz="2400" b="1" i="1" dirty="0" smtClean="0"/>
              <a:t>v</a:t>
            </a:r>
            <a:r>
              <a:rPr lang="ru-RU" sz="2400" b="1" i="1" dirty="0" smtClean="0"/>
              <a:t>.</a:t>
            </a:r>
            <a:r>
              <a:rPr lang="en-US" sz="2400" b="1" i="1" dirty="0" smtClean="0"/>
              <a:t>π</a:t>
            </a:r>
            <a:r>
              <a:rPr lang="en-US" sz="2400" dirty="0" smtClean="0"/>
              <a:t> </a:t>
            </a:r>
            <a:r>
              <a:rPr lang="en-US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атрибут вершины </a:t>
            </a:r>
            <a:r>
              <a:rPr lang="en-US" sz="2400" b="1" i="1" dirty="0" smtClean="0"/>
              <a:t>v</a:t>
            </a:r>
            <a:r>
              <a:rPr lang="en-US" sz="2400" dirty="0" smtClean="0"/>
              <a:t>, </a:t>
            </a:r>
            <a:r>
              <a:rPr lang="ru-RU" sz="2400" dirty="0" smtClean="0"/>
              <a:t>указывающий </a:t>
            </a:r>
            <a:r>
              <a:rPr lang="ru-RU" sz="2400" dirty="0" smtClean="0"/>
              <a:t>на соответствующего родителя в </a:t>
            </a:r>
            <a:r>
              <a:rPr lang="ru-RU" sz="2400" dirty="0" smtClean="0"/>
              <a:t>дереве. Если его нет, то </a:t>
            </a:r>
            <a:r>
              <a:rPr lang="en-US" sz="2400" b="1" i="1" dirty="0" smtClean="0"/>
              <a:t>NIL</a:t>
            </a:r>
            <a:endParaRPr lang="ru-RU" sz="2400" b="1" i="1" dirty="0" smtClean="0"/>
          </a:p>
          <a:p>
            <a:r>
              <a:rPr lang="en-US" sz="2400" b="1" i="1" dirty="0" smtClean="0"/>
              <a:t>A</a:t>
            </a:r>
            <a:r>
              <a:rPr lang="ru-RU" sz="2400" b="1" i="1" dirty="0" smtClean="0"/>
              <a:t>={(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err="1" smtClean="0"/>
              <a:t>.π</a:t>
            </a:r>
            <a:r>
              <a:rPr lang="ru-RU" sz="2400" b="1" i="1" dirty="0" smtClean="0"/>
              <a:t>): </a:t>
            </a:r>
            <a:r>
              <a:rPr lang="en-US" sz="2400" b="1" i="1" dirty="0" smtClean="0"/>
              <a:t>v </a:t>
            </a:r>
            <a:r>
              <a:rPr lang="ru-RU" sz="2400" b="1" i="1" dirty="0" smtClean="0"/>
              <a:t>∈ 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-{</a:t>
            </a:r>
            <a:r>
              <a:rPr lang="en-US" sz="2400" b="1" i="1" dirty="0" smtClean="0"/>
              <a:t>r</a:t>
            </a:r>
            <a:r>
              <a:rPr lang="ru-RU" sz="2400" b="1" i="1" dirty="0" smtClean="0"/>
              <a:t>}-</a:t>
            </a:r>
            <a:r>
              <a:rPr lang="en-US" sz="2400" b="1" i="1" dirty="0" smtClean="0"/>
              <a:t>Q</a:t>
            </a:r>
            <a:r>
              <a:rPr lang="ru-RU" sz="2400" b="1" i="1" dirty="0" smtClean="0"/>
              <a:t>}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MST-Prim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MST-Prim(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G,w,r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каждой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∈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u.key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=∞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u.π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r.key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Q=G.V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Q≠∅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		u=Extract-Min(Q)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каждой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v∈G.Adj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[u]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v∈Q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v.key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v.π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=u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v.key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=w(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//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 неявным вызовом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Decrease-Key(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Q,v,w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dirty="0" smtClean="0">
                <a:cs typeface="Courier New" pitchFamily="49" charset="0"/>
              </a:rPr>
              <a:t>Вычислительная сложность: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Q - </a:t>
            </a:r>
            <a:r>
              <a:rPr lang="ru-RU" sz="2000" dirty="0" smtClean="0">
                <a:cs typeface="Courier New" pitchFamily="49" charset="0"/>
              </a:rPr>
              <a:t>бинарная </a:t>
            </a:r>
            <a:r>
              <a:rPr lang="ru-RU" sz="2000" dirty="0" smtClean="0">
                <a:cs typeface="Courier New" pitchFamily="49" charset="0"/>
              </a:rPr>
              <a:t>пирамида 		</a:t>
            </a:r>
            <a:r>
              <a:rPr lang="en-US" sz="2000" b="1" dirty="0" smtClean="0"/>
              <a:t>O</a:t>
            </a:r>
            <a:r>
              <a:rPr lang="ru-RU" sz="2000" b="1" dirty="0" smtClean="0"/>
              <a:t>(</a:t>
            </a:r>
            <a:r>
              <a:rPr lang="en-US" sz="2000" b="1" dirty="0" smtClean="0"/>
              <a:t>E log V</a:t>
            </a:r>
            <a:r>
              <a:rPr lang="ru-RU" sz="2000" b="1" dirty="0" smtClean="0"/>
              <a:t>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Q – </a:t>
            </a:r>
            <a:r>
              <a:rPr lang="ru-RU" sz="2000" dirty="0" err="1" smtClean="0">
                <a:cs typeface="Courier New" pitchFamily="49" charset="0"/>
              </a:rPr>
              <a:t>фибоначчиевая</a:t>
            </a:r>
            <a:r>
              <a:rPr lang="ru-RU" sz="2000" dirty="0" smtClean="0">
                <a:cs typeface="Courier New" pitchFamily="49" charset="0"/>
              </a:rPr>
              <a:t>  пирамида 	</a:t>
            </a:r>
            <a:r>
              <a:rPr lang="en-US" sz="2000" b="1" dirty="0" smtClean="0">
                <a:cs typeface="Courier New" pitchFamily="49" charset="0"/>
              </a:rPr>
              <a:t>O(E+V </a:t>
            </a:r>
            <a:r>
              <a:rPr lang="en-US" sz="2000" b="1" dirty="0" err="1" smtClean="0">
                <a:cs typeface="Courier New" pitchFamily="49" charset="0"/>
              </a:rPr>
              <a:t>logV</a:t>
            </a:r>
            <a:r>
              <a:rPr lang="en-US" sz="2000" b="1" dirty="0" smtClean="0">
                <a:cs typeface="Courier New" pitchFamily="49" charset="0"/>
              </a:rPr>
              <a:t>)</a:t>
            </a:r>
            <a:endParaRPr lang="ru-RU" sz="2000" b="1" dirty="0"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(пример)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4778817"/>
          </a:xfrm>
        </p:spPr>
        <p:txBody>
          <a:bodyPr/>
          <a:lstStyle/>
          <a:p>
            <a:pPr algn="just"/>
            <a:r>
              <a:rPr lang="ru-RU" sz="2400" dirty="0" smtClean="0"/>
              <a:t>Необходимо объединить в локальную вычислительную сеть несколько зданий, известны взаимные расстояния между зданиями, необходимо определить минимальное количество кабеля, которое потребуется для объединения всех домов в единую локальную вычислительную сеть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1AF5BD-B5A4-4B8B-B2AC-8CC8D95D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72" y="4077070"/>
            <a:ext cx="710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803104"/>
            <a:ext cx="7096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1052" name="Рисунок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80728"/>
            <a:ext cx="3179772" cy="1440249"/>
          </a:xfrm>
          <a:prstGeom prst="rect">
            <a:avLst/>
          </a:prstGeom>
          <a:noFill/>
        </p:spPr>
      </p:pic>
      <p:pic>
        <p:nvPicPr>
          <p:cNvPr id="1051" name="Рисунок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3036371" cy="1415310"/>
          </a:xfrm>
          <a:prstGeom prst="rect">
            <a:avLst/>
          </a:prstGeom>
          <a:noFill/>
        </p:spPr>
      </p:pic>
      <p:pic>
        <p:nvPicPr>
          <p:cNvPr id="1050" name="Рисунок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21088"/>
            <a:ext cx="3073779" cy="1415310"/>
          </a:xfrm>
          <a:prstGeom prst="rect">
            <a:avLst/>
          </a:prstGeom>
          <a:noFill/>
        </p:spPr>
      </p:pic>
      <p:pic>
        <p:nvPicPr>
          <p:cNvPr id="1049" name="Рисунок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980728"/>
            <a:ext cx="3192242" cy="1396605"/>
          </a:xfrm>
          <a:prstGeom prst="rect">
            <a:avLst/>
          </a:prstGeom>
          <a:noFill/>
        </p:spPr>
      </p:pic>
      <p:pic>
        <p:nvPicPr>
          <p:cNvPr id="1048" name="Рисунок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548920"/>
            <a:ext cx="3092484" cy="1384136"/>
          </a:xfrm>
          <a:prstGeom prst="rect">
            <a:avLst/>
          </a:prstGeom>
          <a:noFill/>
        </p:spPr>
      </p:pic>
      <p:pic>
        <p:nvPicPr>
          <p:cNvPr id="1046" name="Рисунок 3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9202" y="980639"/>
            <a:ext cx="3061310" cy="1440249"/>
          </a:xfrm>
          <a:prstGeom prst="rect">
            <a:avLst/>
          </a:prstGeom>
          <a:noFill/>
        </p:spPr>
      </p:pic>
      <p:pic>
        <p:nvPicPr>
          <p:cNvPr id="1045" name="Рисунок 3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9202" y="2492896"/>
            <a:ext cx="3061310" cy="1502598"/>
          </a:xfrm>
          <a:prstGeom prst="rect">
            <a:avLst/>
          </a:prstGeom>
          <a:noFill/>
        </p:spPr>
      </p:pic>
      <p:pic>
        <p:nvPicPr>
          <p:cNvPr id="1044" name="Рисунок 4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75558" y="4221088"/>
            <a:ext cx="3104954" cy="1346727"/>
          </a:xfrm>
          <a:prstGeom prst="rect">
            <a:avLst/>
          </a:prstGeom>
          <a:noFill/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938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7" name="Рисунок 3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31840" y="4230043"/>
            <a:ext cx="3036371" cy="1359197"/>
          </a:xfrm>
          <a:prstGeom prst="rect">
            <a:avLst/>
          </a:prstGeom>
          <a:noFill/>
        </p:spPr>
      </p:pic>
      <p:sp>
        <p:nvSpPr>
          <p:cNvPr id="36" name="Стрелка вниз 35"/>
          <p:cNvSpPr/>
          <p:nvPr/>
        </p:nvSpPr>
        <p:spPr>
          <a:xfrm>
            <a:off x="107504" y="908720"/>
            <a:ext cx="144016" cy="4968552"/>
          </a:xfrm>
          <a:prstGeom prst="down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Алгоритмы</a:t>
            </a:r>
            <a:r>
              <a:rPr lang="en-US" sz="4000" b="1" dirty="0"/>
              <a:t> </a:t>
            </a:r>
            <a:r>
              <a:rPr lang="en-US" sz="4000" b="1" dirty="0" err="1"/>
              <a:t>построения</a:t>
            </a:r>
            <a:r>
              <a:rPr lang="en-US" sz="4000" b="1" dirty="0"/>
              <a:t> </a:t>
            </a:r>
            <a:r>
              <a:rPr lang="en-US" sz="4000" b="1" dirty="0" err="1"/>
              <a:t>минимального</a:t>
            </a:r>
            <a:r>
              <a:rPr lang="en-US" sz="4000" b="1" dirty="0"/>
              <a:t> </a:t>
            </a:r>
            <a:r>
              <a:rPr lang="en-US" sz="4000" b="1" dirty="0" err="1"/>
              <a:t>остовного</a:t>
            </a:r>
            <a:r>
              <a:rPr lang="en-US" sz="4000" b="1" dirty="0"/>
              <a:t> </a:t>
            </a:r>
            <a:r>
              <a:rPr lang="en-US" sz="4000" b="1" dirty="0" err="1"/>
              <a:t>дерева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13:</a:t>
            </a:r>
            <a:r>
              <a:rPr lang="ru-RU" sz="2000" b="1" dirty="0"/>
              <a:t> Основные алгоритмы на графах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9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8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1. </a:t>
            </a:r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дерево. 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Алгоритм </a:t>
            </a:r>
            <a:r>
              <a:rPr lang="ru-RU" dirty="0" err="1"/>
              <a:t>Крускала</a:t>
            </a:r>
            <a:r>
              <a:rPr lang="ru-RU" dirty="0"/>
              <a:t>.</a:t>
            </a:r>
            <a:endParaRPr lang="en-US" dirty="0"/>
          </a:p>
          <a:p>
            <a:pPr marL="0" lvl="0" indent="0">
              <a:buNone/>
            </a:pPr>
            <a:endParaRPr lang="ru-RU" b="1" u="sng" dirty="0"/>
          </a:p>
          <a:p>
            <a:pPr marL="0" lvl="0" indent="0">
              <a:buNone/>
            </a:pPr>
            <a:r>
              <a:rPr lang="en-US" dirty="0"/>
              <a:t>2. </a:t>
            </a:r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дерево. 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Алгоритм Прима.</a:t>
            </a:r>
            <a:endParaRPr lang="ru-RU" b="1" u="sng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07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784051"/>
            <a:ext cx="90011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6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692696"/>
            <a:ext cx="90011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69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650701"/>
            <a:ext cx="900112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99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660226"/>
            <a:ext cx="90297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2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" y="698326"/>
            <a:ext cx="90106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26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698326"/>
            <a:ext cx="90297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30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923"/>
          </a:xfrm>
        </p:spPr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006181"/>
          </a:xfrm>
        </p:spPr>
        <p:txBody>
          <a:bodyPr/>
          <a:lstStyle/>
          <a:p>
            <a:r>
              <a:rPr lang="ru-RU" sz="2000" dirty="0" smtClean="0"/>
              <a:t>Подобные задачи можно смоделировать с помощью неориентированного графа </a:t>
            </a:r>
            <a:r>
              <a:rPr lang="en-US" sz="2000" b="1" i="1" dirty="0" smtClean="0"/>
              <a:t>G</a:t>
            </a:r>
            <a:r>
              <a:rPr lang="ru-RU" sz="2000" b="1" i="1" dirty="0" smtClean="0"/>
              <a:t>=(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,</a:t>
            </a:r>
            <a:r>
              <a:rPr lang="en-US" sz="2000" b="1" i="1" dirty="0" smtClean="0"/>
              <a:t>E</a:t>
            </a:r>
            <a:r>
              <a:rPr lang="ru-RU" sz="2000" b="1" i="1" dirty="0" smtClean="0"/>
              <a:t>)</a:t>
            </a:r>
            <a:r>
              <a:rPr lang="ru-RU" sz="2000" dirty="0" smtClean="0"/>
              <a:t>, в котором для каждого ребра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u</a:t>
            </a:r>
            <a:r>
              <a:rPr lang="ru-RU" sz="2000" b="1" i="1" dirty="0" smtClean="0"/>
              <a:t>,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) ∈ </a:t>
            </a:r>
            <a:r>
              <a:rPr lang="en-US" sz="2000" b="1" i="1" dirty="0" smtClean="0"/>
              <a:t>E </a:t>
            </a:r>
            <a:r>
              <a:rPr lang="ru-RU" sz="2000" dirty="0" smtClean="0"/>
              <a:t>задан вес </a:t>
            </a:r>
            <a:r>
              <a:rPr lang="en-US" sz="2000" b="1" i="1" dirty="0" smtClean="0"/>
              <a:t>w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u</a:t>
            </a:r>
            <a:r>
              <a:rPr lang="ru-RU" sz="2000" b="1" i="1" dirty="0" smtClean="0"/>
              <a:t>,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)</a:t>
            </a:r>
            <a:r>
              <a:rPr lang="ru-RU" sz="2000" dirty="0" smtClean="0"/>
              <a:t>, определяющий стоимость соединения вершин </a:t>
            </a:r>
            <a:r>
              <a:rPr lang="en-US" sz="2000" b="1" i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i="1" dirty="0" smtClean="0"/>
              <a:t>v</a:t>
            </a:r>
            <a:r>
              <a:rPr lang="ru-RU" sz="2000" dirty="0" smtClean="0"/>
              <a:t>. Необходимо найти ациклическое подмножество </a:t>
            </a:r>
            <a:r>
              <a:rPr lang="en-US" sz="2000" b="1" i="1" dirty="0" smtClean="0"/>
              <a:t>T</a:t>
            </a:r>
            <a:r>
              <a:rPr lang="ru-RU" sz="2000" b="1" i="1" dirty="0" smtClean="0"/>
              <a:t>⊆</a:t>
            </a:r>
            <a:r>
              <a:rPr lang="en-US" sz="2000" b="1" i="1" dirty="0" smtClean="0"/>
              <a:t>E</a:t>
            </a:r>
            <a:r>
              <a:rPr lang="ru-RU" sz="2000" dirty="0" smtClean="0"/>
              <a:t>, которое соединяет все вершины и общий вес которого минимален.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000" dirty="0" smtClean="0"/>
              <a:t>Поскольку множество </a:t>
            </a:r>
            <a:r>
              <a:rPr lang="en-US" sz="2000" dirty="0" smtClean="0"/>
              <a:t>T </a:t>
            </a:r>
            <a:r>
              <a:rPr lang="ru-RU" sz="2000" dirty="0" smtClean="0"/>
              <a:t>ациклическое и связывает все вершины, оно должно образовывать дерево, которое называется </a:t>
            </a:r>
            <a:r>
              <a:rPr lang="ru-RU" sz="2000" b="1" dirty="0" err="1" smtClean="0"/>
              <a:t>остовным</a:t>
            </a:r>
            <a:r>
              <a:rPr lang="ru-RU" sz="2000" dirty="0" smtClean="0"/>
              <a:t> </a:t>
            </a:r>
            <a:r>
              <a:rPr lang="ru-RU" sz="2000" b="1" dirty="0" smtClean="0"/>
              <a:t>деревом</a:t>
            </a:r>
            <a:r>
              <a:rPr lang="ru-RU" sz="2000" dirty="0" smtClean="0"/>
              <a:t> графа </a:t>
            </a:r>
            <a:r>
              <a:rPr lang="en-US" sz="2000" dirty="0" smtClean="0"/>
              <a:t>G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Задача поиска дерева </a:t>
            </a:r>
            <a:r>
              <a:rPr lang="en-US" sz="2000" dirty="0" smtClean="0"/>
              <a:t>T </a:t>
            </a:r>
            <a:r>
              <a:rPr lang="ru-RU" sz="2000" dirty="0" smtClean="0"/>
              <a:t>называется </a:t>
            </a:r>
            <a:r>
              <a:rPr lang="ru-RU" sz="2000" b="1" dirty="0" smtClean="0"/>
              <a:t>задачей поиска минимального </a:t>
            </a:r>
            <a:r>
              <a:rPr lang="ru-RU" sz="2000" b="1" dirty="0" err="1" smtClean="0"/>
              <a:t>остовного</a:t>
            </a:r>
            <a:r>
              <a:rPr lang="ru-RU" sz="2000" b="1" dirty="0" smtClean="0"/>
              <a:t> дерева</a:t>
            </a:r>
            <a:r>
              <a:rPr lang="ru-RU" sz="2400" b="1" dirty="0" smtClean="0"/>
              <a:t> </a:t>
            </a:r>
            <a:r>
              <a:rPr lang="ru-RU" sz="1800" b="1" dirty="0" smtClean="0"/>
              <a:t>(</a:t>
            </a:r>
            <a:r>
              <a:rPr lang="en-US" sz="1800" b="1" dirty="0" smtClean="0"/>
              <a:t>minimum spanning tree</a:t>
            </a:r>
            <a:r>
              <a:rPr lang="ru-RU" sz="1800" b="1" dirty="0" smtClean="0"/>
              <a:t>)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636912"/>
            <a:ext cx="2400267" cy="720080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2565429"/>
            <a:ext cx="3622446" cy="158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" y="707851"/>
            <a:ext cx="901065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56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8" y="755476"/>
            <a:ext cx="896302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21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405" y="788243"/>
            <a:ext cx="86010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4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8" y="836712"/>
            <a:ext cx="865822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09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" y="797768"/>
            <a:ext cx="85915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17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0535"/>
            <a:ext cx="86868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6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</a:t>
            </a:r>
            <a:r>
              <a:rPr lang="en-US" sz="3600" dirty="0" err="1"/>
              <a:t>Kruskal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8" y="922362"/>
            <a:ext cx="86582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92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80" y="807293"/>
            <a:ext cx="84963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10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807293"/>
            <a:ext cx="86106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5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391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91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dirty="0" smtClean="0"/>
              <a:t>Алгоритмы построения минимального </a:t>
            </a:r>
            <a:r>
              <a:rPr lang="ru-RU" dirty="0" err="1" smtClean="0"/>
              <a:t>остовного</a:t>
            </a:r>
            <a:r>
              <a:rPr lang="ru-RU" dirty="0" smtClean="0"/>
              <a:t> дерева: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b="1" dirty="0" smtClean="0"/>
              <a:t>O(E </a:t>
            </a:r>
            <a:r>
              <a:rPr lang="en-US" b="1" dirty="0" err="1" smtClean="0"/>
              <a:t>logV</a:t>
            </a:r>
            <a:r>
              <a:rPr lang="en-US" b="1" dirty="0" smtClean="0"/>
              <a:t>)</a:t>
            </a:r>
            <a:endParaRPr lang="ru-RU" b="1" dirty="0" smtClean="0"/>
          </a:p>
          <a:p>
            <a:pPr lvl="1"/>
            <a:r>
              <a:rPr lang="ru-RU" dirty="0" err="1" smtClean="0"/>
              <a:t>Алгроитм</a:t>
            </a:r>
            <a:r>
              <a:rPr lang="ru-RU" dirty="0" smtClean="0"/>
              <a:t> Прима</a:t>
            </a:r>
            <a:r>
              <a:rPr lang="en-US" dirty="0" smtClean="0"/>
              <a:t>		</a:t>
            </a:r>
            <a:r>
              <a:rPr lang="en-US" b="1" dirty="0" smtClean="0"/>
              <a:t>O(E </a:t>
            </a:r>
            <a:r>
              <a:rPr lang="en-US" b="1" dirty="0" err="1" smtClean="0"/>
              <a:t>logV</a:t>
            </a:r>
            <a:r>
              <a:rPr lang="en-US" b="1" dirty="0" smtClean="0"/>
              <a:t>)</a:t>
            </a:r>
            <a:endParaRPr lang="ru-RU" b="1" dirty="0" smtClean="0"/>
          </a:p>
          <a:p>
            <a:pPr lvl="1">
              <a:buNone/>
            </a:pPr>
            <a:endParaRPr lang="en-US" sz="2000" b="1" dirty="0" smtClean="0"/>
          </a:p>
          <a:p>
            <a:pPr marL="342900" lvl="2" indent="-342900"/>
            <a:r>
              <a:rPr lang="ru-RU" dirty="0" smtClean="0">
                <a:ea typeface="+mn-ea"/>
                <a:cs typeface="+mn-cs"/>
              </a:rPr>
              <a:t>Используют списки смежности и бинарные пирамиды</a:t>
            </a:r>
          </a:p>
          <a:p>
            <a:pPr marL="342900" lvl="2" indent="-342900"/>
            <a:r>
              <a:rPr lang="ru-RU" dirty="0" smtClean="0">
                <a:ea typeface="+mn-ea"/>
                <a:cs typeface="+mn-cs"/>
              </a:rPr>
              <a:t>При использовании </a:t>
            </a:r>
            <a:r>
              <a:rPr lang="ru-RU" dirty="0" err="1" smtClean="0">
                <a:ea typeface="+mn-ea"/>
                <a:cs typeface="+mn-cs"/>
              </a:rPr>
              <a:t>фибоначчиевых</a:t>
            </a:r>
            <a:r>
              <a:rPr lang="ru-RU" dirty="0" smtClean="0">
                <a:ea typeface="+mn-ea"/>
                <a:cs typeface="+mn-cs"/>
              </a:rPr>
              <a:t> пирамид алгоритм Прима может быть ускорен до </a:t>
            </a:r>
            <a:r>
              <a:rPr lang="ru-RU" b="1" dirty="0" smtClean="0">
                <a:ea typeface="+mn-ea"/>
                <a:cs typeface="+mn-cs"/>
              </a:rPr>
              <a:t>(</a:t>
            </a:r>
            <a:r>
              <a:rPr lang="en-US" b="1" dirty="0" smtClean="0">
                <a:ea typeface="+mn-ea"/>
                <a:cs typeface="+mn-cs"/>
              </a:rPr>
              <a:t>E</a:t>
            </a:r>
            <a:r>
              <a:rPr lang="ru-RU" b="1" dirty="0" smtClean="0">
                <a:ea typeface="+mn-ea"/>
                <a:cs typeface="+mn-cs"/>
              </a:rPr>
              <a:t>+</a:t>
            </a:r>
            <a:r>
              <a:rPr lang="en-US" b="1" dirty="0" smtClean="0">
                <a:ea typeface="+mn-ea"/>
                <a:cs typeface="+mn-cs"/>
              </a:rPr>
              <a:t>V</a:t>
            </a:r>
            <a:r>
              <a:rPr lang="ru-RU" b="1" dirty="0" smtClean="0">
                <a:ea typeface="+mn-ea"/>
                <a:cs typeface="+mn-cs"/>
              </a:rPr>
              <a:t> </a:t>
            </a:r>
            <a:r>
              <a:rPr lang="en-US" b="1" dirty="0" err="1" smtClean="0">
                <a:ea typeface="+mn-ea"/>
                <a:cs typeface="+mn-cs"/>
              </a:rPr>
              <a:t>logV</a:t>
            </a:r>
            <a:r>
              <a:rPr lang="ru-RU" b="1" dirty="0" smtClean="0">
                <a:ea typeface="+mn-ea"/>
                <a:cs typeface="+mn-cs"/>
              </a:rPr>
              <a:t>)</a:t>
            </a:r>
          </a:p>
          <a:p>
            <a:pPr marL="342900" lvl="2" indent="-342900"/>
            <a:r>
              <a:rPr lang="ru-RU" dirty="0" smtClean="0">
                <a:ea typeface="+mn-ea"/>
                <a:cs typeface="+mn-cs"/>
              </a:rPr>
              <a:t>Жадные алгоритмы – на каждом шаге выбор варианта, кажущегося оптимальным на данный момент</a:t>
            </a:r>
          </a:p>
          <a:p>
            <a:pPr marL="342900" lvl="2" indent="-342900"/>
            <a:r>
              <a:rPr lang="ru-RU" dirty="0" smtClean="0">
                <a:ea typeface="+mn-ea"/>
                <a:cs typeface="+mn-cs"/>
              </a:rPr>
              <a:t>Являются реализацией обобщенного метода построения минимального </a:t>
            </a:r>
            <a:r>
              <a:rPr lang="ru-RU" dirty="0" err="1" smtClean="0">
                <a:ea typeface="+mn-ea"/>
                <a:cs typeface="+mn-cs"/>
              </a:rPr>
              <a:t>остовного</a:t>
            </a:r>
            <a:r>
              <a:rPr lang="ru-RU" dirty="0" smtClean="0">
                <a:ea typeface="+mn-ea"/>
                <a:cs typeface="+mn-cs"/>
              </a:rPr>
              <a:t> дерева, наращивающего дерево по одному ребру</a:t>
            </a:r>
          </a:p>
          <a:p>
            <a:pPr marL="342900" lvl="2" indent="-342900"/>
            <a:r>
              <a:rPr lang="ru-RU" dirty="0" smtClean="0">
                <a:ea typeface="+mn-ea"/>
                <a:cs typeface="+mn-cs"/>
              </a:rPr>
              <a:t>Отличаются порядком выбора ребер</a:t>
            </a:r>
          </a:p>
          <a:p>
            <a:pPr marL="342900" lvl="2" indent="-342900"/>
            <a:endParaRPr lang="ru-RU" sz="2000" b="1" dirty="0" smtClean="0"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8" y="908720"/>
            <a:ext cx="86582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58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8" y="788243"/>
            <a:ext cx="86582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81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MFSET</a:t>
            </a:r>
            <a:r>
              <a:rPr lang="en-US" sz="3600" b="1" dirty="0"/>
              <a:t> </a:t>
            </a:r>
            <a:endParaRPr lang="ru-RU" sz="36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8" y="816818"/>
            <a:ext cx="86582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2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dirty="0"/>
              <a:t>Алгоритм </a:t>
            </a:r>
            <a:r>
              <a:rPr lang="ru-RU" sz="3000" dirty="0" err="1" smtClean="0"/>
              <a:t>Крускала</a:t>
            </a:r>
            <a:r>
              <a:rPr lang="ru-RU" sz="3000" dirty="0" smtClean="0"/>
              <a:t> (</a:t>
            </a:r>
            <a:r>
              <a:rPr lang="en-US" sz="3000" dirty="0"/>
              <a:t>Adj. matrix + MFSET + Bin. heap)</a:t>
            </a:r>
            <a:endParaRPr lang="ru-RU" sz="3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692696"/>
            <a:ext cx="8629650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64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dirty="0"/>
              <a:t>Алгоритм </a:t>
            </a:r>
            <a:r>
              <a:rPr lang="ru-RU" sz="3000" dirty="0" err="1" smtClean="0"/>
              <a:t>Крускала</a:t>
            </a:r>
            <a:r>
              <a:rPr lang="ru-RU" sz="3000" dirty="0" smtClean="0"/>
              <a:t> (</a:t>
            </a:r>
            <a:r>
              <a:rPr lang="en-US" sz="3000" dirty="0"/>
              <a:t>Adj. matrix + MFSET + Bin. heap)</a:t>
            </a:r>
            <a:endParaRPr lang="ru-RU" sz="30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764704"/>
            <a:ext cx="8639175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2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dirty="0"/>
              <a:t>Алгоритм </a:t>
            </a:r>
            <a:r>
              <a:rPr lang="ru-RU" sz="3000" dirty="0" err="1" smtClean="0"/>
              <a:t>Крускала</a:t>
            </a:r>
            <a:r>
              <a:rPr lang="ru-RU" sz="3000" dirty="0" smtClean="0"/>
              <a:t> (</a:t>
            </a:r>
            <a:r>
              <a:rPr lang="en-US" sz="3000" dirty="0"/>
              <a:t>Adj. matrix + MFSET + Bin. heap)</a:t>
            </a:r>
            <a:endParaRPr lang="ru-RU" sz="30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3" y="764704"/>
            <a:ext cx="856297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31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реализации алгоритма </a:t>
            </a:r>
            <a:r>
              <a:rPr lang="ru-RU" sz="3600" dirty="0" err="1"/>
              <a:t>Крускала</a:t>
            </a:r>
            <a:r>
              <a:rPr lang="ru-RU" sz="3600" dirty="0" smtClean="0"/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4704"/>
            <a:ext cx="88392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55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реализации алгоритма </a:t>
            </a:r>
            <a:r>
              <a:rPr lang="ru-RU" sz="3600" dirty="0" err="1"/>
              <a:t>Крускала</a:t>
            </a:r>
            <a:r>
              <a:rPr lang="ru-RU" sz="3600" dirty="0" smtClean="0"/>
              <a:t>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8" y="878160"/>
            <a:ext cx="86201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6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реализации алгоритма </a:t>
            </a:r>
            <a:r>
              <a:rPr lang="ru-RU" sz="3600" dirty="0" err="1"/>
              <a:t>Крускала</a:t>
            </a:r>
            <a:r>
              <a:rPr lang="ru-RU" sz="3600" dirty="0" smtClean="0"/>
              <a:t>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887313"/>
            <a:ext cx="86391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3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(1)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0050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Kruskal's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algortihm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find Minimum Spanning Tree of a given connected,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undirected and weighted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structure to represent a weighted edge in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weight;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structure to represent a connected, undirected and weighted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V-&gt; Number of vertices, E-&gt; Number of edges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V, 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graph is represented as an array of edges. Since the graph 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undirected, the edge 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is also edge 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to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 Both are counted as 1 edge here.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 edge;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8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smtClean="0"/>
              <a:t>Обобщенный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 smtClean="0"/>
              <a:t>Предположим, что у нас есть  связный неориентированный граф </a:t>
            </a:r>
            <a:r>
              <a:rPr lang="en-US" sz="2400" b="1" i="1" dirty="0" smtClean="0"/>
              <a:t>G</a:t>
            </a:r>
            <a:r>
              <a:rPr lang="ru-RU" sz="2400" b="1" i="1" dirty="0" smtClean="0"/>
              <a:t>=(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E</a:t>
            </a:r>
            <a:r>
              <a:rPr lang="ru-RU" sz="2400" b="1" i="1" dirty="0" smtClean="0"/>
              <a:t>) </a:t>
            </a:r>
            <a:r>
              <a:rPr lang="ru-RU" sz="2400" dirty="0" smtClean="0"/>
              <a:t>с весовой функцией </a:t>
            </a:r>
            <a:r>
              <a:rPr lang="en-US" sz="2400" b="1" i="1" dirty="0" smtClean="0"/>
              <a:t>w</a:t>
            </a:r>
            <a:r>
              <a:rPr lang="ru-RU" sz="2400" b="1" i="1" dirty="0" smtClean="0"/>
              <a:t> : </a:t>
            </a:r>
            <a:r>
              <a:rPr lang="en-US" sz="2400" b="1" i="1" dirty="0" smtClean="0"/>
              <a:t>E </a:t>
            </a:r>
            <a:r>
              <a:rPr lang="ru-RU" sz="2400" b="1" i="1" dirty="0" smtClean="0"/>
              <a:t>→ ℝ </a:t>
            </a:r>
            <a:r>
              <a:rPr lang="ru-RU" sz="2400" dirty="0" smtClean="0"/>
              <a:t>и мы хотим найти минимальное </a:t>
            </a:r>
            <a:r>
              <a:rPr lang="ru-RU" sz="2400" dirty="0" err="1" smtClean="0"/>
              <a:t>остовное</a:t>
            </a:r>
            <a:r>
              <a:rPr lang="ru-RU" sz="2400" dirty="0" smtClean="0"/>
              <a:t> дерево для </a:t>
            </a:r>
            <a:r>
              <a:rPr lang="en-US" sz="2400" b="1" i="1" dirty="0" smtClean="0"/>
              <a:t>G</a:t>
            </a:r>
            <a:endParaRPr lang="ru-RU" sz="2400" b="1" i="1" dirty="0" smtClean="0"/>
          </a:p>
          <a:p>
            <a:r>
              <a:rPr lang="ru-RU" sz="2400" dirty="0" smtClean="0"/>
              <a:t>Выращивание = добавляем по одному ребру</a:t>
            </a:r>
          </a:p>
          <a:p>
            <a:r>
              <a:rPr lang="ru-RU" sz="2400" dirty="0" smtClean="0"/>
              <a:t>Работаем с множеством </a:t>
            </a:r>
            <a:r>
              <a:rPr lang="en-US" sz="2400" b="1" i="1" dirty="0" smtClean="0"/>
              <a:t>A </a:t>
            </a:r>
            <a:r>
              <a:rPr lang="ru-RU" sz="2400" b="1" i="1" dirty="0" smtClean="0"/>
              <a:t>⊆ Е</a:t>
            </a:r>
            <a:r>
              <a:rPr lang="ru-RU" sz="2400" dirty="0" smtClean="0"/>
              <a:t>, удовлетворяющим инварианту цикла:</a:t>
            </a:r>
          </a:p>
          <a:p>
            <a:pPr lvl="1"/>
            <a:r>
              <a:rPr lang="ru-RU" sz="2400" b="1" dirty="0" smtClean="0"/>
              <a:t>Перед каждой итерацией </a:t>
            </a:r>
            <a:r>
              <a:rPr lang="en-US" sz="2400" b="1" dirty="0" smtClean="0"/>
              <a:t>A</a:t>
            </a:r>
            <a:r>
              <a:rPr lang="ru-RU" sz="2400" b="1" dirty="0" smtClean="0"/>
              <a:t> представляет собой подмножество некоторого минимального </a:t>
            </a:r>
            <a:r>
              <a:rPr lang="ru-RU" sz="2400" b="1" dirty="0" err="1" smtClean="0"/>
              <a:t>остовного</a:t>
            </a:r>
            <a:r>
              <a:rPr lang="ru-RU" sz="2400" b="1" dirty="0" smtClean="0"/>
              <a:t> дерева</a:t>
            </a:r>
            <a:endParaRPr lang="ru-RU" sz="2400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0688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Creates a graph with V vertices and E edges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Graph*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Graph* graph =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Graph*)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Graph)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graph-&gt;V = V;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 = 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 =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Edge*)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graph-&gt;E *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 )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graph;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structure to represent a subset for union-find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parent;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utility function to find set of an element 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(uses path compression technique)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find(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 subsets[],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find root and make root as parent of i (path compression)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(subsets[i].parent != 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subsets[i].parent = find(subsets, subsets[i].parent);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subsets[i].parent;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0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(3)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73172"/>
            <a:ext cx="87129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function that does union of two sets of x and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(uses union by rank)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Union(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 subsets[],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find(subsets, 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find(subsets, 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Attach smaller rank tree under root of high rank tree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(Union by Rank)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(subsets[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].rank &lt;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].rank)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].parent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if (subsets[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].rank &gt;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].rank)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].parent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If ranks are same, then make one as root and increment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its rank by 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].parent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xroot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].rank++;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8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(4)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Compare two edges according to their weights.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Used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for sorting an array of edges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myComp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void* a,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void*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 a1 =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Edge*)a;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 b1 =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Edge*)b;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a1-&gt;weight &gt; b1-&gt;weight;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The main function to construct MST using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Kruskal's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algorithm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KruskalMST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Graph* graph)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 = graph-&gt;V;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 result[V];  //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Tnis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will store the resultant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 = 0;  // An index variable, used for result[]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 // An index variable, used for sorted edges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Step 1:  Sort all the edges in non-decreasing order of their weight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If we are not allowed to change the given graph, we can create a copy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array of edges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(graph-&gt;edge, graph-&gt;E,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(graph-&gt;edge[0]),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myComp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Allocate memory for creating V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ssubsets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 *subsets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subset*)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V *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subset)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5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(5)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V subsets with single elements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 = 0; v &lt; V; ++v)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subsets[v].parent = v;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subsets[v].rank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Number of edges to be taken is equal to V-1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(e &lt; V - 1)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Step 2: Pick the smallest edge. And increment the index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for next iteration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Edge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next_edge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graph-&gt;edge[i++];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 = find(subsets,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next_edge.src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 = find(subsets,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next_edge.dest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If including this edge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does't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cause cycle, include 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in result and increment the index of result for next edge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(x !=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result[e++]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next_edge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Union(subsets, x, 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Else discard the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next_edge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(6)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9269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// print the contents of result[] to display the built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("Following are the edges in the constructed MST\n");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(i = 0; i &lt; e; ++i)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("%d -- %d == %d\n", result[i].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result[i].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result[i].weight);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Driver program to test above functions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/* Let us create following weighted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0--------1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|  \     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6|   5\   |15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|      \ 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2--------3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4      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 = 4;  // Number of vertices in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 = 5;  // Number of edges in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Graph* graph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(V, E);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add edge 0-1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graph-&gt;edge[0].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graph-&gt;edge[0].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graph-&gt;edge[0].weight = 10;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</a:t>
            </a:r>
            <a:r>
              <a:rPr lang="ru-RU" sz="3600" dirty="0" err="1" smtClean="0"/>
              <a:t>Крускала</a:t>
            </a:r>
            <a:r>
              <a:rPr lang="ru-RU" sz="3600" dirty="0" smtClean="0"/>
              <a:t> (7)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30317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 edge 0-2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graph-&gt;edge[1].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graph-&gt;edge[1].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graph-&gt;edge[1].weight = 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add edge 0-3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graph-&gt;edge[2].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graph-&gt;edge[2].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graph-&gt;edge[2].weight = 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add edge 1-3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graph-&gt;edge[3].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graph-&gt;edge[3].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graph-&gt;edge[3].weight = 15;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add edge 2-3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graph-&gt;edge[4].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graph-&gt;edge[4].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graph-&gt;edge[4].weight = 4;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KruskalMST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(graph);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Стрелка вниз 4"/>
          <p:cNvSpPr/>
          <p:nvPr/>
        </p:nvSpPr>
        <p:spPr>
          <a:xfrm rot="10800000">
            <a:off x="7955510" y="1052736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9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Прима (</a:t>
            </a:r>
            <a:r>
              <a:rPr lang="en-US" sz="3600" dirty="0"/>
              <a:t>Prim) </a:t>
            </a:r>
            <a:endParaRPr lang="ru-RU" sz="36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" y="692696"/>
            <a:ext cx="89439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09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Алгоритм Прима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44432" cy="37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Прима (1)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005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Number of vertices in the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#define V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utility function to find the vertex with minimum key value, from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the set of vertices not yet included in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minKey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key[],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// Initialize min value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 = INT_MAX,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 = 0; v &lt; V; v++)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[v] == false &amp;&amp; key[v] &lt; min)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min = key[v],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utility function to print the constructed MST stored in parent[]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parent[],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graph[V][V])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("Edge   Weight\n");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1; i &lt; V; 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("%d - %d    %d \n", parent[i], i, graph[i][parent[i]]);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5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Прима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005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Function to construct and print MST for a graph represented using adjacency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matrix representation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graph[V][V])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parent[V]; // Array to store constructed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key[V];   // Key values used to pick minimum weight edge in cut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[V];  // To represent set of vertices not yet included in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// Initialize all keys as INFINITE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V; 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key[i] = INT_MAX,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 = 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// Always include first 1st vertex in MST.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key[0] = 0;     // Make key 0 so that this vertex is picked as first vertex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parent[0] = -1; // First node is always root of MST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// The MST will have V vertices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count = 0; count &lt; V-1; count++)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Pick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minimum key vertex from the set of vertices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not yet included in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minKey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Add the picked vertex to the MST 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[u] = 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1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smtClean="0"/>
              <a:t>Обобщенный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 smtClean="0"/>
              <a:t>Инвариант цикла:</a:t>
            </a:r>
          </a:p>
          <a:p>
            <a:pPr lvl="1"/>
            <a:r>
              <a:rPr lang="ru-RU" sz="2400" b="1" dirty="0" smtClean="0"/>
              <a:t>Перед каждой итерацией </a:t>
            </a:r>
            <a:r>
              <a:rPr lang="en-US" sz="2400" b="1" dirty="0" smtClean="0"/>
              <a:t>A</a:t>
            </a:r>
            <a:r>
              <a:rPr lang="ru-RU" sz="2400" b="1" dirty="0" smtClean="0"/>
              <a:t> представляет собой подмножество некоторого минимального </a:t>
            </a:r>
            <a:r>
              <a:rPr lang="ru-RU" sz="2400" b="1" dirty="0" err="1" smtClean="0"/>
              <a:t>остовного</a:t>
            </a:r>
            <a:r>
              <a:rPr lang="ru-RU" sz="2400" b="1" dirty="0" smtClean="0"/>
              <a:t> дерева</a:t>
            </a:r>
            <a:endParaRPr lang="ru-RU" sz="2400" b="1" i="1" dirty="0" smtClean="0"/>
          </a:p>
          <a:p>
            <a:r>
              <a:rPr lang="ru-RU" sz="2400" dirty="0" smtClean="0"/>
              <a:t>На каждом шаге алгоритма мы определяем ребро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u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)</a:t>
            </a:r>
            <a:r>
              <a:rPr lang="ru-RU" sz="2400" dirty="0" smtClean="0"/>
              <a:t>, которое можно добавить к </a:t>
            </a:r>
            <a:r>
              <a:rPr lang="en-US" sz="2400" b="1" i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без нарушения этого инварианта, то есть </a:t>
            </a:r>
            <a:r>
              <a:rPr lang="en-US" sz="2400" b="1" i="1" dirty="0" smtClean="0"/>
              <a:t>A </a:t>
            </a:r>
            <a:r>
              <a:rPr lang="ru-RU" sz="2400" b="1" i="1" dirty="0" smtClean="0"/>
              <a:t>∪ {(</a:t>
            </a:r>
            <a:r>
              <a:rPr lang="en-US" sz="2400" b="1" i="1" dirty="0" smtClean="0"/>
              <a:t>u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)}</a:t>
            </a:r>
            <a:r>
              <a:rPr lang="ru-RU" sz="2400" dirty="0" smtClean="0"/>
              <a:t> также является подмножеством минимального </a:t>
            </a:r>
            <a:r>
              <a:rPr lang="ru-RU" sz="2400" dirty="0" err="1" smtClean="0"/>
              <a:t>остовного</a:t>
            </a:r>
            <a:r>
              <a:rPr lang="ru-RU" sz="2400" dirty="0" smtClean="0"/>
              <a:t> дерева</a:t>
            </a:r>
          </a:p>
          <a:p>
            <a:r>
              <a:rPr lang="ru-RU" sz="2400" dirty="0" smtClean="0"/>
              <a:t>Такое ребро называется </a:t>
            </a:r>
            <a:r>
              <a:rPr lang="ru-RU" sz="2400" b="1" u="sng" dirty="0" smtClean="0"/>
              <a:t>безопасным ребром</a:t>
            </a:r>
            <a:r>
              <a:rPr lang="ru-RU" sz="2400" u="sng" dirty="0" smtClean="0"/>
              <a:t> </a:t>
            </a:r>
            <a:r>
              <a:rPr lang="ru-RU" sz="2400" dirty="0" smtClean="0"/>
              <a:t>для </a:t>
            </a:r>
            <a:r>
              <a:rPr lang="en-US" sz="2400" b="1" i="1" dirty="0" smtClean="0"/>
              <a:t>A</a:t>
            </a:r>
            <a:r>
              <a:rPr lang="ru-RU" sz="2400" dirty="0" smtClean="0"/>
              <a:t>, поскольку его можно добавить к </a:t>
            </a:r>
            <a:r>
              <a:rPr lang="en-US" sz="2400" b="1" i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не нарушая инвариант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Прима (3)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36712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key value and parent index of the adjacent vertices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the picked vertex. Consider only those vertices which are not yet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// included in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 = 0; v &lt; V; v++)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// graph[u][v] is non zero only for adjacent vertices of 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//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[v] is false for vertices not yet included in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// Update the key only if graph[u][v] is smaller than key[v]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if (graph[u][v] &amp;&amp;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mstSet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[v] == false &amp;&amp; graph[u][v] &lt;  key[v])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parent[v]  = u, key[v] = graph[u][v];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// print the constructed MST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(parent, V, graph);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51723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1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Пример алгоритма Прима (4)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0050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program to test above function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/* Let us create the following graph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2    3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(0)--(1)--(2)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|   / \   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6| 8/   \5 |7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| /     \ 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(3)-------(4)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9         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graph[V][V] = {{0, 2, 0, 6, 0},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{2, 0, 3, 8, 5},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{0, 3, 0, 0, 7},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{6, 8, 0, 0, 9},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{0, 5, 7, 9, 0},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Print the solution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primMST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(graph);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7884368" y="1124744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Алгоритмы построения </a:t>
            </a:r>
            <a:r>
              <a:rPr lang="en-US" sz="3600" dirty="0"/>
              <a:t>MST </a:t>
            </a:r>
            <a:endParaRPr lang="ru-RU" sz="3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836712"/>
            <a:ext cx="86677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51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Generic-MST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Generic-MST(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G,w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	A= ∅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не образует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остовного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дерева</a:t>
            </a:r>
          </a:p>
          <a:p>
            <a:pPr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3		Найти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 безопасное для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		A=A ∪ {(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)}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 smtClean="0"/>
              <a:t>Основная сложность </a:t>
            </a:r>
            <a:r>
              <a:rPr lang="en-US" sz="2400" dirty="0" smtClean="0"/>
              <a:t>– </a:t>
            </a:r>
            <a:r>
              <a:rPr lang="ru-RU" sz="2400" dirty="0" smtClean="0"/>
              <a:t>это поиск безопасного ребра в строке 3</a:t>
            </a:r>
            <a:endParaRPr lang="ru-RU" sz="2400" dirty="0" smtClean="0">
              <a:cs typeface="Courier New" pitchFamily="49" charset="0"/>
            </a:endParaRPr>
          </a:p>
          <a:p>
            <a:pPr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46931"/>
          </a:xfrm>
        </p:spPr>
        <p:txBody>
          <a:bodyPr/>
          <a:lstStyle/>
          <a:p>
            <a:r>
              <a:rPr lang="ru-RU" dirty="0" smtClean="0"/>
              <a:t>Безопасное ребро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6181"/>
          </a:xfrm>
        </p:spPr>
        <p:txBody>
          <a:bodyPr/>
          <a:lstStyle/>
          <a:p>
            <a:r>
              <a:rPr lang="ru-RU" sz="2400" b="1" dirty="0" smtClean="0"/>
              <a:t>Разрезом</a:t>
            </a:r>
            <a:r>
              <a:rPr lang="ru-RU" sz="2400" dirty="0" smtClean="0"/>
              <a:t>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) </a:t>
            </a:r>
            <a:r>
              <a:rPr lang="ru-RU" sz="2400" b="1" dirty="0" smtClean="0"/>
              <a:t>графа</a:t>
            </a:r>
            <a:r>
              <a:rPr lang="ru-RU" sz="2400" dirty="0" smtClean="0"/>
              <a:t> </a:t>
            </a:r>
            <a:r>
              <a:rPr lang="en-US" sz="2400" b="1" i="1" dirty="0" smtClean="0"/>
              <a:t>G</a:t>
            </a:r>
            <a:r>
              <a:rPr lang="ru-RU" sz="2400" b="1" i="1" dirty="0" smtClean="0"/>
              <a:t>=(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E</a:t>
            </a:r>
            <a:r>
              <a:rPr lang="ru-RU" sz="2400" b="1" i="1" dirty="0" smtClean="0"/>
              <a:t>) </a:t>
            </a:r>
            <a:r>
              <a:rPr lang="ru-RU" sz="2400" dirty="0" smtClean="0"/>
              <a:t>называется разбиение множества вершин </a:t>
            </a:r>
            <a:r>
              <a:rPr lang="en-US" sz="2400" b="1" i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на два подмножества </a:t>
            </a:r>
            <a:r>
              <a:rPr lang="en-US" sz="2400" b="1" i="1" dirty="0" smtClean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S</a:t>
            </a:r>
            <a:endParaRPr lang="ru-RU" sz="2400" dirty="0" smtClean="0"/>
          </a:p>
          <a:p>
            <a:r>
              <a:rPr lang="ru-RU" sz="2400" b="1" dirty="0" smtClean="0"/>
              <a:t>Ребро</a:t>
            </a:r>
            <a:r>
              <a:rPr lang="ru-RU" sz="2400" dirty="0" smtClean="0"/>
              <a:t>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u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) ∈ </a:t>
            </a:r>
            <a:r>
              <a:rPr lang="en-US" sz="2400" b="1" i="1" dirty="0" smtClean="0"/>
              <a:t>E </a:t>
            </a:r>
            <a:r>
              <a:rPr lang="ru-RU" sz="2400" b="1" dirty="0" smtClean="0"/>
              <a:t>пересекает разрез</a:t>
            </a:r>
            <a:r>
              <a:rPr lang="ru-RU" sz="2400" dirty="0" smtClean="0"/>
              <a:t>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)</a:t>
            </a:r>
            <a:r>
              <a:rPr lang="ru-RU" sz="2400" dirty="0" smtClean="0"/>
              <a:t>, если один из концов находится в </a:t>
            </a:r>
            <a:r>
              <a:rPr lang="en-US" sz="2400" b="1" i="1" dirty="0" smtClean="0"/>
              <a:t>S</a:t>
            </a:r>
            <a:r>
              <a:rPr lang="ru-RU" sz="2400" dirty="0" smtClean="0"/>
              <a:t>, а второй – в 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S</a:t>
            </a:r>
            <a:endParaRPr lang="ru-RU" sz="2400" dirty="0" smtClean="0"/>
          </a:p>
          <a:p>
            <a:r>
              <a:rPr lang="ru-RU" sz="2400" b="1" dirty="0" smtClean="0"/>
              <a:t>Разрез согласован со множеством ребер</a:t>
            </a:r>
            <a:r>
              <a:rPr lang="ru-RU" sz="2400" dirty="0" smtClean="0"/>
              <a:t> </a:t>
            </a:r>
            <a:r>
              <a:rPr lang="en-US" sz="2400" b="1" i="1" dirty="0" smtClean="0"/>
              <a:t>A</a:t>
            </a:r>
            <a:r>
              <a:rPr lang="ru-RU" sz="2400" dirty="0" smtClean="0"/>
              <a:t>, если ни одно ребро из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не пересекает разрез</a:t>
            </a:r>
          </a:p>
          <a:p>
            <a:r>
              <a:rPr lang="ru-RU" sz="2400" dirty="0" smtClean="0"/>
              <a:t>Ребро, пересекающее разрез, является </a:t>
            </a:r>
            <a:r>
              <a:rPr lang="ru-RU" sz="2400" b="1" dirty="0" smtClean="0"/>
              <a:t>легким ребром</a:t>
            </a:r>
            <a:r>
              <a:rPr lang="ru-RU" sz="2400" dirty="0" smtClean="0"/>
              <a:t>, если оно имеет минимальный вес среди всех ребер, пересекающих разрез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100" y="4581128"/>
            <a:ext cx="4863180" cy="168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475660"/>
            <a:ext cx="4863180" cy="168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9698" y="1124744"/>
            <a:ext cx="2344302" cy="364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/>
              <a:t>Правило выбора безопасного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556792"/>
            <a:ext cx="7283152" cy="4574133"/>
          </a:xfrm>
        </p:spPr>
        <p:txBody>
          <a:bodyPr/>
          <a:lstStyle/>
          <a:p>
            <a:r>
              <a:rPr lang="ru-RU" sz="2400" b="1" dirty="0" smtClean="0"/>
              <a:t>Теорема</a:t>
            </a:r>
            <a:r>
              <a:rPr lang="ru-RU" sz="2400" dirty="0" smtClean="0"/>
              <a:t>. Пусть </a:t>
            </a:r>
            <a:r>
              <a:rPr lang="en-US" sz="2400" b="1" i="1" dirty="0" smtClean="0"/>
              <a:t>G</a:t>
            </a:r>
            <a:r>
              <a:rPr lang="ru-RU" sz="2400" b="1" i="1" dirty="0" smtClean="0"/>
              <a:t>=(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E</a:t>
            </a:r>
            <a:r>
              <a:rPr lang="ru-RU" sz="2400" b="1" i="1" dirty="0" smtClean="0"/>
              <a:t>)</a:t>
            </a:r>
            <a:r>
              <a:rPr lang="ru-RU" sz="2400" dirty="0" smtClean="0"/>
              <a:t> – связный неориентированный граф с действительной весовой функцией </a:t>
            </a:r>
            <a:r>
              <a:rPr lang="en-US" sz="2400" b="1" i="1" dirty="0" smtClean="0"/>
              <a:t>w</a:t>
            </a:r>
            <a:r>
              <a:rPr lang="ru-RU" sz="2400" dirty="0" smtClean="0"/>
              <a:t>, определенной на </a:t>
            </a:r>
            <a:r>
              <a:rPr lang="en-US" sz="2400" b="1" i="1" dirty="0" smtClean="0"/>
              <a:t>E</a:t>
            </a:r>
            <a:r>
              <a:rPr lang="ru-RU" sz="2400" dirty="0" smtClean="0"/>
              <a:t>. Пусть </a:t>
            </a:r>
            <a:r>
              <a:rPr lang="en-US" sz="2400" b="1" i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– подмножество </a:t>
            </a:r>
            <a:r>
              <a:rPr lang="en-US" sz="2400" b="1" i="1" dirty="0" smtClean="0"/>
              <a:t>E</a:t>
            </a:r>
            <a:r>
              <a:rPr lang="ru-RU" sz="2400" dirty="0" smtClean="0"/>
              <a:t>, которое входит в некоторое минимальное </a:t>
            </a:r>
            <a:r>
              <a:rPr lang="ru-RU" sz="2400" dirty="0" err="1" smtClean="0"/>
              <a:t>остовное</a:t>
            </a:r>
            <a:r>
              <a:rPr lang="ru-RU" sz="2400" dirty="0" smtClean="0"/>
              <a:t> дерево </a:t>
            </a:r>
            <a:r>
              <a:rPr lang="en-US" sz="2400" b="1" i="1" dirty="0" smtClean="0"/>
              <a:t>G</a:t>
            </a:r>
            <a:r>
              <a:rPr lang="ru-RU" sz="2400" dirty="0" smtClean="0"/>
              <a:t>, (</a:t>
            </a:r>
            <a:r>
              <a:rPr lang="ru-RU" sz="2400" b="1" i="1" dirty="0" smtClean="0"/>
              <a:t>S,V-S)</a:t>
            </a:r>
            <a:r>
              <a:rPr lang="ru-RU" sz="2400" dirty="0" smtClean="0"/>
              <a:t> – любой разрез, согласованный с </a:t>
            </a:r>
            <a:r>
              <a:rPr lang="ru-RU" sz="2400" b="1" i="1" dirty="0" smtClean="0"/>
              <a:t>А</a:t>
            </a:r>
            <a:r>
              <a:rPr lang="ru-RU" sz="2400" dirty="0" smtClean="0"/>
              <a:t>, а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u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)</a:t>
            </a:r>
            <a:r>
              <a:rPr lang="ru-RU" sz="2400" dirty="0" smtClean="0"/>
              <a:t> – легкое ребро, пересекающее разрез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)</a:t>
            </a:r>
            <a:r>
              <a:rPr lang="ru-RU" sz="2400" dirty="0" smtClean="0"/>
              <a:t>, тогда ребро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u</a:t>
            </a:r>
            <a:r>
              <a:rPr lang="ru-RU" sz="2400" b="1" i="1" dirty="0" smtClean="0"/>
              <a:t>,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)</a:t>
            </a:r>
            <a:r>
              <a:rPr lang="ru-RU" sz="2400" dirty="0" smtClean="0"/>
              <a:t> является безопасным для 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3702</TotalTime>
  <Words>3073</Words>
  <Application>Microsoft Office PowerPoint</Application>
  <PresentationFormat>Экран (4:3)</PresentationFormat>
  <Paragraphs>515</Paragraphs>
  <Slides>62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62</vt:i4>
      </vt:variant>
    </vt:vector>
  </HeadingPairs>
  <TitlesOfParts>
    <vt:vector size="67" baseType="lpstr">
      <vt:lpstr>Тема1</vt:lpstr>
      <vt:lpstr>Тема Office</vt:lpstr>
      <vt:lpstr>1_Тема Office</vt:lpstr>
      <vt:lpstr>2_Тема Office</vt:lpstr>
      <vt:lpstr>3_Тема Office</vt:lpstr>
      <vt:lpstr>Алгоритмы построения минимального остовного дерева</vt:lpstr>
      <vt:lpstr>Задача (пример)</vt:lpstr>
      <vt:lpstr>Остовные деревья</vt:lpstr>
      <vt:lpstr>Алгоритмы</vt:lpstr>
      <vt:lpstr>Обобщенный метод</vt:lpstr>
      <vt:lpstr>Обобщенный метод</vt:lpstr>
      <vt:lpstr>Generic-MST</vt:lpstr>
      <vt:lpstr>Безопасное ребро</vt:lpstr>
      <vt:lpstr>Правило выбора безопасного ребра</vt:lpstr>
      <vt:lpstr>Generic-MST</vt:lpstr>
      <vt:lpstr>Выбор безопасного ребра</vt:lpstr>
      <vt:lpstr>Алгоритм Крускала</vt:lpstr>
      <vt:lpstr>Алгоритм Крускала</vt:lpstr>
      <vt:lpstr>MST-Kruskal</vt:lpstr>
      <vt:lpstr>Алгоритм Крускала (1/2)</vt:lpstr>
      <vt:lpstr>Алгоритм Крускала (2/2)</vt:lpstr>
      <vt:lpstr>Алгоритм Прима</vt:lpstr>
      <vt:lpstr>Алгоритм Прима</vt:lpstr>
      <vt:lpstr>MST-Prim</vt:lpstr>
      <vt:lpstr>Алгоритм Прима</vt:lpstr>
      <vt:lpstr>Алгоритмы построения минимального остовного дерева</vt:lpstr>
      <vt:lpstr>Вопросы</vt:lpstr>
      <vt:lpstr>Примеры реализации на С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Алгоритм Крускала (Kruskal) </vt:lpstr>
      <vt:lpstr>MFSET </vt:lpstr>
      <vt:lpstr>MFSET </vt:lpstr>
      <vt:lpstr>MFSET </vt:lpstr>
      <vt:lpstr>MFSET </vt:lpstr>
      <vt:lpstr>MFSET </vt:lpstr>
      <vt:lpstr>MFSET </vt:lpstr>
      <vt:lpstr>Алгоритм Крускала (Adj. matrix + MFSET + Bin. heap)</vt:lpstr>
      <vt:lpstr>Алгоритм Крускала (Adj. matrix + MFSET + Bin. heap)</vt:lpstr>
      <vt:lpstr>Алгоритм Крускала (Adj. matrix + MFSET + Bin. heap)</vt:lpstr>
      <vt:lpstr>Пример реализации алгоритма Крускала </vt:lpstr>
      <vt:lpstr>Пример реализации алгоритма Крускала </vt:lpstr>
      <vt:lpstr>Пример реализации алгоритма Крускала </vt:lpstr>
      <vt:lpstr>Пример алгоритма Крускала (1)</vt:lpstr>
      <vt:lpstr>Пример алгоритма Крускала (2)</vt:lpstr>
      <vt:lpstr>Пример алгоритма Крускала (3)</vt:lpstr>
      <vt:lpstr>Пример алгоритма Крускала (4)</vt:lpstr>
      <vt:lpstr>Пример алгоритма Крускала (5)</vt:lpstr>
      <vt:lpstr>Пример алгоритма Крускала (6)</vt:lpstr>
      <vt:lpstr>Пример алгоритма Крускала (7)</vt:lpstr>
      <vt:lpstr>Алгоритм Прима (Prim) </vt:lpstr>
      <vt:lpstr>Алгоритм Прима</vt:lpstr>
      <vt:lpstr>Пример алгоритма Прима (1)</vt:lpstr>
      <vt:lpstr>Пример алгоритма Прима (2)</vt:lpstr>
      <vt:lpstr>Пример алгоритма Прима (3)</vt:lpstr>
      <vt:lpstr>Пример алгоритма Прима (4)</vt:lpstr>
      <vt:lpstr>Алгоритмы построения MST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Алексей Кузнецов</cp:lastModifiedBy>
  <cp:revision>425</cp:revision>
  <dcterms:created xsi:type="dcterms:W3CDTF">2017-05-16T13:01:14Z</dcterms:created>
  <dcterms:modified xsi:type="dcterms:W3CDTF">2020-01-19T13:12:10Z</dcterms:modified>
</cp:coreProperties>
</file>