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89"/>
  </p:notesMasterIdLst>
  <p:sldIdLst>
    <p:sldId id="258" r:id="rId3"/>
    <p:sldId id="263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25" r:id="rId27"/>
    <p:sldId id="326" r:id="rId28"/>
    <p:sldId id="333" r:id="rId29"/>
    <p:sldId id="334" r:id="rId30"/>
    <p:sldId id="335" r:id="rId31"/>
    <p:sldId id="336" r:id="rId32"/>
    <p:sldId id="338" r:id="rId33"/>
    <p:sldId id="337" r:id="rId34"/>
    <p:sldId id="339" r:id="rId35"/>
    <p:sldId id="340" r:id="rId36"/>
    <p:sldId id="341" r:id="rId37"/>
    <p:sldId id="291" r:id="rId38"/>
    <p:sldId id="280" r:id="rId39"/>
    <p:sldId id="290" r:id="rId40"/>
    <p:sldId id="314" r:id="rId41"/>
    <p:sldId id="315" r:id="rId42"/>
    <p:sldId id="316" r:id="rId43"/>
    <p:sldId id="317" r:id="rId44"/>
    <p:sldId id="319" r:id="rId45"/>
    <p:sldId id="320" r:id="rId46"/>
    <p:sldId id="321" r:id="rId47"/>
    <p:sldId id="322" r:id="rId48"/>
    <p:sldId id="323" r:id="rId49"/>
    <p:sldId id="324" r:id="rId50"/>
    <p:sldId id="327" r:id="rId51"/>
    <p:sldId id="328" r:id="rId52"/>
    <p:sldId id="329" r:id="rId53"/>
    <p:sldId id="330" r:id="rId54"/>
    <p:sldId id="331" r:id="rId55"/>
    <p:sldId id="332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  <p:sldId id="369" r:id="rId84"/>
    <p:sldId id="370" r:id="rId85"/>
    <p:sldId id="371" r:id="rId86"/>
    <p:sldId id="372" r:id="rId87"/>
    <p:sldId id="373" r:id="rId8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>
      <p:cViewPr varScale="1">
        <p:scale>
          <a:sx n="113" d="100"/>
          <a:sy n="113" d="100"/>
        </p:scale>
        <p:origin x="8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05.02.2020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7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237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9C7EE-4AEC-4B3D-AC69-023FB48205B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87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9C7EE-4AEC-4B3D-AC69-023FB48205B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93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9C7EE-4AEC-4B3D-AC69-023FB48205B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7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9C7EE-4AEC-4B3D-AC69-023FB48205B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35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77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688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78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231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79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041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80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75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81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218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82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3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645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83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91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84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236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85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375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86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06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65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570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35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22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34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9C7EE-4AEC-4B3D-AC69-023FB48205B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4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9C7EE-4AEC-4B3D-AC69-023FB48205B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40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05.02.2020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BB730-2E8E-4FE9-8FD8-F144FE8D23DE}" type="datetimeFigureOut">
              <a:rPr lang="ru-RU"/>
              <a:pPr>
                <a:defRPr/>
              </a:pPr>
              <a:t>05.02.2020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F682C-E1E3-407B-B1BD-AC65D91912C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217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321D1-563F-4656-82A3-929773CF415E}" type="datetimeFigureOut">
              <a:rPr lang="ru-RU"/>
              <a:pPr>
                <a:defRPr/>
              </a:pPr>
              <a:t>05.02.2020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67FA0-93FD-41DA-82EE-6D1434A9509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13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48EB5-1C8A-4318-A90A-94AFDAF730E8}" type="datetimeFigureOut">
              <a:rPr lang="ru-RU"/>
              <a:pPr>
                <a:defRPr/>
              </a:pPr>
              <a:t>05.02.2020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CB67A-C836-4EB3-8618-957A20954DE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24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6D836-1B9C-4267-9D3F-D660992E7300}" type="datetimeFigureOut">
              <a:rPr lang="ru-RU"/>
              <a:pPr>
                <a:defRPr/>
              </a:pPr>
              <a:t>05.02.2020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A1F63-EE9F-40DD-91D3-D377C07C5AE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544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C812-BA93-411F-B94D-C64429D4C501}" type="datetimeFigureOut">
              <a:rPr lang="ru-RU"/>
              <a:pPr>
                <a:defRPr/>
              </a:pPr>
              <a:t>05.02.2020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D1AE8-00D7-46ED-9025-A525D22FB0F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561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1FB19-3EE4-43E4-907F-6A80EDE30525}" type="datetimeFigureOut">
              <a:rPr lang="ru-RU"/>
              <a:pPr>
                <a:defRPr/>
              </a:pPr>
              <a:t>05.02.2020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F50F-42B9-4B00-92F8-8C286A44DC7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62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01E4-505B-4EC2-9BB6-6B586A8979E9}" type="datetimeFigureOut">
              <a:rPr lang="ru-RU"/>
              <a:pPr>
                <a:defRPr/>
              </a:pPr>
              <a:t>05.02.2020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66BBC-8906-41F2-B4AF-32E34B8BEBB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386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C96F7-38B3-432C-B4C4-A6074338D4B3}" type="datetimeFigureOut">
              <a:rPr lang="ru-RU"/>
              <a:pPr>
                <a:defRPr/>
              </a:pPr>
              <a:t>05.02.2020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3227-08F7-4F30-B696-11DF7FCED15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60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05.02.2020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62C1-970C-4071-9457-0A92B0186207}" type="datetimeFigureOut">
              <a:rPr lang="ru-RU"/>
              <a:pPr>
                <a:defRPr/>
              </a:pPr>
              <a:t>05.02.2020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AA292-9E14-4F3E-82F0-67BB40FFD3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194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F4375-BA88-4160-98A1-C5E12357E530}" type="datetimeFigureOut">
              <a:rPr lang="ru-RU"/>
              <a:pPr>
                <a:defRPr/>
              </a:pPr>
              <a:t>05.02.2020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5A83-BCDA-4B10-AEF2-31F719C84AA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349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8C58E-200B-4B76-B692-0AE0404742DD}" type="datetimeFigureOut">
              <a:rPr lang="ru-RU"/>
              <a:pPr>
                <a:defRPr/>
              </a:pPr>
              <a:t>05.02.2020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3FD2F-19D2-4DF5-9C7D-EE3B424F37D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81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05.02.2020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05.02.2020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05.02.2020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05.02.2020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89206E-BC7A-4D08-B3FA-125795FD95D6}" type="datetimeFigureOut">
              <a:rPr lang="ru-RU"/>
              <a:pPr>
                <a:defRPr/>
              </a:pPr>
              <a:t>05.02.2020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41645C-7130-4AE6-B3F4-1C5344221C1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93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err="1"/>
              <a:t>Алгоритмы</a:t>
            </a:r>
            <a:r>
              <a:rPr lang="en-US" sz="4000" b="1" dirty="0"/>
              <a:t> </a:t>
            </a:r>
            <a:r>
              <a:rPr lang="en-US" sz="4000" b="1" dirty="0" err="1"/>
              <a:t>поиска</a:t>
            </a:r>
            <a:r>
              <a:rPr lang="en-US" sz="4000" b="1" dirty="0"/>
              <a:t> </a:t>
            </a:r>
            <a:r>
              <a:rPr lang="en-US" sz="4000" b="1" dirty="0" err="1"/>
              <a:t>кратчайших</a:t>
            </a:r>
            <a:r>
              <a:rPr lang="en-US" sz="4000" b="1" dirty="0"/>
              <a:t> </a:t>
            </a:r>
            <a:r>
              <a:rPr lang="en-US" sz="4000" b="1" dirty="0" err="1"/>
              <a:t>путей</a:t>
            </a:r>
            <a:r>
              <a:rPr lang="en-US" sz="4000" b="1" dirty="0"/>
              <a:t> </a:t>
            </a:r>
            <a:r>
              <a:rPr lang="en-US" sz="4000" b="1" dirty="0" err="1"/>
              <a:t>из</a:t>
            </a:r>
            <a:r>
              <a:rPr lang="en-US" sz="4000" b="1" dirty="0"/>
              <a:t> </a:t>
            </a:r>
            <a:r>
              <a:rPr lang="en-US" sz="4000" b="1" dirty="0" err="1"/>
              <a:t>одной</a:t>
            </a:r>
            <a:r>
              <a:rPr lang="en-US" sz="4000" b="1" dirty="0"/>
              <a:t> </a:t>
            </a:r>
            <a:r>
              <a:rPr lang="en-US" sz="4000" b="1" dirty="0" err="1"/>
              <a:t>вершины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13:</a:t>
            </a:r>
            <a:r>
              <a:rPr lang="ru-RU" sz="2000" b="1" dirty="0"/>
              <a:t> Основные алгоритмы на графах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Ребра с отрицательным весом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endParaRPr lang="ru-RU" dirty="0"/>
          </a:p>
          <a:p>
            <a:pPr lvl="1"/>
            <a:r>
              <a:rPr lang="ru-RU" dirty="0"/>
              <a:t>Предполагается что веса ребер положительны</a:t>
            </a:r>
          </a:p>
          <a:p>
            <a:r>
              <a:rPr lang="ru-RU" dirty="0"/>
              <a:t>Алгоритм Беллмана-Форда</a:t>
            </a:r>
          </a:p>
          <a:p>
            <a:pPr lvl="1"/>
            <a:r>
              <a:rPr lang="ru-RU" dirty="0"/>
              <a:t>Ребра могут иметь отрицательный вес</a:t>
            </a:r>
          </a:p>
          <a:p>
            <a:pPr lvl="1"/>
            <a:r>
              <a:rPr lang="ru-RU" dirty="0"/>
              <a:t>Корректный ответ если, циклы с отрицательным весом недостижимы из истока</a:t>
            </a:r>
          </a:p>
          <a:p>
            <a:pPr lvl="1"/>
            <a:r>
              <a:rPr lang="ru-RU" dirty="0"/>
              <a:t>Если такой цикл с отрицательным весом существует, то алгоритм способен выявить его наличие и сообщить об этом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3797"/>
            <a:ext cx="8229600" cy="846931"/>
          </a:xfrm>
        </p:spPr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078189"/>
          </a:xfrm>
        </p:spPr>
        <p:txBody>
          <a:bodyPr/>
          <a:lstStyle/>
          <a:p>
            <a:r>
              <a:rPr lang="ru-RU" sz="2200" dirty="0"/>
              <a:t>Может ли кратчайший путь содержать цикл???</a:t>
            </a:r>
          </a:p>
          <a:p>
            <a:r>
              <a:rPr lang="ru-RU" sz="2200" b="1" dirty="0"/>
              <a:t>Циклы с отрицательным весом</a:t>
            </a:r>
            <a:r>
              <a:rPr lang="ru-RU" sz="2200" dirty="0"/>
              <a:t>: </a:t>
            </a:r>
            <a:r>
              <a:rPr lang="ru-RU" sz="2200" dirty="0">
                <a:solidFill>
                  <a:srgbClr val="C00000"/>
                </a:solidFill>
              </a:rPr>
              <a:t>Кратчайший путь не может содержать такие циклы</a:t>
            </a:r>
            <a:r>
              <a:rPr lang="ru-RU" sz="2200" dirty="0"/>
              <a:t> (показано ранее в ребрах с отрицательным весом)</a:t>
            </a:r>
          </a:p>
          <a:p>
            <a:r>
              <a:rPr lang="ru-RU" sz="2200" b="1" dirty="0"/>
              <a:t>Циклы с положительным весом</a:t>
            </a:r>
            <a:r>
              <a:rPr lang="ru-RU" sz="2200" dirty="0"/>
              <a:t>: Если исключить такой цикл из пути, то вес пути уменьшается на вес цикла, </a:t>
            </a:r>
            <a:r>
              <a:rPr lang="ru-RU" sz="2200" dirty="0" err="1"/>
              <a:t>соответсвенно</a:t>
            </a:r>
            <a:r>
              <a:rPr lang="ru-RU" sz="2200" dirty="0"/>
              <a:t>, путь без цикла является более коротким. </a:t>
            </a:r>
            <a:r>
              <a:rPr lang="ru-RU" sz="2200" dirty="0">
                <a:solidFill>
                  <a:srgbClr val="C00000"/>
                </a:solidFill>
              </a:rPr>
              <a:t>Кратчайший путь не может содержать такие циклы</a:t>
            </a:r>
            <a:endParaRPr lang="ru-RU" sz="2200" dirty="0"/>
          </a:p>
          <a:p>
            <a:r>
              <a:rPr lang="ru-RU" sz="2200" b="1" dirty="0"/>
              <a:t>Циклы с нулевым весом</a:t>
            </a:r>
            <a:r>
              <a:rPr lang="ru-RU" sz="2200" dirty="0"/>
              <a:t>: Если исключить такой цикл из пути, то вес пути не изменится, соответственно, если существует кратчайший путь с циклом, то существует кратчайший путь </a:t>
            </a:r>
            <a:r>
              <a:rPr lang="ru-RU" sz="2200" dirty="0" err="1"/>
              <a:t>такойже</a:t>
            </a:r>
            <a:r>
              <a:rPr lang="ru-RU" sz="2200" dirty="0"/>
              <a:t> длины без цикла. </a:t>
            </a:r>
            <a:r>
              <a:rPr lang="ru-RU" sz="2200" dirty="0">
                <a:solidFill>
                  <a:srgbClr val="C00000"/>
                </a:solidFill>
              </a:rPr>
              <a:t>Для общности предположим, что кратчайший путь не содержит такие циклы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46931"/>
          </a:xfrm>
        </p:spPr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74133"/>
          </a:xfrm>
        </p:spPr>
        <p:txBody>
          <a:bodyPr/>
          <a:lstStyle/>
          <a:p>
            <a:r>
              <a:rPr lang="ru-RU" sz="2800" dirty="0"/>
              <a:t>Поскольку в любой ациклический путь в графе </a:t>
            </a:r>
            <a:r>
              <a:rPr lang="en-US" sz="2800" b="1" i="1" dirty="0"/>
              <a:t>G</a:t>
            </a:r>
            <a:r>
              <a:rPr lang="ru-RU" sz="2800" b="1" i="1" dirty="0"/>
              <a:t>=(</a:t>
            </a:r>
            <a:r>
              <a:rPr lang="en-US" sz="2800" b="1" i="1" dirty="0"/>
              <a:t>V</a:t>
            </a:r>
            <a:r>
              <a:rPr lang="ru-RU" sz="2800" b="1" i="1" dirty="0"/>
              <a:t>,</a:t>
            </a:r>
            <a:r>
              <a:rPr lang="en-US" sz="2800" b="1" i="1" dirty="0"/>
              <a:t>E</a:t>
            </a:r>
            <a:r>
              <a:rPr lang="ru-RU" sz="2800" b="1" i="1" dirty="0"/>
              <a:t>) </a:t>
            </a:r>
            <a:r>
              <a:rPr lang="ru-RU" sz="2800" dirty="0"/>
              <a:t>входит не более </a:t>
            </a:r>
            <a:r>
              <a:rPr lang="ru-RU" sz="2800" b="1" dirty="0"/>
              <a:t>|</a:t>
            </a:r>
            <a:r>
              <a:rPr lang="en-US" sz="2800" b="1" dirty="0"/>
              <a:t>V</a:t>
            </a:r>
            <a:r>
              <a:rPr lang="ru-RU" sz="2800" b="1" dirty="0"/>
              <a:t>|</a:t>
            </a:r>
            <a:r>
              <a:rPr lang="ru-RU" sz="2800" dirty="0"/>
              <a:t> вершин, то в нем содержится не более </a:t>
            </a:r>
            <a:r>
              <a:rPr lang="ru-RU" sz="2800" b="1" dirty="0"/>
              <a:t>|</a:t>
            </a:r>
            <a:r>
              <a:rPr lang="en-US" sz="2800" b="1" dirty="0"/>
              <a:t>V</a:t>
            </a:r>
            <a:r>
              <a:rPr lang="ru-RU" sz="2800" b="1" dirty="0"/>
              <a:t>|-1 </a:t>
            </a:r>
            <a:r>
              <a:rPr lang="ru-RU" sz="2800" dirty="0"/>
              <a:t>ребер. </a:t>
            </a:r>
          </a:p>
          <a:p>
            <a:r>
              <a:rPr lang="ru-RU" sz="2800" dirty="0"/>
              <a:t>Таким образом можно ограничиться рассмотрением кратчайших путей, состоящих не более чем из </a:t>
            </a:r>
            <a:r>
              <a:rPr lang="ru-RU" sz="2800" b="1" dirty="0"/>
              <a:t>|</a:t>
            </a:r>
            <a:r>
              <a:rPr lang="en-US" sz="2800" b="1" dirty="0"/>
              <a:t>V</a:t>
            </a:r>
            <a:r>
              <a:rPr lang="ru-RU" sz="2800" b="1" dirty="0"/>
              <a:t>|-1 </a:t>
            </a:r>
            <a:r>
              <a:rPr lang="ru-RU" sz="2800" dirty="0"/>
              <a:t>ребер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sz="3800" dirty="0"/>
              <a:t>Представление кратчайших путей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ru-RU" sz="2400" dirty="0"/>
              <a:t>Необходимо найти не только вес, но и сам кратчайший путь</a:t>
            </a:r>
          </a:p>
          <a:p>
            <a:r>
              <a:rPr lang="ru-RU" sz="2400" dirty="0"/>
              <a:t>В графе </a:t>
            </a:r>
            <a:r>
              <a:rPr lang="en-US" sz="2400" b="1" i="1" dirty="0"/>
              <a:t>G</a:t>
            </a:r>
            <a:r>
              <a:rPr lang="ru-RU" sz="2400" b="1" i="1" dirty="0"/>
              <a:t>=(</a:t>
            </a:r>
            <a:r>
              <a:rPr lang="en-US" sz="2400" b="1" i="1" dirty="0"/>
              <a:t>V</a:t>
            </a:r>
            <a:r>
              <a:rPr lang="ru-RU" sz="2400" b="1" i="1" dirty="0"/>
              <a:t>,</a:t>
            </a:r>
            <a:r>
              <a:rPr lang="en-US" sz="2400" b="1" i="1" dirty="0"/>
              <a:t>E</a:t>
            </a:r>
            <a:r>
              <a:rPr lang="ru-RU" sz="2400" b="1" i="1" dirty="0"/>
              <a:t>) </a:t>
            </a:r>
            <a:r>
              <a:rPr lang="ru-RU" sz="2400" dirty="0"/>
              <a:t>для каждой вершины </a:t>
            </a:r>
            <a:r>
              <a:rPr lang="ru-RU" sz="2400" b="1" i="1" dirty="0" err="1"/>
              <a:t>v</a:t>
            </a:r>
            <a:r>
              <a:rPr lang="ru-RU" sz="2400" b="1" i="1" dirty="0"/>
              <a:t> ∈ V </a:t>
            </a:r>
            <a:r>
              <a:rPr lang="ru-RU" sz="2400" dirty="0"/>
              <a:t>поддерживается атрибут </a:t>
            </a:r>
            <a:r>
              <a:rPr lang="ru-RU" sz="2400" b="1" dirty="0"/>
              <a:t>предшественник</a:t>
            </a:r>
            <a:r>
              <a:rPr lang="ru-RU" sz="2400" dirty="0"/>
              <a:t> </a:t>
            </a:r>
            <a:r>
              <a:rPr lang="en-US" sz="2400" b="1" i="1" dirty="0"/>
              <a:t>v</a:t>
            </a:r>
            <a:r>
              <a:rPr lang="ru-RU" sz="2400" b="1" i="1" dirty="0" err="1"/>
              <a:t>.π</a:t>
            </a:r>
            <a:r>
              <a:rPr lang="ru-RU" sz="2400" b="1" i="1" dirty="0"/>
              <a:t>	</a:t>
            </a:r>
          </a:p>
          <a:p>
            <a:pPr lvl="1"/>
            <a:r>
              <a:rPr lang="ru-RU" sz="2000" dirty="0"/>
              <a:t>Указатель на вершину, предшествующую </a:t>
            </a:r>
            <a:r>
              <a:rPr lang="en-US" sz="2000" b="1" i="1" dirty="0"/>
              <a:t>v</a:t>
            </a:r>
            <a:r>
              <a:rPr lang="en-US" sz="2000" dirty="0"/>
              <a:t> </a:t>
            </a:r>
            <a:r>
              <a:rPr lang="ru-RU" sz="2000" dirty="0"/>
              <a:t>в кратчайшем пути</a:t>
            </a:r>
          </a:p>
          <a:p>
            <a:pPr lvl="1"/>
            <a:r>
              <a:rPr lang="en-US" sz="2000" b="1" dirty="0"/>
              <a:t>NIL</a:t>
            </a:r>
            <a:r>
              <a:rPr lang="ru-RU" sz="2000" dirty="0"/>
              <a:t>, если это исток или нет кратчайшего пути</a:t>
            </a:r>
          </a:p>
          <a:p>
            <a:r>
              <a:rPr lang="ru-RU" sz="2400" dirty="0"/>
              <a:t>Для любой вершины </a:t>
            </a:r>
            <a:r>
              <a:rPr lang="en-US" sz="2400" b="1" i="1" dirty="0"/>
              <a:t>v</a:t>
            </a:r>
            <a:r>
              <a:rPr lang="ru-RU" sz="2400" b="1" i="1" dirty="0"/>
              <a:t> : </a:t>
            </a:r>
            <a:r>
              <a:rPr lang="en-US" sz="2400" b="1" i="1" dirty="0"/>
              <a:t>v</a:t>
            </a:r>
            <a:r>
              <a:rPr lang="ru-RU" sz="2400" b="1" i="1" dirty="0" err="1"/>
              <a:t>.π≠</a:t>
            </a:r>
            <a:r>
              <a:rPr lang="en-US" sz="2400" b="1" i="1" dirty="0"/>
              <a:t>NIL</a:t>
            </a:r>
            <a:r>
              <a:rPr lang="en-US" sz="2400" dirty="0"/>
              <a:t> </a:t>
            </a:r>
            <a:r>
              <a:rPr lang="ru-RU" sz="2400" dirty="0"/>
              <a:t>можно вывести кратчайший путь </a:t>
            </a:r>
            <a:r>
              <a:rPr lang="en-US" sz="2400" b="1" i="1" dirty="0"/>
              <a:t>(</a:t>
            </a:r>
            <a:r>
              <a:rPr lang="en-US" sz="2400" b="1" i="1" dirty="0" err="1"/>
              <a:t>s,v</a:t>
            </a:r>
            <a:r>
              <a:rPr lang="en-US" sz="2400" b="1" i="1" dirty="0"/>
              <a:t>)</a:t>
            </a:r>
            <a:r>
              <a:rPr lang="ru-RU" sz="2400" b="1" i="1" dirty="0"/>
              <a:t> </a:t>
            </a:r>
            <a:r>
              <a:rPr lang="ru-RU" sz="2400" dirty="0"/>
              <a:t>с использованием процедуры </a:t>
            </a:r>
            <a:r>
              <a:rPr lang="en-US" sz="2400" b="1" i="1" dirty="0"/>
              <a:t>Print</a:t>
            </a:r>
            <a:r>
              <a:rPr lang="ru-RU" sz="2400" b="1" i="1" dirty="0"/>
              <a:t>-</a:t>
            </a:r>
            <a:r>
              <a:rPr lang="en-US" sz="2400" b="1" i="1" dirty="0"/>
              <a:t>Path</a:t>
            </a:r>
            <a:r>
              <a:rPr lang="ru-RU" sz="2400" b="1" i="1" dirty="0"/>
              <a:t>(</a:t>
            </a:r>
            <a:r>
              <a:rPr lang="en-US" sz="2400" b="1" i="1" dirty="0"/>
              <a:t>G</a:t>
            </a:r>
            <a:r>
              <a:rPr lang="ru-RU" sz="2400" b="1" i="1" dirty="0"/>
              <a:t>,</a:t>
            </a:r>
            <a:r>
              <a:rPr lang="en-US" sz="2400" b="1" i="1" dirty="0"/>
              <a:t>s</a:t>
            </a:r>
            <a:r>
              <a:rPr lang="ru-RU" sz="2400" b="1" i="1" dirty="0"/>
              <a:t>,</a:t>
            </a:r>
            <a:r>
              <a:rPr lang="en-US" sz="2400" b="1" i="1" dirty="0"/>
              <a:t>v</a:t>
            </a:r>
            <a:r>
              <a:rPr lang="ru-RU" sz="2400" b="1" i="1" dirty="0"/>
              <a:t>)</a:t>
            </a:r>
          </a:p>
          <a:p>
            <a:r>
              <a:rPr lang="ru-RU" sz="2400" dirty="0"/>
              <a:t>Пока алгоритм не закончил работу </a:t>
            </a:r>
            <a:r>
              <a:rPr lang="ru-RU" sz="2400" b="1" i="1" dirty="0" err="1"/>
              <a:t>π </a:t>
            </a:r>
            <a:r>
              <a:rPr lang="ru-RU" sz="2400" dirty="0" err="1"/>
              <a:t> </a:t>
            </a:r>
            <a:r>
              <a:rPr lang="ru-RU" sz="2400" dirty="0"/>
              <a:t>не всегда указывают на кратчайший путь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sz="3800" dirty="0"/>
              <a:t>Представление кратчайших путей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ru-RU" sz="2400" dirty="0"/>
              <a:t>Подграф предшествования </a:t>
            </a:r>
            <a:r>
              <a:rPr lang="en-US" sz="2400" b="1" i="1" dirty="0"/>
              <a:t>G</a:t>
            </a:r>
            <a:r>
              <a:rPr lang="ru-RU" sz="2400" b="1" i="1" baseline="-25000" dirty="0" err="1"/>
              <a:t>π</a:t>
            </a:r>
            <a:r>
              <a:rPr lang="ru-RU" sz="2400" b="1" i="1" dirty="0" err="1"/>
              <a:t>=</a:t>
            </a:r>
            <a:r>
              <a:rPr lang="ru-RU" sz="2400" b="1" i="1" dirty="0"/>
              <a:t>(</a:t>
            </a:r>
            <a:r>
              <a:rPr lang="en-US" sz="2400" b="1" i="1" dirty="0"/>
              <a:t>V</a:t>
            </a:r>
            <a:r>
              <a:rPr lang="ru-RU" sz="2400" b="1" i="1" baseline="-25000" dirty="0" err="1"/>
              <a:t>π</a:t>
            </a:r>
            <a:r>
              <a:rPr lang="ru-RU" sz="2400" b="1" i="1" dirty="0" err="1"/>
              <a:t>,</a:t>
            </a:r>
            <a:r>
              <a:rPr lang="ru-RU" sz="2400" b="1" i="1" dirty="0"/>
              <a:t> </a:t>
            </a:r>
            <a:r>
              <a:rPr lang="en-US" sz="2400" b="1" i="1" dirty="0"/>
              <a:t>E</a:t>
            </a:r>
            <a:r>
              <a:rPr lang="ru-RU" sz="2400" b="1" i="1" baseline="-25000" dirty="0" err="1"/>
              <a:t>π</a:t>
            </a:r>
            <a:r>
              <a:rPr lang="ru-RU" sz="2400" b="1" i="1" dirty="0"/>
              <a:t>)</a:t>
            </a:r>
            <a:r>
              <a:rPr lang="ru-RU" sz="2400" dirty="0"/>
              <a:t>, порожденный значениями </a:t>
            </a:r>
            <a:r>
              <a:rPr lang="ru-RU" sz="2400" b="1" i="1" dirty="0" err="1"/>
              <a:t>π</a:t>
            </a:r>
            <a:endParaRPr lang="ru-RU" sz="2400" b="1" i="1" dirty="0"/>
          </a:p>
          <a:p>
            <a:pPr>
              <a:buNone/>
            </a:pPr>
            <a:r>
              <a:rPr lang="ru-RU" sz="2400" dirty="0"/>
              <a:t>	</a:t>
            </a:r>
            <a:r>
              <a:rPr lang="en-US" sz="2400" b="1" i="1" dirty="0" err="1"/>
              <a:t>V</a:t>
            </a:r>
            <a:r>
              <a:rPr lang="en-US" sz="2400" b="1" i="1" baseline="-25000" dirty="0" err="1"/>
              <a:t>π</a:t>
            </a:r>
            <a:r>
              <a:rPr lang="en-US" sz="2400" b="1" i="1" baseline="-25000" dirty="0"/>
              <a:t> </a:t>
            </a:r>
            <a:r>
              <a:rPr lang="ru-RU" sz="2400" b="1" i="1" dirty="0"/>
              <a:t>= {</a:t>
            </a:r>
            <a:r>
              <a:rPr lang="en-US" sz="2400" b="1" i="1" dirty="0"/>
              <a:t>v </a:t>
            </a:r>
            <a:r>
              <a:rPr lang="ru-RU" sz="2400" b="1" i="1" dirty="0"/>
              <a:t>∈ </a:t>
            </a:r>
            <a:r>
              <a:rPr lang="en-US" sz="2400" b="1" i="1" dirty="0"/>
              <a:t>V</a:t>
            </a:r>
            <a:r>
              <a:rPr lang="ru-RU" sz="2400" b="1" i="1" dirty="0"/>
              <a:t>: </a:t>
            </a:r>
            <a:r>
              <a:rPr lang="en-US" sz="2400" b="1" i="1" dirty="0"/>
              <a:t>v</a:t>
            </a:r>
            <a:r>
              <a:rPr lang="ru-RU" sz="2400" b="1" i="1" dirty="0"/>
              <a:t>.</a:t>
            </a:r>
            <a:r>
              <a:rPr lang="en-US" sz="2400" b="1" i="1" dirty="0"/>
              <a:t>π</a:t>
            </a:r>
            <a:r>
              <a:rPr lang="ru-RU" sz="2400" b="1" i="1" dirty="0"/>
              <a:t> ≠ </a:t>
            </a:r>
            <a:r>
              <a:rPr lang="en-US" sz="2400" b="1" i="1" dirty="0"/>
              <a:t>NIL</a:t>
            </a:r>
            <a:r>
              <a:rPr lang="ru-RU" sz="2400" b="1" i="1" dirty="0"/>
              <a:t>} ∪ {</a:t>
            </a:r>
            <a:r>
              <a:rPr lang="en-US" sz="2400" b="1" i="1" dirty="0"/>
              <a:t>s</a:t>
            </a:r>
            <a:r>
              <a:rPr lang="ru-RU" sz="2400" b="1" i="1" dirty="0"/>
              <a:t>}</a:t>
            </a:r>
          </a:p>
          <a:p>
            <a:pPr>
              <a:buNone/>
            </a:pPr>
            <a:r>
              <a:rPr lang="ru-RU" sz="2400" b="1" i="1" dirty="0"/>
              <a:t>	</a:t>
            </a:r>
            <a:r>
              <a:rPr lang="en-US" sz="2400" b="1" i="1" dirty="0" err="1"/>
              <a:t>E</a:t>
            </a:r>
            <a:r>
              <a:rPr lang="en-US" sz="2400" b="1" i="1" baseline="-25000" dirty="0" err="1"/>
              <a:t>π</a:t>
            </a:r>
            <a:r>
              <a:rPr lang="ru-RU" sz="2400" b="1" i="1" dirty="0"/>
              <a:t> =  {(</a:t>
            </a:r>
            <a:r>
              <a:rPr lang="en-US" sz="2400" b="1" i="1" dirty="0"/>
              <a:t>v</a:t>
            </a:r>
            <a:r>
              <a:rPr lang="ru-RU" sz="2400" b="1" i="1" dirty="0"/>
              <a:t>.</a:t>
            </a:r>
            <a:r>
              <a:rPr lang="en-US" sz="2400" b="1" i="1" dirty="0"/>
              <a:t>π</a:t>
            </a:r>
            <a:r>
              <a:rPr lang="ru-RU" sz="2400" b="1" i="1" dirty="0"/>
              <a:t>,</a:t>
            </a:r>
            <a:r>
              <a:rPr lang="en-US" sz="2400" b="1" i="1" dirty="0"/>
              <a:t>v</a:t>
            </a:r>
            <a:r>
              <a:rPr lang="ru-RU" sz="2400" b="1" i="1" dirty="0"/>
              <a:t>) : </a:t>
            </a:r>
            <a:r>
              <a:rPr lang="en-US" sz="2400" b="1" i="1" dirty="0"/>
              <a:t>v </a:t>
            </a:r>
            <a:r>
              <a:rPr lang="ru-RU" sz="2400" b="1" i="1" dirty="0"/>
              <a:t>∈ </a:t>
            </a:r>
            <a:r>
              <a:rPr lang="en-US" sz="2400" b="1" i="1" dirty="0" err="1"/>
              <a:t>V</a:t>
            </a:r>
            <a:r>
              <a:rPr lang="en-US" sz="2400" b="1" i="1" baseline="-25000" dirty="0" err="1"/>
              <a:t>π</a:t>
            </a:r>
            <a:r>
              <a:rPr lang="ru-RU" sz="2400" b="1" i="1" dirty="0"/>
              <a:t> – {</a:t>
            </a:r>
            <a:r>
              <a:rPr lang="en-US" sz="2400" b="1" i="1" dirty="0"/>
              <a:t>s</a:t>
            </a:r>
            <a:r>
              <a:rPr lang="ru-RU" sz="2400" b="1" i="1" dirty="0"/>
              <a:t>}}</a:t>
            </a:r>
          </a:p>
          <a:p>
            <a:r>
              <a:rPr lang="ru-RU" sz="2400" dirty="0"/>
              <a:t>После завершения работы алгоритма </a:t>
            </a:r>
            <a:r>
              <a:rPr lang="en-US" sz="2400" b="1" i="1" dirty="0"/>
              <a:t>G</a:t>
            </a:r>
            <a:r>
              <a:rPr lang="ru-RU" sz="2400" b="1" i="1" baseline="-25000" dirty="0" err="1"/>
              <a:t>π</a:t>
            </a:r>
            <a:r>
              <a:rPr lang="ru-RU" sz="2400" dirty="0" err="1"/>
              <a:t> </a:t>
            </a:r>
            <a:r>
              <a:rPr lang="ru-RU" sz="2400" dirty="0"/>
              <a:t>является </a:t>
            </a:r>
            <a:r>
              <a:rPr lang="ru-RU" sz="2400" b="1" dirty="0"/>
              <a:t>«деревом кратчайших путей»</a:t>
            </a:r>
          </a:p>
          <a:p>
            <a:r>
              <a:rPr lang="ru-RU" sz="2400" dirty="0"/>
              <a:t>Похоже на дерево поиска в ширину</a:t>
            </a:r>
          </a:p>
          <a:p>
            <a:pPr lvl="1"/>
            <a:r>
              <a:rPr lang="ru-RU" sz="2000" dirty="0"/>
              <a:t>Дерево поиска в ширину содержит количество ребер в кратчайшем пути до каждой вершины</a:t>
            </a:r>
          </a:p>
          <a:p>
            <a:pPr lvl="1"/>
            <a:r>
              <a:rPr lang="ru-RU" sz="2000" dirty="0"/>
              <a:t>Дерево кратчайших путей содержит вес кратчайшего пути до каждой вершины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кратчайших путей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34173"/>
          </a:xfrm>
        </p:spPr>
        <p:txBody>
          <a:bodyPr/>
          <a:lstStyle/>
          <a:p>
            <a:r>
              <a:rPr lang="ru-RU" sz="2400" dirty="0"/>
              <a:t>Пусть </a:t>
            </a:r>
            <a:r>
              <a:rPr lang="en-US" sz="2400" b="1" i="1" dirty="0"/>
              <a:t>G</a:t>
            </a:r>
            <a:r>
              <a:rPr lang="ru-RU" sz="2400" b="1" i="1" dirty="0"/>
              <a:t>=(</a:t>
            </a:r>
            <a:r>
              <a:rPr lang="en-US" sz="2400" b="1" i="1" dirty="0"/>
              <a:t>V</a:t>
            </a:r>
            <a:r>
              <a:rPr lang="ru-RU" sz="2400" b="1" i="1" dirty="0"/>
              <a:t>,</a:t>
            </a:r>
            <a:r>
              <a:rPr lang="en-US" sz="2400" b="1" i="1" dirty="0"/>
              <a:t>E</a:t>
            </a:r>
            <a:r>
              <a:rPr lang="ru-RU" sz="2400" b="1" i="1" dirty="0"/>
              <a:t>) </a:t>
            </a:r>
            <a:r>
              <a:rPr lang="ru-RU" sz="2400" dirty="0"/>
              <a:t>– взвешенный ориентированный граф с весовой функцией </a:t>
            </a:r>
            <a:r>
              <a:rPr lang="en-US" sz="2400" b="1" i="1" dirty="0"/>
              <a:t>w </a:t>
            </a:r>
            <a:r>
              <a:rPr lang="ru-RU" sz="2400" b="1" i="1" dirty="0"/>
              <a:t>: </a:t>
            </a:r>
            <a:r>
              <a:rPr lang="en-US" sz="2400" b="1" i="1" dirty="0"/>
              <a:t>E </a:t>
            </a:r>
            <a:r>
              <a:rPr lang="ru-RU" sz="2400" b="1" i="1" dirty="0"/>
              <a:t>→ ℝ</a:t>
            </a:r>
            <a:r>
              <a:rPr lang="ru-RU" sz="2400" dirty="0"/>
              <a:t>. Предположим, что в нем не содержится циклов с отрицательным весом, достижимых из истока </a:t>
            </a:r>
            <a:r>
              <a:rPr lang="en-US" sz="2400" b="1" i="1" dirty="0"/>
              <a:t>s </a:t>
            </a:r>
            <a:r>
              <a:rPr lang="ru-RU" sz="2400" b="1" i="1" dirty="0"/>
              <a:t>∈ </a:t>
            </a:r>
            <a:r>
              <a:rPr lang="en-US" sz="2400" b="1" i="1" dirty="0"/>
              <a:t>V</a:t>
            </a:r>
            <a:r>
              <a:rPr lang="ru-RU" sz="2400" dirty="0"/>
              <a:t>, так что кратчайшие пути вполне определены</a:t>
            </a:r>
          </a:p>
          <a:p>
            <a:r>
              <a:rPr lang="ru-RU" sz="2400" dirty="0"/>
              <a:t>Тогда </a:t>
            </a:r>
            <a:r>
              <a:rPr lang="ru-RU" sz="2400" b="1" dirty="0"/>
              <a:t>дерево кратчайших путей </a:t>
            </a:r>
            <a:r>
              <a:rPr lang="ru-RU" sz="2400" dirty="0"/>
              <a:t>с корнем в вершине </a:t>
            </a:r>
            <a:r>
              <a:rPr lang="en-US" sz="2400" b="1" i="1" dirty="0"/>
              <a:t>s </a:t>
            </a:r>
            <a:r>
              <a:rPr lang="ru-RU" sz="2400" dirty="0"/>
              <a:t>представляет собой ориентированный подграф </a:t>
            </a:r>
            <a:r>
              <a:rPr lang="en-US" sz="2400" b="1" i="1" dirty="0"/>
              <a:t>G</a:t>
            </a:r>
            <a:r>
              <a:rPr lang="ru-RU" sz="2400" b="1" i="1" dirty="0"/>
              <a:t>’=(</a:t>
            </a:r>
            <a:r>
              <a:rPr lang="en-US" sz="2400" b="1" i="1" dirty="0"/>
              <a:t>V</a:t>
            </a:r>
            <a:r>
              <a:rPr lang="ru-RU" sz="2400" b="1" i="1" dirty="0"/>
              <a:t>’,</a:t>
            </a:r>
            <a:r>
              <a:rPr lang="en-US" sz="2400" b="1" i="1" dirty="0"/>
              <a:t>E</a:t>
            </a:r>
            <a:r>
              <a:rPr lang="ru-RU" sz="2400" b="1" i="1" dirty="0"/>
              <a:t>’)</a:t>
            </a:r>
            <a:r>
              <a:rPr lang="ru-RU" sz="2400" dirty="0"/>
              <a:t>, в котором множества </a:t>
            </a:r>
            <a:r>
              <a:rPr lang="en-US" sz="2400" b="1" i="1" dirty="0"/>
              <a:t>V</a:t>
            </a:r>
            <a:r>
              <a:rPr lang="ru-RU" sz="2400" b="1" i="1" dirty="0"/>
              <a:t>’ ⊆ </a:t>
            </a:r>
            <a:r>
              <a:rPr lang="en-US" sz="2400" b="1" i="1" dirty="0"/>
              <a:t>V </a:t>
            </a:r>
            <a:r>
              <a:rPr lang="ru-RU" sz="2400" dirty="0"/>
              <a:t>и  </a:t>
            </a:r>
            <a:r>
              <a:rPr lang="en-US" sz="2400" b="1" i="1" dirty="0"/>
              <a:t>E</a:t>
            </a:r>
            <a:r>
              <a:rPr lang="ru-RU" sz="2400" b="1" i="1" dirty="0"/>
              <a:t>’ ⊆ </a:t>
            </a:r>
            <a:r>
              <a:rPr lang="en-US" sz="2400" b="1" i="1" dirty="0"/>
              <a:t>E</a:t>
            </a:r>
            <a:r>
              <a:rPr lang="ru-RU" sz="2400" dirty="0"/>
              <a:t> определяются следующими условиями:</a:t>
            </a:r>
          </a:p>
          <a:p>
            <a:pPr marL="858837" lvl="1" indent="-514350">
              <a:buFont typeface="+mj-lt"/>
              <a:buAutoNum type="arabicParenR"/>
            </a:pPr>
            <a:r>
              <a:rPr lang="ru-RU" sz="2000" dirty="0"/>
              <a:t>Множество </a:t>
            </a:r>
            <a:r>
              <a:rPr lang="en-US" sz="2000" b="1" i="1" dirty="0"/>
              <a:t>V</a:t>
            </a:r>
            <a:r>
              <a:rPr lang="ru-RU" sz="2000" b="1" i="1" dirty="0"/>
              <a:t>’</a:t>
            </a:r>
            <a:r>
              <a:rPr lang="ru-RU" sz="2000" dirty="0"/>
              <a:t> представляет собой множество вершин, достижимых из истока </a:t>
            </a:r>
            <a:r>
              <a:rPr lang="en-US" sz="2000" b="1" i="1" dirty="0"/>
              <a:t>s</a:t>
            </a:r>
            <a:r>
              <a:rPr lang="en-US" sz="2000" dirty="0"/>
              <a:t> </a:t>
            </a:r>
            <a:r>
              <a:rPr lang="ru-RU" sz="2000" dirty="0"/>
              <a:t>графа </a:t>
            </a:r>
            <a:r>
              <a:rPr lang="en-US" sz="2000" b="1" i="1" dirty="0"/>
              <a:t>G</a:t>
            </a:r>
            <a:endParaRPr lang="ru-RU" sz="2000" dirty="0"/>
          </a:p>
          <a:p>
            <a:pPr marL="858837" lvl="1" indent="-514350">
              <a:buFont typeface="+mj-lt"/>
              <a:buAutoNum type="arabicParenR"/>
            </a:pPr>
            <a:r>
              <a:rPr lang="ru-RU" sz="2000" dirty="0"/>
              <a:t>Граф </a:t>
            </a:r>
            <a:r>
              <a:rPr lang="en-US" sz="2000" b="1" i="1" dirty="0"/>
              <a:t>G</a:t>
            </a:r>
            <a:r>
              <a:rPr lang="ru-RU" sz="2000" b="1" i="1" dirty="0"/>
              <a:t>’</a:t>
            </a:r>
            <a:r>
              <a:rPr lang="ru-RU" sz="2000" dirty="0"/>
              <a:t> образует корневое дерево с корнем </a:t>
            </a:r>
            <a:r>
              <a:rPr lang="en-US" sz="2000" b="1" i="1" dirty="0"/>
              <a:t>s</a:t>
            </a:r>
            <a:r>
              <a:rPr lang="ru-RU" sz="2000" dirty="0"/>
              <a:t>.</a:t>
            </a:r>
          </a:p>
          <a:p>
            <a:pPr marL="858837" lvl="1" indent="-514350">
              <a:buFont typeface="+mj-lt"/>
              <a:buAutoNum type="arabicParenR"/>
            </a:pPr>
            <a:r>
              <a:rPr lang="ru-RU" sz="2000" dirty="0"/>
              <a:t>Для всех </a:t>
            </a:r>
            <a:r>
              <a:rPr lang="en-US" sz="2000" b="1" i="1" dirty="0"/>
              <a:t>v </a:t>
            </a:r>
            <a:r>
              <a:rPr lang="ru-RU" sz="2000" b="1" i="1" dirty="0"/>
              <a:t>∈ </a:t>
            </a:r>
            <a:r>
              <a:rPr lang="en-US" sz="2000" b="1" i="1" dirty="0"/>
              <a:t>V</a:t>
            </a:r>
            <a:r>
              <a:rPr lang="ru-RU" sz="2000" b="1" i="1" dirty="0"/>
              <a:t>’</a:t>
            </a:r>
            <a:r>
              <a:rPr lang="ru-RU" sz="2000" dirty="0"/>
              <a:t> однозначно определяемый простой путь из вершины </a:t>
            </a:r>
            <a:r>
              <a:rPr lang="en-US" sz="2000" b="1" i="1" dirty="0"/>
              <a:t>s</a:t>
            </a:r>
            <a:r>
              <a:rPr lang="en-US" sz="2000" dirty="0"/>
              <a:t> </a:t>
            </a:r>
            <a:r>
              <a:rPr lang="ru-RU" sz="2000" dirty="0"/>
              <a:t>в вершину </a:t>
            </a:r>
            <a:r>
              <a:rPr lang="en-US" sz="2000" b="1" i="1" dirty="0"/>
              <a:t>v</a:t>
            </a:r>
            <a:r>
              <a:rPr lang="en-US" sz="2000" dirty="0"/>
              <a:t> </a:t>
            </a:r>
            <a:r>
              <a:rPr lang="ru-RU" sz="2000" dirty="0"/>
              <a:t>в графе </a:t>
            </a:r>
            <a:r>
              <a:rPr lang="en-US" sz="2000" b="1" i="1" dirty="0"/>
              <a:t>G</a:t>
            </a:r>
            <a:r>
              <a:rPr lang="ru-RU" sz="2000" b="1" i="1" dirty="0"/>
              <a:t>’</a:t>
            </a:r>
            <a:r>
              <a:rPr lang="ru-RU" sz="2000" dirty="0"/>
              <a:t> является кратчайшим путем из </a:t>
            </a:r>
            <a:r>
              <a:rPr lang="en-US" sz="2000" b="1" i="1" dirty="0"/>
              <a:t>s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b="1" i="1" dirty="0"/>
              <a:t>v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b="1" i="1" dirty="0"/>
              <a:t>G</a:t>
            </a:r>
            <a:endParaRPr lang="ru-RU" sz="2000" dirty="0"/>
          </a:p>
          <a:p>
            <a:pPr lvl="1"/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Дерево кратчайших путей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ru-RU" sz="2800" dirty="0"/>
              <a:t>Кратчайшие пути – не единственны</a:t>
            </a:r>
          </a:p>
          <a:p>
            <a:r>
              <a:rPr lang="ru-RU" sz="2800" dirty="0"/>
              <a:t>Дерево кратчайших путей – не единственно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790" y="2780928"/>
            <a:ext cx="8619674" cy="189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Ослабление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ru-RU" sz="2400" dirty="0"/>
              <a:t>Для поиска кратчайших путей используется метод </a:t>
            </a:r>
            <a:r>
              <a:rPr lang="ru-RU" sz="2400" b="1" dirty="0"/>
              <a:t>релаксации</a:t>
            </a:r>
            <a:r>
              <a:rPr lang="ru-RU" sz="2400" dirty="0"/>
              <a:t> или </a:t>
            </a:r>
            <a:r>
              <a:rPr lang="ru-RU" sz="2400" b="1" dirty="0"/>
              <a:t>ослабления</a:t>
            </a:r>
          </a:p>
          <a:p>
            <a:r>
              <a:rPr lang="ru-RU" sz="2400" dirty="0"/>
              <a:t>Атрибут вершины </a:t>
            </a:r>
          </a:p>
          <a:p>
            <a:pPr>
              <a:buNone/>
            </a:pPr>
            <a:r>
              <a:rPr lang="ru-RU" sz="2400" dirty="0"/>
              <a:t>	</a:t>
            </a:r>
            <a:r>
              <a:rPr lang="en-US" sz="2400" b="1" i="1" dirty="0"/>
              <a:t>v</a:t>
            </a:r>
            <a:r>
              <a:rPr lang="ru-RU" sz="2400" b="1" i="1" dirty="0"/>
              <a:t>.</a:t>
            </a:r>
            <a:r>
              <a:rPr lang="en-US" sz="2400" b="1" i="1" dirty="0"/>
              <a:t>d</a:t>
            </a:r>
            <a:r>
              <a:rPr lang="ru-RU" sz="2400" dirty="0"/>
              <a:t> – </a:t>
            </a:r>
            <a:r>
              <a:rPr lang="ru-RU" sz="2400" b="1" dirty="0"/>
              <a:t>оценка кратчайшего пути</a:t>
            </a:r>
            <a:r>
              <a:rPr lang="ru-RU" sz="2400" dirty="0"/>
              <a:t>, представляющий собой верхнюю границу веса, которым обладает кратчайший путь из истока </a:t>
            </a:r>
            <a:r>
              <a:rPr lang="en-US" sz="2400" b="1" i="1" dirty="0"/>
              <a:t>s</a:t>
            </a:r>
            <a:r>
              <a:rPr lang="en-US" sz="2400" dirty="0"/>
              <a:t> </a:t>
            </a:r>
            <a:r>
              <a:rPr lang="ru-RU" sz="2400" dirty="0"/>
              <a:t>в вершину </a:t>
            </a:r>
            <a:r>
              <a:rPr lang="en-US" sz="2400" b="1" i="1" dirty="0"/>
              <a:t>v</a:t>
            </a:r>
            <a:endParaRPr lang="ru-RU" sz="2400" b="1" i="1" dirty="0"/>
          </a:p>
          <a:p>
            <a:pPr>
              <a:buNone/>
            </a:pPr>
            <a:endParaRPr lang="ru-RU" sz="2400" b="1" i="1" dirty="0"/>
          </a:p>
          <a:p>
            <a:r>
              <a:rPr lang="ru-RU" sz="2400" dirty="0"/>
              <a:t>Процедура инициализации оценок кратчайших путей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Initialize-Single-Source(G,s)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каждой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v∈G.V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2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v.d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=∞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3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π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NIL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4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=0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458112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O(V)</a:t>
            </a:r>
            <a:endParaRPr lang="ru-RU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Ослабление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400" dirty="0"/>
              <a:t>Процесс </a:t>
            </a:r>
            <a:r>
              <a:rPr lang="ru-RU" sz="2400" b="1" dirty="0"/>
              <a:t>ослабления ребра </a:t>
            </a:r>
            <a:r>
              <a:rPr lang="ru-RU" sz="2400" b="1" i="1" dirty="0"/>
              <a:t>(</a:t>
            </a:r>
            <a:r>
              <a:rPr lang="en-US" sz="2400" b="1" i="1" dirty="0"/>
              <a:t>u</a:t>
            </a:r>
            <a:r>
              <a:rPr lang="ru-RU" sz="2400" b="1" i="1" dirty="0"/>
              <a:t>,</a:t>
            </a:r>
            <a:r>
              <a:rPr lang="en-US" sz="2400" b="1" i="1" dirty="0"/>
              <a:t>v</a:t>
            </a:r>
            <a:r>
              <a:rPr lang="ru-RU" sz="2400" b="1" i="1" dirty="0"/>
              <a:t>)</a:t>
            </a:r>
            <a:r>
              <a:rPr lang="ru-RU" sz="2400" dirty="0"/>
              <a:t> заключается в проверке, нельзя ли улучшить найденный к этому моменту кратчайший путь к вершине </a:t>
            </a:r>
            <a:r>
              <a:rPr lang="en-US" sz="2400" b="1" i="1" dirty="0"/>
              <a:t>v</a:t>
            </a:r>
            <a:r>
              <a:rPr lang="ru-RU" sz="2400" dirty="0"/>
              <a:t>, проведя его через вершину </a:t>
            </a:r>
            <a:r>
              <a:rPr lang="en-US" sz="2400" b="1" i="1" dirty="0"/>
              <a:t>u</a:t>
            </a:r>
            <a:r>
              <a:rPr lang="ru-RU" sz="2400" dirty="0"/>
              <a:t>, а также обновления атрибутов </a:t>
            </a:r>
            <a:r>
              <a:rPr lang="en-US" sz="2400" b="1" i="1" dirty="0"/>
              <a:t>v</a:t>
            </a:r>
            <a:r>
              <a:rPr lang="ru-RU" sz="2400" b="1" i="1" dirty="0"/>
              <a:t>.</a:t>
            </a:r>
            <a:r>
              <a:rPr lang="en-US" sz="2400" b="1" i="1" dirty="0"/>
              <a:t>d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i="1" dirty="0"/>
              <a:t>d</a:t>
            </a:r>
            <a:r>
              <a:rPr lang="ru-RU" sz="2400" b="1" i="1" dirty="0" err="1"/>
              <a:t>.π </a:t>
            </a:r>
            <a:r>
              <a:rPr lang="ru-RU" sz="2400" dirty="0"/>
              <a:t>при наличии такой возможности</a:t>
            </a:r>
          </a:p>
          <a:p>
            <a:r>
              <a:rPr lang="ru-RU" sz="2400" dirty="0"/>
              <a:t>Ослабление может уменьшить оценку кратчайшего пути </a:t>
            </a:r>
            <a:r>
              <a:rPr lang="en-US" sz="2400" b="1" i="1" dirty="0"/>
              <a:t>v</a:t>
            </a:r>
            <a:r>
              <a:rPr lang="ru-RU" sz="2400" b="1" i="1" dirty="0"/>
              <a:t>.</a:t>
            </a:r>
            <a:r>
              <a:rPr lang="en-US" sz="2400" b="1" i="1" dirty="0"/>
              <a:t>d</a:t>
            </a:r>
            <a:r>
              <a:rPr lang="en-US" sz="2400" dirty="0"/>
              <a:t> </a:t>
            </a:r>
            <a:r>
              <a:rPr lang="ru-RU" sz="2400" dirty="0"/>
              <a:t>и обновить атрибут </a:t>
            </a:r>
            <a:r>
              <a:rPr lang="en-US" sz="2400" b="1" i="1" dirty="0"/>
              <a:t>v</a:t>
            </a:r>
            <a:r>
              <a:rPr lang="ru-RU" sz="2400" b="1" i="1" dirty="0" err="1"/>
              <a:t>.π </a:t>
            </a:r>
            <a:r>
              <a:rPr lang="ru-RU" sz="2400" dirty="0"/>
              <a:t>вершины </a:t>
            </a:r>
            <a:r>
              <a:rPr lang="en-US" sz="2400" b="1" i="1" dirty="0"/>
              <a:t>v</a:t>
            </a:r>
            <a:endParaRPr lang="ru-RU" sz="2400" b="1" i="1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Relax(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u,v,w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1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v.d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u.d+w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2	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3	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π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u</a:t>
            </a:r>
            <a:endParaRPr lang="ru-RU" sz="24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530120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O(1)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717032"/>
            <a:ext cx="4408037" cy="165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27984" y="55172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ОСЛАБЛЕНО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0232" y="55079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НЕ ОСЛАБЛЕНО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sz="3600" dirty="0"/>
              <a:t>Алгоритмы поиска кратчайших путей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800" dirty="0"/>
              <a:t>Начинаются с процедуры инициализации оценок кратчайших путей</a:t>
            </a:r>
          </a:p>
          <a:p>
            <a:r>
              <a:rPr lang="ru-RU" sz="2800" dirty="0"/>
              <a:t>Производится ослабление ребер</a:t>
            </a:r>
          </a:p>
          <a:p>
            <a:r>
              <a:rPr lang="ru-RU" sz="2800" dirty="0"/>
              <a:t>О</a:t>
            </a:r>
            <a:r>
              <a:rPr lang="en-US" sz="2800" dirty="0"/>
              <a:t>c</a:t>
            </a:r>
            <a:r>
              <a:rPr lang="ru-RU" sz="2800" dirty="0" err="1"/>
              <a:t>лабление</a:t>
            </a:r>
            <a:r>
              <a:rPr lang="ru-RU" sz="2800" dirty="0"/>
              <a:t> – это единственная операция, изменяющая оценки кратчайших путей и предшественников</a:t>
            </a:r>
          </a:p>
          <a:p>
            <a:r>
              <a:rPr lang="ru-RU" sz="2800" dirty="0"/>
              <a:t>Отличие алгоритмов:</a:t>
            </a:r>
          </a:p>
          <a:p>
            <a:pPr lvl="1"/>
            <a:r>
              <a:rPr lang="ru-RU" sz="2400" dirty="0"/>
              <a:t>Количество ослаблений</a:t>
            </a:r>
          </a:p>
          <a:p>
            <a:pPr lvl="1"/>
            <a:r>
              <a:rPr lang="ru-RU" sz="2400" dirty="0"/>
              <a:t>Порядок ослабляемых ребер</a:t>
            </a:r>
          </a:p>
          <a:p>
            <a:r>
              <a:rPr lang="ru-RU" sz="2000" dirty="0"/>
              <a:t>Алгоритм </a:t>
            </a:r>
            <a:r>
              <a:rPr lang="ru-RU" sz="2000" dirty="0" err="1"/>
              <a:t>Дейкстры</a:t>
            </a:r>
            <a:r>
              <a:rPr lang="ru-RU" sz="2000" dirty="0"/>
              <a:t> и алгоритм поиска кратчайших путей в ориентированных ациклических графах– ослабляет каждое ребро по </a:t>
            </a:r>
            <a:r>
              <a:rPr lang="ru-RU" sz="2000" b="1" dirty="0"/>
              <a:t>1 </a:t>
            </a:r>
            <a:r>
              <a:rPr lang="ru-RU" sz="2000" dirty="0"/>
              <a:t>разу</a:t>
            </a:r>
          </a:p>
          <a:p>
            <a:r>
              <a:rPr lang="ru-RU" sz="2000" dirty="0"/>
              <a:t>Алгоритм Беллмана-Форда – </a:t>
            </a:r>
            <a:r>
              <a:rPr lang="ru-RU" sz="2000" b="1" dirty="0"/>
              <a:t>|</a:t>
            </a:r>
            <a:r>
              <a:rPr lang="en-US" sz="2000" b="1" dirty="0"/>
              <a:t>V</a:t>
            </a:r>
            <a:r>
              <a:rPr lang="ru-RU" sz="2000" b="1" dirty="0"/>
              <a:t>|-1 </a:t>
            </a:r>
            <a:r>
              <a:rPr lang="ru-RU" sz="2000" dirty="0"/>
              <a:t>раз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Задача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496944" cy="4778817"/>
          </a:xfrm>
        </p:spPr>
        <p:txBody>
          <a:bodyPr/>
          <a:lstStyle/>
          <a:p>
            <a:pPr algn="just"/>
            <a:r>
              <a:rPr lang="ru-RU" sz="2800" b="1" dirty="0"/>
              <a:t>Задача коммивояжёра</a:t>
            </a:r>
            <a:r>
              <a:rPr lang="ru-RU" sz="2800" dirty="0"/>
              <a:t> –</a:t>
            </a:r>
            <a:r>
              <a:rPr lang="en-US" sz="2800" dirty="0"/>
              <a:t> </a:t>
            </a:r>
            <a:r>
              <a:rPr lang="ru-RU" sz="2800" dirty="0"/>
              <a:t>отыскание самого выгодного маршрута, проходящего через все указанные города хотя бы по одному разу с последующим возвратом в исходный город.</a:t>
            </a:r>
          </a:p>
          <a:p>
            <a:pPr algn="just"/>
            <a:r>
              <a:rPr lang="ru-RU" sz="2800" dirty="0"/>
              <a:t>Вариант решения:</a:t>
            </a:r>
          </a:p>
          <a:p>
            <a:pPr lvl="1" algn="just"/>
            <a:r>
              <a:rPr lang="ru-RU" sz="2400" dirty="0"/>
              <a:t>Для всех вариантов маршрутов вычислить их длину и выбрать минимальный (неэффективно)</a:t>
            </a:r>
          </a:p>
          <a:p>
            <a:pPr lvl="1" algn="just"/>
            <a:r>
              <a:rPr lang="ru-RU" sz="2400" dirty="0"/>
              <a:t>Представить города и дороги в виде графа и использовать алгоритмы поиска кратчайших путей в графе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1AF5BD-B5A4-4B8B-B2AC-8CC8D95DE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672" y="4077070"/>
            <a:ext cx="71058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2915"/>
          </a:xfrm>
        </p:spPr>
        <p:txBody>
          <a:bodyPr/>
          <a:lstStyle/>
          <a:p>
            <a:r>
              <a:rPr lang="ru-RU" sz="3200" dirty="0">
                <a:solidFill>
                  <a:srgbClr val="C00000"/>
                </a:solidFill>
              </a:rPr>
              <a:t>Свойства кратчайших путей и ослабление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150197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ru-RU" sz="2000" b="1" u="sng" dirty="0"/>
              <a:t>Неравенство треугольника</a:t>
            </a:r>
            <a:r>
              <a:rPr lang="ru-RU" sz="2000" dirty="0"/>
              <a:t>. Для каждого ребра </a:t>
            </a:r>
            <a:r>
              <a:rPr lang="ru-RU" sz="2000" b="1" i="1" dirty="0"/>
              <a:t>(</a:t>
            </a:r>
            <a:r>
              <a:rPr lang="en-US" sz="2000" b="1" i="1" dirty="0"/>
              <a:t>u</a:t>
            </a:r>
            <a:r>
              <a:rPr lang="ru-RU" sz="2000" b="1" i="1" dirty="0"/>
              <a:t>,</a:t>
            </a:r>
            <a:r>
              <a:rPr lang="en-US" sz="2000" b="1" i="1" dirty="0"/>
              <a:t>v</a:t>
            </a:r>
            <a:r>
              <a:rPr lang="ru-RU" sz="2000" b="1" i="1" dirty="0"/>
              <a:t>) ∈ </a:t>
            </a:r>
            <a:r>
              <a:rPr lang="en-US" sz="2000" b="1" i="1" dirty="0"/>
              <a:t>E </a:t>
            </a:r>
            <a:r>
              <a:rPr lang="ru-RU" sz="2000" dirty="0"/>
              <a:t>выполняется неравенство </a:t>
            </a:r>
            <a:r>
              <a:rPr lang="ru-RU" sz="2000" b="1" i="1" dirty="0" err="1"/>
              <a:t>δ</a:t>
            </a:r>
            <a:r>
              <a:rPr lang="ru-RU" sz="2000" b="1" i="1" dirty="0"/>
              <a:t>(</a:t>
            </a:r>
            <a:r>
              <a:rPr lang="en-US" sz="2000" b="1" i="1" dirty="0"/>
              <a:t>s</a:t>
            </a:r>
            <a:r>
              <a:rPr lang="ru-RU" sz="2000" b="1" i="1" dirty="0"/>
              <a:t>,</a:t>
            </a:r>
            <a:r>
              <a:rPr lang="en-US" sz="2000" b="1" i="1" dirty="0"/>
              <a:t>v</a:t>
            </a:r>
            <a:r>
              <a:rPr lang="ru-RU" sz="2000" b="1" i="1" dirty="0"/>
              <a:t>) ≤ </a:t>
            </a:r>
            <a:r>
              <a:rPr lang="ru-RU" sz="2000" b="1" i="1" dirty="0" err="1"/>
              <a:t>δ</a:t>
            </a:r>
            <a:r>
              <a:rPr lang="ru-RU" sz="2000" b="1" i="1" dirty="0"/>
              <a:t>(</a:t>
            </a:r>
            <a:r>
              <a:rPr lang="en-US" sz="2000" b="1" i="1" dirty="0"/>
              <a:t>s</a:t>
            </a:r>
            <a:r>
              <a:rPr lang="ru-RU" sz="2000" b="1" i="1" dirty="0"/>
              <a:t>,</a:t>
            </a:r>
            <a:r>
              <a:rPr lang="en-US" sz="2000" b="1" i="1" dirty="0"/>
              <a:t>u</a:t>
            </a:r>
            <a:r>
              <a:rPr lang="ru-RU" sz="2000" b="1" i="1" dirty="0"/>
              <a:t>)+</a:t>
            </a:r>
            <a:r>
              <a:rPr lang="en-US" sz="2000" b="1" i="1" dirty="0"/>
              <a:t>w</a:t>
            </a:r>
            <a:r>
              <a:rPr lang="ru-RU" sz="2000" b="1" i="1" dirty="0"/>
              <a:t>(</a:t>
            </a:r>
            <a:r>
              <a:rPr lang="en-US" sz="2000" b="1" i="1" dirty="0"/>
              <a:t>u</a:t>
            </a:r>
            <a:r>
              <a:rPr lang="ru-RU" sz="2000" b="1" i="1" dirty="0"/>
              <a:t>,</a:t>
            </a:r>
            <a:r>
              <a:rPr lang="en-US" sz="2000" b="1" i="1" dirty="0"/>
              <a:t>v</a:t>
            </a:r>
            <a:r>
              <a:rPr lang="ru-RU" sz="2000" b="1" i="1" dirty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b="1" u="sng" dirty="0"/>
              <a:t>Свойство верхней границы</a:t>
            </a:r>
            <a:r>
              <a:rPr lang="ru-RU" sz="2000" dirty="0"/>
              <a:t>. Для всех вершин </a:t>
            </a:r>
            <a:r>
              <a:rPr lang="en-US" sz="2000" b="1" i="1" dirty="0"/>
              <a:t>v </a:t>
            </a:r>
            <a:r>
              <a:rPr lang="ru-RU" sz="2000" b="1" i="1" dirty="0"/>
              <a:t>∈ </a:t>
            </a:r>
            <a:r>
              <a:rPr lang="en-US" sz="2000" b="1" i="1" dirty="0"/>
              <a:t>V</a:t>
            </a:r>
            <a:r>
              <a:rPr lang="ru-RU" sz="2000" b="1" i="1" dirty="0"/>
              <a:t> </a:t>
            </a:r>
            <a:r>
              <a:rPr lang="ru-RU" sz="2000" dirty="0"/>
              <a:t>всегда выполняется неравенство </a:t>
            </a:r>
            <a:r>
              <a:rPr lang="en-US" sz="2000" b="1" i="1" dirty="0"/>
              <a:t>v</a:t>
            </a:r>
            <a:r>
              <a:rPr lang="ru-RU" sz="2000" b="1" i="1" dirty="0"/>
              <a:t>.</a:t>
            </a:r>
            <a:r>
              <a:rPr lang="en-US" sz="2000" b="1" i="1" dirty="0"/>
              <a:t>d </a:t>
            </a:r>
            <a:r>
              <a:rPr lang="ru-RU" sz="2000" b="1" i="1" dirty="0"/>
              <a:t>≥ </a:t>
            </a:r>
            <a:r>
              <a:rPr lang="ru-RU" sz="2000" b="1" i="1" dirty="0" err="1"/>
              <a:t>δ</a:t>
            </a:r>
            <a:r>
              <a:rPr lang="ru-RU" sz="2000" b="1" i="1" dirty="0"/>
              <a:t>(</a:t>
            </a:r>
            <a:r>
              <a:rPr lang="en-US" sz="2000" b="1" i="1" dirty="0"/>
              <a:t>s</a:t>
            </a:r>
            <a:r>
              <a:rPr lang="ru-RU" sz="2000" b="1" i="1" dirty="0"/>
              <a:t>,</a:t>
            </a:r>
            <a:r>
              <a:rPr lang="en-US" sz="2000" b="1" i="1" dirty="0"/>
              <a:t>v</a:t>
            </a:r>
            <a:r>
              <a:rPr lang="ru-RU" sz="2000" b="1" i="1" dirty="0"/>
              <a:t>)</a:t>
            </a:r>
            <a:r>
              <a:rPr lang="ru-RU" sz="2000" dirty="0"/>
              <a:t>, а после того как величина </a:t>
            </a:r>
            <a:r>
              <a:rPr lang="en-US" sz="2000" b="1" i="1" dirty="0"/>
              <a:t>v</a:t>
            </a:r>
            <a:r>
              <a:rPr lang="ru-RU" sz="2000" b="1" i="1" dirty="0"/>
              <a:t>.</a:t>
            </a:r>
            <a:r>
              <a:rPr lang="en-US" sz="2000" b="1" i="1" dirty="0"/>
              <a:t>d</a:t>
            </a:r>
            <a:r>
              <a:rPr lang="en-US" sz="2000" dirty="0"/>
              <a:t> </a:t>
            </a:r>
            <a:r>
              <a:rPr lang="ru-RU" sz="2000" dirty="0"/>
              <a:t>достигнет значения </a:t>
            </a:r>
            <a:r>
              <a:rPr lang="ru-RU" sz="2000" b="1" i="1" dirty="0" err="1"/>
              <a:t>δ</a:t>
            </a:r>
            <a:r>
              <a:rPr lang="ru-RU" sz="2000" b="1" i="1" dirty="0"/>
              <a:t>(</a:t>
            </a:r>
            <a:r>
              <a:rPr lang="en-US" sz="2000" b="1" i="1" dirty="0"/>
              <a:t>s</a:t>
            </a:r>
            <a:r>
              <a:rPr lang="ru-RU" sz="2000" b="1" i="1" dirty="0"/>
              <a:t>,</a:t>
            </a:r>
            <a:r>
              <a:rPr lang="en-US" sz="2000" b="1" i="1" dirty="0"/>
              <a:t>v</a:t>
            </a:r>
            <a:r>
              <a:rPr lang="ru-RU" sz="2000" b="1" i="1" dirty="0"/>
              <a:t>)</a:t>
            </a:r>
            <a:r>
              <a:rPr lang="ru-RU" sz="2000" dirty="0"/>
              <a:t>, она больше не изменится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b="1" u="sng" dirty="0"/>
              <a:t>Свойство отсутствия пути</a:t>
            </a:r>
            <a:r>
              <a:rPr lang="ru-RU" sz="2000" dirty="0"/>
              <a:t>. Если из вершины </a:t>
            </a:r>
            <a:r>
              <a:rPr lang="en-US" sz="2000" b="1" i="1" dirty="0"/>
              <a:t>s</a:t>
            </a:r>
            <a:r>
              <a:rPr lang="en-US" sz="2000" dirty="0"/>
              <a:t> </a:t>
            </a:r>
            <a:r>
              <a:rPr lang="ru-RU" sz="2000" dirty="0"/>
              <a:t>в вершину </a:t>
            </a:r>
            <a:r>
              <a:rPr lang="en-US" sz="2000" b="1" i="1" dirty="0"/>
              <a:t>v</a:t>
            </a:r>
            <a:r>
              <a:rPr lang="en-US" sz="2000" dirty="0"/>
              <a:t> </a:t>
            </a:r>
            <a:r>
              <a:rPr lang="ru-RU" sz="2000" dirty="0"/>
              <a:t>нет пути, то всегда выполняется соотношение </a:t>
            </a:r>
            <a:r>
              <a:rPr lang="en-US" sz="2000" b="1" i="1" dirty="0"/>
              <a:t>v</a:t>
            </a:r>
            <a:r>
              <a:rPr lang="ru-RU" sz="2000" b="1" i="1" dirty="0"/>
              <a:t>.</a:t>
            </a:r>
            <a:r>
              <a:rPr lang="en-US" sz="2000" b="1" i="1" dirty="0"/>
              <a:t>d</a:t>
            </a:r>
            <a:r>
              <a:rPr lang="ru-RU" sz="2000" b="1" i="1" dirty="0" err="1"/>
              <a:t>=δ</a:t>
            </a:r>
            <a:r>
              <a:rPr lang="ru-RU" sz="2000" b="1" i="1" dirty="0"/>
              <a:t>(</a:t>
            </a:r>
            <a:r>
              <a:rPr lang="en-US" sz="2000" b="1" i="1" dirty="0"/>
              <a:t>s</a:t>
            </a:r>
            <a:r>
              <a:rPr lang="ru-RU" sz="2000" b="1" i="1" dirty="0"/>
              <a:t>,</a:t>
            </a:r>
            <a:r>
              <a:rPr lang="en-US" sz="2000" b="1" i="1" dirty="0"/>
              <a:t>v</a:t>
            </a:r>
            <a:r>
              <a:rPr lang="ru-RU" sz="2000" b="1" i="1" dirty="0"/>
              <a:t>)=∞</a:t>
            </a:r>
            <a:endParaRPr lang="ru-RU" sz="2000" dirty="0"/>
          </a:p>
          <a:p>
            <a:pPr marL="457200" indent="-457200">
              <a:buFont typeface="+mj-lt"/>
              <a:buAutoNum type="arabicParenR"/>
            </a:pPr>
            <a:r>
              <a:rPr lang="ru-RU" sz="2000" b="1" u="sng" dirty="0"/>
              <a:t>Свойство сходимости</a:t>
            </a:r>
            <a:r>
              <a:rPr lang="ru-RU" sz="2000" dirty="0"/>
              <a:t>. Для некоторого ребра </a:t>
            </a:r>
            <a:r>
              <a:rPr lang="ru-RU" sz="2000" b="1" i="1" dirty="0"/>
              <a:t>(</a:t>
            </a:r>
            <a:r>
              <a:rPr lang="en-US" sz="2000" b="1" i="1" dirty="0"/>
              <a:t>u</a:t>
            </a:r>
            <a:r>
              <a:rPr lang="ru-RU" sz="2000" b="1" i="1" dirty="0"/>
              <a:t>,</a:t>
            </a:r>
            <a:r>
              <a:rPr lang="en-US" sz="2000" b="1" i="1" dirty="0"/>
              <a:t>v</a:t>
            </a:r>
            <a:r>
              <a:rPr lang="ru-RU" sz="2000" b="1" i="1" dirty="0"/>
              <a:t>)</a:t>
            </a:r>
            <a:r>
              <a:rPr lang="ru-RU" sz="2000" dirty="0"/>
              <a:t>, если </a:t>
            </a:r>
            <a:r>
              <a:rPr lang="en-US" sz="2000" b="1" i="1" dirty="0"/>
              <a:t>u</a:t>
            </a:r>
            <a:r>
              <a:rPr lang="ru-RU" sz="2000" b="1" i="1" dirty="0"/>
              <a:t>.</a:t>
            </a:r>
            <a:r>
              <a:rPr lang="en-US" sz="2000" b="1" i="1" dirty="0"/>
              <a:t>d</a:t>
            </a:r>
            <a:r>
              <a:rPr lang="ru-RU" sz="2000" b="1" i="1" dirty="0" err="1"/>
              <a:t>=δ</a:t>
            </a:r>
            <a:r>
              <a:rPr lang="ru-RU" sz="2000" b="1" i="1" dirty="0"/>
              <a:t>(</a:t>
            </a:r>
            <a:r>
              <a:rPr lang="en-US" sz="2000" b="1" i="1" dirty="0"/>
              <a:t>s</a:t>
            </a:r>
            <a:r>
              <a:rPr lang="ru-RU" sz="2000" b="1" i="1" dirty="0"/>
              <a:t>,</a:t>
            </a:r>
            <a:r>
              <a:rPr lang="en-US" sz="2000" b="1" i="1" dirty="0"/>
              <a:t>u</a:t>
            </a:r>
            <a:r>
              <a:rPr lang="ru-RU" sz="2000" b="1" i="1" dirty="0"/>
              <a:t>)</a:t>
            </a:r>
            <a:r>
              <a:rPr lang="ru-RU" sz="2000" dirty="0"/>
              <a:t> в любой момент до ослабления ребра </a:t>
            </a:r>
            <a:r>
              <a:rPr lang="ru-RU" sz="2000" b="1" i="1" dirty="0"/>
              <a:t>(</a:t>
            </a:r>
            <a:r>
              <a:rPr lang="en-US" sz="2000" b="1" i="1" dirty="0"/>
              <a:t>u</a:t>
            </a:r>
            <a:r>
              <a:rPr lang="ru-RU" sz="2000" b="1" i="1" dirty="0"/>
              <a:t>,</a:t>
            </a:r>
            <a:r>
              <a:rPr lang="en-US" sz="2000" b="1" i="1" dirty="0"/>
              <a:t>v</a:t>
            </a:r>
            <a:r>
              <a:rPr lang="ru-RU" sz="2000" b="1" i="1" dirty="0"/>
              <a:t>)</a:t>
            </a:r>
            <a:r>
              <a:rPr lang="ru-RU" sz="2000" dirty="0"/>
              <a:t>, то </a:t>
            </a:r>
            <a:r>
              <a:rPr lang="en-US" sz="2000" b="1" i="1" dirty="0"/>
              <a:t>v</a:t>
            </a:r>
            <a:r>
              <a:rPr lang="ru-RU" sz="2000" b="1" i="1" dirty="0"/>
              <a:t>.</a:t>
            </a:r>
            <a:r>
              <a:rPr lang="en-US" sz="2000" b="1" i="1" dirty="0"/>
              <a:t>d</a:t>
            </a:r>
            <a:r>
              <a:rPr lang="ru-RU" sz="2000" b="1" i="1" dirty="0" err="1"/>
              <a:t>=δ</a:t>
            </a:r>
            <a:r>
              <a:rPr lang="ru-RU" sz="2000" b="1" i="1" dirty="0"/>
              <a:t>(</a:t>
            </a:r>
            <a:r>
              <a:rPr lang="en-US" sz="2000" b="1" i="1" dirty="0"/>
              <a:t>v</a:t>
            </a:r>
            <a:r>
              <a:rPr lang="ru-RU" sz="2000" b="1" i="1" dirty="0"/>
              <a:t>,</a:t>
            </a:r>
            <a:r>
              <a:rPr lang="en-US" sz="2000" b="1" i="1" dirty="0"/>
              <a:t>d</a:t>
            </a:r>
            <a:r>
              <a:rPr lang="ru-RU" sz="2000" b="1" i="1" dirty="0"/>
              <a:t>)</a:t>
            </a:r>
            <a:r>
              <a:rPr lang="ru-RU" sz="2000" dirty="0"/>
              <a:t> в любой момент после этого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b="1" u="sng" dirty="0"/>
              <a:t>Свойство ослабления пути</a:t>
            </a:r>
            <a:r>
              <a:rPr lang="ru-RU" sz="2000" dirty="0"/>
              <a:t>. Если </a:t>
            </a:r>
            <a:r>
              <a:rPr lang="en-US" sz="2000" b="1" i="1" dirty="0"/>
              <a:t>p</a:t>
            </a:r>
            <a:r>
              <a:rPr lang="ru-RU" sz="2000" b="1" i="1" dirty="0"/>
              <a:t>=(</a:t>
            </a:r>
            <a:r>
              <a:rPr lang="en-US" sz="2000" b="1" i="1" dirty="0"/>
              <a:t>v</a:t>
            </a:r>
            <a:r>
              <a:rPr lang="ru-RU" sz="2000" b="1" i="1" baseline="-25000" dirty="0"/>
              <a:t>0</a:t>
            </a:r>
            <a:r>
              <a:rPr lang="ru-RU" sz="2000" b="1" i="1" dirty="0"/>
              <a:t>, </a:t>
            </a:r>
            <a:r>
              <a:rPr lang="en-US" sz="2000" b="1" i="1" dirty="0"/>
              <a:t>v</a:t>
            </a:r>
            <a:r>
              <a:rPr lang="ru-RU" sz="2000" b="1" i="1" baseline="-25000" dirty="0"/>
              <a:t>1</a:t>
            </a:r>
            <a:r>
              <a:rPr lang="ru-RU" sz="2000" b="1" i="1" dirty="0"/>
              <a:t>, ..., </a:t>
            </a:r>
            <a:r>
              <a:rPr lang="en-US" sz="2000" b="1" i="1" dirty="0" err="1"/>
              <a:t>v</a:t>
            </a:r>
            <a:r>
              <a:rPr lang="en-US" sz="2000" b="1" i="1" baseline="-25000" dirty="0" err="1"/>
              <a:t>k</a:t>
            </a:r>
            <a:r>
              <a:rPr lang="ru-RU" sz="2000" b="1" i="1" dirty="0"/>
              <a:t>)</a:t>
            </a:r>
            <a:r>
              <a:rPr lang="ru-RU" sz="2000" dirty="0"/>
              <a:t> является кратчайшим путем из </a:t>
            </a:r>
            <a:r>
              <a:rPr lang="en-US" sz="2000" b="1" i="1" dirty="0"/>
              <a:t>s</a:t>
            </a:r>
            <a:r>
              <a:rPr lang="ru-RU" sz="2000" b="1" i="1" dirty="0"/>
              <a:t>=</a:t>
            </a:r>
            <a:r>
              <a:rPr lang="en-US" sz="2000" b="1" i="1" dirty="0"/>
              <a:t>v</a:t>
            </a:r>
            <a:r>
              <a:rPr lang="ru-RU" sz="2000" b="1" i="1" baseline="-25000" dirty="0"/>
              <a:t>0</a:t>
            </a:r>
            <a:r>
              <a:rPr lang="ru-RU" sz="2000" dirty="0"/>
              <a:t> в </a:t>
            </a:r>
            <a:r>
              <a:rPr lang="en-US" sz="2000" b="1" i="1" dirty="0" err="1"/>
              <a:t>v</a:t>
            </a:r>
            <a:r>
              <a:rPr lang="en-US" sz="2000" b="1" i="1" baseline="-25000" dirty="0" err="1"/>
              <a:t>k</a:t>
            </a:r>
            <a:r>
              <a:rPr lang="ru-RU" sz="2000" dirty="0"/>
              <a:t> и если мы ослабляем ребра в порядке </a:t>
            </a:r>
            <a:r>
              <a:rPr lang="ru-RU" sz="2000" b="1" i="1" dirty="0"/>
              <a:t>(</a:t>
            </a:r>
            <a:r>
              <a:rPr lang="en-US" sz="2000" b="1" i="1" dirty="0"/>
              <a:t>v</a:t>
            </a:r>
            <a:r>
              <a:rPr lang="ru-RU" sz="2000" b="1" i="1" baseline="-25000" dirty="0"/>
              <a:t>0</a:t>
            </a:r>
            <a:r>
              <a:rPr lang="ru-RU" sz="2000" b="1" i="1" dirty="0"/>
              <a:t>,</a:t>
            </a:r>
            <a:r>
              <a:rPr lang="en-US" sz="2000" b="1" i="1" dirty="0"/>
              <a:t>v</a:t>
            </a:r>
            <a:r>
              <a:rPr lang="ru-RU" sz="2000" b="1" i="1" baseline="-25000" dirty="0"/>
              <a:t>1</a:t>
            </a:r>
            <a:r>
              <a:rPr lang="ru-RU" sz="2000" b="1" i="1" dirty="0"/>
              <a:t>), (</a:t>
            </a:r>
            <a:r>
              <a:rPr lang="en-US" sz="2000" b="1" i="1" dirty="0"/>
              <a:t>v</a:t>
            </a:r>
            <a:r>
              <a:rPr lang="ru-RU" sz="2000" b="1" i="1" baseline="-25000" dirty="0"/>
              <a:t>1</a:t>
            </a:r>
            <a:r>
              <a:rPr lang="ru-RU" sz="2000" b="1" i="1" dirty="0"/>
              <a:t>,</a:t>
            </a:r>
            <a:r>
              <a:rPr lang="en-US" sz="2000" b="1" i="1" dirty="0"/>
              <a:t>v</a:t>
            </a:r>
            <a:r>
              <a:rPr lang="ru-RU" sz="2000" b="1" i="1" baseline="-25000" dirty="0"/>
              <a:t>2</a:t>
            </a:r>
            <a:r>
              <a:rPr lang="ru-RU" sz="2000" b="1" i="1" dirty="0"/>
              <a:t>),... (</a:t>
            </a:r>
            <a:r>
              <a:rPr lang="en-US" sz="2000" b="1" i="1" dirty="0" err="1"/>
              <a:t>v</a:t>
            </a:r>
            <a:r>
              <a:rPr lang="en-US" sz="2000" b="1" i="1" baseline="-25000" dirty="0" err="1"/>
              <a:t>k</a:t>
            </a:r>
            <a:r>
              <a:rPr lang="ru-RU" sz="2000" b="1" i="1" baseline="-25000" dirty="0"/>
              <a:t>-1</a:t>
            </a:r>
            <a:r>
              <a:rPr lang="ru-RU" sz="2000" b="1" i="1" dirty="0"/>
              <a:t>,</a:t>
            </a:r>
            <a:r>
              <a:rPr lang="en-US" sz="2000" b="1" i="1" dirty="0" err="1"/>
              <a:t>v</a:t>
            </a:r>
            <a:r>
              <a:rPr lang="en-US" sz="2000" b="1" i="1" baseline="-25000" dirty="0" err="1"/>
              <a:t>k</a:t>
            </a:r>
            <a:r>
              <a:rPr lang="ru-RU" sz="2000" b="1" i="1" dirty="0"/>
              <a:t>)</a:t>
            </a:r>
            <a:r>
              <a:rPr lang="ru-RU" sz="2000" dirty="0"/>
              <a:t>, то </a:t>
            </a:r>
            <a:r>
              <a:rPr lang="en-US" sz="2000" b="1" i="1" dirty="0" err="1"/>
              <a:t>v</a:t>
            </a:r>
            <a:r>
              <a:rPr lang="en-US" sz="2000" b="1" i="1" baseline="-25000" dirty="0" err="1"/>
              <a:t>k</a:t>
            </a:r>
            <a:r>
              <a:rPr lang="ru-RU" sz="2000" b="1" i="1" dirty="0"/>
              <a:t>.</a:t>
            </a:r>
            <a:r>
              <a:rPr lang="en-US" sz="2000" b="1" i="1" dirty="0"/>
              <a:t>d</a:t>
            </a:r>
            <a:r>
              <a:rPr lang="ru-RU" sz="2000" b="1" i="1" dirty="0"/>
              <a:t>=</a:t>
            </a:r>
            <a:r>
              <a:rPr lang="en-US" sz="2000" b="1" i="1" dirty="0"/>
              <a:t>δ</a:t>
            </a:r>
            <a:r>
              <a:rPr lang="ru-RU" sz="2000" b="1" i="1" dirty="0"/>
              <a:t>(</a:t>
            </a:r>
            <a:r>
              <a:rPr lang="en-US" sz="2000" b="1" i="1" dirty="0"/>
              <a:t>s</a:t>
            </a:r>
            <a:r>
              <a:rPr lang="ru-RU" sz="2000" b="1" i="1" dirty="0"/>
              <a:t>,</a:t>
            </a:r>
            <a:r>
              <a:rPr lang="en-US" sz="2000" b="1" i="1" dirty="0" err="1"/>
              <a:t>v</a:t>
            </a:r>
            <a:r>
              <a:rPr lang="en-US" sz="2000" b="1" i="1" baseline="-25000" dirty="0" err="1"/>
              <a:t>k</a:t>
            </a:r>
            <a:r>
              <a:rPr lang="ru-RU" sz="2000" b="1" i="1" dirty="0"/>
              <a:t>)</a:t>
            </a:r>
            <a:endParaRPr lang="ru-RU" sz="2000" dirty="0"/>
          </a:p>
          <a:p>
            <a:pPr marL="457200" indent="-457200">
              <a:buFont typeface="+mj-lt"/>
              <a:buAutoNum type="arabicParenR"/>
            </a:pPr>
            <a:r>
              <a:rPr lang="ru-RU" sz="2000" b="1" u="sng" dirty="0"/>
              <a:t>Свойство подграфа предшествования</a:t>
            </a:r>
            <a:r>
              <a:rPr lang="ru-RU" sz="2000" dirty="0"/>
              <a:t>. Если для всех вершин </a:t>
            </a:r>
            <a:r>
              <a:rPr lang="en-US" sz="2000" b="1" i="1" dirty="0"/>
              <a:t>v </a:t>
            </a:r>
            <a:r>
              <a:rPr lang="ru-RU" sz="2000" b="1" i="1" dirty="0"/>
              <a:t>∈ </a:t>
            </a:r>
            <a:r>
              <a:rPr lang="en-US" sz="2000" b="1" i="1" dirty="0"/>
              <a:t>V </a:t>
            </a:r>
            <a:r>
              <a:rPr lang="ru-RU" sz="2000" dirty="0"/>
              <a:t>выполняется </a:t>
            </a:r>
            <a:r>
              <a:rPr lang="en-US" sz="2000" b="1" i="1" dirty="0"/>
              <a:t>v</a:t>
            </a:r>
            <a:r>
              <a:rPr lang="ru-RU" sz="2000" b="1" i="1" dirty="0"/>
              <a:t>.</a:t>
            </a:r>
            <a:r>
              <a:rPr lang="en-US" sz="2000" b="1" i="1" dirty="0"/>
              <a:t>d</a:t>
            </a:r>
            <a:r>
              <a:rPr lang="ru-RU" sz="2000" b="1" i="1" dirty="0" err="1"/>
              <a:t>=δ</a:t>
            </a:r>
            <a:r>
              <a:rPr lang="ru-RU" sz="2000" b="1" i="1" dirty="0"/>
              <a:t>(</a:t>
            </a:r>
            <a:r>
              <a:rPr lang="en-US" sz="2000" b="1" i="1" dirty="0"/>
              <a:t>s</a:t>
            </a:r>
            <a:r>
              <a:rPr lang="ru-RU" sz="2000" b="1" i="1" dirty="0"/>
              <a:t>,</a:t>
            </a:r>
            <a:r>
              <a:rPr lang="en-US" sz="2000" b="1" i="1" dirty="0"/>
              <a:t>v</a:t>
            </a:r>
            <a:r>
              <a:rPr lang="ru-RU" sz="2000" b="1" i="1" dirty="0"/>
              <a:t>)</a:t>
            </a:r>
            <a:r>
              <a:rPr lang="ru-RU" sz="2000" dirty="0"/>
              <a:t>, то подграф предшествования представляет собой дерево кратчайших путей с корнем в истоке </a:t>
            </a:r>
            <a:r>
              <a:rPr lang="en-US" sz="2000" b="1" i="1" dirty="0"/>
              <a:t>s</a:t>
            </a:r>
            <a:endParaRPr lang="ru-RU" sz="2000" dirty="0"/>
          </a:p>
          <a:p>
            <a:pPr marL="457200" indent="-457200">
              <a:buFont typeface="+mj-lt"/>
              <a:buAutoNum type="arabicParenR"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sz="3600" dirty="0"/>
              <a:t>Алгоритмы поиска кратчайших путей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078189"/>
          </a:xfrm>
        </p:spPr>
        <p:txBody>
          <a:bodyPr/>
          <a:lstStyle/>
          <a:p>
            <a:r>
              <a:rPr lang="ru-RU" sz="2400" b="1" dirty="0"/>
              <a:t>Алгоритм Беллмана-Форда </a:t>
            </a:r>
          </a:p>
          <a:p>
            <a:pPr lvl="1"/>
            <a:r>
              <a:rPr lang="ru-RU" sz="2000" dirty="0"/>
              <a:t>Позволяет решать задачу поиска кратчайших путей из одной вершины при наличии ребер с отрицательным весом</a:t>
            </a:r>
          </a:p>
          <a:p>
            <a:pPr lvl="1"/>
            <a:r>
              <a:rPr lang="ru-RU" sz="2000" dirty="0"/>
              <a:t>Определяет наличие цикла с отрицательным весом, достижимого из истока</a:t>
            </a:r>
          </a:p>
          <a:p>
            <a:r>
              <a:rPr lang="ru-RU" sz="2400" b="1" dirty="0"/>
              <a:t>Алгоритм поиска кратчайших путей из одной вершины в ориентированном ациклическом графе </a:t>
            </a:r>
          </a:p>
          <a:p>
            <a:pPr lvl="1"/>
            <a:r>
              <a:rPr lang="ru-RU" sz="2000" dirty="0"/>
              <a:t>Линейное время выполнения</a:t>
            </a:r>
          </a:p>
          <a:p>
            <a:r>
              <a:rPr lang="ru-RU" sz="2400" b="1" dirty="0"/>
              <a:t>Алгоритм </a:t>
            </a:r>
            <a:r>
              <a:rPr lang="ru-RU" sz="2400" b="1" dirty="0" err="1"/>
              <a:t>Дейкстры</a:t>
            </a:r>
            <a:endParaRPr lang="ru-RU" sz="2400" b="1" dirty="0"/>
          </a:p>
          <a:p>
            <a:pPr lvl="1"/>
            <a:r>
              <a:rPr lang="ru-RU" sz="2000" dirty="0"/>
              <a:t>Вес каждого ребра должен быть положительным</a:t>
            </a:r>
          </a:p>
          <a:p>
            <a:pPr lvl="1"/>
            <a:r>
              <a:rPr lang="ru-RU" sz="2000" dirty="0"/>
              <a:t>Меньшее время выполнения, чем алгоритм Беллмана-Форда</a:t>
            </a:r>
          </a:p>
          <a:p>
            <a:r>
              <a:rPr lang="ru-RU" sz="2400" dirty="0"/>
              <a:t>Предполагается:</a:t>
            </a:r>
          </a:p>
          <a:p>
            <a:pPr lvl="1"/>
            <a:r>
              <a:rPr lang="ru-RU" sz="2000" dirty="0"/>
              <a:t>Ориентированный граф хранится в виде списков смежности</a:t>
            </a:r>
          </a:p>
          <a:p>
            <a:pPr lvl="1"/>
            <a:r>
              <a:rPr lang="ru-RU" sz="2000" dirty="0"/>
              <a:t>С каждым ребром хранится его вес, так что при просмотре списка смежности вес ребра может быть определен за время </a:t>
            </a:r>
            <a:r>
              <a:rPr lang="en-US" sz="2000" dirty="0"/>
              <a:t>O</a:t>
            </a:r>
            <a:r>
              <a:rPr lang="ru-RU" sz="2000" dirty="0"/>
              <a:t>(1)</a:t>
            </a:r>
            <a:endParaRPr lang="en-US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ru-RU" dirty="0"/>
              <a:t>Алгоритм Беллмана-Форда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006181"/>
          </a:xfrm>
        </p:spPr>
        <p:txBody>
          <a:bodyPr/>
          <a:lstStyle/>
          <a:p>
            <a:r>
              <a:rPr lang="ru-RU" sz="2400" dirty="0"/>
              <a:t>Решает задачу о кратчайшем пути из одной вершины в общем случае, когда вес каждого из ребер может быть отрицательным</a:t>
            </a:r>
          </a:p>
          <a:p>
            <a:r>
              <a:rPr lang="ru-RU" sz="2400" dirty="0"/>
              <a:t>Вход:</a:t>
            </a:r>
          </a:p>
          <a:p>
            <a:pPr lvl="1"/>
            <a:r>
              <a:rPr lang="ru-RU" sz="2000" dirty="0"/>
              <a:t>Взвешенный ориентированный граф </a:t>
            </a:r>
            <a:r>
              <a:rPr lang="en-US" sz="2000" b="1" dirty="0"/>
              <a:t>G</a:t>
            </a:r>
            <a:r>
              <a:rPr lang="ru-RU" sz="2000" b="1" dirty="0"/>
              <a:t>=(</a:t>
            </a:r>
            <a:r>
              <a:rPr lang="en-US" sz="2000" b="1" dirty="0"/>
              <a:t>V</a:t>
            </a:r>
            <a:r>
              <a:rPr lang="ru-RU" sz="2000" b="1" dirty="0"/>
              <a:t>,</a:t>
            </a:r>
            <a:r>
              <a:rPr lang="en-US" sz="2000" b="1" dirty="0"/>
              <a:t>E</a:t>
            </a:r>
            <a:r>
              <a:rPr lang="ru-RU" sz="2000" b="1" dirty="0"/>
              <a:t>)</a:t>
            </a:r>
          </a:p>
          <a:p>
            <a:pPr lvl="1"/>
            <a:r>
              <a:rPr lang="ru-RU" sz="2000" dirty="0"/>
              <a:t>Исток </a:t>
            </a:r>
            <a:r>
              <a:rPr lang="en-US" sz="2000" b="1" dirty="0"/>
              <a:t>s</a:t>
            </a:r>
          </a:p>
          <a:p>
            <a:pPr lvl="1"/>
            <a:r>
              <a:rPr lang="ru-RU" sz="2000" dirty="0"/>
              <a:t>Весовая функция </a:t>
            </a:r>
            <a:r>
              <a:rPr lang="en-US" sz="2000" b="1" dirty="0"/>
              <a:t>w </a:t>
            </a:r>
            <a:r>
              <a:rPr lang="ru-RU" sz="2000" b="1" dirty="0"/>
              <a:t>: </a:t>
            </a:r>
            <a:r>
              <a:rPr lang="en-US" sz="2000" b="1" dirty="0"/>
              <a:t>E </a:t>
            </a:r>
            <a:r>
              <a:rPr lang="ru-RU" sz="2000" b="1" dirty="0"/>
              <a:t>→ ℝ </a:t>
            </a:r>
          </a:p>
          <a:p>
            <a:r>
              <a:rPr lang="ru-RU" sz="2400" dirty="0"/>
              <a:t>Выход:</a:t>
            </a:r>
          </a:p>
          <a:p>
            <a:pPr lvl="1"/>
            <a:r>
              <a:rPr lang="en-US" sz="2000" b="1" dirty="0" err="1"/>
              <a:t>v.d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атрибут, указывающий оценку веса кратчайшего пути из истока в вершину, равный </a:t>
            </a:r>
            <a:r>
              <a:rPr lang="en-US" sz="2000" b="1" dirty="0"/>
              <a:t>δ</a:t>
            </a:r>
            <a:r>
              <a:rPr lang="ru-RU" sz="2000" b="1" dirty="0"/>
              <a:t>(</a:t>
            </a:r>
            <a:r>
              <a:rPr lang="en-US" sz="2000" b="1" dirty="0"/>
              <a:t>s</a:t>
            </a:r>
            <a:r>
              <a:rPr lang="ru-RU" sz="2000" b="1" dirty="0"/>
              <a:t>,</a:t>
            </a:r>
            <a:r>
              <a:rPr lang="en-US" sz="2000" b="1" dirty="0"/>
              <a:t>v</a:t>
            </a:r>
            <a:r>
              <a:rPr lang="ru-RU" sz="2000" b="1" dirty="0"/>
              <a:t>) </a:t>
            </a:r>
            <a:r>
              <a:rPr lang="ru-RU" sz="2000" dirty="0"/>
              <a:t>после окончания работы алгоритма</a:t>
            </a:r>
          </a:p>
          <a:p>
            <a:pPr lvl="1"/>
            <a:r>
              <a:rPr lang="en-US" sz="2000" b="1" dirty="0"/>
              <a:t>v</a:t>
            </a:r>
            <a:r>
              <a:rPr lang="ru-RU" sz="2000" b="1" dirty="0"/>
              <a:t>.π </a:t>
            </a:r>
            <a:r>
              <a:rPr lang="ru-RU" sz="2000" dirty="0"/>
              <a:t>– атрибут, указывающий предшественника в кратчайшем пути</a:t>
            </a:r>
          </a:p>
          <a:p>
            <a:pPr lvl="1"/>
            <a:r>
              <a:rPr lang="ru-RU" sz="2000" dirty="0"/>
              <a:t>Возвращаемый результат</a:t>
            </a:r>
          </a:p>
          <a:p>
            <a:pPr lvl="2"/>
            <a:r>
              <a:rPr lang="en-US" sz="1800" b="1" dirty="0"/>
              <a:t>True</a:t>
            </a:r>
            <a:r>
              <a:rPr lang="ru-RU" sz="1800" dirty="0"/>
              <a:t> – граф не содержит циклов с отрицательным весом, достижимых из истока</a:t>
            </a:r>
          </a:p>
          <a:p>
            <a:pPr lvl="2"/>
            <a:r>
              <a:rPr lang="en-US" sz="1800" b="1" dirty="0"/>
              <a:t>False</a:t>
            </a:r>
            <a:r>
              <a:rPr lang="ru-RU" sz="1800" dirty="0"/>
              <a:t> – решения не существует</a:t>
            </a:r>
            <a:endParaRPr lang="en-US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3EB41-767A-4511-A256-CD8DD6F1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en-US" dirty="0"/>
              <a:t>Bellman-Ford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9FD07-0950-4887-95E8-0870E2B1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Bellman-Ford(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G,w,s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Initialize-Single-Source(G,s)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|-1</a:t>
            </a: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каждого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∈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Relax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каждого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∈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v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/>
              <a:t>Алгоритм может быть модифицирован таким образом, что в нем для всех вершин </a:t>
            </a:r>
            <a:r>
              <a:rPr lang="en-US" sz="2000" b="1" i="1" dirty="0"/>
              <a:t>v</a:t>
            </a:r>
            <a:r>
              <a:rPr lang="ru-RU" sz="2000" dirty="0"/>
              <a:t>, для которых на одном из путей от истока </a:t>
            </a:r>
            <a:r>
              <a:rPr lang="en-US" sz="2000" b="1" i="1" dirty="0"/>
              <a:t>s</a:t>
            </a:r>
            <a:r>
              <a:rPr lang="en-US" sz="2000" dirty="0"/>
              <a:t> </a:t>
            </a:r>
            <a:r>
              <a:rPr lang="ru-RU" sz="2000" dirty="0"/>
              <a:t>к </a:t>
            </a:r>
            <a:r>
              <a:rPr lang="en-US" sz="2000" dirty="0"/>
              <a:t>v </a:t>
            </a:r>
            <a:r>
              <a:rPr lang="ru-RU" sz="2000" dirty="0"/>
              <a:t>существует цикл с отрицательным весом, атрибуту </a:t>
            </a:r>
            <a:r>
              <a:rPr lang="en-US" sz="2000" b="1" i="1" dirty="0"/>
              <a:t>v</a:t>
            </a:r>
            <a:r>
              <a:rPr lang="ru-RU" sz="2000" b="1" i="1" dirty="0"/>
              <a:t>.</a:t>
            </a:r>
            <a:r>
              <a:rPr lang="en-US" sz="2000" b="1" i="1" dirty="0"/>
              <a:t>d</a:t>
            </a:r>
            <a:r>
              <a:rPr lang="ru-RU" sz="2000" dirty="0"/>
              <a:t> присваивалось значение </a:t>
            </a:r>
            <a:r>
              <a:rPr lang="ru-RU" sz="2400" b="1" dirty="0"/>
              <a:t>-∞</a:t>
            </a:r>
            <a:r>
              <a:rPr lang="ru-RU" sz="2000" dirty="0"/>
              <a:t>.</a:t>
            </a:r>
          </a:p>
          <a:p>
            <a:endParaRPr lang="ru-RU" sz="2400" dirty="0"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AD6EBA-D451-49F3-9660-F338FCE5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D8E7E-311B-4522-92EC-9AFFC22F4BBC}"/>
              </a:ext>
            </a:extLst>
          </p:cNvPr>
          <p:cNvSpPr txBox="1"/>
          <p:nvPr/>
        </p:nvSpPr>
        <p:spPr>
          <a:xfrm>
            <a:off x="6300192" y="2658978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O(VE)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3717159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68C83-1905-4FFD-AE3E-9685921B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Алгоритм Беллмана-Форда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E3E4C2-D1D3-4090-8EB9-F237138E2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552FB3-9783-4B3F-A3CA-DBAB9743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1029" name="Рисунок 1">
            <a:extLst>
              <a:ext uri="{FF2B5EF4-FFF2-40B4-BE49-F238E27FC236}">
                <a16:creationId xmlns:a16="http://schemas.microsoft.com/office/drawing/2014/main" id="{57A0E784-21C7-41E7-9E4A-16512BA4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6" y="1255098"/>
            <a:ext cx="2916942" cy="215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Рисунок 2">
            <a:extLst>
              <a:ext uri="{FF2B5EF4-FFF2-40B4-BE49-F238E27FC236}">
                <a16:creationId xmlns:a16="http://schemas.microsoft.com/office/drawing/2014/main" id="{1C9DBCF7-734D-40ED-8A8E-555ECC960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50" y="1300925"/>
            <a:ext cx="3017526" cy="210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Рисунок 3">
            <a:extLst>
              <a:ext uri="{FF2B5EF4-FFF2-40B4-BE49-F238E27FC236}">
                <a16:creationId xmlns:a16="http://schemas.microsoft.com/office/drawing/2014/main" id="{E0968F29-D036-4977-9D63-15783F263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02" y="1099078"/>
            <a:ext cx="3296418" cy="2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Рисунок 4">
            <a:extLst>
              <a:ext uri="{FF2B5EF4-FFF2-40B4-BE49-F238E27FC236}">
                <a16:creationId xmlns:a16="http://schemas.microsoft.com/office/drawing/2014/main" id="{F9437412-D05E-4AAD-AB17-8B1FC4B9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17032"/>
            <a:ext cx="3424434" cy="22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5">
            <a:extLst>
              <a:ext uri="{FF2B5EF4-FFF2-40B4-BE49-F238E27FC236}">
                <a16:creationId xmlns:a16="http://schemas.microsoft.com/office/drawing/2014/main" id="{EAA982FA-3FE4-4201-840C-4216C590A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71" y="3645024"/>
            <a:ext cx="3163830" cy="240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EFC487E0-C9CF-454F-B37B-0532BE482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410B07E-91E9-460C-816A-0D0008DD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F027F88-09CC-42FB-9D19-04A5EF793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43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743F4DD1-6E1C-4937-B384-67652DA77977}"/>
              </a:ext>
            </a:extLst>
          </p:cNvPr>
          <p:cNvSpPr/>
          <p:nvPr/>
        </p:nvSpPr>
        <p:spPr>
          <a:xfrm>
            <a:off x="1443057" y="1105942"/>
            <a:ext cx="6408712" cy="212321"/>
          </a:xfrm>
          <a:prstGeom prst="righ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D11F7F52-D9DB-4195-A069-31EEC2DB1C48}"/>
              </a:ext>
            </a:extLst>
          </p:cNvPr>
          <p:cNvSpPr/>
          <p:nvPr/>
        </p:nvSpPr>
        <p:spPr>
          <a:xfrm>
            <a:off x="1443057" y="3731015"/>
            <a:ext cx="6408712" cy="212321"/>
          </a:xfrm>
          <a:prstGeom prst="righ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351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BA14A97-5EF4-4AF0-BDD5-9995B5DF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17638"/>
            <a:ext cx="3163830" cy="240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F0C20-CB0D-478A-9EB6-93790A47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Беллмана-Форда </a:t>
            </a:r>
            <a:r>
              <a:rPr lang="ru-RU" sz="2400" dirty="0"/>
              <a:t>(проверка наличия циклов с отрицательным весом)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2F06DE7-31BB-490A-8DE5-63AA1CBF5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каждого (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∈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ru-RU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v</a:t>
                </a: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ru-RU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ru-RU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ru-RU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2400" dirty="0"/>
              </a:p>
              <a:p>
                <a:endParaRPr lang="ru-RU" sz="2400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400" dirty="0" err="1"/>
                  <a:t>y.d</a:t>
                </a:r>
                <a:r>
                  <a:rPr lang="en-US" sz="2400" dirty="0"/>
                  <a:t> &gt; </a:t>
                </a:r>
                <a:r>
                  <a:rPr lang="en-US" sz="2400" dirty="0" err="1"/>
                  <a:t>s.d</a:t>
                </a:r>
                <a:r>
                  <a:rPr lang="en-US" sz="2400" dirty="0"/>
                  <a:t> + w(</a:t>
                </a:r>
                <a:r>
                  <a:rPr lang="en-US" sz="2400" dirty="0" err="1"/>
                  <a:t>s,y</a:t>
                </a:r>
                <a:r>
                  <a:rPr lang="en-US" sz="2400" dirty="0"/>
                  <a:t>) 	=&gt; 7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≯</m:t>
                    </m:r>
                  </m:oMath>
                </a14:m>
                <a:r>
                  <a:rPr lang="en-US" sz="2400" dirty="0"/>
                  <a:t> 0 + 7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400" dirty="0" err="1"/>
                  <a:t>x.d</a:t>
                </a:r>
                <a:r>
                  <a:rPr lang="en-US" sz="2400" dirty="0"/>
                  <a:t> &gt; </a:t>
                </a:r>
                <a:r>
                  <a:rPr lang="en-US" sz="2400" dirty="0" err="1"/>
                  <a:t>y.d</a:t>
                </a:r>
                <a:r>
                  <a:rPr lang="en-US" sz="2400" dirty="0"/>
                  <a:t> +w(</a:t>
                </a:r>
                <a:r>
                  <a:rPr lang="en-US" sz="2400" dirty="0" err="1"/>
                  <a:t>y,x</a:t>
                </a:r>
                <a:r>
                  <a:rPr lang="en-US" sz="2400" dirty="0"/>
                  <a:t>) 	=&gt; 4 ≯ 7 + (-3)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400" dirty="0" err="1"/>
                  <a:t>t.d</a:t>
                </a:r>
                <a:r>
                  <a:rPr lang="en-US" sz="2400" dirty="0"/>
                  <a:t> &gt; </a:t>
                </a:r>
                <a:r>
                  <a:rPr lang="en-US" sz="2400" dirty="0" err="1"/>
                  <a:t>x.d</a:t>
                </a:r>
                <a:r>
                  <a:rPr lang="en-US" sz="2400" dirty="0"/>
                  <a:t> + w(</a:t>
                </a:r>
                <a:r>
                  <a:rPr lang="en-US" sz="2400" dirty="0" err="1"/>
                  <a:t>x,t</a:t>
                </a:r>
                <a:r>
                  <a:rPr lang="en-US" sz="2400" dirty="0"/>
                  <a:t>)		=&gt; 2 ≯ 4 + (-2)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400" dirty="0" err="1"/>
                  <a:t>z.d</a:t>
                </a:r>
                <a:r>
                  <a:rPr lang="en-US" sz="2400" dirty="0"/>
                  <a:t> &gt; </a:t>
                </a:r>
                <a:r>
                  <a:rPr lang="en-US" sz="2400" dirty="0" err="1"/>
                  <a:t>t.d</a:t>
                </a:r>
                <a:r>
                  <a:rPr lang="en-US" sz="2400" dirty="0"/>
                  <a:t> + w(</a:t>
                </a:r>
                <a:r>
                  <a:rPr lang="en-US" sz="2400" dirty="0" err="1"/>
                  <a:t>t.z</a:t>
                </a:r>
                <a:r>
                  <a:rPr lang="en-US" sz="2400" dirty="0"/>
                  <a:t>)		=&gt; (-2) ≯ 2 + (-4)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2F06DE7-31BB-490A-8DE5-63AA1CBF5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4BD0D2-8809-4B17-8162-E6CDA4D2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455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73747-9DAA-4A7C-B719-0CC5A769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Ориентированный ациклический граф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511B0-89BA-405D-B743-C3C7E891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ru-RU" sz="2400" dirty="0"/>
              <a:t>В ориентированном </a:t>
            </a:r>
            <a:r>
              <a:rPr lang="ru-RU" sz="2400" u="sng" dirty="0"/>
              <a:t>ациклическом</a:t>
            </a:r>
            <a:r>
              <a:rPr lang="ru-RU" sz="2400" dirty="0"/>
              <a:t> графе кратчайшие пути всегда вполне определены, поскольку, даже если вес некоторых ребер отрицателен, </a:t>
            </a:r>
            <a:r>
              <a:rPr lang="ru-RU" sz="2400" u="sng" dirty="0"/>
              <a:t>циклов</a:t>
            </a:r>
            <a:r>
              <a:rPr lang="ru-RU" sz="2400" dirty="0"/>
              <a:t> с отрицательными весами </a:t>
            </a:r>
            <a:r>
              <a:rPr lang="ru-RU" sz="2400" u="sng" dirty="0"/>
              <a:t>не существует</a:t>
            </a:r>
          </a:p>
          <a:p>
            <a:r>
              <a:rPr lang="ru-RU" sz="2400" dirty="0"/>
              <a:t>Начинается с топологической сортировки графа</a:t>
            </a:r>
          </a:p>
          <a:p>
            <a:r>
              <a:rPr lang="ru-RU" sz="2400" dirty="0"/>
              <a:t>Если путь из вершины </a:t>
            </a:r>
            <a:r>
              <a:rPr lang="en-US" sz="2400" b="1" i="1" dirty="0"/>
              <a:t>u </a:t>
            </a:r>
            <a:r>
              <a:rPr lang="ru-RU" sz="2400" dirty="0"/>
              <a:t>к вершине </a:t>
            </a:r>
            <a:r>
              <a:rPr lang="en-US" sz="2400" b="1" i="1" dirty="0"/>
              <a:t>v </a:t>
            </a:r>
            <a:r>
              <a:rPr lang="ru-RU" sz="2400" dirty="0"/>
              <a:t>существует, то в топологической сортировке вершина </a:t>
            </a:r>
            <a:r>
              <a:rPr lang="en-US" sz="2400" b="1" i="1" dirty="0"/>
              <a:t>u</a:t>
            </a:r>
            <a:r>
              <a:rPr lang="en-US" sz="2400" dirty="0"/>
              <a:t> </a:t>
            </a:r>
            <a:r>
              <a:rPr lang="ru-RU" sz="2400" dirty="0"/>
              <a:t>предшествует вершине </a:t>
            </a:r>
            <a:r>
              <a:rPr lang="en-US" sz="2400" b="1" i="1" dirty="0"/>
              <a:t>v</a:t>
            </a:r>
            <a:endParaRPr lang="ru-RU" sz="2400" b="1" i="1" dirty="0"/>
          </a:p>
          <a:p>
            <a:r>
              <a:rPr lang="ru-RU" sz="2400" dirty="0"/>
              <a:t>По отсортированным вершинам проход осуществляется один раз</a:t>
            </a:r>
          </a:p>
          <a:p>
            <a:r>
              <a:rPr lang="ru-RU" sz="2400" dirty="0"/>
              <a:t>При обработке каждой вершины производится ослабление всех ребер, исходящих из этой вершины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EE82D5-7E96-49BF-B65E-F4656336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509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4BF9D-76DA-4FA9-A4F0-9ED79C18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en-US" dirty="0"/>
              <a:t>DAG-Shortest-Paths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9EEFCC-3481-46EE-AFDE-4F322C46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DAG-Shortest-Paths(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G,w,s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Topological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	Initialize-Single-Source(G,s)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каждой u в порядке топологической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сортировки</a:t>
            </a: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каждой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∈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			Relax(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u,v,w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31B4F8-763D-4C2A-AAAC-6E82B7FF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6E1DB-4D4C-40F0-888E-1297214AE706}"/>
              </a:ext>
            </a:extLst>
          </p:cNvPr>
          <p:cNvSpPr txBox="1"/>
          <p:nvPr/>
        </p:nvSpPr>
        <p:spPr>
          <a:xfrm>
            <a:off x="6444208" y="960458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O(V+E)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3953270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Рисунок 7">
            <a:extLst>
              <a:ext uri="{FF2B5EF4-FFF2-40B4-BE49-F238E27FC236}">
                <a16:creationId xmlns:a16="http://schemas.microsoft.com/office/drawing/2014/main" id="{4C912EAB-C507-43DB-AD49-BFD69D45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072" y="994516"/>
            <a:ext cx="3470156" cy="116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FFA6D-18BC-4876-8921-60C3065C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865" y="133797"/>
            <a:ext cx="5719607" cy="702915"/>
          </a:xfrm>
        </p:spPr>
        <p:txBody>
          <a:bodyPr/>
          <a:lstStyle/>
          <a:p>
            <a:r>
              <a:rPr lang="ru-RU" sz="3200" dirty="0"/>
              <a:t>Ориентированный ациклический граф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B496B6C4-C003-485C-8C62-38881072F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4099" y="406859"/>
            <a:ext cx="1893094" cy="200025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94AE7-9DE7-4CAE-B5B3-F1EA540A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28</a:t>
            </a:fld>
            <a:endParaRPr lang="ru-RU" dirty="0"/>
          </a:p>
        </p:txBody>
      </p:sp>
      <p:pic>
        <p:nvPicPr>
          <p:cNvPr id="2054" name="Рисунок 8">
            <a:extLst>
              <a:ext uri="{FF2B5EF4-FFF2-40B4-BE49-F238E27FC236}">
                <a16:creationId xmlns:a16="http://schemas.microsoft.com/office/drawing/2014/main" id="{15A3B2D5-7124-49FA-B076-242EFA096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72" y="2399802"/>
            <a:ext cx="3305562" cy="10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0">
            <a:extLst>
              <a:ext uri="{FF2B5EF4-FFF2-40B4-BE49-F238E27FC236}">
                <a16:creationId xmlns:a16="http://schemas.microsoft.com/office/drawing/2014/main" id="{211CCEA5-CDF9-44E4-A3F3-CCFFC434D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043" y="2379228"/>
            <a:ext cx="3271272" cy="110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Рисунок 11">
            <a:extLst>
              <a:ext uri="{FF2B5EF4-FFF2-40B4-BE49-F238E27FC236}">
                <a16:creationId xmlns:a16="http://schemas.microsoft.com/office/drawing/2014/main" id="{ACCE5AF0-3FD5-4D01-83EF-1A37325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6" y="3728446"/>
            <a:ext cx="3315849" cy="10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13">
            <a:extLst>
              <a:ext uri="{FF2B5EF4-FFF2-40B4-BE49-F238E27FC236}">
                <a16:creationId xmlns:a16="http://schemas.microsoft.com/office/drawing/2014/main" id="{3DE14216-17C7-467D-B904-F1F464FD8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009" y="3677676"/>
            <a:ext cx="3271272" cy="109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Рисунок 14">
            <a:extLst>
              <a:ext uri="{FF2B5EF4-FFF2-40B4-BE49-F238E27FC236}">
                <a16:creationId xmlns:a16="http://schemas.microsoft.com/office/drawing/2014/main" id="{96A6CF7E-B1F7-4A1E-9738-46086ED7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35" y="4941854"/>
            <a:ext cx="3240411" cy="112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7">
            <a:extLst>
              <a:ext uri="{FF2B5EF4-FFF2-40B4-BE49-F238E27FC236}">
                <a16:creationId xmlns:a16="http://schemas.microsoft.com/office/drawing/2014/main" id="{5CF21632-3E03-4215-919E-41AC7E137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072" y="4981288"/>
            <a:ext cx="3360426" cy="104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DED84133-2168-4293-8421-80A284894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D63B5BC-6432-42A0-BDA1-F960650D3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8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288F14D-E4B0-40D0-9E9A-74DCFE123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29A9D23-7172-4142-8AD3-407ECD2D4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95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7ECD9213-1EF1-4374-A74B-F375DB498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81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8FC68157-0144-4EEF-9266-FC78AC5C2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05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7EFEC9CA-6C7F-4C5C-A910-47EF7F0E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48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17C664DC-1C86-4F7D-9D2E-5FE81D3B6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43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4E05BE8D-4748-45E9-BBFE-741D1403DEA0}"/>
              </a:ext>
            </a:extLst>
          </p:cNvPr>
          <p:cNvSpPr/>
          <p:nvPr/>
        </p:nvSpPr>
        <p:spPr>
          <a:xfrm>
            <a:off x="4423094" y="1508851"/>
            <a:ext cx="553567" cy="247940"/>
          </a:xfrm>
          <a:prstGeom prst="righ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E4B0CA5E-8A50-43BB-8E2B-2C8CC0DC9E79}"/>
              </a:ext>
            </a:extLst>
          </p:cNvPr>
          <p:cNvSpPr/>
          <p:nvPr/>
        </p:nvSpPr>
        <p:spPr>
          <a:xfrm>
            <a:off x="4424505" y="2999188"/>
            <a:ext cx="553567" cy="247940"/>
          </a:xfrm>
          <a:prstGeom prst="righ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16F8C184-6E61-47DB-8882-67199D2A46AB}"/>
              </a:ext>
            </a:extLst>
          </p:cNvPr>
          <p:cNvSpPr/>
          <p:nvPr/>
        </p:nvSpPr>
        <p:spPr>
          <a:xfrm>
            <a:off x="4423093" y="4296539"/>
            <a:ext cx="553567" cy="247940"/>
          </a:xfrm>
          <a:prstGeom prst="righ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97A19D5C-DAA3-4150-8F3F-4EB4C5AAF363}"/>
              </a:ext>
            </a:extLst>
          </p:cNvPr>
          <p:cNvSpPr/>
          <p:nvPr/>
        </p:nvSpPr>
        <p:spPr>
          <a:xfrm rot="9003039">
            <a:off x="4394801" y="2271448"/>
            <a:ext cx="553567" cy="247940"/>
          </a:xfrm>
          <a:prstGeom prst="righ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F8C4587F-5806-48F4-8051-4B9D9D08B5F0}"/>
              </a:ext>
            </a:extLst>
          </p:cNvPr>
          <p:cNvSpPr/>
          <p:nvPr/>
        </p:nvSpPr>
        <p:spPr>
          <a:xfrm rot="9003039">
            <a:off x="4401945" y="3585747"/>
            <a:ext cx="553567" cy="247940"/>
          </a:xfrm>
          <a:prstGeom prst="righ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5AE42F76-950E-4D81-8468-9E11FD40A3FA}"/>
              </a:ext>
            </a:extLst>
          </p:cNvPr>
          <p:cNvSpPr/>
          <p:nvPr/>
        </p:nvSpPr>
        <p:spPr>
          <a:xfrm rot="9003039">
            <a:off x="4423092" y="4944036"/>
            <a:ext cx="553567" cy="247940"/>
          </a:xfrm>
          <a:prstGeom prst="righ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A35768FE-2880-4749-BAD4-0D84B50CC63B}"/>
              </a:ext>
            </a:extLst>
          </p:cNvPr>
          <p:cNvSpPr/>
          <p:nvPr/>
        </p:nvSpPr>
        <p:spPr>
          <a:xfrm>
            <a:off x="4423093" y="5601250"/>
            <a:ext cx="553567" cy="247940"/>
          </a:xfrm>
          <a:prstGeom prst="righ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398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C3777-75E8-43E4-8FE8-44D7A7A7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PERT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BA806-3F36-465B-9989-C3C06017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78189"/>
          </a:xfrm>
        </p:spPr>
        <p:txBody>
          <a:bodyPr/>
          <a:lstStyle/>
          <a:p>
            <a:r>
              <a:rPr lang="ru-RU" sz="2400" dirty="0"/>
              <a:t>диаграмма </a:t>
            </a:r>
            <a:r>
              <a:rPr lang="en-US" sz="2400" dirty="0"/>
              <a:t>PERT </a:t>
            </a:r>
            <a:r>
              <a:rPr lang="ru-RU" sz="2400" dirty="0"/>
              <a:t>– </a:t>
            </a:r>
            <a:r>
              <a:rPr lang="en-US" sz="2400" dirty="0"/>
              <a:t>Program evaluation and review technique </a:t>
            </a:r>
            <a:r>
              <a:rPr lang="ru-RU" sz="2400" dirty="0"/>
              <a:t>– система планирования и управления разработками</a:t>
            </a:r>
            <a:endParaRPr lang="en-US" sz="2400" dirty="0"/>
          </a:p>
          <a:p>
            <a:r>
              <a:rPr lang="ru-RU" sz="2400" dirty="0"/>
              <a:t>описывает последовательность и взаимосвязь работ, в котором вес ребер соответствует промежуткам времени, необходимым для выполнения того или иного задания</a:t>
            </a:r>
          </a:p>
          <a:p>
            <a:r>
              <a:rPr lang="ru-RU" sz="2400" dirty="0"/>
              <a:t>Процедура поиска кратчайших путей в ориентированном ациклическом графе может быть использована для поиска критического пути</a:t>
            </a:r>
          </a:p>
          <a:p>
            <a:pPr lvl="1"/>
            <a:r>
              <a:rPr lang="ru-RU" sz="2000" dirty="0"/>
              <a:t>заменив знаки всех ребер и выполнив алгоритм </a:t>
            </a:r>
            <a:r>
              <a:rPr lang="en-US" sz="2000" dirty="0"/>
              <a:t>DAG</a:t>
            </a:r>
            <a:r>
              <a:rPr lang="ru-RU" sz="2000" dirty="0"/>
              <a:t>-</a:t>
            </a:r>
            <a:r>
              <a:rPr lang="en-US" sz="2000" dirty="0"/>
              <a:t>Shortest</a:t>
            </a:r>
            <a:r>
              <a:rPr lang="ru-RU" sz="2000" dirty="0"/>
              <a:t>-</a:t>
            </a:r>
            <a:r>
              <a:rPr lang="en-US" sz="2000" dirty="0"/>
              <a:t>Paths</a:t>
            </a:r>
            <a:endParaRPr lang="ru-RU" sz="2000" dirty="0"/>
          </a:p>
          <a:p>
            <a:pPr lvl="1"/>
            <a:r>
              <a:rPr lang="ru-RU" sz="2000" dirty="0"/>
              <a:t>воспользовавшись модифицированным алгоритмом, в котором в строке 2 процедуры </a:t>
            </a:r>
            <a:r>
              <a:rPr lang="en-US" sz="2000" dirty="0"/>
              <a:t>Initialize</a:t>
            </a:r>
            <a:r>
              <a:rPr lang="ru-RU" sz="2000" dirty="0"/>
              <a:t>-</a:t>
            </a:r>
            <a:r>
              <a:rPr lang="en-US" sz="2000" dirty="0"/>
              <a:t>Single</a:t>
            </a:r>
            <a:r>
              <a:rPr lang="ru-RU" sz="2000" dirty="0"/>
              <a:t>-</a:t>
            </a:r>
            <a:r>
              <a:rPr lang="en-US" sz="2000" dirty="0"/>
              <a:t>Source </a:t>
            </a:r>
            <a:r>
              <a:rPr lang="ru-RU" sz="2000" dirty="0"/>
              <a:t>значение ∞ заменено на -∞, а в процедуре </a:t>
            </a:r>
            <a:r>
              <a:rPr lang="en-US" sz="2000" dirty="0"/>
              <a:t>Relax </a:t>
            </a:r>
            <a:r>
              <a:rPr lang="ru-RU" sz="2000" dirty="0"/>
              <a:t>знак &gt; заменен значком &lt;.</a:t>
            </a:r>
          </a:p>
          <a:p>
            <a:pPr lvl="1"/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A04FCE-A341-4D03-8EB1-C7DE6CF4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19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43099"/>
            <a:ext cx="8229600" cy="5006181"/>
          </a:xfrm>
        </p:spPr>
        <p:txBody>
          <a:bodyPr/>
          <a:lstStyle/>
          <a:p>
            <a:r>
              <a:rPr lang="ru-RU" sz="2400" dirty="0"/>
              <a:t>В </a:t>
            </a:r>
            <a:r>
              <a:rPr lang="ru-RU" sz="2400" b="1" dirty="0"/>
              <a:t>задаче о кратчайшем пути</a:t>
            </a:r>
            <a:r>
              <a:rPr lang="ru-RU" sz="2400" dirty="0"/>
              <a:t>  задается взвешенный ориентированный граф </a:t>
            </a:r>
            <a:r>
              <a:rPr lang="en-US" sz="2400" b="1" i="1" dirty="0"/>
              <a:t>G</a:t>
            </a:r>
            <a:r>
              <a:rPr lang="ru-RU" sz="2400" b="1" i="1" dirty="0"/>
              <a:t>=(</a:t>
            </a:r>
            <a:r>
              <a:rPr lang="en-US" sz="2400" b="1" i="1" dirty="0"/>
              <a:t>V</a:t>
            </a:r>
            <a:r>
              <a:rPr lang="ru-RU" sz="2400" b="1" i="1" dirty="0"/>
              <a:t>,</a:t>
            </a:r>
            <a:r>
              <a:rPr lang="en-US" sz="2400" b="1" i="1" dirty="0"/>
              <a:t>E</a:t>
            </a:r>
            <a:r>
              <a:rPr lang="ru-RU" sz="2400" b="1" i="1" dirty="0"/>
              <a:t>) </a:t>
            </a:r>
            <a:r>
              <a:rPr lang="ru-RU" sz="2400" dirty="0"/>
              <a:t>с весовой функцией </a:t>
            </a:r>
            <a:r>
              <a:rPr lang="en-US" sz="2400" b="1" i="1" dirty="0"/>
              <a:t>w </a:t>
            </a:r>
            <a:r>
              <a:rPr lang="ru-RU" sz="2400" b="1" i="1" dirty="0"/>
              <a:t>: </a:t>
            </a:r>
            <a:r>
              <a:rPr lang="en-US" sz="2400" b="1" i="1" dirty="0"/>
              <a:t>E </a:t>
            </a:r>
            <a:r>
              <a:rPr lang="ru-RU" sz="2400" b="1" i="1" dirty="0"/>
              <a:t>→ ℝ</a:t>
            </a:r>
            <a:r>
              <a:rPr lang="ru-RU" sz="2400" dirty="0"/>
              <a:t>, отображающей ребра на их веса (действительные числа)</a:t>
            </a:r>
          </a:p>
          <a:p>
            <a:r>
              <a:rPr lang="ru-RU" sz="2400" b="1" dirty="0"/>
              <a:t>Вес пути</a:t>
            </a:r>
            <a:r>
              <a:rPr lang="ru-RU" sz="2400" dirty="0"/>
              <a:t> </a:t>
            </a:r>
            <a:r>
              <a:rPr lang="en-US" sz="2400" b="1" i="1" dirty="0"/>
              <a:t>p</a:t>
            </a:r>
            <a:r>
              <a:rPr lang="ru-RU" sz="2400" b="1" i="1" dirty="0"/>
              <a:t>=(</a:t>
            </a:r>
            <a:r>
              <a:rPr lang="en-US" sz="2400" b="1" i="1" dirty="0"/>
              <a:t>v</a:t>
            </a:r>
            <a:r>
              <a:rPr lang="ru-RU" sz="2400" b="1" i="1" baseline="-25000" dirty="0"/>
              <a:t>0</a:t>
            </a:r>
            <a:r>
              <a:rPr lang="ru-RU" sz="2400" b="1" i="1" dirty="0"/>
              <a:t>, </a:t>
            </a:r>
            <a:r>
              <a:rPr lang="en-US" sz="2400" b="1" i="1" dirty="0"/>
              <a:t>v</a:t>
            </a:r>
            <a:r>
              <a:rPr lang="ru-RU" sz="2400" b="1" i="1" baseline="-25000" dirty="0"/>
              <a:t>1</a:t>
            </a:r>
            <a:r>
              <a:rPr lang="ru-RU" sz="2400" b="1" i="1" dirty="0"/>
              <a:t>, ..., </a:t>
            </a:r>
            <a:r>
              <a:rPr lang="en-US" sz="2400" b="1" i="1" dirty="0" err="1"/>
              <a:t>v</a:t>
            </a:r>
            <a:r>
              <a:rPr lang="en-US" sz="2400" b="1" i="1" baseline="-25000" dirty="0" err="1"/>
              <a:t>k</a:t>
            </a:r>
            <a:r>
              <a:rPr lang="ru-RU" sz="2400" b="1" i="1" dirty="0"/>
              <a:t>) </a:t>
            </a:r>
            <a:r>
              <a:rPr lang="ru-RU" sz="2400" dirty="0"/>
              <a:t>равен суммарному весу входящих в него ребер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b="1" dirty="0"/>
              <a:t>Вес кратчайшего пути</a:t>
            </a:r>
            <a:r>
              <a:rPr lang="ru-RU" sz="2400" dirty="0"/>
              <a:t> </a:t>
            </a:r>
            <a:r>
              <a:rPr lang="en-US" sz="2400" b="1" i="1" dirty="0"/>
              <a:t>δ</a:t>
            </a:r>
            <a:r>
              <a:rPr lang="ru-RU" sz="2400" b="1" i="1" dirty="0"/>
              <a:t>(</a:t>
            </a:r>
            <a:r>
              <a:rPr lang="en-US" sz="2400" b="1" i="1" dirty="0"/>
              <a:t>u</a:t>
            </a:r>
            <a:r>
              <a:rPr lang="ru-RU" sz="2400" b="1" i="1" dirty="0"/>
              <a:t>,</a:t>
            </a:r>
            <a:r>
              <a:rPr lang="en-US" sz="2400" b="1" i="1" dirty="0"/>
              <a:t>v</a:t>
            </a:r>
            <a:r>
              <a:rPr lang="ru-RU" sz="2400" b="1" i="1" dirty="0"/>
              <a:t>)</a:t>
            </a:r>
            <a:r>
              <a:rPr lang="ru-RU" sz="2400" dirty="0"/>
              <a:t> из вершины </a:t>
            </a:r>
            <a:r>
              <a:rPr lang="en-US" sz="2400" b="1" i="1" dirty="0"/>
              <a:t>u</a:t>
            </a:r>
            <a:r>
              <a:rPr lang="en-US" sz="2400" dirty="0"/>
              <a:t> </a:t>
            </a:r>
            <a:r>
              <a:rPr lang="ru-RU" sz="2400" dirty="0"/>
              <a:t>в вершину </a:t>
            </a:r>
            <a:r>
              <a:rPr lang="en-US" sz="2400" b="1" i="1" dirty="0"/>
              <a:t>v</a:t>
            </a:r>
            <a:r>
              <a:rPr lang="en-US" sz="2400" dirty="0"/>
              <a:t> </a:t>
            </a:r>
            <a:endParaRPr lang="ru-RU" sz="2400" dirty="0"/>
          </a:p>
          <a:p>
            <a:endParaRPr lang="ru-RU" sz="2400" dirty="0"/>
          </a:p>
          <a:p>
            <a:r>
              <a:rPr lang="ru-RU" sz="2400" b="1" dirty="0"/>
              <a:t>Кратчайший путь</a:t>
            </a:r>
            <a:r>
              <a:rPr lang="ru-RU" sz="2400" dirty="0"/>
              <a:t> из вершины </a:t>
            </a:r>
            <a:r>
              <a:rPr lang="en-US" sz="2400" b="1" i="1" dirty="0"/>
              <a:t>u</a:t>
            </a:r>
            <a:r>
              <a:rPr lang="en-US" sz="2400" dirty="0"/>
              <a:t> </a:t>
            </a:r>
            <a:r>
              <a:rPr lang="ru-RU" sz="2400" dirty="0"/>
              <a:t>в вершину </a:t>
            </a:r>
            <a:r>
              <a:rPr lang="en-US" sz="2400" b="1" i="1" dirty="0"/>
              <a:t>v</a:t>
            </a:r>
            <a:r>
              <a:rPr lang="ru-RU" sz="2400" dirty="0"/>
              <a:t> – это любой путь, вес которого удовлетворяет соотношению </a:t>
            </a:r>
            <a:r>
              <a:rPr lang="en-US" sz="2400" b="1" i="1" dirty="0"/>
              <a:t>w</a:t>
            </a:r>
            <a:r>
              <a:rPr lang="ru-RU" sz="2400" b="1" i="1" dirty="0"/>
              <a:t>(</a:t>
            </a:r>
            <a:r>
              <a:rPr lang="en-US" sz="2400" b="1" i="1" dirty="0"/>
              <a:t>p</a:t>
            </a:r>
            <a:r>
              <a:rPr lang="ru-RU" sz="2400" b="1" i="1" dirty="0" err="1"/>
              <a:t>)=δ</a:t>
            </a:r>
            <a:r>
              <a:rPr lang="ru-RU" sz="2400" b="1" i="1" dirty="0"/>
              <a:t>(</a:t>
            </a:r>
            <a:r>
              <a:rPr lang="en-US" sz="2400" b="1" i="1" dirty="0"/>
              <a:t>u</a:t>
            </a:r>
            <a:r>
              <a:rPr lang="ru-RU" sz="2400" b="1" i="1" dirty="0"/>
              <a:t>,</a:t>
            </a:r>
            <a:r>
              <a:rPr lang="en-US" sz="2400" b="1" i="1" dirty="0"/>
              <a:t>v</a:t>
            </a:r>
            <a:r>
              <a:rPr lang="ru-RU" sz="2400" b="1" i="1" dirty="0"/>
              <a:t>)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FFAE4C4-B06A-4A94-ABF1-ABD54F5EB31F}"/>
                  </a:ext>
                </a:extLst>
              </p:cNvPr>
              <p:cNvSpPr/>
              <p:nvPr/>
            </p:nvSpPr>
            <p:spPr>
              <a:xfrm>
                <a:off x="4716016" y="2847738"/>
                <a:ext cx="3384376" cy="1138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FFAE4C4-B06A-4A94-ABF1-ABD54F5EB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847738"/>
                <a:ext cx="3384376" cy="11382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EF2104A5-3196-495C-AB98-E365CE8DE87B}"/>
                  </a:ext>
                </a:extLst>
              </p:cNvPr>
              <p:cNvSpPr/>
              <p:nvPr/>
            </p:nvSpPr>
            <p:spPr>
              <a:xfrm>
                <a:off x="3203848" y="4296187"/>
                <a:ext cx="4227118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latin typeface="Cambria Math" panose="02040503050406030204" pitchFamily="18" charset="0"/>
                                  </a:rPr>
                                  <m:t>mi</m:t>
                                </m:r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fName>
                                  <m:e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</m:func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−путь из 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 в 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∞− в противном случае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EF2104A5-3196-495C-AB98-E365CE8DE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296187"/>
                <a:ext cx="422711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94BB5-408B-4891-A8E0-B89C58DE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935"/>
            <a:ext cx="8229600" cy="1139825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44F82-630B-4378-A4DC-D14F666C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078189"/>
          </a:xfrm>
        </p:spPr>
        <p:txBody>
          <a:bodyPr/>
          <a:lstStyle/>
          <a:p>
            <a:r>
              <a:rPr lang="ru-RU" sz="2800" dirty="0"/>
              <a:t>Поиск кратчайших путей из одной вершины во взвешенном ориентированном графе </a:t>
            </a:r>
            <a:r>
              <a:rPr lang="en-US" sz="2800" b="1" i="1" dirty="0"/>
              <a:t>G</a:t>
            </a:r>
            <a:r>
              <a:rPr lang="ru-RU" sz="2800" b="1" i="1" dirty="0"/>
              <a:t>=(</a:t>
            </a:r>
            <a:r>
              <a:rPr lang="en-US" sz="2800" b="1" i="1" dirty="0"/>
              <a:t>V</a:t>
            </a:r>
            <a:r>
              <a:rPr lang="ru-RU" sz="2800" b="1" i="1" dirty="0"/>
              <a:t>,</a:t>
            </a:r>
            <a:r>
              <a:rPr lang="en-US" sz="2800" b="1" i="1" dirty="0"/>
              <a:t>E</a:t>
            </a:r>
            <a:r>
              <a:rPr lang="ru-RU" sz="2800" b="1" i="1" dirty="0"/>
              <a:t>)</a:t>
            </a:r>
          </a:p>
          <a:p>
            <a:r>
              <a:rPr lang="en-US" sz="2800" b="1" i="1" dirty="0"/>
              <a:t>w</a:t>
            </a:r>
            <a:r>
              <a:rPr lang="ru-RU" sz="2800" b="1" i="1" dirty="0"/>
              <a:t>(</a:t>
            </a:r>
            <a:r>
              <a:rPr lang="en-US" sz="2800" b="1" i="1" dirty="0"/>
              <a:t>u</a:t>
            </a:r>
            <a:r>
              <a:rPr lang="ru-RU" sz="2800" b="1" i="1" dirty="0"/>
              <a:t>,</a:t>
            </a:r>
            <a:r>
              <a:rPr lang="en-US" sz="2800" b="1" i="1" dirty="0"/>
              <a:t>v</a:t>
            </a:r>
            <a:r>
              <a:rPr lang="ru-RU" sz="2800" b="1" i="1" dirty="0"/>
              <a:t>) ≥ 0 </a:t>
            </a:r>
            <a:r>
              <a:rPr lang="ru-RU" sz="2800" dirty="0"/>
              <a:t>для всех </a:t>
            </a:r>
            <a:r>
              <a:rPr lang="ru-RU" sz="2800" b="1" i="1" dirty="0"/>
              <a:t>(</a:t>
            </a:r>
            <a:r>
              <a:rPr lang="en-US" sz="2800" b="1" i="1" dirty="0"/>
              <a:t>u</a:t>
            </a:r>
            <a:r>
              <a:rPr lang="ru-RU" sz="2800" b="1" i="1" dirty="0"/>
              <a:t>,</a:t>
            </a:r>
            <a:r>
              <a:rPr lang="en-US" sz="2800" b="1" i="1" dirty="0"/>
              <a:t>v</a:t>
            </a:r>
            <a:r>
              <a:rPr lang="ru-RU" sz="2800" b="1" i="1" dirty="0"/>
              <a:t>) ∈ </a:t>
            </a:r>
            <a:r>
              <a:rPr lang="en-US" sz="2800" b="1" i="1" dirty="0"/>
              <a:t>E</a:t>
            </a:r>
            <a:endParaRPr lang="ru-RU" sz="2800" b="1" i="1" dirty="0"/>
          </a:p>
          <a:p>
            <a:r>
              <a:rPr lang="ru-RU" sz="2800" dirty="0"/>
              <a:t>Последовательная однократная обработка всех вершин графа в порядке возрастания оценки кратчайшего пути </a:t>
            </a:r>
          </a:p>
          <a:p>
            <a:pPr lvl="1"/>
            <a:r>
              <a:rPr lang="ru-RU" sz="2400" dirty="0"/>
              <a:t>Неубывающая очередь с приоритетами, ключ – оценка кратчайшего пути)</a:t>
            </a:r>
            <a:endParaRPr lang="en-US" sz="2400" dirty="0"/>
          </a:p>
          <a:p>
            <a:r>
              <a:rPr lang="ru-RU" sz="2800" dirty="0"/>
              <a:t>Жадная стратегия – выбор вершины с минимальной оценкой кратчайшего пути</a:t>
            </a:r>
          </a:p>
          <a:p>
            <a:pPr marL="0" indent="0">
              <a:buNone/>
            </a:pPr>
            <a:endParaRPr lang="ru-RU" sz="1600" b="1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BF8FDD-8904-4EFF-BD07-8424CF02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033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94BB5-408B-4891-A8E0-B89C58DE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935"/>
            <a:ext cx="8229600" cy="1139825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44F82-630B-4378-A4DC-D14F666C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078189"/>
          </a:xfrm>
        </p:spPr>
        <p:txBody>
          <a:bodyPr/>
          <a:lstStyle/>
          <a:p>
            <a:r>
              <a:rPr lang="ru-RU" sz="2800" dirty="0"/>
              <a:t>Поддерживается множество вершин </a:t>
            </a:r>
            <a:r>
              <a:rPr lang="en-US" sz="2800" b="1" i="1" dirty="0"/>
              <a:t>S</a:t>
            </a:r>
            <a:r>
              <a:rPr lang="ru-RU" sz="2800" dirty="0"/>
              <a:t>, для которых уже вычислены окончательные веса кратчайших путей к ним из </a:t>
            </a:r>
            <a:r>
              <a:rPr lang="ru-RU" sz="2800" b="1" i="1" dirty="0"/>
              <a:t>истока</a:t>
            </a:r>
            <a:r>
              <a:rPr lang="ru-RU" sz="2800" dirty="0"/>
              <a:t> </a:t>
            </a:r>
            <a:r>
              <a:rPr lang="en-US" sz="2800" b="1" i="1" dirty="0"/>
              <a:t>s</a:t>
            </a:r>
            <a:endParaRPr lang="ru-RU" sz="2800" b="1" i="1" dirty="0"/>
          </a:p>
          <a:p>
            <a:r>
              <a:rPr lang="ru-RU" sz="2800" dirty="0"/>
              <a:t>Поочередно из очереди </a:t>
            </a:r>
            <a:r>
              <a:rPr lang="en-US" sz="2800" dirty="0"/>
              <a:t>Q </a:t>
            </a:r>
            <a:r>
              <a:rPr lang="ru-RU" sz="2800" dirty="0"/>
              <a:t>выбирается вершина </a:t>
            </a:r>
            <a:r>
              <a:rPr lang="en-US" sz="2800" b="1" i="1" dirty="0"/>
              <a:t>u </a:t>
            </a:r>
            <a:r>
              <a:rPr lang="ru-RU" sz="2800" b="1" i="1" dirty="0"/>
              <a:t>∈ </a:t>
            </a:r>
            <a:r>
              <a:rPr lang="en-US" sz="2800" b="1" i="1" dirty="0"/>
              <a:t>V</a:t>
            </a:r>
            <a:r>
              <a:rPr lang="ru-RU" sz="2800" b="1" i="1" dirty="0"/>
              <a:t>-</a:t>
            </a:r>
            <a:r>
              <a:rPr lang="en-US" sz="2800" b="1" i="1" dirty="0"/>
              <a:t>S</a:t>
            </a:r>
            <a:r>
              <a:rPr lang="ru-RU" sz="2800" dirty="0"/>
              <a:t>, которой на данном этапе соответствует минимальная оценка кратчайшего пути </a:t>
            </a:r>
          </a:p>
          <a:p>
            <a:r>
              <a:rPr lang="ru-RU" sz="2800" dirty="0"/>
              <a:t>Вершина </a:t>
            </a:r>
            <a:r>
              <a:rPr lang="en-US" sz="2800" b="1" i="1" dirty="0"/>
              <a:t>u </a:t>
            </a:r>
            <a:r>
              <a:rPr lang="ru-RU" sz="2800" dirty="0"/>
              <a:t>добавляется во множество </a:t>
            </a:r>
            <a:r>
              <a:rPr lang="en-US" sz="2800" b="1" i="1" dirty="0"/>
              <a:t>S</a:t>
            </a:r>
          </a:p>
          <a:p>
            <a:r>
              <a:rPr lang="ru-RU" sz="2800" dirty="0"/>
              <a:t>Ослабляются все исходящие из </a:t>
            </a:r>
            <a:r>
              <a:rPr lang="en-US" sz="2800" b="1" i="1" dirty="0"/>
              <a:t>u</a:t>
            </a:r>
            <a:r>
              <a:rPr lang="en-US" sz="2800" dirty="0"/>
              <a:t> </a:t>
            </a:r>
            <a:r>
              <a:rPr lang="ru-RU" sz="2800" dirty="0"/>
              <a:t>ребра</a:t>
            </a:r>
          </a:p>
          <a:p>
            <a:endParaRPr lang="ru-RU" sz="1600" b="1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BF8FDD-8904-4EFF-BD07-8424CF02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245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C4D52-1B19-4C6A-AD2F-12D8CEDC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6C89C-B4F8-4637-BF0D-091DD093E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95" y="1052736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Dijkstra(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G,w,s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Initialize-Single-Source(G,s)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S=∅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Q=G.V	//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вызов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Q ≠ ∅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u=Extract-Min(Q)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S=S ∪ u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каждой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∈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G.Adj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[u]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8 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Relax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//С соответствующим вызовом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Decrease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cs typeface="Courier New" panose="02070309020205020404" pitchFamily="49" charset="0"/>
              </a:rPr>
              <a:t>Инвариант – в начале каждой итерации цикла </a:t>
            </a:r>
            <a:r>
              <a:rPr lang="ru-RU" sz="2400" dirty="0" err="1">
                <a:cs typeface="Courier New" panose="02070309020205020404" pitchFamily="49" charset="0"/>
              </a:rPr>
              <a:t>while</a:t>
            </a:r>
            <a:r>
              <a:rPr lang="ru-RU" sz="2400" dirty="0">
                <a:cs typeface="Courier New" panose="02070309020205020404" pitchFamily="49" charset="0"/>
              </a:rPr>
              <a:t> выполняется равенство </a:t>
            </a:r>
            <a:r>
              <a:rPr lang="ru-RU" sz="2400" b="1" dirty="0">
                <a:cs typeface="Courier New" panose="02070309020205020404" pitchFamily="49" charset="0"/>
              </a:rPr>
              <a:t>Q=V-S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EAB993-9D27-4008-9747-46E09EB4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070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7FCDF-EA8B-4805-871E-C54B698E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30025A-4E56-4D01-8501-CE6D882F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F5F99E-08D1-460B-A796-F3E00C24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1030" name="Рисунок 15">
            <a:extLst>
              <a:ext uri="{FF2B5EF4-FFF2-40B4-BE49-F238E27FC236}">
                <a16:creationId xmlns:a16="http://schemas.microsoft.com/office/drawing/2014/main" id="{A938A38C-AD3D-4B94-AD99-D24656CDC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55" y="1172062"/>
            <a:ext cx="3150114" cy="205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Рисунок 16">
            <a:extLst>
              <a:ext uri="{FF2B5EF4-FFF2-40B4-BE49-F238E27FC236}">
                <a16:creationId xmlns:a16="http://schemas.microsoft.com/office/drawing/2014/main" id="{E30843FE-A4EE-4D14-9F82-E9ADC1A3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89" y="1069967"/>
            <a:ext cx="3104394" cy="212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Рисунок 18">
            <a:extLst>
              <a:ext uri="{FF2B5EF4-FFF2-40B4-BE49-F238E27FC236}">
                <a16:creationId xmlns:a16="http://schemas.microsoft.com/office/drawing/2014/main" id="{D4A26103-D072-4116-9892-DD09AD149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86" y="848714"/>
            <a:ext cx="3150114" cy="21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Рисунок 20">
            <a:extLst>
              <a:ext uri="{FF2B5EF4-FFF2-40B4-BE49-F238E27FC236}">
                <a16:creationId xmlns:a16="http://schemas.microsoft.com/office/drawing/2014/main" id="{A7F122A5-021C-41E3-8D89-4E89239E4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23447"/>
            <a:ext cx="3017526" cy="20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Рисунок 21">
            <a:extLst>
              <a:ext uri="{FF2B5EF4-FFF2-40B4-BE49-F238E27FC236}">
                <a16:creationId xmlns:a16="http://schemas.microsoft.com/office/drawing/2014/main" id="{7BBA96FA-B27F-444D-9817-F9A02FF39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41" y="3459203"/>
            <a:ext cx="3031242" cy="20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22">
            <a:extLst>
              <a:ext uri="{FF2B5EF4-FFF2-40B4-BE49-F238E27FC236}">
                <a16:creationId xmlns:a16="http://schemas.microsoft.com/office/drawing/2014/main" id="{16A17435-3E64-44AE-92B3-4DD96B0F6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857" y="3190285"/>
            <a:ext cx="3076962" cy="208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E1FEDB3A-6789-43AB-BF48-FF2AB6745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C98F3C1-355B-4BE2-957E-198AAD5B1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86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40824BE4-F384-4B53-8BEE-130C14638576}"/>
              </a:ext>
            </a:extLst>
          </p:cNvPr>
          <p:cNvSpPr/>
          <p:nvPr/>
        </p:nvSpPr>
        <p:spPr>
          <a:xfrm>
            <a:off x="1452815" y="1004740"/>
            <a:ext cx="6408712" cy="212321"/>
          </a:xfrm>
          <a:prstGeom prst="righ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A0B90F76-1A9A-464A-8E09-F6E3DB3DCED9}"/>
              </a:ext>
            </a:extLst>
          </p:cNvPr>
          <p:cNvSpPr/>
          <p:nvPr/>
        </p:nvSpPr>
        <p:spPr>
          <a:xfrm>
            <a:off x="1367644" y="5549702"/>
            <a:ext cx="6408712" cy="212321"/>
          </a:xfrm>
          <a:prstGeom prst="righ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524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1451E-6D9F-4653-BE1E-4E61C9F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Вычислительная сложность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1F9415-D445-4624-BF64-F73CC423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800" dirty="0"/>
              <a:t>Зависит от реализации очереди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Initialize-Single-Source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cs typeface="Courier New" panose="02070309020205020404" pitchFamily="49" charset="0"/>
              </a:rPr>
              <a:t>–</a:t>
            </a:r>
            <a:r>
              <a:rPr lang="ru-RU" sz="2800" b="1" dirty="0">
                <a:cs typeface="Courier New" panose="02070309020205020404" pitchFamily="49" charset="0"/>
              </a:rPr>
              <a:t> </a:t>
            </a:r>
            <a:r>
              <a:rPr lang="en-US" sz="2800" b="1" dirty="0">
                <a:cs typeface="Courier New" panose="02070309020205020404" pitchFamily="49" charset="0"/>
              </a:rPr>
              <a:t>O(V)</a:t>
            </a:r>
            <a:endParaRPr lang="ru-RU" sz="2800" b="1" dirty="0"/>
          </a:p>
          <a:p>
            <a:r>
              <a:rPr lang="ru-RU" sz="2800" dirty="0"/>
              <a:t> </a:t>
            </a:r>
            <a:r>
              <a:rPr lang="en-US" sz="2800" dirty="0"/>
              <a:t>Q – </a:t>
            </a:r>
            <a:r>
              <a:rPr lang="ru-RU" sz="2800" dirty="0"/>
              <a:t>неубывающая очередь</a:t>
            </a:r>
          </a:p>
          <a:p>
            <a:pPr lvl="1"/>
            <a:r>
              <a:rPr lang="ru-RU" sz="2400" dirty="0"/>
              <a:t>Операция </a:t>
            </a:r>
            <a:r>
              <a:rPr lang="en-US" sz="2400" dirty="0"/>
              <a:t>Insert 		(</a:t>
            </a:r>
            <a:r>
              <a:rPr lang="ru-RU" sz="2400" dirty="0"/>
              <a:t>строка 3</a:t>
            </a:r>
            <a:r>
              <a:rPr lang="en-US" sz="2400" dirty="0"/>
              <a:t> – |V| </a:t>
            </a:r>
            <a:r>
              <a:rPr lang="ru-RU" sz="2400" dirty="0"/>
              <a:t>раз)</a:t>
            </a:r>
            <a:r>
              <a:rPr lang="en-US" sz="2400" dirty="0"/>
              <a:t>	</a:t>
            </a:r>
            <a:endParaRPr lang="ru-RU" sz="2400" dirty="0"/>
          </a:p>
          <a:p>
            <a:pPr lvl="1"/>
            <a:r>
              <a:rPr lang="ru-RU" sz="2400" dirty="0"/>
              <a:t>Операция </a:t>
            </a:r>
            <a:r>
              <a:rPr lang="en-US" sz="2400" dirty="0"/>
              <a:t>Extract-Min </a:t>
            </a:r>
            <a:r>
              <a:rPr lang="ru-RU" sz="2400" dirty="0"/>
              <a:t>	(строка 5 – </a:t>
            </a:r>
            <a:r>
              <a:rPr lang="en-US" sz="2400" dirty="0"/>
              <a:t>|V| </a:t>
            </a:r>
            <a:r>
              <a:rPr lang="ru-RU" sz="2400" dirty="0"/>
              <a:t>раз)</a:t>
            </a:r>
          </a:p>
          <a:p>
            <a:pPr lvl="1"/>
            <a:r>
              <a:rPr lang="ru-RU" sz="2400" dirty="0"/>
              <a:t>Операция </a:t>
            </a:r>
            <a:r>
              <a:rPr lang="en-US" sz="2400" dirty="0"/>
              <a:t>Decrease-Key </a:t>
            </a:r>
            <a:r>
              <a:rPr lang="ru-RU" sz="2400" dirty="0"/>
              <a:t>	</a:t>
            </a:r>
            <a:r>
              <a:rPr lang="en-US" sz="2400" dirty="0"/>
              <a:t>(</a:t>
            </a:r>
            <a:r>
              <a:rPr lang="ru-RU" sz="2400" dirty="0"/>
              <a:t>строка 8 – </a:t>
            </a:r>
            <a:r>
              <a:rPr lang="en-US" sz="2400" dirty="0"/>
              <a:t>|E| </a:t>
            </a:r>
            <a:r>
              <a:rPr lang="ru-RU" sz="2400" dirty="0"/>
              <a:t>раз)</a:t>
            </a:r>
          </a:p>
          <a:p>
            <a:pPr lvl="1"/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573CEF-9A48-4B26-BCAA-51D426A8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2881F4F-C6A6-4765-B3F1-95C9B3224F10}"/>
              </a:ext>
            </a:extLst>
          </p:cNvPr>
          <p:cNvSpPr txBox="1">
            <a:spLocks/>
          </p:cNvSpPr>
          <p:nvPr/>
        </p:nvSpPr>
        <p:spPr bwMode="auto">
          <a:xfrm>
            <a:off x="5148064" y="3789040"/>
            <a:ext cx="8229600" cy="428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Dijkstra(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G,w,s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Initialize-Single-Source(G,s)</a:t>
            </a:r>
            <a:endParaRPr lang="ru-RU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S=∅ </a:t>
            </a:r>
            <a:endParaRPr lang="ru-RU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Q=G.V			</a:t>
            </a:r>
            <a:endParaRPr lang="ru-RU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Q ≠ ∅ </a:t>
            </a:r>
            <a:endParaRPr lang="ru-RU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u=Extract-Min(Q)</a:t>
            </a:r>
            <a:endParaRPr lang="ru-RU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S=S ∪ u</a:t>
            </a:r>
            <a:endParaRPr lang="ru-RU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ru-RU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каждой 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 ∈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G.Adj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[u]</a:t>
            </a:r>
            <a:endParaRPr lang="ru-RU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8 		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Relax</a:t>
            </a:r>
            <a:r>
              <a:rPr lang="ru-RU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ru-RU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84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3D422-0B05-4338-B199-B4C5DA52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неубывающей очереди с приоритетами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DCC20DC-6D68-4BBA-A8C1-3C7F32317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24953"/>
              </p:ext>
            </p:extLst>
          </p:nvPr>
        </p:nvGraphicFramePr>
        <p:xfrm>
          <a:off x="457200" y="2305428"/>
          <a:ext cx="8147248" cy="385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624">
                  <a:extLst>
                    <a:ext uri="{9D8B030D-6E8A-4147-A177-3AD203B41FA5}">
                      <a16:colId xmlns:a16="http://schemas.microsoft.com/office/drawing/2014/main" val="3373200783"/>
                    </a:ext>
                  </a:extLst>
                </a:gridCol>
                <a:gridCol w="4073624">
                  <a:extLst>
                    <a:ext uri="{9D8B030D-6E8A-4147-A177-3AD203B41FA5}">
                      <a16:colId xmlns:a16="http://schemas.microsoft.com/office/drawing/2014/main" val="1711642118"/>
                    </a:ext>
                  </a:extLst>
                </a:gridCol>
              </a:tblGrid>
              <a:tr h="110868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Реализация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Вычислительная сложность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694906"/>
                  </a:ext>
                </a:extLst>
              </a:tr>
              <a:tr h="615937">
                <a:tc>
                  <a:txBody>
                    <a:bodyPr/>
                    <a:lstStyle/>
                    <a:p>
                      <a:r>
                        <a:rPr lang="ru-RU" sz="2400" b="1" dirty="0"/>
                        <a:t>Массив или список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ru-RU" sz="24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=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ru-RU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ru-RU" sz="24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ru-RU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120731"/>
                  </a:ext>
                </a:extLst>
              </a:tr>
              <a:tr h="1108688">
                <a:tc>
                  <a:txBody>
                    <a:bodyPr/>
                    <a:lstStyle/>
                    <a:p>
                      <a:r>
                        <a:rPr lang="ru-RU" sz="2400" b="1" dirty="0"/>
                        <a:t>Бинарная пирамида</a:t>
                      </a:r>
                    </a:p>
                    <a:p>
                      <a:r>
                        <a:rPr lang="ru-RU" sz="2400" dirty="0"/>
                        <a:t>(для разряженных графов)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V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=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ru-RU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Elog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</a:t>
                      </a:r>
                      <a:r>
                        <a:rPr lang="ru-RU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162177"/>
                  </a:ext>
                </a:extLst>
              </a:tr>
              <a:tr h="1026562">
                <a:tc>
                  <a:txBody>
                    <a:bodyPr/>
                    <a:lstStyle/>
                    <a:p>
                      <a:r>
                        <a:rPr lang="ru-RU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Фибоначчиевая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пирамида</a:t>
                      </a:r>
                    </a:p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для разряженных графов)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ru-RU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Vlog V</a:t>
                      </a:r>
                      <a:r>
                        <a:rPr lang="ru-RU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ru-RU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941287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9233A4-F039-42B9-9588-FE8EB38A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35</a:t>
            </a:fld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8CEC3DF-34C8-47A2-B064-F183F7F6FFF4}"/>
              </a:ext>
            </a:extLst>
          </p:cNvPr>
          <p:cNvSpPr txBox="1">
            <a:spLocks/>
          </p:cNvSpPr>
          <p:nvPr/>
        </p:nvSpPr>
        <p:spPr bwMode="auto">
          <a:xfrm>
            <a:off x="457200" y="1729365"/>
            <a:ext cx="8229600" cy="57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sz="2800" kern="0" dirty="0"/>
              <a:t>Хранение </a:t>
            </a:r>
            <a:r>
              <a:rPr lang="en-US" sz="2800" kern="0" dirty="0" err="1"/>
              <a:t>v.d</a:t>
            </a:r>
            <a:endParaRPr lang="ru-RU" sz="2800" kern="0" dirty="0"/>
          </a:p>
        </p:txBody>
      </p:sp>
    </p:spTree>
    <p:extLst>
      <p:ext uri="{BB962C8B-B14F-4D97-AF65-F5344CB8AC3E}">
        <p14:creationId xmlns:p14="http://schemas.microsoft.com/office/powerpoint/2010/main" val="584601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err="1"/>
              <a:t>Алгоритмы</a:t>
            </a:r>
            <a:r>
              <a:rPr lang="en-US" sz="4000" b="1" dirty="0"/>
              <a:t> </a:t>
            </a:r>
            <a:r>
              <a:rPr lang="en-US" sz="4000" b="1" dirty="0" err="1"/>
              <a:t>поиска</a:t>
            </a:r>
            <a:r>
              <a:rPr lang="en-US" sz="4000" b="1" dirty="0"/>
              <a:t> </a:t>
            </a:r>
            <a:r>
              <a:rPr lang="en-US" sz="4000" b="1" dirty="0" err="1"/>
              <a:t>кратчайших</a:t>
            </a:r>
            <a:r>
              <a:rPr lang="en-US" sz="4000" b="1" dirty="0"/>
              <a:t> </a:t>
            </a:r>
            <a:r>
              <a:rPr lang="en-US" sz="4000" b="1" dirty="0" err="1"/>
              <a:t>путей</a:t>
            </a:r>
            <a:r>
              <a:rPr lang="en-US" sz="4000" b="1" dirty="0"/>
              <a:t> </a:t>
            </a:r>
            <a:r>
              <a:rPr lang="en-US" sz="4000" b="1" dirty="0" err="1"/>
              <a:t>из</a:t>
            </a:r>
            <a:r>
              <a:rPr lang="en-US" sz="4000" b="1" dirty="0"/>
              <a:t> </a:t>
            </a:r>
            <a:r>
              <a:rPr lang="en-US" sz="4000" b="1" dirty="0" err="1"/>
              <a:t>одной</a:t>
            </a:r>
            <a:r>
              <a:rPr lang="en-US" sz="4000" b="1" dirty="0"/>
              <a:t> </a:t>
            </a:r>
            <a:r>
              <a:rPr lang="en-US" sz="4000" b="1" dirty="0" err="1"/>
              <a:t>вершины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13:</a:t>
            </a:r>
            <a:r>
              <a:rPr lang="ru-RU" sz="2000" b="1" dirty="0"/>
              <a:t> Основные алгоритмы на графах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36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20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 marL="514350" lvl="0" indent="-514350">
              <a:buNone/>
            </a:pPr>
            <a:r>
              <a:rPr lang="ru-RU" dirty="0"/>
              <a:t>1.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Кратчайшие пути из одной вершины. </a:t>
            </a:r>
            <a:r>
              <a:rPr lang="ru-RU" dirty="0"/>
              <a:t>Алгоритм Беллмана-Форда.</a:t>
            </a:r>
          </a:p>
          <a:p>
            <a:pPr marL="514350" lvl="0" indent="-514350">
              <a:buNone/>
            </a:pPr>
            <a:r>
              <a:rPr lang="ru-RU" dirty="0"/>
              <a:t>2.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Кратчайшие пути из одной вершины. </a:t>
            </a:r>
            <a:r>
              <a:rPr lang="ru-RU" dirty="0"/>
              <a:t>Алгоритм их нахождения в ориентированном ациклическом графе.</a:t>
            </a:r>
          </a:p>
          <a:p>
            <a:pPr marL="514350" lvl="0" indent="-514350">
              <a:buNone/>
            </a:pPr>
            <a:r>
              <a:rPr lang="ru-RU" dirty="0"/>
              <a:t>3.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Кратчайшие пути из одной вершины. </a:t>
            </a:r>
            <a:r>
              <a:rPr lang="ru-RU" dirty="0"/>
              <a:t>Алгоритм </a:t>
            </a:r>
            <a:r>
              <a:rPr lang="ru-RU" dirty="0" err="1"/>
              <a:t>Дейкстры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37</a:t>
            </a:fld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6100E-C3EC-44F1-9A58-128CACA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Примеры реализации на 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9F8F5-78BE-4320-869C-BB6911BC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470EA-D1A7-4F22-BA55-DDF261BB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70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280948" y="4005064"/>
            <a:ext cx="84969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for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 = 1; i &lt;= V-1; i++)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j = 0; j &lt; E; j++)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 = graph-&gt;edge[j].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 = graph-&gt;edge[j].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weight = graph-&gt;edge[j].weight;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[u] != INT_MAX &amp;&amp;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[u] + weight 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[v])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[v]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[u] + weight;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79512" y="116632"/>
            <a:ext cx="8856984" cy="57606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dirty="0"/>
              <a:t>Выполнение алгоритма Беллмана-Форда (</a:t>
            </a:r>
            <a:r>
              <a:rPr lang="en-US" sz="3600" dirty="0"/>
              <a:t>1</a:t>
            </a:r>
            <a:r>
              <a:rPr lang="ru-RU" sz="3600" dirty="0"/>
              <a:t>)</a:t>
            </a:r>
            <a:endParaRPr lang="ru-RU" sz="3400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4826438" y="754927"/>
            <a:ext cx="4066042" cy="3106121"/>
            <a:chOff x="2547494" y="1457407"/>
            <a:chExt cx="4066042" cy="3106121"/>
          </a:xfrm>
        </p:grpSpPr>
        <p:grpSp>
          <p:nvGrpSpPr>
            <p:cNvPr id="41" name="Группа 40"/>
            <p:cNvGrpSpPr/>
            <p:nvPr/>
          </p:nvGrpSpPr>
          <p:grpSpPr>
            <a:xfrm>
              <a:off x="2809104" y="1457407"/>
              <a:ext cx="3804432" cy="3106121"/>
              <a:chOff x="1104742" y="1301440"/>
              <a:chExt cx="3804432" cy="3106121"/>
            </a:xfrm>
          </p:grpSpPr>
          <p:grpSp>
            <p:nvGrpSpPr>
              <p:cNvPr id="45" name="Группа 44"/>
              <p:cNvGrpSpPr/>
              <p:nvPr/>
            </p:nvGrpSpPr>
            <p:grpSpPr>
              <a:xfrm>
                <a:off x="1104742" y="1301440"/>
                <a:ext cx="3804432" cy="3106121"/>
                <a:chOff x="1403648" y="908720"/>
                <a:chExt cx="3804432" cy="3106121"/>
              </a:xfrm>
            </p:grpSpPr>
            <p:sp>
              <p:nvSpPr>
                <p:cNvPr id="54" name="Овал 53"/>
                <p:cNvSpPr/>
                <p:nvPr/>
              </p:nvSpPr>
              <p:spPr>
                <a:xfrm>
                  <a:off x="1403648" y="2060848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0</a:t>
                  </a:r>
                </a:p>
              </p:txBody>
            </p:sp>
            <p:sp>
              <p:nvSpPr>
                <p:cNvPr id="55" name="Овал 54"/>
                <p:cNvSpPr/>
                <p:nvPr/>
              </p:nvSpPr>
              <p:spPr>
                <a:xfrm>
                  <a:off x="2865512" y="12687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  <a:endParaRPr lang="ru-RU" dirty="0"/>
                </a:p>
              </p:txBody>
            </p:sp>
            <p:sp>
              <p:nvSpPr>
                <p:cNvPr id="56" name="Овал 55"/>
                <p:cNvSpPr/>
                <p:nvPr/>
              </p:nvSpPr>
              <p:spPr>
                <a:xfrm>
                  <a:off x="2865512" y="30689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  <a:endParaRPr lang="ru-RU" dirty="0"/>
                </a:p>
              </p:txBody>
            </p:sp>
            <p:sp>
              <p:nvSpPr>
                <p:cNvPr id="57" name="Овал 56"/>
                <p:cNvSpPr/>
                <p:nvPr/>
              </p:nvSpPr>
              <p:spPr>
                <a:xfrm>
                  <a:off x="4427984" y="1245204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400" dirty="0"/>
                    <a:t>∞</a:t>
                  </a:r>
                </a:p>
              </p:txBody>
            </p:sp>
            <p:sp>
              <p:nvSpPr>
                <p:cNvPr id="58" name="Овал 57"/>
                <p:cNvSpPr/>
                <p:nvPr/>
              </p:nvSpPr>
              <p:spPr>
                <a:xfrm>
                  <a:off x="4427984" y="30689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400" dirty="0"/>
                    <a:t>∞</a:t>
                  </a:r>
                </a:p>
              </p:txBody>
            </p:sp>
            <p:cxnSp>
              <p:nvCxnSpPr>
                <p:cNvPr id="59" name="Прямая со стрелкой 58"/>
                <p:cNvCxnSpPr>
                  <a:stCxn id="54" idx="7"/>
                  <a:endCxn id="55" idx="2"/>
                </p:cNvCxnSpPr>
                <p:nvPr/>
              </p:nvCxnSpPr>
              <p:spPr>
                <a:xfrm flipV="1">
                  <a:off x="1895349" y="1556792"/>
                  <a:ext cx="970163" cy="58841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 стрелкой 59"/>
                <p:cNvCxnSpPr>
                  <a:stCxn id="54" idx="5"/>
                  <a:endCxn id="56" idx="1"/>
                </p:cNvCxnSpPr>
                <p:nvPr/>
              </p:nvCxnSpPr>
              <p:spPr>
                <a:xfrm>
                  <a:off x="1895349" y="2552549"/>
                  <a:ext cx="1054526" cy="60077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Прямая со стрелкой 60"/>
                <p:cNvCxnSpPr>
                  <a:stCxn id="56" idx="6"/>
                  <a:endCxn id="58" idx="2"/>
                </p:cNvCxnSpPr>
                <p:nvPr/>
              </p:nvCxnSpPr>
              <p:spPr>
                <a:xfrm>
                  <a:off x="3441576" y="3356992"/>
                  <a:ext cx="98640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Прямая со стрелкой 61"/>
                <p:cNvCxnSpPr>
                  <a:stCxn id="56" idx="0"/>
                  <a:endCxn id="57" idx="4"/>
                </p:cNvCxnSpPr>
                <p:nvPr/>
              </p:nvCxnSpPr>
              <p:spPr>
                <a:xfrm flipV="1">
                  <a:off x="3153544" y="1821268"/>
                  <a:ext cx="1562472" cy="12476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Прямая со стрелкой 62"/>
                <p:cNvCxnSpPr>
                  <a:stCxn id="58" idx="1"/>
                  <a:endCxn id="54" idx="6"/>
                </p:cNvCxnSpPr>
                <p:nvPr/>
              </p:nvCxnSpPr>
              <p:spPr>
                <a:xfrm flipH="1" flipV="1">
                  <a:off x="1979712" y="2348880"/>
                  <a:ext cx="2532635" cy="8044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/>
                <p:cNvSpPr txBox="1"/>
                <p:nvPr/>
              </p:nvSpPr>
              <p:spPr>
                <a:xfrm>
                  <a:off x="2195736" y="15567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  <a:endParaRPr lang="ru-RU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195736" y="285293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  <a:endParaRPr lang="ru-RU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754044" y="98379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5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707904" y="3356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  <a:endParaRPr lang="ru-RU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154500" y="2601317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-</a:t>
                  </a:r>
                  <a:r>
                    <a:rPr lang="ru-RU" dirty="0"/>
                    <a:t>4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2422612" y="22417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endParaRPr lang="ru-RU" dirty="0"/>
                </a:p>
              </p:txBody>
            </p:sp>
            <p:cxnSp>
              <p:nvCxnSpPr>
                <p:cNvPr id="70" name="Скругленная соединительная линия 69"/>
                <p:cNvCxnSpPr/>
                <p:nvPr/>
              </p:nvCxnSpPr>
              <p:spPr>
                <a:xfrm rot="16200000" flipH="1">
                  <a:off x="2549149" y="2468447"/>
                  <a:ext cx="1186600" cy="1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 стрелкой 70"/>
                <p:cNvCxnSpPr/>
                <p:nvPr/>
              </p:nvCxnSpPr>
              <p:spPr>
                <a:xfrm flipV="1">
                  <a:off x="4739048" y="1844824"/>
                  <a:ext cx="2" cy="11804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4739050" y="234888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7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3142449" y="21817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  <a:endParaRPr lang="ru-RU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2724298" y="908720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ru-RU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870839" y="910285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ru-RU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748781" y="3645509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ru-RU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4932042" y="3645024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ru-RU" dirty="0"/>
                </a:p>
              </p:txBody>
            </p:sp>
          </p:grpSp>
          <p:cxnSp>
            <p:nvCxnSpPr>
              <p:cNvPr id="46" name="Скругленная соединительная линия 45"/>
              <p:cNvCxnSpPr>
                <a:stCxn id="55" idx="7"/>
                <a:endCxn id="57" idx="1"/>
              </p:cNvCxnSpPr>
              <p:nvPr/>
            </p:nvCxnSpPr>
            <p:spPr>
              <a:xfrm rot="5400000" flipH="1" flipV="1">
                <a:off x="3624096" y="1156498"/>
                <a:ext cx="23556" cy="1155134"/>
              </a:xfrm>
              <a:prstGeom prst="curvedConnector3">
                <a:avLst>
                  <a:gd name="adj1" fmla="val 1428591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Скругленная соединительная линия 46"/>
              <p:cNvCxnSpPr>
                <a:stCxn id="57" idx="3"/>
                <a:endCxn id="55" idx="5"/>
              </p:cNvCxnSpPr>
              <p:nvPr/>
            </p:nvCxnSpPr>
            <p:spPr>
              <a:xfrm rot="5400000">
                <a:off x="3624096" y="1563836"/>
                <a:ext cx="23556" cy="1155134"/>
              </a:xfrm>
              <a:prstGeom prst="curvedConnector3">
                <a:avLst>
                  <a:gd name="adj1" fmla="val 1428591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3419872" y="202932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</a:t>
                </a:r>
                <a:endParaRPr lang="ru-RU" dirty="0"/>
              </a:p>
            </p:txBody>
          </p:sp>
          <p:cxnSp>
            <p:nvCxnSpPr>
              <p:cNvPr id="52" name="Прямая со стрелкой 51"/>
              <p:cNvCxnSpPr>
                <a:stCxn id="55" idx="4"/>
                <a:endCxn id="58" idx="1"/>
              </p:cNvCxnSpPr>
              <p:nvPr/>
            </p:nvCxnSpPr>
            <p:spPr>
              <a:xfrm>
                <a:off x="2854638" y="2237544"/>
                <a:ext cx="1358803" cy="13084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852516" y="247244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-3</a:t>
                </a:r>
                <a:endParaRPr lang="ru-RU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547494" y="269835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ru-RU" dirty="0"/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107504" y="764704"/>
            <a:ext cx="4066042" cy="3106121"/>
            <a:chOff x="2547494" y="1457407"/>
            <a:chExt cx="4066042" cy="3106121"/>
          </a:xfrm>
        </p:grpSpPr>
        <p:grpSp>
          <p:nvGrpSpPr>
            <p:cNvPr id="79" name="Группа 78"/>
            <p:cNvGrpSpPr/>
            <p:nvPr/>
          </p:nvGrpSpPr>
          <p:grpSpPr>
            <a:xfrm>
              <a:off x="2809104" y="1457407"/>
              <a:ext cx="3804432" cy="3106121"/>
              <a:chOff x="1104742" y="1301440"/>
              <a:chExt cx="3804432" cy="3106121"/>
            </a:xfrm>
          </p:grpSpPr>
          <p:grpSp>
            <p:nvGrpSpPr>
              <p:cNvPr id="81" name="Группа 80"/>
              <p:cNvGrpSpPr/>
              <p:nvPr/>
            </p:nvGrpSpPr>
            <p:grpSpPr>
              <a:xfrm>
                <a:off x="1104742" y="1301440"/>
                <a:ext cx="3804432" cy="3106121"/>
                <a:chOff x="1403648" y="908720"/>
                <a:chExt cx="3804432" cy="3106121"/>
              </a:xfrm>
            </p:grpSpPr>
            <p:sp>
              <p:nvSpPr>
                <p:cNvPr id="87" name="Овал 86"/>
                <p:cNvSpPr/>
                <p:nvPr/>
              </p:nvSpPr>
              <p:spPr>
                <a:xfrm>
                  <a:off x="1403648" y="2060848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0</a:t>
                  </a:r>
                </a:p>
              </p:txBody>
            </p:sp>
            <p:sp>
              <p:nvSpPr>
                <p:cNvPr id="88" name="Овал 87"/>
                <p:cNvSpPr/>
                <p:nvPr/>
              </p:nvSpPr>
              <p:spPr>
                <a:xfrm>
                  <a:off x="2865512" y="12687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400" dirty="0"/>
                    <a:t>∞</a:t>
                  </a:r>
                </a:p>
              </p:txBody>
            </p:sp>
            <p:sp>
              <p:nvSpPr>
                <p:cNvPr id="89" name="Овал 88"/>
                <p:cNvSpPr/>
                <p:nvPr/>
              </p:nvSpPr>
              <p:spPr>
                <a:xfrm>
                  <a:off x="2865512" y="30689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400" dirty="0"/>
                    <a:t>∞</a:t>
                  </a:r>
                </a:p>
              </p:txBody>
            </p:sp>
            <p:sp>
              <p:nvSpPr>
                <p:cNvPr id="90" name="Овал 89"/>
                <p:cNvSpPr/>
                <p:nvPr/>
              </p:nvSpPr>
              <p:spPr>
                <a:xfrm>
                  <a:off x="4427984" y="1245204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400" dirty="0"/>
                    <a:t>∞</a:t>
                  </a:r>
                </a:p>
              </p:txBody>
            </p:sp>
            <p:sp>
              <p:nvSpPr>
                <p:cNvPr id="91" name="Овал 90"/>
                <p:cNvSpPr/>
                <p:nvPr/>
              </p:nvSpPr>
              <p:spPr>
                <a:xfrm>
                  <a:off x="4427984" y="30689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400" dirty="0"/>
                    <a:t>∞</a:t>
                  </a:r>
                </a:p>
              </p:txBody>
            </p:sp>
            <p:cxnSp>
              <p:nvCxnSpPr>
                <p:cNvPr id="92" name="Прямая со стрелкой 91"/>
                <p:cNvCxnSpPr>
                  <a:stCxn id="87" idx="7"/>
                  <a:endCxn id="88" idx="2"/>
                </p:cNvCxnSpPr>
                <p:nvPr/>
              </p:nvCxnSpPr>
              <p:spPr>
                <a:xfrm flipV="1">
                  <a:off x="1895349" y="1556792"/>
                  <a:ext cx="970163" cy="58841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Прямая со стрелкой 92"/>
                <p:cNvCxnSpPr>
                  <a:stCxn id="87" idx="5"/>
                  <a:endCxn id="89" idx="1"/>
                </p:cNvCxnSpPr>
                <p:nvPr/>
              </p:nvCxnSpPr>
              <p:spPr>
                <a:xfrm>
                  <a:off x="1895349" y="2552549"/>
                  <a:ext cx="1054526" cy="60077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Прямая со стрелкой 93"/>
                <p:cNvCxnSpPr>
                  <a:stCxn id="89" idx="6"/>
                  <a:endCxn id="91" idx="2"/>
                </p:cNvCxnSpPr>
                <p:nvPr/>
              </p:nvCxnSpPr>
              <p:spPr>
                <a:xfrm>
                  <a:off x="3441576" y="3356992"/>
                  <a:ext cx="98640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Прямая со стрелкой 94"/>
                <p:cNvCxnSpPr>
                  <a:stCxn id="89" idx="0"/>
                  <a:endCxn id="90" idx="4"/>
                </p:cNvCxnSpPr>
                <p:nvPr/>
              </p:nvCxnSpPr>
              <p:spPr>
                <a:xfrm flipV="1">
                  <a:off x="3153544" y="1821268"/>
                  <a:ext cx="1562472" cy="12476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Прямая со стрелкой 95"/>
                <p:cNvCxnSpPr>
                  <a:stCxn id="91" idx="1"/>
                  <a:endCxn id="87" idx="6"/>
                </p:cNvCxnSpPr>
                <p:nvPr/>
              </p:nvCxnSpPr>
              <p:spPr>
                <a:xfrm flipH="1" flipV="1">
                  <a:off x="1979712" y="2348880"/>
                  <a:ext cx="2532635" cy="8044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2195736" y="15567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  <a:endParaRPr lang="ru-RU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2195736" y="285293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  <a:endParaRPr lang="ru-RU" dirty="0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754044" y="98379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5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707904" y="3356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  <a:endParaRPr lang="ru-RU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725857" y="2566628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-</a:t>
                  </a:r>
                  <a:r>
                    <a:rPr lang="ru-RU" dirty="0"/>
                    <a:t>4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2422612" y="22417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endParaRPr lang="ru-RU" dirty="0"/>
                </a:p>
              </p:txBody>
            </p:sp>
            <p:cxnSp>
              <p:nvCxnSpPr>
                <p:cNvPr id="103" name="Скругленная соединительная линия 102"/>
                <p:cNvCxnSpPr/>
                <p:nvPr/>
              </p:nvCxnSpPr>
              <p:spPr>
                <a:xfrm rot="16200000" flipH="1">
                  <a:off x="2549149" y="2468447"/>
                  <a:ext cx="1186600" cy="1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Прямая со стрелкой 103"/>
                <p:cNvCxnSpPr/>
                <p:nvPr/>
              </p:nvCxnSpPr>
              <p:spPr>
                <a:xfrm flipV="1">
                  <a:off x="4739048" y="1844824"/>
                  <a:ext cx="2" cy="11804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4739050" y="234888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7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142449" y="21817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  <a:endParaRPr lang="ru-RU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2724298" y="908720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ru-RU" dirty="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870839" y="910285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ru-RU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2748781" y="3645509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ru-RU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4932042" y="3645024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ru-RU" dirty="0"/>
                </a:p>
              </p:txBody>
            </p:sp>
          </p:grpSp>
          <p:cxnSp>
            <p:nvCxnSpPr>
              <p:cNvPr id="82" name="Скругленная соединительная линия 81"/>
              <p:cNvCxnSpPr>
                <a:stCxn id="88" idx="7"/>
                <a:endCxn id="90" idx="1"/>
              </p:cNvCxnSpPr>
              <p:nvPr/>
            </p:nvCxnSpPr>
            <p:spPr>
              <a:xfrm rot="5400000" flipH="1" flipV="1">
                <a:off x="3624096" y="1156498"/>
                <a:ext cx="23556" cy="1155134"/>
              </a:xfrm>
              <a:prstGeom prst="curvedConnector3">
                <a:avLst>
                  <a:gd name="adj1" fmla="val 1428591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Скругленная соединительная линия 82"/>
              <p:cNvCxnSpPr>
                <a:stCxn id="90" idx="3"/>
                <a:endCxn id="88" idx="5"/>
              </p:cNvCxnSpPr>
              <p:nvPr/>
            </p:nvCxnSpPr>
            <p:spPr>
              <a:xfrm rot="5400000">
                <a:off x="3624096" y="1563836"/>
                <a:ext cx="23556" cy="1155134"/>
              </a:xfrm>
              <a:prstGeom prst="curvedConnector3">
                <a:avLst>
                  <a:gd name="adj1" fmla="val 1428591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3419872" y="202932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</a:t>
                </a:r>
                <a:endParaRPr lang="ru-RU" dirty="0"/>
              </a:p>
            </p:txBody>
          </p:sp>
          <p:cxnSp>
            <p:nvCxnSpPr>
              <p:cNvPr id="85" name="Прямая со стрелкой 84"/>
              <p:cNvCxnSpPr>
                <a:stCxn id="88" idx="4"/>
                <a:endCxn id="91" idx="1"/>
              </p:cNvCxnSpPr>
              <p:nvPr/>
            </p:nvCxnSpPr>
            <p:spPr>
              <a:xfrm>
                <a:off x="2854638" y="2237544"/>
                <a:ext cx="1358803" cy="13084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3799169" y="250095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-3</a:t>
                </a:r>
                <a:endParaRPr lang="ru-RU" dirty="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2547494" y="269835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ru-RU" dirty="0"/>
            </a:p>
          </p:txBody>
        </p:sp>
      </p:grpSp>
      <p:sp>
        <p:nvSpPr>
          <p:cNvPr id="3" name="Стрелка вправо 2"/>
          <p:cNvSpPr/>
          <p:nvPr/>
        </p:nvSpPr>
        <p:spPr>
          <a:xfrm>
            <a:off x="4158098" y="1941739"/>
            <a:ext cx="60843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5524519" y="4005064"/>
            <a:ext cx="33146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</a:rPr>
              <a:t>Процедура ослабления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RELAX</a:t>
            </a:r>
            <a:endParaRPr lang="ru-RU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72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dirty="0"/>
              <a:t>Вес ребер – это любая метрика:</a:t>
            </a:r>
          </a:p>
          <a:p>
            <a:pPr lvl="1"/>
            <a:r>
              <a:rPr lang="ru-RU" dirty="0"/>
              <a:t>Расстояние между точками (городами)</a:t>
            </a:r>
          </a:p>
          <a:p>
            <a:pPr lvl="1"/>
            <a:r>
              <a:rPr lang="ru-RU" dirty="0"/>
              <a:t>Временные интервалы</a:t>
            </a:r>
          </a:p>
          <a:p>
            <a:pPr lvl="1"/>
            <a:r>
              <a:rPr lang="ru-RU" dirty="0"/>
              <a:t>Стоимость</a:t>
            </a:r>
          </a:p>
          <a:p>
            <a:pPr lvl="1"/>
            <a:r>
              <a:rPr lang="ru-RU" dirty="0"/>
              <a:t>Ресурс</a:t>
            </a:r>
          </a:p>
          <a:p>
            <a:pPr lvl="1"/>
            <a:r>
              <a:rPr lang="ru-RU" dirty="0"/>
              <a:t>Любая величина, которая линейно накапливается и которую необходимо минимизировать</a:t>
            </a:r>
          </a:p>
          <a:p>
            <a:pPr lvl="1"/>
            <a:endParaRPr lang="ru-RU" dirty="0"/>
          </a:p>
          <a:p>
            <a:r>
              <a:rPr lang="ru-RU" sz="2400" dirty="0"/>
              <a:t>Алгоритм поиска в ширину – это алгоритм поиска кратчайшего пути в </a:t>
            </a:r>
            <a:r>
              <a:rPr lang="ru-RU" sz="2400" dirty="0" err="1"/>
              <a:t>невзвешенном</a:t>
            </a:r>
            <a:r>
              <a:rPr lang="ru-RU" sz="2400" dirty="0"/>
              <a:t> графе (ребра имеют единичный вес)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280948" y="4005064"/>
            <a:ext cx="84969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for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 = 1; i &lt;= V-1; i++)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j = 0; j &lt; E; j++)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 = graph-&gt;edge[j].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 = graph-&gt;edge[j].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weight = graph-&gt;edge[j].weight;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[u] != INT_MAX &amp;&amp;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[u] + weight 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[v])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[v]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[u] + weight;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79512" y="116632"/>
            <a:ext cx="8856984" cy="57606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dirty="0"/>
              <a:t>Выполнение алгоритма Беллмана-Форда (</a:t>
            </a:r>
            <a:r>
              <a:rPr lang="en-US" sz="3600" dirty="0"/>
              <a:t>2</a:t>
            </a:r>
            <a:r>
              <a:rPr lang="ru-RU" sz="3600" dirty="0"/>
              <a:t>)</a:t>
            </a:r>
            <a:endParaRPr lang="ru-RU" sz="3400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107504" y="754927"/>
            <a:ext cx="4066042" cy="3106121"/>
            <a:chOff x="2547494" y="1457407"/>
            <a:chExt cx="4066042" cy="3106121"/>
          </a:xfrm>
        </p:grpSpPr>
        <p:grpSp>
          <p:nvGrpSpPr>
            <p:cNvPr id="41" name="Группа 40"/>
            <p:cNvGrpSpPr/>
            <p:nvPr/>
          </p:nvGrpSpPr>
          <p:grpSpPr>
            <a:xfrm>
              <a:off x="2809104" y="1457407"/>
              <a:ext cx="3804432" cy="3106121"/>
              <a:chOff x="1104742" y="1301440"/>
              <a:chExt cx="3804432" cy="3106121"/>
            </a:xfrm>
          </p:grpSpPr>
          <p:grpSp>
            <p:nvGrpSpPr>
              <p:cNvPr id="45" name="Группа 44"/>
              <p:cNvGrpSpPr/>
              <p:nvPr/>
            </p:nvGrpSpPr>
            <p:grpSpPr>
              <a:xfrm>
                <a:off x="1104742" y="1301440"/>
                <a:ext cx="3804432" cy="3106121"/>
                <a:chOff x="1403648" y="908720"/>
                <a:chExt cx="3804432" cy="3106121"/>
              </a:xfrm>
            </p:grpSpPr>
            <p:sp>
              <p:nvSpPr>
                <p:cNvPr id="54" name="Овал 53"/>
                <p:cNvSpPr/>
                <p:nvPr/>
              </p:nvSpPr>
              <p:spPr>
                <a:xfrm>
                  <a:off x="1403648" y="2060848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0</a:t>
                  </a:r>
                </a:p>
              </p:txBody>
            </p:sp>
            <p:sp>
              <p:nvSpPr>
                <p:cNvPr id="55" name="Овал 54"/>
                <p:cNvSpPr/>
                <p:nvPr/>
              </p:nvSpPr>
              <p:spPr>
                <a:xfrm>
                  <a:off x="2865512" y="12687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  <a:endParaRPr lang="ru-RU" dirty="0"/>
                </a:p>
              </p:txBody>
            </p:sp>
            <p:sp>
              <p:nvSpPr>
                <p:cNvPr id="56" name="Овал 55"/>
                <p:cNvSpPr/>
                <p:nvPr/>
              </p:nvSpPr>
              <p:spPr>
                <a:xfrm>
                  <a:off x="2865512" y="30689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  <a:endParaRPr lang="ru-RU" dirty="0"/>
                </a:p>
              </p:txBody>
            </p:sp>
            <p:sp>
              <p:nvSpPr>
                <p:cNvPr id="57" name="Овал 56"/>
                <p:cNvSpPr/>
                <p:nvPr/>
              </p:nvSpPr>
              <p:spPr>
                <a:xfrm>
                  <a:off x="4427984" y="1245204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400" dirty="0"/>
                    <a:t>∞</a:t>
                  </a:r>
                </a:p>
              </p:txBody>
            </p:sp>
            <p:sp>
              <p:nvSpPr>
                <p:cNvPr id="58" name="Овал 57"/>
                <p:cNvSpPr/>
                <p:nvPr/>
              </p:nvSpPr>
              <p:spPr>
                <a:xfrm>
                  <a:off x="4427984" y="30689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400" dirty="0"/>
                    <a:t>∞</a:t>
                  </a:r>
                </a:p>
              </p:txBody>
            </p:sp>
            <p:cxnSp>
              <p:nvCxnSpPr>
                <p:cNvPr id="59" name="Прямая со стрелкой 58"/>
                <p:cNvCxnSpPr>
                  <a:stCxn id="54" idx="7"/>
                  <a:endCxn id="55" idx="2"/>
                </p:cNvCxnSpPr>
                <p:nvPr/>
              </p:nvCxnSpPr>
              <p:spPr>
                <a:xfrm flipV="1">
                  <a:off x="1895349" y="1556792"/>
                  <a:ext cx="970163" cy="58841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 стрелкой 59"/>
                <p:cNvCxnSpPr>
                  <a:stCxn id="54" idx="5"/>
                  <a:endCxn id="56" idx="1"/>
                </p:cNvCxnSpPr>
                <p:nvPr/>
              </p:nvCxnSpPr>
              <p:spPr>
                <a:xfrm>
                  <a:off x="1895349" y="2552549"/>
                  <a:ext cx="1054526" cy="60077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Прямая со стрелкой 60"/>
                <p:cNvCxnSpPr>
                  <a:stCxn id="56" idx="6"/>
                  <a:endCxn id="58" idx="2"/>
                </p:cNvCxnSpPr>
                <p:nvPr/>
              </p:nvCxnSpPr>
              <p:spPr>
                <a:xfrm>
                  <a:off x="3441576" y="3356992"/>
                  <a:ext cx="98640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Прямая со стрелкой 61"/>
                <p:cNvCxnSpPr>
                  <a:stCxn id="56" idx="0"/>
                  <a:endCxn id="57" idx="4"/>
                </p:cNvCxnSpPr>
                <p:nvPr/>
              </p:nvCxnSpPr>
              <p:spPr>
                <a:xfrm flipV="1">
                  <a:off x="3153544" y="1821268"/>
                  <a:ext cx="1562472" cy="12476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Прямая со стрелкой 62"/>
                <p:cNvCxnSpPr>
                  <a:stCxn id="58" idx="1"/>
                  <a:endCxn id="54" idx="6"/>
                </p:cNvCxnSpPr>
                <p:nvPr/>
              </p:nvCxnSpPr>
              <p:spPr>
                <a:xfrm flipH="1" flipV="1">
                  <a:off x="1979712" y="2348880"/>
                  <a:ext cx="2532635" cy="8044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/>
                <p:cNvSpPr txBox="1"/>
                <p:nvPr/>
              </p:nvSpPr>
              <p:spPr>
                <a:xfrm>
                  <a:off x="2195736" y="15567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  <a:endParaRPr lang="ru-RU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195736" y="285293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  <a:endParaRPr lang="ru-RU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754044" y="98379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5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707904" y="3356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  <a:endParaRPr lang="ru-RU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154500" y="2601317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-</a:t>
                  </a:r>
                  <a:r>
                    <a:rPr lang="ru-RU" dirty="0"/>
                    <a:t>4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2422612" y="22417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endParaRPr lang="ru-RU" dirty="0"/>
                </a:p>
              </p:txBody>
            </p:sp>
            <p:cxnSp>
              <p:nvCxnSpPr>
                <p:cNvPr id="70" name="Скругленная соединительная линия 69"/>
                <p:cNvCxnSpPr/>
                <p:nvPr/>
              </p:nvCxnSpPr>
              <p:spPr>
                <a:xfrm rot="16200000" flipH="1">
                  <a:off x="2549149" y="2468447"/>
                  <a:ext cx="1186600" cy="1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 стрелкой 70"/>
                <p:cNvCxnSpPr/>
                <p:nvPr/>
              </p:nvCxnSpPr>
              <p:spPr>
                <a:xfrm flipV="1">
                  <a:off x="4739048" y="1844824"/>
                  <a:ext cx="2" cy="11804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4739050" y="234888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7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3142449" y="21817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  <a:endParaRPr lang="ru-RU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2724298" y="908720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ru-RU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870839" y="910285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ru-RU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748781" y="3645509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ru-RU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4932042" y="3645024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ru-RU" dirty="0"/>
                </a:p>
              </p:txBody>
            </p:sp>
          </p:grpSp>
          <p:cxnSp>
            <p:nvCxnSpPr>
              <p:cNvPr id="46" name="Скругленная соединительная линия 45"/>
              <p:cNvCxnSpPr>
                <a:stCxn id="55" idx="7"/>
                <a:endCxn id="57" idx="1"/>
              </p:cNvCxnSpPr>
              <p:nvPr/>
            </p:nvCxnSpPr>
            <p:spPr>
              <a:xfrm rot="5400000" flipH="1" flipV="1">
                <a:off x="3624096" y="1156498"/>
                <a:ext cx="23556" cy="1155134"/>
              </a:xfrm>
              <a:prstGeom prst="curvedConnector3">
                <a:avLst>
                  <a:gd name="adj1" fmla="val 1428591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Скругленная соединительная линия 46"/>
              <p:cNvCxnSpPr>
                <a:stCxn id="57" idx="3"/>
                <a:endCxn id="55" idx="5"/>
              </p:cNvCxnSpPr>
              <p:nvPr/>
            </p:nvCxnSpPr>
            <p:spPr>
              <a:xfrm rot="5400000">
                <a:off x="3624096" y="1563836"/>
                <a:ext cx="23556" cy="1155134"/>
              </a:xfrm>
              <a:prstGeom prst="curvedConnector3">
                <a:avLst>
                  <a:gd name="adj1" fmla="val 1428591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3419872" y="202932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</a:t>
                </a:r>
                <a:endParaRPr lang="ru-RU" dirty="0"/>
              </a:p>
            </p:txBody>
          </p:sp>
          <p:cxnSp>
            <p:nvCxnSpPr>
              <p:cNvPr id="52" name="Прямая со стрелкой 51"/>
              <p:cNvCxnSpPr>
                <a:stCxn id="55" idx="4"/>
                <a:endCxn id="58" idx="1"/>
              </p:cNvCxnSpPr>
              <p:nvPr/>
            </p:nvCxnSpPr>
            <p:spPr>
              <a:xfrm>
                <a:off x="2854638" y="2237544"/>
                <a:ext cx="1358803" cy="13084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852516" y="247244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-3</a:t>
                </a:r>
                <a:endParaRPr lang="ru-RU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547494" y="269835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ru-RU" dirty="0"/>
            </a:p>
          </p:txBody>
        </p:sp>
      </p:grpSp>
      <p:sp>
        <p:nvSpPr>
          <p:cNvPr id="3" name="Стрелка вправо 2"/>
          <p:cNvSpPr/>
          <p:nvPr/>
        </p:nvSpPr>
        <p:spPr>
          <a:xfrm>
            <a:off x="4158098" y="1941739"/>
            <a:ext cx="60843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5524519" y="4005064"/>
            <a:ext cx="33146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</a:rPr>
              <a:t>Процедура ослабления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RELAX</a:t>
            </a:r>
            <a:endParaRPr lang="ru-RU" sz="2400" b="1" dirty="0">
              <a:solidFill>
                <a:srgbClr val="002060"/>
              </a:solidFill>
            </a:endParaRPr>
          </a:p>
        </p:txBody>
      </p:sp>
      <p:grpSp>
        <p:nvGrpSpPr>
          <p:cNvPr id="112" name="Группа 111"/>
          <p:cNvGrpSpPr/>
          <p:nvPr/>
        </p:nvGrpSpPr>
        <p:grpSpPr>
          <a:xfrm>
            <a:off x="4860032" y="692696"/>
            <a:ext cx="4066042" cy="3106121"/>
            <a:chOff x="2547494" y="1457407"/>
            <a:chExt cx="4066042" cy="3106121"/>
          </a:xfrm>
        </p:grpSpPr>
        <p:grpSp>
          <p:nvGrpSpPr>
            <p:cNvPr id="113" name="Группа 112"/>
            <p:cNvGrpSpPr/>
            <p:nvPr/>
          </p:nvGrpSpPr>
          <p:grpSpPr>
            <a:xfrm>
              <a:off x="2809104" y="1457407"/>
              <a:ext cx="3804432" cy="3106121"/>
              <a:chOff x="1104742" y="1301440"/>
              <a:chExt cx="3804432" cy="3106121"/>
            </a:xfrm>
          </p:grpSpPr>
          <p:grpSp>
            <p:nvGrpSpPr>
              <p:cNvPr id="115" name="Группа 114"/>
              <p:cNvGrpSpPr/>
              <p:nvPr/>
            </p:nvGrpSpPr>
            <p:grpSpPr>
              <a:xfrm>
                <a:off x="1104742" y="1301440"/>
                <a:ext cx="3804432" cy="3106121"/>
                <a:chOff x="1403648" y="908720"/>
                <a:chExt cx="3804432" cy="3106121"/>
              </a:xfrm>
            </p:grpSpPr>
            <p:sp>
              <p:nvSpPr>
                <p:cNvPr id="121" name="Овал 120"/>
                <p:cNvSpPr/>
                <p:nvPr/>
              </p:nvSpPr>
              <p:spPr>
                <a:xfrm>
                  <a:off x="1403648" y="2060848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0</a:t>
                  </a:r>
                </a:p>
              </p:txBody>
            </p:sp>
            <p:sp>
              <p:nvSpPr>
                <p:cNvPr id="122" name="Овал 121"/>
                <p:cNvSpPr/>
                <p:nvPr/>
              </p:nvSpPr>
              <p:spPr>
                <a:xfrm>
                  <a:off x="2865512" y="12687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  <a:endParaRPr lang="ru-RU" dirty="0"/>
                </a:p>
              </p:txBody>
            </p:sp>
            <p:sp>
              <p:nvSpPr>
                <p:cNvPr id="123" name="Овал 122"/>
                <p:cNvSpPr/>
                <p:nvPr/>
              </p:nvSpPr>
              <p:spPr>
                <a:xfrm>
                  <a:off x="2865512" y="30689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  <a:endParaRPr lang="ru-RU" dirty="0"/>
                </a:p>
              </p:txBody>
            </p:sp>
            <p:sp>
              <p:nvSpPr>
                <p:cNvPr id="124" name="Овал 123"/>
                <p:cNvSpPr/>
                <p:nvPr/>
              </p:nvSpPr>
              <p:spPr>
                <a:xfrm>
                  <a:off x="4427984" y="1245204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  <a:endParaRPr lang="ru-RU" dirty="0"/>
                </a:p>
              </p:txBody>
            </p:sp>
            <p:sp>
              <p:nvSpPr>
                <p:cNvPr id="125" name="Овал 124"/>
                <p:cNvSpPr/>
                <p:nvPr/>
              </p:nvSpPr>
              <p:spPr>
                <a:xfrm>
                  <a:off x="4427984" y="30689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  <a:endParaRPr lang="ru-RU" dirty="0"/>
                </a:p>
              </p:txBody>
            </p:sp>
            <p:cxnSp>
              <p:nvCxnSpPr>
                <p:cNvPr id="126" name="Прямая со стрелкой 125"/>
                <p:cNvCxnSpPr>
                  <a:stCxn id="121" idx="7"/>
                  <a:endCxn id="122" idx="2"/>
                </p:cNvCxnSpPr>
                <p:nvPr/>
              </p:nvCxnSpPr>
              <p:spPr>
                <a:xfrm flipV="1">
                  <a:off x="1895349" y="1556792"/>
                  <a:ext cx="970163" cy="58841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 стрелкой 126"/>
                <p:cNvCxnSpPr>
                  <a:stCxn id="121" idx="5"/>
                  <a:endCxn id="123" idx="1"/>
                </p:cNvCxnSpPr>
                <p:nvPr/>
              </p:nvCxnSpPr>
              <p:spPr>
                <a:xfrm>
                  <a:off x="1895349" y="2552549"/>
                  <a:ext cx="1054526" cy="60077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 стрелкой 127"/>
                <p:cNvCxnSpPr>
                  <a:stCxn id="123" idx="6"/>
                  <a:endCxn id="125" idx="2"/>
                </p:cNvCxnSpPr>
                <p:nvPr/>
              </p:nvCxnSpPr>
              <p:spPr>
                <a:xfrm>
                  <a:off x="3441576" y="3356992"/>
                  <a:ext cx="98640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 стрелкой 128"/>
                <p:cNvCxnSpPr>
                  <a:stCxn id="123" idx="0"/>
                  <a:endCxn id="124" idx="4"/>
                </p:cNvCxnSpPr>
                <p:nvPr/>
              </p:nvCxnSpPr>
              <p:spPr>
                <a:xfrm flipV="1">
                  <a:off x="3153544" y="1821268"/>
                  <a:ext cx="1562472" cy="12476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 стрелкой 129"/>
                <p:cNvCxnSpPr>
                  <a:stCxn id="125" idx="1"/>
                  <a:endCxn id="121" idx="6"/>
                </p:cNvCxnSpPr>
                <p:nvPr/>
              </p:nvCxnSpPr>
              <p:spPr>
                <a:xfrm flipH="1" flipV="1">
                  <a:off x="1979712" y="2348880"/>
                  <a:ext cx="2532635" cy="8044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/>
                <p:cNvSpPr txBox="1"/>
                <p:nvPr/>
              </p:nvSpPr>
              <p:spPr>
                <a:xfrm>
                  <a:off x="2195736" y="15567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  <a:endParaRPr lang="ru-RU" dirty="0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2195736" y="285293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  <a:endParaRPr lang="ru-RU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754044" y="98379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5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707904" y="3356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  <a:endParaRPr lang="ru-RU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180721" y="266827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-</a:t>
                  </a:r>
                  <a:r>
                    <a:rPr lang="ru-RU" dirty="0"/>
                    <a:t>4</a:t>
                  </a: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422612" y="22417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endParaRPr lang="ru-RU" dirty="0"/>
                </a:p>
              </p:txBody>
            </p:sp>
            <p:cxnSp>
              <p:nvCxnSpPr>
                <p:cNvPr id="137" name="Скругленная соединительная линия 136"/>
                <p:cNvCxnSpPr/>
                <p:nvPr/>
              </p:nvCxnSpPr>
              <p:spPr>
                <a:xfrm rot="16200000" flipH="1">
                  <a:off x="2549149" y="2468447"/>
                  <a:ext cx="1186600" cy="1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Прямая со стрелкой 137"/>
                <p:cNvCxnSpPr/>
                <p:nvPr/>
              </p:nvCxnSpPr>
              <p:spPr>
                <a:xfrm flipV="1">
                  <a:off x="4739048" y="1844824"/>
                  <a:ext cx="2" cy="11804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/>
                <p:cNvSpPr txBox="1"/>
                <p:nvPr/>
              </p:nvSpPr>
              <p:spPr>
                <a:xfrm>
                  <a:off x="4739050" y="234888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7</a:t>
                  </a: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3142449" y="21817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  <a:endParaRPr lang="ru-RU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724298" y="908720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ru-RU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4870839" y="910285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ru-RU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2748781" y="3645509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ru-RU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4932042" y="3645024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ru-RU" dirty="0"/>
                </a:p>
              </p:txBody>
            </p:sp>
          </p:grpSp>
          <p:cxnSp>
            <p:nvCxnSpPr>
              <p:cNvPr id="116" name="Скругленная соединительная линия 115"/>
              <p:cNvCxnSpPr>
                <a:stCxn id="122" idx="7"/>
                <a:endCxn id="124" idx="1"/>
              </p:cNvCxnSpPr>
              <p:nvPr/>
            </p:nvCxnSpPr>
            <p:spPr>
              <a:xfrm rot="5400000" flipH="1" flipV="1">
                <a:off x="3624096" y="1156498"/>
                <a:ext cx="23556" cy="1155134"/>
              </a:xfrm>
              <a:prstGeom prst="curvedConnector3">
                <a:avLst>
                  <a:gd name="adj1" fmla="val 1428591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Скругленная соединительная линия 116"/>
              <p:cNvCxnSpPr>
                <a:stCxn id="124" idx="3"/>
                <a:endCxn id="122" idx="5"/>
              </p:cNvCxnSpPr>
              <p:nvPr/>
            </p:nvCxnSpPr>
            <p:spPr>
              <a:xfrm rot="5400000">
                <a:off x="3624096" y="1563836"/>
                <a:ext cx="23556" cy="1155134"/>
              </a:xfrm>
              <a:prstGeom prst="curvedConnector3">
                <a:avLst>
                  <a:gd name="adj1" fmla="val 1428591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3419872" y="202932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</a:t>
                </a:r>
                <a:endParaRPr lang="ru-RU" dirty="0"/>
              </a:p>
            </p:txBody>
          </p:sp>
          <p:cxnSp>
            <p:nvCxnSpPr>
              <p:cNvPr id="119" name="Прямая со стрелкой 118"/>
              <p:cNvCxnSpPr>
                <a:stCxn id="122" idx="4"/>
                <a:endCxn id="125" idx="1"/>
              </p:cNvCxnSpPr>
              <p:nvPr/>
            </p:nvCxnSpPr>
            <p:spPr>
              <a:xfrm>
                <a:off x="2854638" y="2237544"/>
                <a:ext cx="1358803" cy="13084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3942969" y="2398654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-3</a:t>
                </a:r>
                <a:endParaRPr lang="ru-RU" dirty="0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547494" y="269835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96814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280948" y="4005064"/>
            <a:ext cx="84969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for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 = 1; i &lt;= V-1; i++)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j = 0; j &lt; E; j++)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 = graph-&gt;edge[j].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 = graph-&gt;edge[j].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weight = graph-&gt;edge[j].weight;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[u] != INT_MAX &amp;&amp;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[u] + weight 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[v])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[v]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[u] + weight;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79512" y="116632"/>
            <a:ext cx="8856984" cy="57606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dirty="0"/>
              <a:t>Выполнение алгоритма Беллмана-Форда (</a:t>
            </a:r>
            <a:r>
              <a:rPr lang="en-US" sz="3600" dirty="0"/>
              <a:t>3</a:t>
            </a:r>
            <a:r>
              <a:rPr lang="ru-RU" sz="3600" dirty="0"/>
              <a:t>)</a:t>
            </a:r>
            <a:endParaRPr lang="ru-RU" sz="34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4158098" y="1941739"/>
            <a:ext cx="60843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5524519" y="4005064"/>
            <a:ext cx="33146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</a:rPr>
              <a:t>Процедура ослабления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RELAX</a:t>
            </a:r>
            <a:endParaRPr lang="ru-RU" sz="2400" b="1" dirty="0">
              <a:solidFill>
                <a:srgbClr val="002060"/>
              </a:solidFill>
            </a:endParaRPr>
          </a:p>
        </p:txBody>
      </p:sp>
      <p:grpSp>
        <p:nvGrpSpPr>
          <p:cNvPr id="112" name="Группа 111"/>
          <p:cNvGrpSpPr/>
          <p:nvPr/>
        </p:nvGrpSpPr>
        <p:grpSpPr>
          <a:xfrm>
            <a:off x="73910" y="692696"/>
            <a:ext cx="4066042" cy="3106121"/>
            <a:chOff x="2547494" y="1457407"/>
            <a:chExt cx="4066042" cy="3106121"/>
          </a:xfrm>
        </p:grpSpPr>
        <p:grpSp>
          <p:nvGrpSpPr>
            <p:cNvPr id="113" name="Группа 112"/>
            <p:cNvGrpSpPr/>
            <p:nvPr/>
          </p:nvGrpSpPr>
          <p:grpSpPr>
            <a:xfrm>
              <a:off x="2809104" y="1457407"/>
              <a:ext cx="3804432" cy="3106121"/>
              <a:chOff x="1104742" y="1301440"/>
              <a:chExt cx="3804432" cy="3106121"/>
            </a:xfrm>
          </p:grpSpPr>
          <p:grpSp>
            <p:nvGrpSpPr>
              <p:cNvPr id="115" name="Группа 114"/>
              <p:cNvGrpSpPr/>
              <p:nvPr/>
            </p:nvGrpSpPr>
            <p:grpSpPr>
              <a:xfrm>
                <a:off x="1104742" y="1301440"/>
                <a:ext cx="3804432" cy="3106121"/>
                <a:chOff x="1403648" y="908720"/>
                <a:chExt cx="3804432" cy="3106121"/>
              </a:xfrm>
            </p:grpSpPr>
            <p:sp>
              <p:nvSpPr>
                <p:cNvPr id="121" name="Овал 120"/>
                <p:cNvSpPr/>
                <p:nvPr/>
              </p:nvSpPr>
              <p:spPr>
                <a:xfrm>
                  <a:off x="1403648" y="2060848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0</a:t>
                  </a:r>
                </a:p>
              </p:txBody>
            </p:sp>
            <p:sp>
              <p:nvSpPr>
                <p:cNvPr id="122" name="Овал 121"/>
                <p:cNvSpPr/>
                <p:nvPr/>
              </p:nvSpPr>
              <p:spPr>
                <a:xfrm>
                  <a:off x="2865512" y="12687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  <a:endParaRPr lang="ru-RU" dirty="0"/>
                </a:p>
              </p:txBody>
            </p:sp>
            <p:sp>
              <p:nvSpPr>
                <p:cNvPr id="123" name="Овал 122"/>
                <p:cNvSpPr/>
                <p:nvPr/>
              </p:nvSpPr>
              <p:spPr>
                <a:xfrm>
                  <a:off x="2865512" y="30689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  <a:endParaRPr lang="ru-RU" dirty="0"/>
                </a:p>
              </p:txBody>
            </p:sp>
            <p:sp>
              <p:nvSpPr>
                <p:cNvPr id="124" name="Овал 123"/>
                <p:cNvSpPr/>
                <p:nvPr/>
              </p:nvSpPr>
              <p:spPr>
                <a:xfrm>
                  <a:off x="4427984" y="1245204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  <a:endParaRPr lang="ru-RU" dirty="0"/>
                </a:p>
              </p:txBody>
            </p:sp>
            <p:sp>
              <p:nvSpPr>
                <p:cNvPr id="125" name="Овал 124"/>
                <p:cNvSpPr/>
                <p:nvPr/>
              </p:nvSpPr>
              <p:spPr>
                <a:xfrm>
                  <a:off x="4427984" y="30689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  <a:endParaRPr lang="ru-RU" dirty="0"/>
                </a:p>
              </p:txBody>
            </p:sp>
            <p:cxnSp>
              <p:nvCxnSpPr>
                <p:cNvPr id="126" name="Прямая со стрелкой 125"/>
                <p:cNvCxnSpPr>
                  <a:stCxn id="121" idx="7"/>
                  <a:endCxn id="122" idx="2"/>
                </p:cNvCxnSpPr>
                <p:nvPr/>
              </p:nvCxnSpPr>
              <p:spPr>
                <a:xfrm flipV="1">
                  <a:off x="1895349" y="1556792"/>
                  <a:ext cx="970163" cy="58841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 стрелкой 126"/>
                <p:cNvCxnSpPr>
                  <a:stCxn id="121" idx="5"/>
                  <a:endCxn id="123" idx="1"/>
                </p:cNvCxnSpPr>
                <p:nvPr/>
              </p:nvCxnSpPr>
              <p:spPr>
                <a:xfrm>
                  <a:off x="1895349" y="2552549"/>
                  <a:ext cx="1054526" cy="60077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 стрелкой 127"/>
                <p:cNvCxnSpPr>
                  <a:stCxn id="123" idx="6"/>
                  <a:endCxn id="125" idx="2"/>
                </p:cNvCxnSpPr>
                <p:nvPr/>
              </p:nvCxnSpPr>
              <p:spPr>
                <a:xfrm>
                  <a:off x="3441576" y="3356992"/>
                  <a:ext cx="98640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 стрелкой 128"/>
                <p:cNvCxnSpPr>
                  <a:stCxn id="123" idx="0"/>
                  <a:endCxn id="124" idx="4"/>
                </p:cNvCxnSpPr>
                <p:nvPr/>
              </p:nvCxnSpPr>
              <p:spPr>
                <a:xfrm flipV="1">
                  <a:off x="3153544" y="1821268"/>
                  <a:ext cx="1562472" cy="12476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 стрелкой 129"/>
                <p:cNvCxnSpPr>
                  <a:stCxn id="125" idx="1"/>
                  <a:endCxn id="121" idx="6"/>
                </p:cNvCxnSpPr>
                <p:nvPr/>
              </p:nvCxnSpPr>
              <p:spPr>
                <a:xfrm flipH="1" flipV="1">
                  <a:off x="1979712" y="2348880"/>
                  <a:ext cx="2532635" cy="8044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/>
                <p:cNvSpPr txBox="1"/>
                <p:nvPr/>
              </p:nvSpPr>
              <p:spPr>
                <a:xfrm>
                  <a:off x="2195736" y="15567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  <a:endParaRPr lang="ru-RU" dirty="0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2195736" y="285293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  <a:endParaRPr lang="ru-RU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754044" y="98379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5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707904" y="3356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  <a:endParaRPr lang="ru-RU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180721" y="266827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-</a:t>
                  </a:r>
                  <a:r>
                    <a:rPr lang="ru-RU" dirty="0"/>
                    <a:t>4</a:t>
                  </a: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422612" y="22417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endParaRPr lang="ru-RU" dirty="0"/>
                </a:p>
              </p:txBody>
            </p:sp>
            <p:cxnSp>
              <p:nvCxnSpPr>
                <p:cNvPr id="137" name="Скругленная соединительная линия 136"/>
                <p:cNvCxnSpPr/>
                <p:nvPr/>
              </p:nvCxnSpPr>
              <p:spPr>
                <a:xfrm rot="16200000" flipH="1">
                  <a:off x="2549149" y="2468447"/>
                  <a:ext cx="1186600" cy="1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Прямая со стрелкой 137"/>
                <p:cNvCxnSpPr/>
                <p:nvPr/>
              </p:nvCxnSpPr>
              <p:spPr>
                <a:xfrm flipV="1">
                  <a:off x="4739048" y="1844824"/>
                  <a:ext cx="2" cy="11804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/>
                <p:cNvSpPr txBox="1"/>
                <p:nvPr/>
              </p:nvSpPr>
              <p:spPr>
                <a:xfrm>
                  <a:off x="4739050" y="234888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7</a:t>
                  </a: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3142449" y="21817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  <a:endParaRPr lang="ru-RU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724298" y="908720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ru-RU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4870839" y="910285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ru-RU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2748781" y="3645509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ru-RU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4932042" y="3645024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ru-RU" dirty="0"/>
                </a:p>
              </p:txBody>
            </p:sp>
          </p:grpSp>
          <p:cxnSp>
            <p:nvCxnSpPr>
              <p:cNvPr id="116" name="Скругленная соединительная линия 115"/>
              <p:cNvCxnSpPr>
                <a:stCxn id="122" idx="7"/>
                <a:endCxn id="124" idx="1"/>
              </p:cNvCxnSpPr>
              <p:nvPr/>
            </p:nvCxnSpPr>
            <p:spPr>
              <a:xfrm rot="5400000" flipH="1" flipV="1">
                <a:off x="3624096" y="1156498"/>
                <a:ext cx="23556" cy="1155134"/>
              </a:xfrm>
              <a:prstGeom prst="curvedConnector3">
                <a:avLst>
                  <a:gd name="adj1" fmla="val 1428591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Скругленная соединительная линия 116"/>
              <p:cNvCxnSpPr>
                <a:stCxn id="124" idx="3"/>
                <a:endCxn id="122" idx="5"/>
              </p:cNvCxnSpPr>
              <p:nvPr/>
            </p:nvCxnSpPr>
            <p:spPr>
              <a:xfrm rot="5400000">
                <a:off x="3624096" y="1563836"/>
                <a:ext cx="23556" cy="1155134"/>
              </a:xfrm>
              <a:prstGeom prst="curvedConnector3">
                <a:avLst>
                  <a:gd name="adj1" fmla="val 1428591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3419872" y="202932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</a:t>
                </a:r>
                <a:endParaRPr lang="ru-RU" dirty="0"/>
              </a:p>
            </p:txBody>
          </p:sp>
          <p:cxnSp>
            <p:nvCxnSpPr>
              <p:cNvPr id="119" name="Прямая со стрелкой 118"/>
              <p:cNvCxnSpPr>
                <a:stCxn id="122" idx="4"/>
                <a:endCxn id="125" idx="1"/>
              </p:cNvCxnSpPr>
              <p:nvPr/>
            </p:nvCxnSpPr>
            <p:spPr>
              <a:xfrm>
                <a:off x="2854638" y="2237544"/>
                <a:ext cx="1358803" cy="13084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3942969" y="2398654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-3</a:t>
                </a:r>
                <a:endParaRPr lang="ru-RU" dirty="0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547494" y="269835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ru-RU" dirty="0"/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4898446" y="692696"/>
            <a:ext cx="4066042" cy="3106121"/>
            <a:chOff x="2547494" y="1457407"/>
            <a:chExt cx="4066042" cy="3106121"/>
          </a:xfrm>
        </p:grpSpPr>
        <p:grpSp>
          <p:nvGrpSpPr>
            <p:cNvPr id="79" name="Группа 78"/>
            <p:cNvGrpSpPr/>
            <p:nvPr/>
          </p:nvGrpSpPr>
          <p:grpSpPr>
            <a:xfrm>
              <a:off x="2809104" y="1457407"/>
              <a:ext cx="3804432" cy="3106121"/>
              <a:chOff x="1104742" y="1301440"/>
              <a:chExt cx="3804432" cy="3106121"/>
            </a:xfrm>
          </p:grpSpPr>
          <p:grpSp>
            <p:nvGrpSpPr>
              <p:cNvPr id="81" name="Группа 80"/>
              <p:cNvGrpSpPr/>
              <p:nvPr/>
            </p:nvGrpSpPr>
            <p:grpSpPr>
              <a:xfrm>
                <a:off x="1104742" y="1301440"/>
                <a:ext cx="3804432" cy="3106121"/>
                <a:chOff x="1403648" y="908720"/>
                <a:chExt cx="3804432" cy="3106121"/>
              </a:xfrm>
            </p:grpSpPr>
            <p:sp>
              <p:nvSpPr>
                <p:cNvPr id="87" name="Овал 86"/>
                <p:cNvSpPr/>
                <p:nvPr/>
              </p:nvSpPr>
              <p:spPr>
                <a:xfrm>
                  <a:off x="1403648" y="2060848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0</a:t>
                  </a:r>
                </a:p>
              </p:txBody>
            </p:sp>
            <p:sp>
              <p:nvSpPr>
                <p:cNvPr id="88" name="Овал 87"/>
                <p:cNvSpPr/>
                <p:nvPr/>
              </p:nvSpPr>
              <p:spPr>
                <a:xfrm>
                  <a:off x="2865512" y="12687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2</a:t>
                  </a:r>
                </a:p>
              </p:txBody>
            </p:sp>
            <p:sp>
              <p:nvSpPr>
                <p:cNvPr id="89" name="Овал 88"/>
                <p:cNvSpPr/>
                <p:nvPr/>
              </p:nvSpPr>
              <p:spPr>
                <a:xfrm>
                  <a:off x="2865512" y="30689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  <a:endParaRPr lang="ru-RU" dirty="0"/>
                </a:p>
              </p:txBody>
            </p:sp>
            <p:sp>
              <p:nvSpPr>
                <p:cNvPr id="90" name="Овал 89"/>
                <p:cNvSpPr/>
                <p:nvPr/>
              </p:nvSpPr>
              <p:spPr>
                <a:xfrm>
                  <a:off x="4427984" y="1245204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  <a:endParaRPr lang="ru-RU" dirty="0"/>
                </a:p>
              </p:txBody>
            </p:sp>
            <p:sp>
              <p:nvSpPr>
                <p:cNvPr id="91" name="Овал 90"/>
                <p:cNvSpPr/>
                <p:nvPr/>
              </p:nvSpPr>
              <p:spPr>
                <a:xfrm>
                  <a:off x="4427984" y="30689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  <a:endParaRPr lang="ru-RU" dirty="0"/>
                </a:p>
              </p:txBody>
            </p:sp>
            <p:cxnSp>
              <p:nvCxnSpPr>
                <p:cNvPr id="92" name="Прямая со стрелкой 91"/>
                <p:cNvCxnSpPr>
                  <a:stCxn id="87" idx="7"/>
                  <a:endCxn id="88" idx="2"/>
                </p:cNvCxnSpPr>
                <p:nvPr/>
              </p:nvCxnSpPr>
              <p:spPr>
                <a:xfrm flipV="1">
                  <a:off x="1895349" y="1556792"/>
                  <a:ext cx="970163" cy="58841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Прямая со стрелкой 92"/>
                <p:cNvCxnSpPr>
                  <a:stCxn id="87" idx="5"/>
                  <a:endCxn id="89" idx="1"/>
                </p:cNvCxnSpPr>
                <p:nvPr/>
              </p:nvCxnSpPr>
              <p:spPr>
                <a:xfrm>
                  <a:off x="1895349" y="2552549"/>
                  <a:ext cx="1054526" cy="60077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Прямая со стрелкой 93"/>
                <p:cNvCxnSpPr>
                  <a:stCxn id="89" idx="6"/>
                  <a:endCxn id="91" idx="2"/>
                </p:cNvCxnSpPr>
                <p:nvPr/>
              </p:nvCxnSpPr>
              <p:spPr>
                <a:xfrm>
                  <a:off x="3441576" y="3356992"/>
                  <a:ext cx="98640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Прямая со стрелкой 94"/>
                <p:cNvCxnSpPr>
                  <a:stCxn id="89" idx="0"/>
                  <a:endCxn id="90" idx="4"/>
                </p:cNvCxnSpPr>
                <p:nvPr/>
              </p:nvCxnSpPr>
              <p:spPr>
                <a:xfrm flipV="1">
                  <a:off x="3153544" y="1821268"/>
                  <a:ext cx="1562472" cy="12476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Прямая со стрелкой 95"/>
                <p:cNvCxnSpPr>
                  <a:stCxn id="91" idx="1"/>
                  <a:endCxn id="87" idx="6"/>
                </p:cNvCxnSpPr>
                <p:nvPr/>
              </p:nvCxnSpPr>
              <p:spPr>
                <a:xfrm flipH="1" flipV="1">
                  <a:off x="1979712" y="2348880"/>
                  <a:ext cx="2532635" cy="8044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2195736" y="15567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  <a:endParaRPr lang="ru-RU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2195736" y="285293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  <a:endParaRPr lang="ru-RU" dirty="0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754044" y="98379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5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707904" y="3356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  <a:endParaRPr lang="ru-RU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246015" y="2578885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-</a:t>
                  </a:r>
                  <a:r>
                    <a:rPr lang="ru-RU" dirty="0"/>
                    <a:t>4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2422612" y="22417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endParaRPr lang="ru-RU" dirty="0"/>
                </a:p>
              </p:txBody>
            </p:sp>
            <p:cxnSp>
              <p:nvCxnSpPr>
                <p:cNvPr id="103" name="Скругленная соединительная линия 102"/>
                <p:cNvCxnSpPr/>
                <p:nvPr/>
              </p:nvCxnSpPr>
              <p:spPr>
                <a:xfrm rot="16200000" flipH="1">
                  <a:off x="2549149" y="2468447"/>
                  <a:ext cx="1186600" cy="1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Прямая со стрелкой 103"/>
                <p:cNvCxnSpPr/>
                <p:nvPr/>
              </p:nvCxnSpPr>
              <p:spPr>
                <a:xfrm flipV="1">
                  <a:off x="4739048" y="1844824"/>
                  <a:ext cx="2" cy="11804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4739050" y="234888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7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142449" y="21817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  <a:endParaRPr lang="ru-RU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2724298" y="908720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ru-RU" dirty="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870839" y="910285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ru-RU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2748781" y="3645509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ru-RU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4932042" y="3645024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ru-RU" dirty="0"/>
                </a:p>
              </p:txBody>
            </p:sp>
          </p:grpSp>
          <p:cxnSp>
            <p:nvCxnSpPr>
              <p:cNvPr id="82" name="Скругленная соединительная линия 81"/>
              <p:cNvCxnSpPr>
                <a:stCxn id="88" idx="7"/>
                <a:endCxn id="90" idx="1"/>
              </p:cNvCxnSpPr>
              <p:nvPr/>
            </p:nvCxnSpPr>
            <p:spPr>
              <a:xfrm rot="5400000" flipH="1" flipV="1">
                <a:off x="3624096" y="1156498"/>
                <a:ext cx="23556" cy="1155134"/>
              </a:xfrm>
              <a:prstGeom prst="curvedConnector3">
                <a:avLst>
                  <a:gd name="adj1" fmla="val 1428591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Скругленная соединительная линия 82"/>
              <p:cNvCxnSpPr>
                <a:stCxn id="90" idx="3"/>
                <a:endCxn id="88" idx="5"/>
              </p:cNvCxnSpPr>
              <p:nvPr/>
            </p:nvCxnSpPr>
            <p:spPr>
              <a:xfrm rot="5400000">
                <a:off x="3624096" y="1563836"/>
                <a:ext cx="23556" cy="1155134"/>
              </a:xfrm>
              <a:prstGeom prst="curvedConnector3">
                <a:avLst>
                  <a:gd name="adj1" fmla="val 1428591"/>
                </a:avLst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3419872" y="202932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</a:t>
                </a:r>
                <a:endParaRPr lang="ru-RU" dirty="0"/>
              </a:p>
            </p:txBody>
          </p:sp>
          <p:cxnSp>
            <p:nvCxnSpPr>
              <p:cNvPr id="85" name="Прямая со стрелкой 84"/>
              <p:cNvCxnSpPr>
                <a:stCxn id="88" idx="4"/>
                <a:endCxn id="91" idx="1"/>
              </p:cNvCxnSpPr>
              <p:nvPr/>
            </p:nvCxnSpPr>
            <p:spPr>
              <a:xfrm>
                <a:off x="2854638" y="2237544"/>
                <a:ext cx="1358803" cy="13084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3761000" y="2605326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-3</a:t>
                </a:r>
                <a:endParaRPr lang="ru-RU" dirty="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2547494" y="269835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89032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280948" y="4005064"/>
            <a:ext cx="84969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for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 = 1; i &lt;= V-1; i++)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j = 0; j &lt; E; j++)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 = graph-&gt;edge[j].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 = graph-&gt;edge[j].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weight = graph-&gt;edge[j].weight;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[u] != INT_MAX &amp;&amp;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[u] + weight 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[v])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[v]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[u] + weight;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79512" y="116632"/>
            <a:ext cx="8856984" cy="57606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dirty="0"/>
              <a:t>Выполнение алгоритма Беллмана-Форда (</a:t>
            </a:r>
            <a:r>
              <a:rPr lang="en-US" sz="3600" dirty="0"/>
              <a:t>4</a:t>
            </a:r>
            <a:r>
              <a:rPr lang="ru-RU" sz="3600" dirty="0"/>
              <a:t>)</a:t>
            </a:r>
            <a:endParaRPr lang="ru-RU" sz="34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4158098" y="1941739"/>
            <a:ext cx="60843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5524519" y="4005064"/>
            <a:ext cx="33146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</a:rPr>
              <a:t>Процедура ослабления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RELAX</a:t>
            </a:r>
            <a:endParaRPr lang="ru-RU" sz="2400" b="1" dirty="0">
              <a:solidFill>
                <a:srgbClr val="002060"/>
              </a:solidFill>
            </a:endParaRPr>
          </a:p>
        </p:txBody>
      </p:sp>
      <p:grpSp>
        <p:nvGrpSpPr>
          <p:cNvPr id="78" name="Группа 77"/>
          <p:cNvGrpSpPr/>
          <p:nvPr/>
        </p:nvGrpSpPr>
        <p:grpSpPr>
          <a:xfrm>
            <a:off x="73910" y="692696"/>
            <a:ext cx="4066042" cy="3106121"/>
            <a:chOff x="2547494" y="1457407"/>
            <a:chExt cx="4066042" cy="3106121"/>
          </a:xfrm>
        </p:grpSpPr>
        <p:grpSp>
          <p:nvGrpSpPr>
            <p:cNvPr id="79" name="Группа 78"/>
            <p:cNvGrpSpPr/>
            <p:nvPr/>
          </p:nvGrpSpPr>
          <p:grpSpPr>
            <a:xfrm>
              <a:off x="2809104" y="1457407"/>
              <a:ext cx="3804432" cy="3106121"/>
              <a:chOff x="1104742" y="1301440"/>
              <a:chExt cx="3804432" cy="3106121"/>
            </a:xfrm>
          </p:grpSpPr>
          <p:grpSp>
            <p:nvGrpSpPr>
              <p:cNvPr id="81" name="Группа 80"/>
              <p:cNvGrpSpPr/>
              <p:nvPr/>
            </p:nvGrpSpPr>
            <p:grpSpPr>
              <a:xfrm>
                <a:off x="1104742" y="1301440"/>
                <a:ext cx="3804432" cy="3106121"/>
                <a:chOff x="1403648" y="908720"/>
                <a:chExt cx="3804432" cy="3106121"/>
              </a:xfrm>
            </p:grpSpPr>
            <p:sp>
              <p:nvSpPr>
                <p:cNvPr id="87" name="Овал 86"/>
                <p:cNvSpPr/>
                <p:nvPr/>
              </p:nvSpPr>
              <p:spPr>
                <a:xfrm>
                  <a:off x="1403648" y="2060848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0</a:t>
                  </a:r>
                </a:p>
              </p:txBody>
            </p:sp>
            <p:sp>
              <p:nvSpPr>
                <p:cNvPr id="88" name="Овал 87"/>
                <p:cNvSpPr/>
                <p:nvPr/>
              </p:nvSpPr>
              <p:spPr>
                <a:xfrm>
                  <a:off x="2865512" y="12687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2</a:t>
                  </a:r>
                </a:p>
              </p:txBody>
            </p:sp>
            <p:sp>
              <p:nvSpPr>
                <p:cNvPr id="89" name="Овал 88"/>
                <p:cNvSpPr/>
                <p:nvPr/>
              </p:nvSpPr>
              <p:spPr>
                <a:xfrm>
                  <a:off x="2865512" y="30689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  <a:endParaRPr lang="ru-RU" dirty="0"/>
                </a:p>
              </p:txBody>
            </p:sp>
            <p:sp>
              <p:nvSpPr>
                <p:cNvPr id="90" name="Овал 89"/>
                <p:cNvSpPr/>
                <p:nvPr/>
              </p:nvSpPr>
              <p:spPr>
                <a:xfrm>
                  <a:off x="4427984" y="1245204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  <a:endParaRPr lang="ru-RU" dirty="0"/>
                </a:p>
              </p:txBody>
            </p:sp>
            <p:sp>
              <p:nvSpPr>
                <p:cNvPr id="91" name="Овал 90"/>
                <p:cNvSpPr/>
                <p:nvPr/>
              </p:nvSpPr>
              <p:spPr>
                <a:xfrm>
                  <a:off x="4427984" y="30689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  <a:endParaRPr lang="ru-RU" dirty="0"/>
                </a:p>
              </p:txBody>
            </p:sp>
            <p:cxnSp>
              <p:nvCxnSpPr>
                <p:cNvPr id="92" name="Прямая со стрелкой 91"/>
                <p:cNvCxnSpPr>
                  <a:stCxn id="87" idx="7"/>
                  <a:endCxn id="88" idx="2"/>
                </p:cNvCxnSpPr>
                <p:nvPr/>
              </p:nvCxnSpPr>
              <p:spPr>
                <a:xfrm flipV="1">
                  <a:off x="1895349" y="1556792"/>
                  <a:ext cx="970163" cy="58841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Прямая со стрелкой 92"/>
                <p:cNvCxnSpPr>
                  <a:stCxn id="87" idx="5"/>
                  <a:endCxn id="89" idx="1"/>
                </p:cNvCxnSpPr>
                <p:nvPr/>
              </p:nvCxnSpPr>
              <p:spPr>
                <a:xfrm>
                  <a:off x="1895349" y="2552549"/>
                  <a:ext cx="1054526" cy="60077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Прямая со стрелкой 93"/>
                <p:cNvCxnSpPr>
                  <a:stCxn id="89" idx="6"/>
                  <a:endCxn id="91" idx="2"/>
                </p:cNvCxnSpPr>
                <p:nvPr/>
              </p:nvCxnSpPr>
              <p:spPr>
                <a:xfrm>
                  <a:off x="3441576" y="3356992"/>
                  <a:ext cx="98640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Прямая со стрелкой 94"/>
                <p:cNvCxnSpPr>
                  <a:stCxn id="89" idx="0"/>
                  <a:endCxn id="90" idx="4"/>
                </p:cNvCxnSpPr>
                <p:nvPr/>
              </p:nvCxnSpPr>
              <p:spPr>
                <a:xfrm flipV="1">
                  <a:off x="3153544" y="1821268"/>
                  <a:ext cx="1562472" cy="12476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Прямая со стрелкой 95"/>
                <p:cNvCxnSpPr>
                  <a:stCxn id="91" idx="1"/>
                  <a:endCxn id="87" idx="6"/>
                </p:cNvCxnSpPr>
                <p:nvPr/>
              </p:nvCxnSpPr>
              <p:spPr>
                <a:xfrm flipH="1" flipV="1">
                  <a:off x="1979712" y="2348880"/>
                  <a:ext cx="2532635" cy="8044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2195736" y="15567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  <a:endParaRPr lang="ru-RU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2195736" y="285293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  <a:endParaRPr lang="ru-RU" dirty="0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754044" y="98379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5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707904" y="3356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  <a:endParaRPr lang="ru-RU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246015" y="2578885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-</a:t>
                  </a:r>
                  <a:r>
                    <a:rPr lang="ru-RU" dirty="0"/>
                    <a:t>4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2422612" y="22417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endParaRPr lang="ru-RU" dirty="0"/>
                </a:p>
              </p:txBody>
            </p:sp>
            <p:cxnSp>
              <p:nvCxnSpPr>
                <p:cNvPr id="103" name="Скругленная соединительная линия 102"/>
                <p:cNvCxnSpPr/>
                <p:nvPr/>
              </p:nvCxnSpPr>
              <p:spPr>
                <a:xfrm rot="16200000" flipH="1">
                  <a:off x="2549149" y="2468447"/>
                  <a:ext cx="1186600" cy="1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Прямая со стрелкой 103"/>
                <p:cNvCxnSpPr/>
                <p:nvPr/>
              </p:nvCxnSpPr>
              <p:spPr>
                <a:xfrm flipV="1">
                  <a:off x="4739048" y="1844824"/>
                  <a:ext cx="2" cy="11804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4739050" y="234888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7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142449" y="21817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  <a:endParaRPr lang="ru-RU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2724298" y="908720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ru-RU" dirty="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870839" y="910285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ru-RU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2748781" y="3645509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ru-RU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4932042" y="3645024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ru-RU" dirty="0"/>
                </a:p>
              </p:txBody>
            </p:sp>
          </p:grpSp>
          <p:cxnSp>
            <p:nvCxnSpPr>
              <p:cNvPr id="82" name="Скругленная соединительная линия 81"/>
              <p:cNvCxnSpPr>
                <a:stCxn id="88" idx="7"/>
                <a:endCxn id="90" idx="1"/>
              </p:cNvCxnSpPr>
              <p:nvPr/>
            </p:nvCxnSpPr>
            <p:spPr>
              <a:xfrm rot="5400000" flipH="1" flipV="1">
                <a:off x="3624096" y="1156498"/>
                <a:ext cx="23556" cy="1155134"/>
              </a:xfrm>
              <a:prstGeom prst="curvedConnector3">
                <a:avLst>
                  <a:gd name="adj1" fmla="val 1428591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Скругленная соединительная линия 82"/>
              <p:cNvCxnSpPr>
                <a:stCxn id="90" idx="3"/>
                <a:endCxn id="88" idx="5"/>
              </p:cNvCxnSpPr>
              <p:nvPr/>
            </p:nvCxnSpPr>
            <p:spPr>
              <a:xfrm rot="5400000">
                <a:off x="3624096" y="1563836"/>
                <a:ext cx="23556" cy="1155134"/>
              </a:xfrm>
              <a:prstGeom prst="curvedConnector3">
                <a:avLst>
                  <a:gd name="adj1" fmla="val 1428591"/>
                </a:avLst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3419872" y="202932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</a:t>
                </a:r>
                <a:endParaRPr lang="ru-RU" dirty="0"/>
              </a:p>
            </p:txBody>
          </p:sp>
          <p:cxnSp>
            <p:nvCxnSpPr>
              <p:cNvPr id="85" name="Прямая со стрелкой 84"/>
              <p:cNvCxnSpPr>
                <a:stCxn id="88" idx="4"/>
                <a:endCxn id="91" idx="1"/>
              </p:cNvCxnSpPr>
              <p:nvPr/>
            </p:nvCxnSpPr>
            <p:spPr>
              <a:xfrm>
                <a:off x="2854638" y="2237544"/>
                <a:ext cx="1358803" cy="13084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3761000" y="2605326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-3</a:t>
                </a:r>
                <a:endParaRPr lang="ru-RU" dirty="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2547494" y="269835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ru-RU" dirty="0"/>
            </a:p>
          </p:txBody>
        </p:sp>
      </p:grpSp>
      <p:grpSp>
        <p:nvGrpSpPr>
          <p:cNvPr id="73" name="Группа 72"/>
          <p:cNvGrpSpPr/>
          <p:nvPr/>
        </p:nvGrpSpPr>
        <p:grpSpPr>
          <a:xfrm>
            <a:off x="4898446" y="682919"/>
            <a:ext cx="4066042" cy="3106121"/>
            <a:chOff x="2547494" y="1457407"/>
            <a:chExt cx="4066042" cy="3106121"/>
          </a:xfrm>
        </p:grpSpPr>
        <p:grpSp>
          <p:nvGrpSpPr>
            <p:cNvPr id="74" name="Группа 73"/>
            <p:cNvGrpSpPr/>
            <p:nvPr/>
          </p:nvGrpSpPr>
          <p:grpSpPr>
            <a:xfrm>
              <a:off x="2809104" y="1457407"/>
              <a:ext cx="3804432" cy="3106121"/>
              <a:chOff x="1104742" y="1301440"/>
              <a:chExt cx="3804432" cy="3106121"/>
            </a:xfrm>
          </p:grpSpPr>
          <p:grpSp>
            <p:nvGrpSpPr>
              <p:cNvPr id="76" name="Группа 75"/>
              <p:cNvGrpSpPr/>
              <p:nvPr/>
            </p:nvGrpSpPr>
            <p:grpSpPr>
              <a:xfrm>
                <a:off x="1104742" y="1301440"/>
                <a:ext cx="3804432" cy="3106121"/>
                <a:chOff x="1403648" y="908720"/>
                <a:chExt cx="3804432" cy="3106121"/>
              </a:xfrm>
            </p:grpSpPr>
            <p:sp>
              <p:nvSpPr>
                <p:cNvPr id="149" name="Овал 148"/>
                <p:cNvSpPr/>
                <p:nvPr/>
              </p:nvSpPr>
              <p:spPr>
                <a:xfrm>
                  <a:off x="1403648" y="2060848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0</a:t>
                  </a:r>
                </a:p>
              </p:txBody>
            </p:sp>
            <p:sp>
              <p:nvSpPr>
                <p:cNvPr id="150" name="Овал 149"/>
                <p:cNvSpPr/>
                <p:nvPr/>
              </p:nvSpPr>
              <p:spPr>
                <a:xfrm>
                  <a:off x="2865512" y="12687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2</a:t>
                  </a:r>
                </a:p>
              </p:txBody>
            </p:sp>
            <p:sp>
              <p:nvSpPr>
                <p:cNvPr id="151" name="Овал 150"/>
                <p:cNvSpPr/>
                <p:nvPr/>
              </p:nvSpPr>
              <p:spPr>
                <a:xfrm>
                  <a:off x="2865512" y="30689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  <a:endParaRPr lang="ru-RU" dirty="0"/>
                </a:p>
              </p:txBody>
            </p:sp>
            <p:sp>
              <p:nvSpPr>
                <p:cNvPr id="152" name="Овал 151"/>
                <p:cNvSpPr/>
                <p:nvPr/>
              </p:nvSpPr>
              <p:spPr>
                <a:xfrm>
                  <a:off x="4427984" y="1245204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  <a:endParaRPr lang="ru-RU" dirty="0"/>
                </a:p>
              </p:txBody>
            </p:sp>
            <p:sp>
              <p:nvSpPr>
                <p:cNvPr id="153" name="Овал 152"/>
                <p:cNvSpPr/>
                <p:nvPr/>
              </p:nvSpPr>
              <p:spPr>
                <a:xfrm>
                  <a:off x="4427984" y="306896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-2</a:t>
                  </a:r>
                  <a:endParaRPr lang="ru-RU" dirty="0"/>
                </a:p>
              </p:txBody>
            </p:sp>
            <p:cxnSp>
              <p:nvCxnSpPr>
                <p:cNvPr id="154" name="Прямая со стрелкой 153"/>
                <p:cNvCxnSpPr>
                  <a:stCxn id="149" idx="7"/>
                  <a:endCxn id="150" idx="2"/>
                </p:cNvCxnSpPr>
                <p:nvPr/>
              </p:nvCxnSpPr>
              <p:spPr>
                <a:xfrm flipV="1">
                  <a:off x="1895349" y="1556792"/>
                  <a:ext cx="970163" cy="58841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Прямая со стрелкой 154"/>
                <p:cNvCxnSpPr>
                  <a:stCxn id="149" idx="5"/>
                  <a:endCxn id="151" idx="1"/>
                </p:cNvCxnSpPr>
                <p:nvPr/>
              </p:nvCxnSpPr>
              <p:spPr>
                <a:xfrm>
                  <a:off x="1895349" y="2552549"/>
                  <a:ext cx="1054526" cy="60077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Прямая со стрелкой 155"/>
                <p:cNvCxnSpPr>
                  <a:stCxn id="151" idx="6"/>
                  <a:endCxn id="153" idx="2"/>
                </p:cNvCxnSpPr>
                <p:nvPr/>
              </p:nvCxnSpPr>
              <p:spPr>
                <a:xfrm>
                  <a:off x="3441576" y="3356992"/>
                  <a:ext cx="98640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Прямая со стрелкой 156"/>
                <p:cNvCxnSpPr>
                  <a:stCxn id="151" idx="0"/>
                  <a:endCxn id="152" idx="4"/>
                </p:cNvCxnSpPr>
                <p:nvPr/>
              </p:nvCxnSpPr>
              <p:spPr>
                <a:xfrm flipV="1">
                  <a:off x="3153544" y="1821268"/>
                  <a:ext cx="1562472" cy="12476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Прямая со стрелкой 157"/>
                <p:cNvCxnSpPr>
                  <a:stCxn id="153" idx="1"/>
                  <a:endCxn id="149" idx="6"/>
                </p:cNvCxnSpPr>
                <p:nvPr/>
              </p:nvCxnSpPr>
              <p:spPr>
                <a:xfrm flipH="1" flipV="1">
                  <a:off x="1979712" y="2348880"/>
                  <a:ext cx="2532635" cy="8044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/>
                <p:cNvSpPr txBox="1"/>
                <p:nvPr/>
              </p:nvSpPr>
              <p:spPr>
                <a:xfrm>
                  <a:off x="2195736" y="15567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  <a:endParaRPr lang="ru-RU" dirty="0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2195736" y="285293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  <a:endParaRPr lang="ru-RU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3754044" y="98379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5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3707904" y="3356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  <a:endParaRPr lang="ru-RU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4241875" y="2611082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-</a:t>
                  </a:r>
                  <a:r>
                    <a:rPr lang="ru-RU" dirty="0"/>
                    <a:t>4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422612" y="22417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endParaRPr lang="ru-RU" dirty="0"/>
                </a:p>
              </p:txBody>
            </p:sp>
            <p:cxnSp>
              <p:nvCxnSpPr>
                <p:cNvPr id="165" name="Скругленная соединительная линия 164"/>
                <p:cNvCxnSpPr/>
                <p:nvPr/>
              </p:nvCxnSpPr>
              <p:spPr>
                <a:xfrm rot="16200000" flipH="1">
                  <a:off x="2549149" y="2468447"/>
                  <a:ext cx="1186600" cy="1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Прямая со стрелкой 165"/>
                <p:cNvCxnSpPr/>
                <p:nvPr/>
              </p:nvCxnSpPr>
              <p:spPr>
                <a:xfrm flipV="1">
                  <a:off x="4739048" y="1844824"/>
                  <a:ext cx="2" cy="11804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TextBox 166"/>
                <p:cNvSpPr txBox="1"/>
                <p:nvPr/>
              </p:nvSpPr>
              <p:spPr>
                <a:xfrm>
                  <a:off x="4739050" y="234888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7</a:t>
                  </a: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3142449" y="21817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  <a:endParaRPr lang="ru-RU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2724298" y="908720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ru-RU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4870839" y="910285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ru-RU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2748781" y="3645509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ru-RU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4932042" y="3645024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ru-RU" dirty="0"/>
                </a:p>
              </p:txBody>
            </p:sp>
          </p:grpSp>
          <p:cxnSp>
            <p:nvCxnSpPr>
              <p:cNvPr id="77" name="Скругленная соединительная линия 76"/>
              <p:cNvCxnSpPr>
                <a:stCxn id="150" idx="7"/>
                <a:endCxn id="152" idx="1"/>
              </p:cNvCxnSpPr>
              <p:nvPr/>
            </p:nvCxnSpPr>
            <p:spPr>
              <a:xfrm rot="5400000" flipH="1" flipV="1">
                <a:off x="3624096" y="1156498"/>
                <a:ext cx="23556" cy="1155134"/>
              </a:xfrm>
              <a:prstGeom prst="curvedConnector3">
                <a:avLst>
                  <a:gd name="adj1" fmla="val 1428591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Скругленная соединительная линия 144"/>
              <p:cNvCxnSpPr>
                <a:stCxn id="152" idx="3"/>
                <a:endCxn id="150" idx="5"/>
              </p:cNvCxnSpPr>
              <p:nvPr/>
            </p:nvCxnSpPr>
            <p:spPr>
              <a:xfrm rot="5400000">
                <a:off x="3624096" y="1563836"/>
                <a:ext cx="23556" cy="1155134"/>
              </a:xfrm>
              <a:prstGeom prst="curvedConnector3">
                <a:avLst>
                  <a:gd name="adj1" fmla="val 1428591"/>
                </a:avLst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419872" y="202932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</a:t>
                </a:r>
                <a:endParaRPr lang="ru-RU" dirty="0"/>
              </a:p>
            </p:txBody>
          </p:sp>
          <p:cxnSp>
            <p:nvCxnSpPr>
              <p:cNvPr id="147" name="Прямая со стрелкой 146"/>
              <p:cNvCxnSpPr>
                <a:stCxn id="150" idx="4"/>
                <a:endCxn id="153" idx="1"/>
              </p:cNvCxnSpPr>
              <p:nvPr/>
            </p:nvCxnSpPr>
            <p:spPr>
              <a:xfrm>
                <a:off x="2854638" y="2237544"/>
                <a:ext cx="1358803" cy="13084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/>
              <p:cNvSpPr txBox="1"/>
              <p:nvPr/>
            </p:nvSpPr>
            <p:spPr>
              <a:xfrm>
                <a:off x="4044892" y="24535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-3</a:t>
                </a:r>
                <a:endParaRPr lang="ru-RU" dirty="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2547494" y="269835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96056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300" dirty="0"/>
              <a:t>Реализация алгоритма Беллмана-Форда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900003"/>
            <a:ext cx="89289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 C / C++ program for Bellman-Ford's single source shortest path algorithm.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limits.h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 structure to represent a weighted edge in graph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Edge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weight;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 structure to represent a connected, directed and weighted graph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V-&gt; Number of vertices, E-&gt; Number of edges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V, E;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graph is represented as an array of edges.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Edge* edge;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28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300" dirty="0"/>
              <a:t>Реализация алгоритма Беллмана-Форда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900003"/>
            <a:ext cx="89289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Creates a graph with V vertices and E edges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createGraph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Graph* graph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Graph) 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graph-&gt;V = V;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 = E;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Edge*)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graph-&gt;E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Edge ) 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graph;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 utility function used to print the solution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printArr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("Vertex   Distance from Source\n");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 i &lt; n; ++i)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("%d \t\t %d\n", i,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[i]);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71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300" dirty="0"/>
              <a:t>Реализация алгоритма Беллмана-Форда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832058"/>
            <a:ext cx="89289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The main function that finds shortest distances 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all other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vertices using Bellman-Ford algorithm.  The function also detects negative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weight cycle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BellmanFord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Graph* graph,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 = graph-&gt;V;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 = graph-&gt;E;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Step 1: Initialize distances 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all other vertices as INFINITE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 i &lt; V; i++)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[i]   = INT_MAX;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Step 2: Relax all edges |V| - 1 times. A simple shortest path 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to any other vertex can have at-most |V| - 1 edges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1; i &lt;= V-1; i++)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j = 0; j &lt; E; j++)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 = graph-&gt;edge[j].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 = graph-&gt;edge[j].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weight = graph-&gt;edge[j].weight;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[u] != INT_MAX &amp;&amp;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[u] + weight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[u] + weight;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115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300" dirty="0"/>
              <a:t>Реализация алгоритма Беллмана-Форда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900003"/>
            <a:ext cx="892899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Step 3: check for negative-weight cycles.  The above step guarantees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shortest distances if graph doesn't contain negative weight cycle.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If we get a shorter path, then there is a cycle.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 i &lt; E; i++)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 = graph-&gt;edge[i].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 = graph-&gt;edge[i].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weight = graph-&gt;edge[i].weight;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[u] != INT_MAX &amp;&amp;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[u] + weight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("Graph contains negative weight cycle");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printArr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V);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Driver program to test above functions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/* Let us create the graph given in above example */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 = 5;  // Number of vertices in graph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 = 8;  // Number of edges in graph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Graph* graph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createGraph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(V, E);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030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300" dirty="0"/>
              <a:t>Реализация алгоритма Беллмана-Форда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900003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// add edge 0-1 (or A-B in above figure)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graph-&gt;edge[0].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graph-&gt;edge[0].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graph-&gt;edge[0].weight = -1;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add edge 0-2 (or A-C in above figure)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graph-&gt;edge[1].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graph-&gt;edge[1].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2;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graph-&gt;edge[1].weight = 4;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add edge 1-2 (or B-C in above figure)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graph-&gt;edge[2].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graph-&gt;edge[2].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2;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graph-&gt;edge[2].weight = 3;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add edge 1-3 (or B-D in above figure)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graph-&gt;edge[3].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graph-&gt;edge[3].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3;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graph-&gt;edge[3].weight = 2;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add edge 1-4 (or A-E in above figure)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graph-&gt;edge[4].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graph-&gt;edge[4].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4;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graph-&gt;edge[4].weight = 2;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968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300" dirty="0"/>
              <a:t>Реализация алгоритма Беллмана-Форда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900003"/>
            <a:ext cx="89289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// add edge 3-2 (or D-C in above figure)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graph-&gt;edge[5].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3;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graph-&gt;edge[5].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2;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graph-&gt;edge[5].weight = 5;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add edge 3-1 (or D-B in above figure)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graph-&gt;edge[6].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3;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graph-&gt;edge[6].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graph-&gt;edge[6].weight = 1;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add edge 4-3 (or E-D in above figure)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graph-&gt;edge[7].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4;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graph-&gt;edge[7].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3;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graph-&gt;edge[7].weight = -3;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BellmanFord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Vertex   Distance from Source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0                0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                -1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2                2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3                -2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4                1</a:t>
            </a:r>
          </a:p>
        </p:txBody>
      </p:sp>
      <p:sp>
        <p:nvSpPr>
          <p:cNvPr id="4" name="Стрелка вниз 3"/>
          <p:cNvSpPr/>
          <p:nvPr/>
        </p:nvSpPr>
        <p:spPr>
          <a:xfrm rot="10800000"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674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en-US" sz="3600" dirty="0"/>
              <a:t>DSP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900003"/>
            <a:ext cx="89289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A C++ program to find single source shortest paths for Directed Acyclic Graphs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&lt;list&gt;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&lt;stack&gt;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limits.h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#define INF INT_MAX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using namespace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Graph is represented using adjacency list. Every node of adjacency list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contains vertex number of the vertex to which edge connects. It also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contains weight of the edge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AdjListNode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v;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weight;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AdjListNode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_v,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_w)  { v = _v;  weight = _w;}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      {  return v;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getWeight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 {  return weight;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72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Варианты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34173"/>
          </a:xfrm>
        </p:spPr>
        <p:txBody>
          <a:bodyPr/>
          <a:lstStyle/>
          <a:p>
            <a:r>
              <a:rPr lang="ru-RU" sz="2600" b="1" dirty="0"/>
              <a:t>Задача о кратчайших путях из одной вершины во все вершины графа</a:t>
            </a:r>
          </a:p>
          <a:p>
            <a:pPr lvl="1"/>
            <a:r>
              <a:rPr lang="ru-RU" sz="2200" dirty="0"/>
              <a:t>Для заданного графа </a:t>
            </a:r>
            <a:r>
              <a:rPr lang="en-US" sz="2200" b="1" i="1" dirty="0"/>
              <a:t>G</a:t>
            </a:r>
            <a:r>
              <a:rPr lang="ru-RU" sz="2200" b="1" i="1" dirty="0"/>
              <a:t>=(</a:t>
            </a:r>
            <a:r>
              <a:rPr lang="en-US" sz="2200" b="1" i="1" dirty="0"/>
              <a:t>V</a:t>
            </a:r>
            <a:r>
              <a:rPr lang="ru-RU" sz="2200" b="1" i="1" dirty="0"/>
              <a:t>,</a:t>
            </a:r>
            <a:r>
              <a:rPr lang="en-US" sz="2200" b="1" i="1" dirty="0"/>
              <a:t>E</a:t>
            </a:r>
            <a:r>
              <a:rPr lang="ru-RU" sz="2200" b="1" i="1" dirty="0"/>
              <a:t>)</a:t>
            </a:r>
            <a:r>
              <a:rPr lang="ru-RU" sz="2200" dirty="0"/>
              <a:t> требуется найти кратчайшие пути, которые начинаются в определенной исходной вершине </a:t>
            </a:r>
            <a:r>
              <a:rPr lang="en-US" sz="2200" b="1" i="1" dirty="0"/>
              <a:t>s </a:t>
            </a:r>
            <a:r>
              <a:rPr lang="ru-RU" sz="2200" b="1" i="1" dirty="0"/>
              <a:t>∈ </a:t>
            </a:r>
            <a:r>
              <a:rPr lang="en-US" sz="2200" b="1" i="1" dirty="0"/>
              <a:t>V</a:t>
            </a:r>
            <a:r>
              <a:rPr lang="ru-RU" sz="2200" b="1" i="1" dirty="0"/>
              <a:t> (исток) </a:t>
            </a:r>
            <a:r>
              <a:rPr lang="ru-RU" sz="2200" dirty="0"/>
              <a:t>и заканчиваются в каждой из вершин </a:t>
            </a:r>
            <a:r>
              <a:rPr lang="en-US" sz="2200" b="1" i="1" dirty="0"/>
              <a:t>v </a:t>
            </a:r>
            <a:r>
              <a:rPr lang="ru-RU" sz="2200" b="1" i="1" dirty="0"/>
              <a:t>∈ </a:t>
            </a:r>
            <a:r>
              <a:rPr lang="en-US" sz="2200" b="1" i="1" dirty="0"/>
              <a:t>V</a:t>
            </a:r>
            <a:endParaRPr lang="ru-RU" sz="2200" b="1" i="1" dirty="0"/>
          </a:p>
          <a:p>
            <a:pPr lvl="1"/>
            <a:endParaRPr lang="ru-RU" sz="2200" b="1" i="1" dirty="0"/>
          </a:p>
          <a:p>
            <a:r>
              <a:rPr lang="ru-RU" sz="2600" b="1" dirty="0"/>
              <a:t>Задача о кратчайших путях в одну вершину</a:t>
            </a:r>
          </a:p>
          <a:p>
            <a:pPr lvl="1"/>
            <a:r>
              <a:rPr lang="ru-RU" sz="2200" dirty="0"/>
              <a:t>Требуется найти кратчайшие пути в заданную </a:t>
            </a:r>
            <a:r>
              <a:rPr lang="ru-RU" sz="2200" b="1" dirty="0"/>
              <a:t>целевую вершину</a:t>
            </a:r>
            <a:r>
              <a:rPr lang="ru-RU" sz="2200" dirty="0"/>
              <a:t> </a:t>
            </a:r>
            <a:r>
              <a:rPr lang="en-US" sz="2200" b="1" i="1" dirty="0"/>
              <a:t>t </a:t>
            </a:r>
            <a:r>
              <a:rPr lang="ru-RU" sz="2200" b="1" i="1" dirty="0"/>
              <a:t>(сток)</a:t>
            </a:r>
            <a:r>
              <a:rPr lang="ru-RU" sz="2200" dirty="0"/>
              <a:t>, которые начинаются в каждой из вершин </a:t>
            </a:r>
            <a:r>
              <a:rPr lang="en-US" sz="2200" b="1" i="1" dirty="0"/>
              <a:t>v</a:t>
            </a:r>
            <a:r>
              <a:rPr lang="ru-RU" sz="2200" b="1" i="1" dirty="0"/>
              <a:t> ∈ </a:t>
            </a:r>
            <a:r>
              <a:rPr lang="en-US" sz="2200" b="1" i="1" dirty="0"/>
              <a:t>V</a:t>
            </a:r>
            <a:endParaRPr lang="ru-RU" sz="2200" b="1" i="1" dirty="0"/>
          </a:p>
          <a:p>
            <a:pPr lvl="1"/>
            <a:r>
              <a:rPr lang="ru-RU" sz="2200" dirty="0"/>
              <a:t>Поменяв направления каждого ребра графа эту задачу можно свести к задаче о единой исходной вершине</a:t>
            </a:r>
            <a:endParaRPr lang="ru-RU" sz="22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en-US" sz="3600" dirty="0"/>
              <a:t>DSP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900003"/>
            <a:ext cx="892899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Class to represent a graph using adjacency list representation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Graph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V;    // No. of vertices'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Pointer to an array containing adjacency lists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list&lt;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AdjListNode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 *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adj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A function used by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shortestPath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void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topologicalSortUtil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v,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visited[], stack&lt;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 &amp;Stack);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Graph(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V);   // Constructor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function to add an edge to graph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void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addEdge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u,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v,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weight);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Finds shortest paths from given source vertex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void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shortestPath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Graph::Graph(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V)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this-&gt;V = V;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adj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list&lt;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AdjListNode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&gt;[V];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766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en-US" sz="3600" dirty="0"/>
              <a:t>DSP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900003"/>
            <a:ext cx="892899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Graph::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addEdge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u,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v,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weight)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AdjListNode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node(v, weight);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adj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[u].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push_back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(node); // Add v to u's list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A recursive function used by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shortestPath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 See below link for details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http://www.geeksforgeeks.org/topological-sorting/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Graph::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topologicalSortUtil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v,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visited[], stack&lt;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 &amp;Stack)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Mark the current node as visited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visited[v] = true;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Recur for all the vertices adjacent to this vertex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list&lt;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AdjListNode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&gt;::iterator i;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for (i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adj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[v].begin(); i !=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adj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[v].end(); ++i)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AdjListNode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node = *i;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if (!visited[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node.getV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()])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topologicalSortUtil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node.getV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(), visited, Stack);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Push current vertex to stack which stores topological sort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Stack.push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(v);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67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en-US" sz="3600" dirty="0"/>
              <a:t>DSP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900003"/>
            <a:ext cx="892899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The function to find shortest paths from given vertex. It uses recursive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topologicalSortUtil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to get topological sorting of given graph.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Graph::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shortestPath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stack&lt;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 Stack;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[V];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Mark all the vertices as not visited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*visited = new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[V];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for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 = 0; i &lt; V;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visited[i] = false;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Call the recursive helper function to store Topological Sort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starting from all vertices one by one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for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 = 0; i &lt; V;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if (visited[i] == false)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topologicalSortUtil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(i, visited, Stack);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Initialize distances to all vertices as infinite and distance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to source as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for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 = 0; i &lt; V;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[i] = INF;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[s] = 0;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50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en-US" sz="3600" dirty="0"/>
              <a:t>DSP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900003"/>
            <a:ext cx="89289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// Process vertices in topological order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while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Stack.empty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== false)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// Get the next vertex from topological order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u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Stack.top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Stack.pop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// Update distances of all adjacent vertices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list&lt;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AdjListNode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&gt;::iterator i;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if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[u] != INF)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for (i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adj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[u].begin(); i !=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adj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[u].end(); ++i)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if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[i-&gt;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()] 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[u] + i-&gt;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getWeight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[i-&gt;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()]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[u] + i-&gt;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getWeight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Print the calculated shortest distances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for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 = 0; i &lt; V;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[i] == INF)?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&lt;&lt; "INF ":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[i] &lt;&lt; " ";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2478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en-US" sz="3600" dirty="0"/>
              <a:t>DSP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900003"/>
            <a:ext cx="892899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Driver program to test above functions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Create a graph given in the above diagram.  Here vertex numbers are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0, 1, 2, 3, 4, 5 with following mappings: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0=r, 1=s, 2=t, 3=x, 4=y, 5=z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Graph g(6);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g.addEdge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(0, 1, 5);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g.addEdge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(0, 2, 3);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g.addEdge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(1, 3, 6);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g.addEdge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(1, 2,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g.addEdge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(2, 4, 4);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g.addEdge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(2, 5,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g.addEdge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(2, 3, 7);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g.addEdge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(3, 4, -1);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g.addEdge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(4, 5, -2);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 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&lt;&lt; "Following are shortest distances from source " &lt;&lt; s &lt;&lt;" \n";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g.shortestPath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4" name="Стрелка вниз 3"/>
          <p:cNvSpPr/>
          <p:nvPr/>
        </p:nvSpPr>
        <p:spPr>
          <a:xfrm rot="10800000"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487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856984" cy="648072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r>
              <a:rPr lang="en-US" sz="4000" dirty="0"/>
              <a:t> </a:t>
            </a:r>
            <a:r>
              <a:rPr lang="ru-RU" sz="4000" dirty="0"/>
              <a:t>(</a:t>
            </a:r>
            <a:r>
              <a:rPr lang="en-US" sz="4000" dirty="0" err="1"/>
              <a:t>Dijkstra</a:t>
            </a:r>
            <a:r>
              <a:rPr lang="en-US" sz="4000" dirty="0"/>
              <a:t>) </a:t>
            </a:r>
            <a:endParaRPr lang="ru-RU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08720"/>
            <a:ext cx="882967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6733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856984" cy="648072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r>
              <a:rPr lang="en-US" sz="4000" dirty="0"/>
              <a:t> </a:t>
            </a:r>
            <a:r>
              <a:rPr lang="ru-RU" sz="4000" dirty="0"/>
              <a:t>(</a:t>
            </a:r>
            <a:r>
              <a:rPr lang="en-US" sz="4000" dirty="0" err="1"/>
              <a:t>Dijkstra</a:t>
            </a:r>
            <a:r>
              <a:rPr lang="en-US" sz="4000" dirty="0"/>
              <a:t>) </a:t>
            </a:r>
            <a:endParaRPr lang="ru-RU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22362"/>
            <a:ext cx="882015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1644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856984" cy="648072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r>
              <a:rPr lang="en-US" sz="4000" dirty="0"/>
              <a:t> </a:t>
            </a:r>
            <a:r>
              <a:rPr lang="ru-RU" sz="4000" dirty="0"/>
              <a:t>(</a:t>
            </a:r>
            <a:r>
              <a:rPr lang="en-US" sz="4000" dirty="0" err="1"/>
              <a:t>Dijkstra</a:t>
            </a:r>
            <a:r>
              <a:rPr lang="en-US" sz="4000" dirty="0"/>
              <a:t>) </a:t>
            </a:r>
            <a:endParaRPr lang="ru-RU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793576"/>
            <a:ext cx="889635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6835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856984" cy="648072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r>
              <a:rPr lang="en-US" sz="4000" dirty="0"/>
              <a:t> </a:t>
            </a:r>
            <a:r>
              <a:rPr lang="ru-RU" sz="4000" dirty="0"/>
              <a:t>(</a:t>
            </a:r>
            <a:r>
              <a:rPr lang="en-US" sz="4000" dirty="0" err="1"/>
              <a:t>Dijkstra</a:t>
            </a:r>
            <a:r>
              <a:rPr lang="en-US" sz="4000" dirty="0"/>
              <a:t>) </a:t>
            </a:r>
            <a:endParaRPr lang="ru-RU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764704"/>
            <a:ext cx="8848725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5805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856984" cy="648072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r>
              <a:rPr lang="en-US" sz="4000" dirty="0"/>
              <a:t> </a:t>
            </a:r>
            <a:r>
              <a:rPr lang="ru-RU" sz="4000" dirty="0"/>
              <a:t>(</a:t>
            </a:r>
            <a:r>
              <a:rPr lang="en-US" sz="4000" dirty="0" err="1"/>
              <a:t>Dijkstra</a:t>
            </a:r>
            <a:r>
              <a:rPr lang="en-US" sz="4000" dirty="0"/>
              <a:t>) </a:t>
            </a:r>
            <a:endParaRPr lang="ru-RU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778718"/>
            <a:ext cx="8848725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94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Варианты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15107"/>
            <a:ext cx="8229600" cy="5006181"/>
          </a:xfrm>
        </p:spPr>
        <p:txBody>
          <a:bodyPr/>
          <a:lstStyle/>
          <a:p>
            <a:r>
              <a:rPr lang="ru-RU" sz="2600" b="1" dirty="0"/>
              <a:t>Задача о кратчайшем пути между заданной парой вершин</a:t>
            </a:r>
          </a:p>
          <a:p>
            <a:pPr lvl="1"/>
            <a:r>
              <a:rPr lang="ru-RU" sz="2200" dirty="0"/>
              <a:t>Требуется найти кратчайший путь из заданной вершины </a:t>
            </a:r>
            <a:r>
              <a:rPr lang="en-US" sz="2200" b="1" i="1" dirty="0"/>
              <a:t>u</a:t>
            </a:r>
            <a:r>
              <a:rPr lang="en-US" sz="2200" dirty="0"/>
              <a:t> </a:t>
            </a:r>
            <a:r>
              <a:rPr lang="ru-RU" sz="2200" dirty="0"/>
              <a:t>в заданную вершину </a:t>
            </a:r>
            <a:r>
              <a:rPr lang="en-US" sz="2200" b="1" i="1" dirty="0"/>
              <a:t>v</a:t>
            </a:r>
            <a:endParaRPr lang="ru-RU" sz="2200" dirty="0"/>
          </a:p>
          <a:p>
            <a:pPr lvl="1"/>
            <a:r>
              <a:rPr lang="ru-RU" sz="2200" dirty="0"/>
              <a:t>Данная задача является частью задачи поиска кратчайших путей из заданной исходной вершины </a:t>
            </a:r>
            <a:r>
              <a:rPr lang="en-US" sz="2200" b="1" i="1" dirty="0"/>
              <a:t>u</a:t>
            </a:r>
            <a:r>
              <a:rPr lang="ru-RU" sz="2200" dirty="0"/>
              <a:t> во все вершины</a:t>
            </a:r>
          </a:p>
          <a:p>
            <a:r>
              <a:rPr lang="ru-RU" sz="2600" b="1" dirty="0"/>
              <a:t>Задача о кратчайшем пути между всеми вершинами</a:t>
            </a:r>
          </a:p>
          <a:p>
            <a:pPr lvl="1"/>
            <a:r>
              <a:rPr lang="ru-RU" sz="2200" dirty="0"/>
              <a:t>Требуется найти кратчайший путь из каждой вершины </a:t>
            </a:r>
            <a:r>
              <a:rPr lang="en-US" sz="2200" b="1" i="1" dirty="0"/>
              <a:t>u</a:t>
            </a:r>
            <a:r>
              <a:rPr lang="en-US" sz="2200" dirty="0"/>
              <a:t> </a:t>
            </a:r>
            <a:r>
              <a:rPr lang="ru-RU" sz="2200" dirty="0"/>
              <a:t>в каждую вершину </a:t>
            </a:r>
            <a:r>
              <a:rPr lang="en-US" sz="2200" b="1" i="1" dirty="0"/>
              <a:t>v</a:t>
            </a:r>
            <a:endParaRPr lang="ru-RU" sz="2200" b="1" i="1" dirty="0"/>
          </a:p>
          <a:p>
            <a:pPr lvl="1"/>
            <a:r>
              <a:rPr lang="ru-RU" sz="2200" dirty="0"/>
              <a:t>Это более общая задача, решаемая с помощью алгоритма поиска кратчайших путей из одной исходной вершины, однако данная задача решается быстрее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856984" cy="648072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r>
              <a:rPr lang="en-US" sz="4000" dirty="0"/>
              <a:t> </a:t>
            </a:r>
            <a:r>
              <a:rPr lang="ru-RU" sz="4000" dirty="0"/>
              <a:t>(</a:t>
            </a:r>
            <a:r>
              <a:rPr lang="en-US" sz="4000" dirty="0" err="1"/>
              <a:t>Dijkstra</a:t>
            </a:r>
            <a:r>
              <a:rPr lang="en-US" sz="4000" dirty="0"/>
              <a:t>) </a:t>
            </a:r>
            <a:endParaRPr lang="ru-RU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807293"/>
            <a:ext cx="882967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5437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856984" cy="648072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r>
              <a:rPr lang="en-US" sz="4000" dirty="0"/>
              <a:t> </a:t>
            </a:r>
            <a:r>
              <a:rPr lang="ru-RU" sz="4000" dirty="0"/>
              <a:t>(</a:t>
            </a:r>
            <a:r>
              <a:rPr lang="en-US" sz="4000" dirty="0" err="1"/>
              <a:t>Dijkstra</a:t>
            </a:r>
            <a:r>
              <a:rPr lang="en-US" sz="4000" dirty="0"/>
              <a:t>) </a:t>
            </a:r>
            <a:endParaRPr lang="ru-RU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759668"/>
            <a:ext cx="885825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0361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856984" cy="648072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r>
              <a:rPr lang="en-US" sz="4000" dirty="0"/>
              <a:t> </a:t>
            </a:r>
            <a:r>
              <a:rPr lang="ru-RU" sz="4000" dirty="0"/>
              <a:t>(</a:t>
            </a:r>
            <a:r>
              <a:rPr lang="en-US" sz="4000" dirty="0" err="1"/>
              <a:t>Dijkstra</a:t>
            </a:r>
            <a:r>
              <a:rPr lang="en-US" sz="4000" dirty="0"/>
              <a:t>) </a:t>
            </a:r>
            <a:endParaRPr lang="ru-RU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754335"/>
            <a:ext cx="8820150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189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856984" cy="648072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r>
              <a:rPr lang="en-US" sz="4000" dirty="0"/>
              <a:t> </a:t>
            </a:r>
            <a:r>
              <a:rPr lang="ru-RU" sz="4000" dirty="0"/>
              <a:t>(</a:t>
            </a:r>
            <a:r>
              <a:rPr lang="en-US" sz="4000" dirty="0" err="1"/>
              <a:t>Dijkstra</a:t>
            </a:r>
            <a:r>
              <a:rPr lang="en-US" sz="4000" dirty="0"/>
              <a:t>) </a:t>
            </a:r>
            <a:endParaRPr lang="ru-RU" sz="4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4704"/>
            <a:ext cx="883920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3280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42875"/>
            <a:ext cx="8229600" cy="11398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4000" dirty="0"/>
              <a:t>Пример графа и применение к нему алгоритма </a:t>
            </a:r>
            <a:r>
              <a:rPr lang="ru-RU" sz="4000" dirty="0" err="1"/>
              <a:t>Дейкстры</a:t>
            </a:r>
            <a:endParaRPr lang="ru-RU" sz="4000" dirty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00213"/>
            <a:ext cx="8840787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0532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856984" cy="648072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r>
              <a:rPr lang="en-US" sz="4000" dirty="0"/>
              <a:t> </a:t>
            </a:r>
            <a:r>
              <a:rPr lang="ru-RU" sz="4000" dirty="0"/>
              <a:t>(</a:t>
            </a:r>
            <a:r>
              <a:rPr lang="en-US" sz="4000" dirty="0" err="1"/>
              <a:t>Dijkstra</a:t>
            </a:r>
            <a:r>
              <a:rPr lang="en-US" sz="4000" dirty="0"/>
              <a:t>) </a:t>
            </a:r>
            <a:endParaRPr lang="ru-RU" sz="4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840060"/>
            <a:ext cx="8543925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4516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856984" cy="648072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r>
              <a:rPr lang="en-US" sz="4000" dirty="0"/>
              <a:t> </a:t>
            </a:r>
            <a:r>
              <a:rPr lang="ru-RU" sz="4000" dirty="0"/>
              <a:t>(</a:t>
            </a:r>
            <a:r>
              <a:rPr lang="en-US" sz="4000" dirty="0" err="1"/>
              <a:t>Dijkstra</a:t>
            </a:r>
            <a:r>
              <a:rPr lang="en-US" sz="4000" dirty="0"/>
              <a:t>) </a:t>
            </a:r>
            <a:endParaRPr lang="ru-RU" sz="4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679276"/>
            <a:ext cx="852487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5459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856984" cy="648072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/>
              <a:t>Восстановление кратчайшего пути </a:t>
            </a:r>
            <a:r>
              <a:rPr lang="en-US" sz="4000" dirty="0"/>
              <a:t> </a:t>
            </a:r>
            <a:endParaRPr lang="ru-RU" sz="4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717376"/>
            <a:ext cx="85439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2183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648072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 </a:t>
            </a:r>
            <a:r>
              <a:rPr lang="ru-RU" sz="3600" dirty="0" err="1"/>
              <a:t>Дейкстры</a:t>
            </a:r>
            <a:r>
              <a:rPr lang="en-US" sz="3600" dirty="0"/>
              <a:t> </a:t>
            </a:r>
            <a:r>
              <a:rPr lang="ru-RU" sz="3600" dirty="0"/>
              <a:t>(</a:t>
            </a:r>
            <a:r>
              <a:rPr lang="en-US" sz="3600" dirty="0" err="1"/>
              <a:t>Dijkstra</a:t>
            </a:r>
            <a:r>
              <a:rPr lang="en-US" sz="3600" dirty="0"/>
              <a:t>) </a:t>
            </a:r>
            <a:r>
              <a:rPr lang="ru-RU" sz="3400" dirty="0"/>
              <a:t>  </a:t>
            </a:r>
            <a:r>
              <a:rPr lang="en-US" sz="3400" dirty="0"/>
              <a:t> </a:t>
            </a:r>
            <a:endParaRPr lang="ru-RU" sz="3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891877"/>
            <a:ext cx="866775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307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99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Алгоритм </a:t>
            </a:r>
            <a:r>
              <a:rPr lang="ru-RU" sz="3600" dirty="0" err="1"/>
              <a:t>Дейкстры</a:t>
            </a:r>
            <a:r>
              <a:rPr lang="en-US" sz="3600" dirty="0"/>
              <a:t> </a:t>
            </a:r>
            <a:r>
              <a:rPr lang="ru-RU" sz="3600" dirty="0"/>
              <a:t>(</a:t>
            </a:r>
            <a:r>
              <a:rPr lang="en-US" sz="3600" dirty="0" err="1"/>
              <a:t>Dijkstra</a:t>
            </a:r>
            <a:r>
              <a:rPr lang="en-US" sz="3600" dirty="0"/>
              <a:t>) </a:t>
            </a:r>
            <a:r>
              <a:rPr lang="ru-RU" sz="3400" dirty="0"/>
              <a:t>  </a:t>
            </a:r>
            <a:r>
              <a:rPr lang="en-US" sz="3400" dirty="0"/>
              <a:t> </a:t>
            </a:r>
            <a:endParaRPr lang="ru-RU" sz="3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698326"/>
            <a:ext cx="8543925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09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sz="4000" dirty="0"/>
              <a:t>Свойство оптимальной структуры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400" b="1" dirty="0"/>
              <a:t>Свойство оптимальной структуры </a:t>
            </a:r>
            <a:r>
              <a:rPr lang="ru-RU" sz="2400" dirty="0"/>
              <a:t>– кратчайший путь между двумя вершинами содержит в себе другие кратчайшие пути</a:t>
            </a:r>
          </a:p>
          <a:p>
            <a:endParaRPr lang="ru-RU" sz="2400" dirty="0"/>
          </a:p>
          <a:p>
            <a:pPr>
              <a:buNone/>
            </a:pPr>
            <a:r>
              <a:rPr lang="ru-RU" sz="2400" b="1" dirty="0"/>
              <a:t>Лемма</a:t>
            </a:r>
            <a:r>
              <a:rPr lang="ru-RU" sz="2400" dirty="0"/>
              <a:t>. Пусть </a:t>
            </a:r>
            <a:r>
              <a:rPr lang="en-US" sz="2400" b="1" i="1" dirty="0"/>
              <a:t>p</a:t>
            </a:r>
            <a:r>
              <a:rPr lang="ru-RU" sz="2400" b="1" i="1" dirty="0"/>
              <a:t>=(</a:t>
            </a:r>
            <a:r>
              <a:rPr lang="en-US" sz="2400" b="1" i="1" dirty="0"/>
              <a:t>v</a:t>
            </a:r>
            <a:r>
              <a:rPr lang="ru-RU" sz="2400" b="1" i="1" baseline="-25000" dirty="0"/>
              <a:t>0</a:t>
            </a:r>
            <a:r>
              <a:rPr lang="ru-RU" sz="2400" b="1" i="1" dirty="0"/>
              <a:t>, </a:t>
            </a:r>
            <a:r>
              <a:rPr lang="en-US" sz="2400" b="1" i="1" dirty="0"/>
              <a:t>v</a:t>
            </a:r>
            <a:r>
              <a:rPr lang="ru-RU" sz="2400" b="1" i="1" baseline="-25000" dirty="0"/>
              <a:t>1</a:t>
            </a:r>
            <a:r>
              <a:rPr lang="ru-RU" sz="2400" b="1" i="1" dirty="0"/>
              <a:t>, ..., </a:t>
            </a:r>
            <a:r>
              <a:rPr lang="en-US" sz="2400" b="1" i="1" dirty="0" err="1"/>
              <a:t>v</a:t>
            </a:r>
            <a:r>
              <a:rPr lang="en-US" sz="2400" b="1" i="1" baseline="-25000" dirty="0" err="1"/>
              <a:t>k</a:t>
            </a:r>
            <a:r>
              <a:rPr lang="ru-RU" sz="2400" b="1" i="1" dirty="0"/>
              <a:t>) </a:t>
            </a:r>
            <a:r>
              <a:rPr lang="ru-RU" sz="2400" dirty="0"/>
              <a:t>– кратчайший путь из вершины </a:t>
            </a:r>
            <a:r>
              <a:rPr lang="en-US" sz="2400" b="1" i="1" dirty="0"/>
              <a:t>v</a:t>
            </a:r>
            <a:r>
              <a:rPr lang="ru-RU" sz="2400" b="1" i="1" baseline="-25000" dirty="0"/>
              <a:t>0</a:t>
            </a:r>
            <a:r>
              <a:rPr lang="ru-RU" sz="2400" dirty="0"/>
              <a:t> в вершину </a:t>
            </a:r>
            <a:r>
              <a:rPr lang="en-US" sz="2400" b="1" i="1" dirty="0" err="1"/>
              <a:t>v</a:t>
            </a:r>
            <a:r>
              <a:rPr lang="en-US" sz="2400" b="1" i="1" baseline="-25000" dirty="0" err="1"/>
              <a:t>k</a:t>
            </a:r>
            <a:r>
              <a:rPr lang="ru-RU" sz="2400" dirty="0"/>
              <a:t> в заданном взвешенном ориентированном графе </a:t>
            </a:r>
            <a:r>
              <a:rPr lang="en-US" sz="2400" b="1" i="1" dirty="0"/>
              <a:t>G</a:t>
            </a:r>
            <a:r>
              <a:rPr lang="ru-RU" sz="2400" b="1" i="1" dirty="0"/>
              <a:t>=(</a:t>
            </a:r>
            <a:r>
              <a:rPr lang="en-US" sz="2400" b="1" i="1" dirty="0"/>
              <a:t>V</a:t>
            </a:r>
            <a:r>
              <a:rPr lang="ru-RU" sz="2400" b="1" i="1" dirty="0"/>
              <a:t>,</a:t>
            </a:r>
            <a:r>
              <a:rPr lang="en-US" sz="2400" b="1" i="1" dirty="0"/>
              <a:t>E</a:t>
            </a:r>
            <a:r>
              <a:rPr lang="ru-RU" sz="2400" b="1" i="1" dirty="0"/>
              <a:t>) </a:t>
            </a:r>
            <a:r>
              <a:rPr lang="ru-RU" sz="2400" dirty="0"/>
              <a:t>с весовой функцией </a:t>
            </a:r>
            <a:r>
              <a:rPr lang="en-US" sz="2400" b="1" i="1" dirty="0"/>
              <a:t>w </a:t>
            </a:r>
            <a:r>
              <a:rPr lang="ru-RU" sz="2400" b="1" i="1" dirty="0"/>
              <a:t>: </a:t>
            </a:r>
            <a:r>
              <a:rPr lang="en-US" sz="2400" b="1" i="1" dirty="0"/>
              <a:t>E </a:t>
            </a:r>
            <a:r>
              <a:rPr lang="ru-RU" sz="2400" b="1" i="1" dirty="0"/>
              <a:t>→ ℝ</a:t>
            </a:r>
            <a:r>
              <a:rPr lang="ru-RU" sz="2400" dirty="0"/>
              <a:t>, тогда любой </a:t>
            </a:r>
            <a:r>
              <a:rPr lang="ru-RU" sz="2400" dirty="0" err="1"/>
              <a:t>подпуть</a:t>
            </a:r>
            <a:r>
              <a:rPr lang="ru-RU" sz="2400" dirty="0"/>
              <a:t> </a:t>
            </a:r>
            <a:r>
              <a:rPr lang="en-US" sz="2400" b="1" i="1" dirty="0" err="1"/>
              <a:t>p</a:t>
            </a:r>
            <a:r>
              <a:rPr lang="en-US" sz="2400" b="1" i="1" baseline="-25000" dirty="0" err="1"/>
              <a:t>ij</a:t>
            </a:r>
            <a:r>
              <a:rPr lang="ru-RU" sz="2400" b="1" i="1" dirty="0"/>
              <a:t>=(</a:t>
            </a:r>
            <a:r>
              <a:rPr lang="en-US" sz="2400" b="1" i="1" dirty="0"/>
              <a:t>v</a:t>
            </a:r>
            <a:r>
              <a:rPr lang="en-US" sz="2400" b="1" i="1" baseline="-25000" dirty="0"/>
              <a:t>i</a:t>
            </a:r>
            <a:r>
              <a:rPr lang="ru-RU" sz="2400" b="1" i="1" dirty="0"/>
              <a:t>, </a:t>
            </a:r>
            <a:r>
              <a:rPr lang="en-US" sz="2400" b="1" i="1" dirty="0"/>
              <a:t>v</a:t>
            </a:r>
            <a:r>
              <a:rPr lang="en-US" sz="2400" b="1" i="1" baseline="-25000" dirty="0"/>
              <a:t>i</a:t>
            </a:r>
            <a:r>
              <a:rPr lang="ru-RU" sz="2400" b="1" i="1" baseline="-25000" dirty="0"/>
              <a:t>+1</a:t>
            </a:r>
            <a:r>
              <a:rPr lang="ru-RU" sz="2400" b="1" i="1" dirty="0"/>
              <a:t>, ..., </a:t>
            </a:r>
            <a:r>
              <a:rPr lang="en-US" sz="2400" b="1" i="1" dirty="0" err="1"/>
              <a:t>v</a:t>
            </a:r>
            <a:r>
              <a:rPr lang="en-US" sz="2400" b="1" i="1" baseline="-25000" dirty="0" err="1"/>
              <a:t>j</a:t>
            </a:r>
            <a:r>
              <a:rPr lang="ru-RU" sz="2400" b="1" i="1" dirty="0"/>
              <a:t>)</a:t>
            </a:r>
            <a:r>
              <a:rPr lang="ru-RU" sz="2400" dirty="0"/>
              <a:t> для любых </a:t>
            </a:r>
            <a:r>
              <a:rPr lang="en-US" sz="2400" b="1" i="1" dirty="0" err="1"/>
              <a:t>i</a:t>
            </a:r>
            <a:r>
              <a:rPr lang="ru-RU" sz="2400" b="1" i="1" dirty="0"/>
              <a:t>, </a:t>
            </a:r>
            <a:r>
              <a:rPr lang="en-US" sz="2400" b="1" i="1" dirty="0"/>
              <a:t>j</a:t>
            </a:r>
            <a:r>
              <a:rPr lang="ru-RU" sz="2400" b="1" i="1" dirty="0"/>
              <a:t> : 0 ≤ </a:t>
            </a:r>
            <a:r>
              <a:rPr lang="en-US" sz="2400" b="1" i="1" dirty="0" err="1"/>
              <a:t>i</a:t>
            </a:r>
            <a:r>
              <a:rPr lang="en-US" sz="2400" b="1" i="1" dirty="0"/>
              <a:t> </a:t>
            </a:r>
            <a:r>
              <a:rPr lang="ru-RU" sz="2400" b="1" i="1" dirty="0"/>
              <a:t>≤ </a:t>
            </a:r>
            <a:r>
              <a:rPr lang="en-US" sz="2400" b="1" i="1" dirty="0"/>
              <a:t>j </a:t>
            </a:r>
            <a:r>
              <a:rPr lang="ru-RU" sz="2400" b="1" i="1" dirty="0"/>
              <a:t>≤ </a:t>
            </a:r>
            <a:r>
              <a:rPr lang="en-US" sz="2400" b="1" i="1" dirty="0"/>
              <a:t>k </a:t>
            </a:r>
            <a:r>
              <a:rPr lang="ru-RU" sz="2400" dirty="0"/>
              <a:t>является кратчайшим путем из вершины </a:t>
            </a:r>
            <a:r>
              <a:rPr lang="en-US" sz="2400" b="1" i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в вершину </a:t>
            </a:r>
            <a:r>
              <a:rPr lang="en-US" sz="2400" b="1" i="1" dirty="0"/>
              <a:t>j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1002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r>
              <a:rPr lang="en-US" sz="4000" dirty="0"/>
              <a:t> </a:t>
            </a:r>
            <a:r>
              <a:rPr lang="ru-RU" sz="4000" dirty="0"/>
              <a:t>+ бинарная куча 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75" y="908720"/>
            <a:ext cx="84010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6757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1002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r>
              <a:rPr lang="en-US" sz="4000" dirty="0"/>
              <a:t> </a:t>
            </a:r>
            <a:r>
              <a:rPr lang="ru-RU" sz="4000" dirty="0"/>
              <a:t>+ бинарная куча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764704"/>
            <a:ext cx="8820150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7162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1002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r>
              <a:rPr lang="en-US" sz="4000" dirty="0"/>
              <a:t> </a:t>
            </a:r>
            <a:r>
              <a:rPr lang="ru-RU" sz="4000" dirty="0"/>
              <a:t>+ бинарная куча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736426"/>
            <a:ext cx="87915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6081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ru-RU" sz="3600" dirty="0" err="1"/>
              <a:t>Дейкстры</a:t>
            </a:r>
            <a:r>
              <a:rPr lang="ru-RU" sz="3600" dirty="0"/>
              <a:t> на матрице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617775"/>
            <a:ext cx="892899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 C / C++ program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Dijkstra's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single source shortest path algorithm.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The program is for adjacency matrix representation of the graph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limits.h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Number of vertices in the graph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#define V 9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 utility function to find the vertex with minimum distance value, from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the set of vertices not yet included in shortest path tree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minDistance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sptSet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// Initialize min value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min = INT_MAX,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 = 0; v &lt; V; v++)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sptSet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 == false &amp;&amp;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 &lt;= min)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min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v;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 utility function to print the constructed distance array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printSolution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("Vertex   Distance from Source\n");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 i &lt; V; i++)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("%d \t\t %d\n", i,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[i]);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Стрелка вниз 2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559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ru-RU" sz="3600" dirty="0" err="1"/>
              <a:t>Дейкстры</a:t>
            </a:r>
            <a:r>
              <a:rPr lang="ru-RU" sz="3600" dirty="0"/>
              <a:t> на матрице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5304" y="692696"/>
            <a:ext cx="892899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Funtion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that implements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Dijkstra's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single source shortest path algorithm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for a graph represented using adjacency matrix representation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dijkstra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graph[V][V],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[V];     // The output array.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[i] will hold the shortest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// distance 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i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sptSet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[V]; //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sptSet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[i] will true if vertex i is included in shortest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// path tree or shortest distance 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i is finalized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// Initialize all distances as INFINITE and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sptSet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 as false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 i &lt; V; i++)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[i] = INT_MAX,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sptSet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[i] = false;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// Distance of source vertex from itself is always 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// Find shortest path for all vertices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count = 0; count &lt; V-1; count++)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// Pick the minimum distance vertex from the set of vertices not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// yet processed. u is always equal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first iteration.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minDistance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sptSet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// Mark the picked vertex as processed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sptSet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[u] = true;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3855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ru-RU" sz="3600" dirty="0" err="1"/>
              <a:t>Дейкстры</a:t>
            </a:r>
            <a:r>
              <a:rPr lang="ru-RU" sz="3600" dirty="0"/>
              <a:t> на матрице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831478"/>
            <a:ext cx="89289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Update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 of the adjacent vertices of the picked vertex.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 = 0; v &lt; V; v++)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// Update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 only if is not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sptSet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there is an edge from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// u to v, and total weight of path 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 v through u is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// smaller than current value of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if (!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sptSet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 &amp;&amp; graph[u][v] &amp;&amp;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[u] != INT_MAX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        &amp;&amp;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[u]+graph[u][v]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[u] + graph[u][v];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// print the constructed distance array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printSolution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V);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0649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ru-RU" sz="3600" dirty="0" err="1"/>
              <a:t>Дейкстры</a:t>
            </a:r>
            <a:r>
              <a:rPr lang="ru-RU" sz="3600" dirty="0"/>
              <a:t> на матрице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831478"/>
            <a:ext cx="89289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driver program to test above function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/* Let us create the example graph discussed above */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graph[V][V] = {{0, 4, 0, 0, 0, 0, 0, 8, 0},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{4, 0, 8, 0, 0, 0, 0, 11, 0},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{0, 8, 0, 7, 0, 4, 0, 0, 2},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{0, 0, 7, 0, 9, 14, 0, 0, 0},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{0, 0, 0, 9, 0, 10, 0, 0, 0},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{0, 0, 4, 0, 10, 0, 2, 0, 0},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{0, 0, 0, 14, 0, 2, 0, 1, 6},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{8, 11, 0, 0, 0, 0, 1, 0, 7},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{0, 0, 2, 0, 0, 0, 6, 7, 0}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};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dijkstra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Стрелка вниз 3"/>
          <p:cNvSpPr/>
          <p:nvPr/>
        </p:nvSpPr>
        <p:spPr>
          <a:xfrm rot="10800000"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6646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ru-RU" sz="3600" dirty="0" err="1"/>
              <a:t>Дейкстры</a:t>
            </a:r>
            <a:r>
              <a:rPr lang="ru-RU" sz="3600" dirty="0"/>
              <a:t> на списках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617775"/>
            <a:ext cx="892899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C / C++ program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Dijkstra's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shortest path algorithm for adjacency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list representation of graph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limits.h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 structure to represent a node in adjacency list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AdjListNode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weight;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AdjListNode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next;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 structure to represent an adjacency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liat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AdjList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AdjListNode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*head;  // pointer to head node of list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 structure to represent a graph. A graph is an array of adjacency lists.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Size of array will be V (number of vertices in graph)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AdjList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array;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8708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ru-RU" sz="3600" dirty="0" err="1"/>
              <a:t>Дейкстры</a:t>
            </a:r>
            <a:r>
              <a:rPr lang="ru-RU" sz="3600" dirty="0"/>
              <a:t> на списках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617775"/>
            <a:ext cx="892899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 utility function to create a new adjacency list node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AdjListNode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newAdjListNode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weight)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AdjListNode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AdjListNode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AdjListNode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-&gt;weight = weight;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 utility function that creates a graph of V vertices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createGraph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Graph* graph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graph-&gt;V = V;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Create an array of adjacency lists.  Size of array will be V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graph-&gt;array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AdjList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(V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AdjList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// Initialize each adjacency list as empty by making head as NULL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 i &lt; V; ++i)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graph-&gt;array[i].head = NULL;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graph;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8397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ru-RU" sz="3600" dirty="0" err="1"/>
              <a:t>Дейкстры</a:t>
            </a:r>
            <a:r>
              <a:rPr lang="ru-RU" sz="3600" dirty="0"/>
              <a:t> на списках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617775"/>
            <a:ext cx="892899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Adds an edge to an undirected graph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Graph* graph,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weight)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Add an edge 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  A new node is added to the adjacency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list of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  The node is added at the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begining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AdjListNode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newAdjListNode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weight);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-&gt;next = graph-&gt;array[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].head;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graph-&gt;array[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].head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Since graph is undirected, add an edge 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also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newAdjListNode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weight);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-&gt;next = graph-&gt;array[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].head;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graph-&gt;array[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].head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Structure to represent a min heap node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v;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Structure to represent a min heap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size;      // Number of heap nodes present currently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capacity;  // Capacity of min heap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 // This is needed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decreaseKey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**array;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70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Ребра с отрицательным весом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78189"/>
          </a:xfrm>
        </p:spPr>
        <p:txBody>
          <a:bodyPr/>
          <a:lstStyle/>
          <a:p>
            <a:r>
              <a:rPr lang="ru-RU" sz="2200" dirty="0"/>
              <a:t>Веса ребер могут быть отрицательными</a:t>
            </a:r>
          </a:p>
          <a:p>
            <a:r>
              <a:rPr lang="ru-RU" sz="2200" dirty="0"/>
              <a:t>Если граф </a:t>
            </a:r>
            <a:r>
              <a:rPr lang="en-US" sz="2200" b="1" i="1" dirty="0"/>
              <a:t>G</a:t>
            </a:r>
            <a:r>
              <a:rPr lang="ru-RU" sz="2200" b="1" i="1" dirty="0"/>
              <a:t>=(</a:t>
            </a:r>
            <a:r>
              <a:rPr lang="en-US" sz="2200" b="1" i="1" dirty="0"/>
              <a:t>V</a:t>
            </a:r>
            <a:r>
              <a:rPr lang="ru-RU" sz="2200" b="1" i="1" dirty="0"/>
              <a:t>,</a:t>
            </a:r>
            <a:r>
              <a:rPr lang="en-US" sz="2200" b="1" i="1" dirty="0"/>
              <a:t>E</a:t>
            </a:r>
            <a:r>
              <a:rPr lang="ru-RU" sz="2200" b="1" i="1" dirty="0"/>
              <a:t>) </a:t>
            </a:r>
            <a:r>
              <a:rPr lang="ru-RU" sz="2200" dirty="0"/>
              <a:t>не содержит циклов с отрицательным весом, достижимых из истока </a:t>
            </a:r>
            <a:r>
              <a:rPr lang="en-US" sz="2200" b="1" i="1" dirty="0"/>
              <a:t>s</a:t>
            </a:r>
            <a:r>
              <a:rPr lang="ru-RU" sz="2200" dirty="0"/>
              <a:t>, то вес кратчайшего пути </a:t>
            </a:r>
            <a:r>
              <a:rPr lang="ru-RU" sz="2200" b="1" i="1" dirty="0" err="1"/>
              <a:t>δ</a:t>
            </a:r>
            <a:r>
              <a:rPr lang="ru-RU" sz="2200" b="1" i="1" dirty="0"/>
              <a:t>(</a:t>
            </a:r>
            <a:r>
              <a:rPr lang="en-US" sz="2200" b="1" i="1" dirty="0"/>
              <a:t>s</a:t>
            </a:r>
            <a:r>
              <a:rPr lang="ru-RU" sz="2200" b="1" i="1" dirty="0"/>
              <a:t>,</a:t>
            </a:r>
            <a:r>
              <a:rPr lang="en-US" sz="2200" b="1" i="1" dirty="0"/>
              <a:t>v</a:t>
            </a:r>
            <a:r>
              <a:rPr lang="ru-RU" sz="2200" b="1" i="1" dirty="0"/>
              <a:t>)</a:t>
            </a:r>
            <a:r>
              <a:rPr lang="ru-RU" sz="2200" dirty="0"/>
              <a:t> остается вполне определенной величиной для каждой вершины </a:t>
            </a:r>
            <a:r>
              <a:rPr lang="en-US" sz="2200" b="1" i="1" dirty="0"/>
              <a:t>v</a:t>
            </a:r>
            <a:r>
              <a:rPr lang="ru-RU" sz="2200" b="1" i="1" dirty="0"/>
              <a:t> ∈ </a:t>
            </a:r>
            <a:r>
              <a:rPr lang="en-US" sz="2200" b="1" i="1" dirty="0"/>
              <a:t>V</a:t>
            </a:r>
            <a:r>
              <a:rPr lang="ru-RU" sz="2200" dirty="0"/>
              <a:t>, даже если он принимает отрицательное значение</a:t>
            </a:r>
          </a:p>
          <a:p>
            <a:r>
              <a:rPr lang="ru-RU" sz="2200" dirty="0"/>
              <a:t>Если такой цикл достижим из истока </a:t>
            </a:r>
            <a:r>
              <a:rPr lang="en-US" sz="2200" b="1" i="1" dirty="0"/>
              <a:t>s</a:t>
            </a:r>
            <a:r>
              <a:rPr lang="ru-RU" sz="2200" dirty="0"/>
              <a:t>, веса кратчайших путей перестают быть вполне определенными величинами, и ни один путь из истока </a:t>
            </a:r>
            <a:r>
              <a:rPr lang="en-US" sz="2200" b="1" i="1" dirty="0"/>
              <a:t>s</a:t>
            </a:r>
            <a:r>
              <a:rPr lang="en-US" sz="2200" dirty="0"/>
              <a:t> </a:t>
            </a:r>
            <a:r>
              <a:rPr lang="ru-RU" sz="2200" dirty="0"/>
              <a:t>в любую из вершин цикла  не может быть кратчайшим, потому что всегда можно найти более короткий путь</a:t>
            </a:r>
          </a:p>
          <a:p>
            <a:r>
              <a:rPr lang="ru-RU" sz="2200" dirty="0"/>
              <a:t>Если на некотором пути из истока </a:t>
            </a:r>
            <a:r>
              <a:rPr lang="en-US" sz="2200" b="1" i="1" dirty="0"/>
              <a:t>s</a:t>
            </a:r>
            <a:r>
              <a:rPr lang="ru-RU" sz="2200" dirty="0"/>
              <a:t> к вершине </a:t>
            </a:r>
            <a:r>
              <a:rPr lang="en-US" sz="2200" b="1" i="1" dirty="0"/>
              <a:t>v</a:t>
            </a:r>
            <a:r>
              <a:rPr lang="en-US" sz="2200" dirty="0"/>
              <a:t> </a:t>
            </a:r>
            <a:r>
              <a:rPr lang="ru-RU" sz="2200" dirty="0"/>
              <a:t>встречается цикл с отрицательным весом мы определяем </a:t>
            </a:r>
            <a:r>
              <a:rPr lang="ru-RU" sz="2200" b="1" i="1" dirty="0" err="1"/>
              <a:t>δ</a:t>
            </a:r>
            <a:r>
              <a:rPr lang="ru-RU" sz="2200" b="1" i="1" dirty="0"/>
              <a:t>(</a:t>
            </a:r>
            <a:r>
              <a:rPr lang="en-US" sz="2200" b="1" i="1" dirty="0"/>
              <a:t>s</a:t>
            </a:r>
            <a:r>
              <a:rPr lang="ru-RU" sz="2200" b="1" i="1" dirty="0"/>
              <a:t>,</a:t>
            </a:r>
            <a:r>
              <a:rPr lang="en-US" sz="2200" b="1" i="1" dirty="0"/>
              <a:t>v</a:t>
            </a:r>
            <a:r>
              <a:rPr lang="ru-RU" sz="2200" b="1" i="1" dirty="0"/>
              <a:t>)= –∞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ru-RU" sz="3600" dirty="0" err="1"/>
              <a:t>Дейкстры</a:t>
            </a:r>
            <a:r>
              <a:rPr lang="ru-RU" sz="3600" dirty="0"/>
              <a:t> на списках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617775"/>
            <a:ext cx="892899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// A utility function to create a new Min Heap Node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-&gt;v = v;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 utility function to create a Min Heap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createMinHeap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capacity)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(capacity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-&gt;size =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-&gt;capacity = capacity;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 =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(capacity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 utility function to swap two nodes of min heap. Needed for min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heapify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swapMinHeapNode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** a,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** b)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t = *a;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*a = *b;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*b = 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9224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ru-RU" sz="3600" dirty="0" err="1"/>
              <a:t>Дейкстры</a:t>
            </a:r>
            <a:r>
              <a:rPr lang="ru-RU" sz="3600" dirty="0"/>
              <a:t> на списках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617775"/>
            <a:ext cx="892899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minHeapify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smallest, left, right;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smallest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left = 2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right = 2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+ 2;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(left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-&gt;size &amp;&amp;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-&gt;array[left]-&gt;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-&gt;array[smallest]-&gt;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smallest = left;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(right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-&gt;size &amp;&amp;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-&gt;array[right]-&gt;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-&gt;array[smallest]-&gt;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smallest = right;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(smallest !=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// The nodes to be swapped in min heap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smallestNode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-&gt;array[smallest];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idxNode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// Swap positions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smallestNode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-&gt;v]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idxNode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-&gt;v] = smallest;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// Swap nodes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swapMinHeapNode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-&gt;array[smallest],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minHeapify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smallest);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7841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ru-RU" sz="3600" dirty="0" err="1"/>
              <a:t>Дейкстры</a:t>
            </a:r>
            <a:r>
              <a:rPr lang="ru-RU" sz="3600" dirty="0"/>
              <a:t> на списках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617775"/>
            <a:ext cx="892899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 utility function to check if the given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ampty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or not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-&gt;size ==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Standard function to extract minimum node from heap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extractMin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NULL;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Store the root node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root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-&gt;array[0];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Replace root node with last node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-&gt;size - 1];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-&gt;array[0]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Update position of last node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[root-&gt;v]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-&gt;size-1;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-&gt;v] =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Reduce heap size and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heapify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root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--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-&gt;size;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minHeapify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root;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5241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ru-RU" sz="3600" dirty="0" err="1"/>
              <a:t>Дейкстры</a:t>
            </a:r>
            <a:r>
              <a:rPr lang="ru-RU" sz="3600" dirty="0"/>
              <a:t> на списках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617775"/>
            <a:ext cx="892899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decreaseKey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Get the index of v in  heap array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Get the node and update its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-&gt;array[i]-&gt;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Travel up while the complete tree is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hepified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This is a O(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Logn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loop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(i &amp;&amp;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-&gt;array[i]-&gt;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-&gt;array[(i - 1) / 2]-&gt;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// Swap this node with its parent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-&gt;array[i]-&gt;v] = (i-1)/2;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-&gt;array[(i-1)/2]-&gt;v] = i;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swapMinHeapNode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-&gt;array[i], 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-&gt;array[(i - 1) / 2]);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// move to parent index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i = (i - 1) / 2;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isInMinHeap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-&gt;size)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return true;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return false;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0354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ru-RU" sz="3600" dirty="0" err="1"/>
              <a:t>Дейкстры</a:t>
            </a:r>
            <a:r>
              <a:rPr lang="ru-RU" sz="3600" dirty="0"/>
              <a:t> на списках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617775"/>
            <a:ext cx="892899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A utility function used to print the solution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printArr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("Vertex   Distance from Source\n");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 i &lt; n; ++i)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("%d \t\t %d\n", i,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[i]);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dijkstra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Graph* graph,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 = graph-&gt;V;// Get the number of vertices in graph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[V];      //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values used to pick minimum weight edge in cut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represents set 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createMinHeap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Initialize min heap with all vertices.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 of all vertices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 = 0; v &lt; V; ++v)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 = INT_MAX;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-&gt;array[v]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(v,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 = v;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Make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 of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vertex as 0 so that it is extracted first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-&gt;array[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 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decreaseKey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3804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ru-RU" sz="3600" dirty="0" err="1"/>
              <a:t>Дейкстры</a:t>
            </a:r>
            <a:r>
              <a:rPr lang="ru-RU" sz="3600" dirty="0"/>
              <a:t> на списках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617775"/>
            <a:ext cx="892899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Initially size of min heap is equal to V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-&gt;size = V;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In the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followin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loop, min heap contains all nodes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whose shortest distance is not yet finalized.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(!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// Extract the vertex with minimum distance value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extractMin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-&gt;v; // Store the extracted vertex number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// Traverse through all adjacent vertices of u (the extracted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// vertex) and update their distance values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AdjListNode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pCrawl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graph-&gt;array[u].head;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pCrawl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pCrawl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// If shortest distance to v is not finalized yet, and distance to v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// through u is less than its previously calculated distance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isInMinHeap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v) &amp;&amp;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[u] != INT_MAX &amp;&amp;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pCrawl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-&gt;weight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[u]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[u]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pCrawl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-&gt;weight;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// update distance value in min heap also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decreaseKey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v,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[v]);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pCrawl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pCrawl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575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8169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Реализация алгоритма </a:t>
            </a:r>
            <a:r>
              <a:rPr lang="ru-RU" sz="3600" dirty="0" err="1"/>
              <a:t>Дейкстры</a:t>
            </a:r>
            <a:r>
              <a:rPr lang="ru-RU" sz="3600" dirty="0"/>
              <a:t> на списках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617775"/>
            <a:ext cx="892899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print the calculated shortest distances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printArr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V);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Driver program to test above functions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// create the graph given in above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fugure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 = 9;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Graph* graph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createGraph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0, 1, 4);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0, 7, 8);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1, 2, 8);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1, 7, 11);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2, 3, 7);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2, 8, 2);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2, 5, 4);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3, 4, 9);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3, 5, 14);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4, 5, 10);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5, 6, 2);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6, 7, 1);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6, 8, 6);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7, 8, 7);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dijkstra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(graph, 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Стрелка вниз 3"/>
          <p:cNvSpPr/>
          <p:nvPr/>
        </p:nvSpPr>
        <p:spPr>
          <a:xfrm rot="10800000">
            <a:off x="7956376" y="580526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2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934" y="692696"/>
            <a:ext cx="5630066" cy="23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Ребра с отрицательным весом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4070077"/>
          </a:xfrm>
        </p:spPr>
        <p:txBody>
          <a:bodyPr/>
          <a:lstStyle/>
          <a:p>
            <a:r>
              <a:rPr lang="ru-RU" sz="2400" dirty="0"/>
              <a:t>Вершины и </a:t>
            </a:r>
          </a:p>
          <a:p>
            <a:pPr>
              <a:buNone/>
            </a:pPr>
            <a:r>
              <a:rPr lang="ru-RU" sz="2400" dirty="0"/>
              <a:t>	пути к ним из s:</a:t>
            </a:r>
          </a:p>
          <a:p>
            <a:pPr lvl="1"/>
            <a:r>
              <a:rPr lang="en-US" sz="2000" b="1" dirty="0"/>
              <a:t>a</a:t>
            </a:r>
            <a:r>
              <a:rPr lang="en-US" sz="2000" dirty="0"/>
              <a:t>: (</a:t>
            </a:r>
            <a:r>
              <a:rPr lang="en-US" sz="2000" dirty="0" err="1"/>
              <a:t>s,a</a:t>
            </a:r>
            <a:r>
              <a:rPr lang="en-US" sz="2000" dirty="0"/>
              <a:t>) – </a:t>
            </a:r>
            <a:r>
              <a:rPr lang="ru-RU" sz="2000" dirty="0" err="1"/>
              <a:t>δ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a</a:t>
            </a:r>
            <a:r>
              <a:rPr lang="ru-RU" sz="2000" dirty="0"/>
              <a:t>)=</a:t>
            </a:r>
            <a:r>
              <a:rPr lang="en-US" sz="2000" dirty="0"/>
              <a:t>w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a</a:t>
            </a:r>
            <a:r>
              <a:rPr lang="ru-RU" sz="2000" dirty="0"/>
              <a:t>)=3</a:t>
            </a:r>
            <a:endParaRPr lang="en-US" sz="2000" dirty="0"/>
          </a:p>
          <a:p>
            <a:pPr lvl="1"/>
            <a:r>
              <a:rPr lang="en-US" sz="2000" b="1" dirty="0"/>
              <a:t>b</a:t>
            </a:r>
            <a:r>
              <a:rPr lang="en-US" sz="2000" dirty="0"/>
              <a:t>: (</a:t>
            </a:r>
            <a:r>
              <a:rPr lang="en-US" sz="2000" dirty="0" err="1"/>
              <a:t>s,b</a:t>
            </a:r>
            <a:r>
              <a:rPr lang="en-US" sz="2000" dirty="0"/>
              <a:t>) – δ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b</a:t>
            </a:r>
            <a:r>
              <a:rPr lang="ru-RU" sz="2000" dirty="0"/>
              <a:t>)=</a:t>
            </a:r>
            <a:r>
              <a:rPr lang="en-US" sz="2000" dirty="0"/>
              <a:t>w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a</a:t>
            </a:r>
            <a:r>
              <a:rPr lang="ru-RU" sz="2000" dirty="0"/>
              <a:t>)+</a:t>
            </a:r>
            <a:r>
              <a:rPr lang="en-US" sz="2000" dirty="0"/>
              <a:t>w</a:t>
            </a:r>
            <a:r>
              <a:rPr lang="ru-RU" sz="2000" dirty="0"/>
              <a:t>(</a:t>
            </a:r>
            <a:r>
              <a:rPr lang="en-US" sz="2000" dirty="0"/>
              <a:t>a</a:t>
            </a:r>
            <a:r>
              <a:rPr lang="ru-RU" sz="2000" dirty="0"/>
              <a:t>,</a:t>
            </a:r>
            <a:r>
              <a:rPr lang="en-US" sz="2000" dirty="0"/>
              <a:t>b</a:t>
            </a:r>
            <a:r>
              <a:rPr lang="ru-RU" sz="2000" dirty="0"/>
              <a:t>)=-1</a:t>
            </a:r>
            <a:endParaRPr lang="en-US" sz="2000" dirty="0"/>
          </a:p>
          <a:p>
            <a:pPr lvl="1"/>
            <a:r>
              <a:rPr lang="en-US" sz="2000" b="1" dirty="0"/>
              <a:t>c</a:t>
            </a:r>
            <a:r>
              <a:rPr lang="en-US" sz="2000" dirty="0"/>
              <a:t>: 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c</a:t>
            </a:r>
            <a:r>
              <a:rPr lang="ru-RU" sz="2000" dirty="0"/>
              <a:t>), 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c</a:t>
            </a:r>
            <a:r>
              <a:rPr lang="ru-RU" sz="2000" dirty="0"/>
              <a:t>,</a:t>
            </a:r>
            <a:r>
              <a:rPr lang="en-US" sz="2000" dirty="0"/>
              <a:t>d</a:t>
            </a:r>
            <a:r>
              <a:rPr lang="ru-RU" sz="2000" dirty="0"/>
              <a:t>,</a:t>
            </a:r>
            <a:r>
              <a:rPr lang="en-US" sz="2000" dirty="0"/>
              <a:t>c</a:t>
            </a:r>
            <a:r>
              <a:rPr lang="ru-RU" sz="2000" dirty="0"/>
              <a:t>), 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c</a:t>
            </a:r>
            <a:r>
              <a:rPr lang="ru-RU" sz="2000" dirty="0"/>
              <a:t>,</a:t>
            </a:r>
            <a:r>
              <a:rPr lang="en-US" sz="2000" dirty="0"/>
              <a:t>d</a:t>
            </a:r>
            <a:r>
              <a:rPr lang="ru-RU" sz="2000" dirty="0"/>
              <a:t>,</a:t>
            </a:r>
            <a:r>
              <a:rPr lang="en-US" sz="2000" dirty="0"/>
              <a:t>c</a:t>
            </a:r>
            <a:r>
              <a:rPr lang="ru-RU" sz="2000" dirty="0"/>
              <a:t>,</a:t>
            </a:r>
            <a:r>
              <a:rPr lang="en-US" sz="2000" dirty="0"/>
              <a:t>d</a:t>
            </a:r>
            <a:r>
              <a:rPr lang="ru-RU" sz="2000" dirty="0"/>
              <a:t>,</a:t>
            </a:r>
            <a:r>
              <a:rPr lang="en-US" sz="2000" dirty="0"/>
              <a:t>c</a:t>
            </a:r>
            <a:r>
              <a:rPr lang="ru-RU" sz="2000" dirty="0"/>
              <a:t>) и т.д. Поскольку, вес цикла (</a:t>
            </a:r>
            <a:r>
              <a:rPr lang="en-US" sz="2000" dirty="0"/>
              <a:t>c</a:t>
            </a:r>
            <a:r>
              <a:rPr lang="ru-RU" sz="2000" dirty="0"/>
              <a:t>,</a:t>
            </a:r>
            <a:r>
              <a:rPr lang="en-US" sz="2000" dirty="0"/>
              <a:t>d</a:t>
            </a:r>
            <a:r>
              <a:rPr lang="ru-RU" sz="2000" dirty="0"/>
              <a:t>,</a:t>
            </a:r>
            <a:r>
              <a:rPr lang="en-US" sz="2000" dirty="0"/>
              <a:t>c</a:t>
            </a:r>
            <a:r>
              <a:rPr lang="ru-RU" sz="2000" dirty="0"/>
              <a:t>) равен 6-3=3 &gt; 0, то </a:t>
            </a:r>
            <a:r>
              <a:rPr lang="en-US" sz="2000" dirty="0"/>
              <a:t>(</a:t>
            </a:r>
            <a:r>
              <a:rPr lang="en-US" sz="2000" dirty="0" err="1"/>
              <a:t>s,c</a:t>
            </a:r>
            <a:r>
              <a:rPr lang="en-US" sz="2000" dirty="0"/>
              <a:t>) – </a:t>
            </a:r>
            <a:r>
              <a:rPr lang="ru-RU" sz="2000" dirty="0"/>
              <a:t>кратчайший путь, </a:t>
            </a:r>
            <a:r>
              <a:rPr lang="en-US" sz="2000" dirty="0"/>
              <a:t>δ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c</a:t>
            </a:r>
            <a:r>
              <a:rPr lang="ru-RU" sz="2000" dirty="0"/>
              <a:t>)=</a:t>
            </a:r>
            <a:r>
              <a:rPr lang="en-US" sz="2000" dirty="0"/>
              <a:t>w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c</a:t>
            </a:r>
            <a:r>
              <a:rPr lang="ru-RU" sz="2000" dirty="0"/>
              <a:t>)=5</a:t>
            </a:r>
          </a:p>
          <a:p>
            <a:pPr lvl="1"/>
            <a:r>
              <a:rPr lang="en-US" sz="2000" b="1" dirty="0"/>
              <a:t>d</a:t>
            </a:r>
            <a:r>
              <a:rPr lang="en-US" sz="2000" dirty="0"/>
              <a:t>: </a:t>
            </a:r>
            <a:r>
              <a:rPr lang="ru-RU" sz="2000" dirty="0"/>
              <a:t>аналогично </a:t>
            </a:r>
            <a:r>
              <a:rPr lang="en-US" sz="2000" b="1" dirty="0"/>
              <a:t>c</a:t>
            </a:r>
            <a:r>
              <a:rPr lang="en-US" sz="2000" dirty="0"/>
              <a:t>: δ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d</a:t>
            </a:r>
            <a:r>
              <a:rPr lang="ru-RU" sz="2000" dirty="0"/>
              <a:t>)=</a:t>
            </a:r>
            <a:r>
              <a:rPr lang="en-US" sz="2000" dirty="0"/>
              <a:t>w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c</a:t>
            </a:r>
            <a:r>
              <a:rPr lang="ru-RU" sz="2000" dirty="0"/>
              <a:t>)+</a:t>
            </a:r>
            <a:r>
              <a:rPr lang="en-US" sz="2000" dirty="0"/>
              <a:t>w</a:t>
            </a:r>
            <a:r>
              <a:rPr lang="ru-RU" sz="2000" dirty="0"/>
              <a:t>(</a:t>
            </a:r>
            <a:r>
              <a:rPr lang="en-US" sz="2000" dirty="0"/>
              <a:t>c</a:t>
            </a:r>
            <a:r>
              <a:rPr lang="ru-RU" sz="2000" dirty="0"/>
              <a:t>,</a:t>
            </a:r>
            <a:r>
              <a:rPr lang="en-US" sz="2000" dirty="0"/>
              <a:t>d</a:t>
            </a:r>
            <a:r>
              <a:rPr lang="ru-RU" sz="2000" dirty="0"/>
              <a:t>)=11</a:t>
            </a:r>
            <a:endParaRPr lang="en-US" sz="2000" dirty="0"/>
          </a:p>
          <a:p>
            <a:pPr lvl="1"/>
            <a:r>
              <a:rPr lang="en-US" sz="2000" b="1" dirty="0"/>
              <a:t>e</a:t>
            </a:r>
            <a:r>
              <a:rPr lang="en-US" sz="2000" dirty="0"/>
              <a:t>: 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e</a:t>
            </a:r>
            <a:r>
              <a:rPr lang="ru-RU" sz="2000" dirty="0"/>
              <a:t>), 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e</a:t>
            </a:r>
            <a:r>
              <a:rPr lang="ru-RU" sz="2000" dirty="0"/>
              <a:t>,</a:t>
            </a:r>
            <a:r>
              <a:rPr lang="en-US" sz="2000" dirty="0"/>
              <a:t>f</a:t>
            </a:r>
            <a:r>
              <a:rPr lang="ru-RU" sz="2000" dirty="0"/>
              <a:t>,</a:t>
            </a:r>
            <a:r>
              <a:rPr lang="en-US" sz="2000" dirty="0"/>
              <a:t>e</a:t>
            </a:r>
            <a:r>
              <a:rPr lang="ru-RU" sz="2000" dirty="0"/>
              <a:t>), 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e</a:t>
            </a:r>
            <a:r>
              <a:rPr lang="ru-RU" sz="2000" dirty="0"/>
              <a:t>,</a:t>
            </a:r>
            <a:r>
              <a:rPr lang="en-US" sz="2000" dirty="0"/>
              <a:t>f</a:t>
            </a:r>
            <a:r>
              <a:rPr lang="ru-RU" sz="2000" dirty="0"/>
              <a:t>,</a:t>
            </a:r>
            <a:r>
              <a:rPr lang="en-US" sz="2000" dirty="0"/>
              <a:t>e</a:t>
            </a:r>
            <a:r>
              <a:rPr lang="ru-RU" sz="2000" dirty="0"/>
              <a:t>,</a:t>
            </a:r>
            <a:r>
              <a:rPr lang="en-US" sz="2000" dirty="0"/>
              <a:t>f</a:t>
            </a:r>
            <a:r>
              <a:rPr lang="ru-RU" sz="2000" dirty="0"/>
              <a:t>,</a:t>
            </a:r>
            <a:r>
              <a:rPr lang="en-US" sz="2000" dirty="0"/>
              <a:t>e</a:t>
            </a:r>
            <a:r>
              <a:rPr lang="ru-RU" sz="2000" dirty="0"/>
              <a:t>) и т.д. Поскольку вес цикла (</a:t>
            </a:r>
            <a:r>
              <a:rPr lang="en-US" sz="2000" dirty="0"/>
              <a:t>e</a:t>
            </a:r>
            <a:r>
              <a:rPr lang="ru-RU" sz="2000" dirty="0"/>
              <a:t>,</a:t>
            </a:r>
            <a:r>
              <a:rPr lang="en-US" sz="2000" dirty="0"/>
              <a:t>f</a:t>
            </a:r>
            <a:r>
              <a:rPr lang="ru-RU" sz="2000" dirty="0"/>
              <a:t>,</a:t>
            </a:r>
            <a:r>
              <a:rPr lang="en-US" sz="2000" dirty="0"/>
              <a:t>e</a:t>
            </a:r>
            <a:r>
              <a:rPr lang="ru-RU" sz="2000" dirty="0"/>
              <a:t>) равен 3-6=-3 &lt; 0, то кратчайшего пути не существует и </a:t>
            </a:r>
            <a:r>
              <a:rPr lang="ru-RU" sz="2000" dirty="0" err="1"/>
              <a:t>δ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e</a:t>
            </a:r>
            <a:r>
              <a:rPr lang="ru-RU" sz="2000" dirty="0"/>
              <a:t>)=-∞</a:t>
            </a:r>
          </a:p>
          <a:p>
            <a:pPr lvl="1"/>
            <a:r>
              <a:rPr lang="en-US" sz="2000" b="1" dirty="0"/>
              <a:t>f, g</a:t>
            </a:r>
            <a:r>
              <a:rPr lang="en-US" sz="2000" dirty="0"/>
              <a:t>: </a:t>
            </a:r>
            <a:r>
              <a:rPr lang="ru-RU" sz="2000" dirty="0"/>
              <a:t>аналогично </a:t>
            </a:r>
            <a:r>
              <a:rPr lang="en-US" sz="2000" dirty="0"/>
              <a:t>e: δ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f</a:t>
            </a:r>
            <a:r>
              <a:rPr lang="ru-RU" sz="2000" dirty="0"/>
              <a:t>)=</a:t>
            </a:r>
            <a:r>
              <a:rPr lang="en-US" sz="2000" dirty="0"/>
              <a:t>δ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g</a:t>
            </a:r>
            <a:r>
              <a:rPr lang="ru-RU" sz="2000" dirty="0"/>
              <a:t>)-∞ </a:t>
            </a:r>
            <a:endParaRPr lang="en-US" sz="2000" dirty="0"/>
          </a:p>
          <a:p>
            <a:pPr lvl="1"/>
            <a:r>
              <a:rPr lang="en-US" sz="2000" b="1" dirty="0"/>
              <a:t>h, </a:t>
            </a:r>
            <a:r>
              <a:rPr lang="en-US" sz="2000" b="1" dirty="0" err="1"/>
              <a:t>i</a:t>
            </a:r>
            <a:r>
              <a:rPr lang="en-US" sz="2000" b="1" dirty="0"/>
              <a:t>, j</a:t>
            </a:r>
            <a:r>
              <a:rPr lang="en-US" sz="2000" dirty="0"/>
              <a:t>: </a:t>
            </a:r>
            <a:r>
              <a:rPr lang="ru-RU" sz="2000" dirty="0"/>
              <a:t>цикл с отрицательным весом, но вершины не достижимы из </a:t>
            </a:r>
            <a:r>
              <a:rPr lang="en-US" sz="2000" dirty="0"/>
              <a:t>s</a:t>
            </a:r>
            <a:r>
              <a:rPr lang="ru-RU" sz="2000" dirty="0"/>
              <a:t>, поэтому </a:t>
            </a:r>
            <a:r>
              <a:rPr lang="ru-RU" sz="2000" dirty="0" err="1"/>
              <a:t>δ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h</a:t>
            </a:r>
            <a:r>
              <a:rPr lang="ru-RU" sz="2000" dirty="0"/>
              <a:t>)= </a:t>
            </a:r>
            <a:r>
              <a:rPr lang="ru-RU" sz="2000" dirty="0" err="1"/>
              <a:t>δ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 err="1"/>
              <a:t>i</a:t>
            </a:r>
            <a:r>
              <a:rPr lang="ru-RU" sz="2000" dirty="0"/>
              <a:t>)= </a:t>
            </a:r>
            <a:r>
              <a:rPr lang="ru-RU" sz="2000" dirty="0" err="1"/>
              <a:t>δ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ru-RU" sz="2000" dirty="0"/>
              <a:t>,</a:t>
            </a:r>
            <a:r>
              <a:rPr lang="en-US" sz="2000" dirty="0"/>
              <a:t>j</a:t>
            </a:r>
            <a:r>
              <a:rPr lang="ru-RU" sz="2000" dirty="0"/>
              <a:t>)=∞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3945</TotalTime>
  <Words>7724</Words>
  <Application>Microsoft Office PowerPoint</Application>
  <PresentationFormat>Экран (4:3)</PresentationFormat>
  <Paragraphs>1248</Paragraphs>
  <Slides>86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86</vt:i4>
      </vt:variant>
    </vt:vector>
  </HeadingPairs>
  <TitlesOfParts>
    <vt:vector size="95" baseType="lpstr"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Тема1</vt:lpstr>
      <vt:lpstr>Тема Office</vt:lpstr>
      <vt:lpstr>Алгоритмы поиска кратчайших путей из одной вершины</vt:lpstr>
      <vt:lpstr>Задача</vt:lpstr>
      <vt:lpstr>Задача</vt:lpstr>
      <vt:lpstr>Задача</vt:lpstr>
      <vt:lpstr>Варианты задач</vt:lpstr>
      <vt:lpstr>Варианты задач</vt:lpstr>
      <vt:lpstr>Свойство оптимальной структуры</vt:lpstr>
      <vt:lpstr>Ребра с отрицательным весом</vt:lpstr>
      <vt:lpstr>Ребра с отрицательным весом</vt:lpstr>
      <vt:lpstr>Ребра с отрицательным весом</vt:lpstr>
      <vt:lpstr>Циклы</vt:lpstr>
      <vt:lpstr>Циклы</vt:lpstr>
      <vt:lpstr>Представление кратчайших путей</vt:lpstr>
      <vt:lpstr>Представление кратчайших путей</vt:lpstr>
      <vt:lpstr>Дерево кратчайших путей</vt:lpstr>
      <vt:lpstr>Дерево кратчайших путей</vt:lpstr>
      <vt:lpstr>Ослабление</vt:lpstr>
      <vt:lpstr>Ослабление</vt:lpstr>
      <vt:lpstr>Алгоритмы поиска кратчайших путей</vt:lpstr>
      <vt:lpstr>Свойства кратчайших путей и ослабление</vt:lpstr>
      <vt:lpstr>Алгоритмы поиска кратчайших путей</vt:lpstr>
      <vt:lpstr>Алгоритм Беллмана-Форда</vt:lpstr>
      <vt:lpstr>Bellman-Ford</vt:lpstr>
      <vt:lpstr>Алгоритм Беллмана-Форда</vt:lpstr>
      <vt:lpstr>Алгоритм Беллмана-Форда (проверка наличия циклов с отрицательным весом)</vt:lpstr>
      <vt:lpstr>Ориентированный ациклический граф</vt:lpstr>
      <vt:lpstr>DAG-Shortest-Paths</vt:lpstr>
      <vt:lpstr>Ориентированный ациклический граф</vt:lpstr>
      <vt:lpstr>PERT</vt:lpstr>
      <vt:lpstr>Алгоритм Дейкстры</vt:lpstr>
      <vt:lpstr>Алгоритм Дейкстры</vt:lpstr>
      <vt:lpstr>Dijkstra</vt:lpstr>
      <vt:lpstr>Алгоритм Дейкстры</vt:lpstr>
      <vt:lpstr>Вычислительная сложность</vt:lpstr>
      <vt:lpstr>Реализация неубывающей очереди с приоритетами</vt:lpstr>
      <vt:lpstr>Алгоритмы поиска кратчайших путей из одной вершины</vt:lpstr>
      <vt:lpstr>Вопросы</vt:lpstr>
      <vt:lpstr>Примеры реализации на С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алгоритма Беллмана-Форда</vt:lpstr>
      <vt:lpstr>Реализация алгоритма Беллмана-Форда</vt:lpstr>
      <vt:lpstr>Реализация алгоритма Беллмана-Форда</vt:lpstr>
      <vt:lpstr>Реализация алгоритма Беллмана-Форда</vt:lpstr>
      <vt:lpstr>Реализация алгоритма Беллмана-Форда</vt:lpstr>
      <vt:lpstr>Реализация алгоритма Беллмана-Форда</vt:lpstr>
      <vt:lpstr>Реализация алгоритма DSP</vt:lpstr>
      <vt:lpstr>Реализация алгоритма DSP</vt:lpstr>
      <vt:lpstr>Реализация алгоритма DSP</vt:lpstr>
      <vt:lpstr>Реализация алгоритма DSP</vt:lpstr>
      <vt:lpstr>Реализация алгоритма DSP</vt:lpstr>
      <vt:lpstr>Реализация алгоритма DSP</vt:lpstr>
      <vt:lpstr>Алгоритм Дейкстры (Dijkstra) </vt:lpstr>
      <vt:lpstr>Алгоритм Дейкстры (Dijkstra) </vt:lpstr>
      <vt:lpstr>Алгоритм Дейкстры (Dijkstra) </vt:lpstr>
      <vt:lpstr>Алгоритм Дейкстры (Dijkstra) </vt:lpstr>
      <vt:lpstr>Алгоритм Дейкстры (Dijkstra) </vt:lpstr>
      <vt:lpstr>Алгоритм Дейкстры (Dijkstra) </vt:lpstr>
      <vt:lpstr>Алгоритм Дейкстры (Dijkstra) </vt:lpstr>
      <vt:lpstr>Алгоритм Дейкстры (Dijkstra) </vt:lpstr>
      <vt:lpstr>Алгоритм Дейкстры (Dijkstra) </vt:lpstr>
      <vt:lpstr>Пример графа и применение к нему алгоритма Дейкстры</vt:lpstr>
      <vt:lpstr>Алгоритм Дейкстры (Dijkstra) </vt:lpstr>
      <vt:lpstr>Алгоритм Дейкстры (Dijkstra) </vt:lpstr>
      <vt:lpstr>Восстановление кратчайшего пути  </vt:lpstr>
      <vt:lpstr>Алгоритм Дейкстры (Dijkstra)    </vt:lpstr>
      <vt:lpstr>Алгоритм Дейкстры (Dijkstra)    </vt:lpstr>
      <vt:lpstr>Алгоритм Дейкстры + бинарная куча </vt:lpstr>
      <vt:lpstr>Алгоритм Дейкстры + бинарная куча </vt:lpstr>
      <vt:lpstr>Алгоритм Дейкстры + бинарная куча </vt:lpstr>
      <vt:lpstr>Реализация алгоритма Дейкстры на матрице</vt:lpstr>
      <vt:lpstr>Реализация алгоритма Дейкстры на матрице</vt:lpstr>
      <vt:lpstr>Реализация алгоритма Дейкстры на матрице</vt:lpstr>
      <vt:lpstr>Реализация алгоритма Дейкстры на матрице</vt:lpstr>
      <vt:lpstr>Реализация алгоритма Дейкстры на списках</vt:lpstr>
      <vt:lpstr>Реализация алгоритма Дейкстры на списках</vt:lpstr>
      <vt:lpstr>Реализация алгоритма Дейкстры на списках</vt:lpstr>
      <vt:lpstr>Реализация алгоритма Дейкстры на списках</vt:lpstr>
      <vt:lpstr>Реализация алгоритма Дейкстры на списках</vt:lpstr>
      <vt:lpstr>Реализация алгоритма Дейкстры на списках</vt:lpstr>
      <vt:lpstr>Реализация алгоритма Дейкстры на списках</vt:lpstr>
      <vt:lpstr>Реализация алгоритма Дейкстры на списках</vt:lpstr>
      <vt:lpstr>Реализация алгоритма Дейкстры на списках</vt:lpstr>
      <vt:lpstr>Реализация алгоритма Дейкстры на списках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Пользователь Windows</cp:lastModifiedBy>
  <cp:revision>463</cp:revision>
  <dcterms:created xsi:type="dcterms:W3CDTF">2017-05-16T13:01:14Z</dcterms:created>
  <dcterms:modified xsi:type="dcterms:W3CDTF">2020-02-05T13:35:54Z</dcterms:modified>
</cp:coreProperties>
</file>