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6781800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EA502B0-89F3-4D0C-8115-3A6CAF4F9C2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41920" y="9428040"/>
            <a:ext cx="2937600" cy="49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F0F5DC-CD10-4607-A934-89766762D668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Img"/>
          </p:nvPr>
        </p:nvSpPr>
        <p:spPr>
          <a:xfrm>
            <a:off x="909720" y="744480"/>
            <a:ext cx="4961880" cy="3722040"/>
          </a:xfrm>
          <a:prstGeom prst="rect">
            <a:avLst/>
          </a:prstGeom>
        </p:spPr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5200" cy="446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3902040"/>
            <a:ext cx="3399840" cy="2948760"/>
            <a:chOff x="0" y="3902040"/>
            <a:chExt cx="3399840" cy="2948760"/>
          </a:xfrm>
        </p:grpSpPr>
        <p:sp>
          <p:nvSpPr>
            <p:cNvPr id="1" name="CustomShape 2"/>
            <p:cNvSpPr/>
            <p:nvPr/>
          </p:nvSpPr>
          <p:spPr>
            <a:xfrm>
              <a:off x="0" y="3981600"/>
              <a:ext cx="3399840" cy="2863080"/>
            </a:xfrm>
            <a:custGeom>
              <a:avLst/>
              <a:gdLst/>
              <a:ahLst/>
              <a:rect l="l" t="t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3902040"/>
              <a:ext cx="2942640" cy="2948760"/>
            </a:xfrm>
            <a:custGeom>
              <a:avLst/>
              <a:gdLst/>
              <a:ahLst/>
              <a:rect l="l" t="t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rgbClr val="010199"/>
                </a:gs>
                <a:gs pos="50000">
                  <a:srgbClr val="000000"/>
                </a:gs>
                <a:gs pos="100000">
                  <a:srgbClr val="010199"/>
                </a:gs>
              </a:gsLst>
              <a:lin ang="189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341960"/>
              <a:ext cx="2769480" cy="2502720"/>
            </a:xfrm>
            <a:custGeom>
              <a:avLst/>
              <a:gdLst/>
              <a:ahLst/>
              <a:rect l="l" t="t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038480"/>
              <a:ext cx="2769480" cy="2805840"/>
            </a:xfrm>
            <a:custGeom>
              <a:avLst/>
              <a:gdLst/>
              <a:ahLst/>
              <a:rect l="l" t="t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31920" y="4419720"/>
              <a:ext cx="135720" cy="135720"/>
            </a:xfrm>
            <a:prstGeom prst="ellipse">
              <a:avLst/>
            </a:prstGeom>
            <a:gradFill rotWithShape="0">
              <a:gsLst>
                <a:gs pos="0">
                  <a:srgbClr val="010199"/>
                </a:gs>
                <a:gs pos="100000">
                  <a:srgbClr val="000000"/>
                </a:gs>
              </a:gsLst>
              <a:lin ang="189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438280" y="6165720"/>
              <a:ext cx="145440" cy="145440"/>
            </a:xfrm>
            <a:prstGeom prst="ellipse">
              <a:avLst/>
            </a:prstGeom>
            <a:gradFill rotWithShape="0">
              <a:gsLst>
                <a:gs pos="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255680" y="4322880"/>
              <a:ext cx="191520" cy="191520"/>
            </a:xfrm>
            <a:prstGeom prst="ellipse">
              <a:avLst/>
            </a:prstGeom>
            <a:gradFill rotWithShape="0">
              <a:gsLst>
                <a:gs pos="0">
                  <a:srgbClr val="010199"/>
                </a:gs>
                <a:gs pos="100000">
                  <a:srgbClr val="000000"/>
                </a:gs>
              </a:gsLst>
              <a:lin ang="189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0" y="3902040"/>
            <a:ext cx="3399840" cy="2948760"/>
            <a:chOff x="0" y="3902040"/>
            <a:chExt cx="3399840" cy="2948760"/>
          </a:xfrm>
        </p:grpSpPr>
        <p:sp>
          <p:nvSpPr>
            <p:cNvPr id="9" name="CustomShape 10"/>
            <p:cNvSpPr/>
            <p:nvPr/>
          </p:nvSpPr>
          <p:spPr>
            <a:xfrm>
              <a:off x="0" y="3981600"/>
              <a:ext cx="3399840" cy="2863080"/>
            </a:xfrm>
            <a:custGeom>
              <a:avLst/>
              <a:gdLst/>
              <a:ahLst/>
              <a:rect l="l" t="t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3902040"/>
              <a:ext cx="2942640" cy="2948760"/>
            </a:xfrm>
            <a:custGeom>
              <a:avLst/>
              <a:gdLst/>
              <a:ahLst/>
              <a:rect l="l" t="t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rgbClr val="010199"/>
                </a:gs>
                <a:gs pos="50000">
                  <a:srgbClr val="000000"/>
                </a:gs>
                <a:gs pos="100000">
                  <a:srgbClr val="010199"/>
                </a:gs>
              </a:gsLst>
              <a:lin ang="189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341960"/>
              <a:ext cx="2769480" cy="2502720"/>
            </a:xfrm>
            <a:custGeom>
              <a:avLst/>
              <a:gdLst/>
              <a:ahLst/>
              <a:rect l="l" t="t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038480"/>
              <a:ext cx="2769480" cy="2805840"/>
            </a:xfrm>
            <a:custGeom>
              <a:avLst/>
              <a:gdLst/>
              <a:ahLst/>
              <a:rect l="l" t="t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331920" y="4419720"/>
              <a:ext cx="135720" cy="135720"/>
            </a:xfrm>
            <a:prstGeom prst="ellipse">
              <a:avLst/>
            </a:prstGeom>
            <a:gradFill rotWithShape="0">
              <a:gsLst>
                <a:gs pos="0">
                  <a:srgbClr val="010199"/>
                </a:gs>
                <a:gs pos="100000">
                  <a:srgbClr val="000000"/>
                </a:gs>
              </a:gsLst>
              <a:lin ang="189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2438280" y="6165720"/>
              <a:ext cx="145440" cy="145440"/>
            </a:xfrm>
            <a:prstGeom prst="ellipse">
              <a:avLst/>
            </a:prstGeom>
            <a:gradFill rotWithShape="0">
              <a:gsLst>
                <a:gs pos="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255680" y="4322880"/>
              <a:ext cx="191520" cy="191520"/>
            </a:xfrm>
            <a:prstGeom prst="ellipse">
              <a:avLst/>
            </a:prstGeom>
            <a:gradFill rotWithShape="0">
              <a:gsLst>
                <a:gs pos="0">
                  <a:srgbClr val="010199"/>
                </a:gs>
                <a:gs pos="100000">
                  <a:srgbClr val="000000"/>
                </a:gs>
              </a:gsLst>
              <a:lin ang="189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" name="PlaceHolder 1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5160"/>
          </a:xfrm>
          <a:prstGeom prst="rect">
            <a:avLst/>
          </a:prstGeom>
        </p:spPr>
        <p:txBody>
          <a:bodyPr lIns="0" rIns="0" tIns="0" bIns="0" anchor="ctr" anchorCtr="1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"/>
          <p:cNvGrpSpPr/>
          <p:nvPr/>
        </p:nvGrpSpPr>
        <p:grpSpPr>
          <a:xfrm>
            <a:off x="0" y="3902040"/>
            <a:ext cx="3399840" cy="2948760"/>
            <a:chOff x="0" y="3902040"/>
            <a:chExt cx="3399840" cy="2948760"/>
          </a:xfrm>
        </p:grpSpPr>
        <p:sp>
          <p:nvSpPr>
            <p:cNvPr id="55" name="CustomShape 2"/>
            <p:cNvSpPr/>
            <p:nvPr/>
          </p:nvSpPr>
          <p:spPr>
            <a:xfrm>
              <a:off x="0" y="3981600"/>
              <a:ext cx="3399840" cy="2863080"/>
            </a:xfrm>
            <a:custGeom>
              <a:avLst/>
              <a:gdLst/>
              <a:ahLst/>
              <a:rect l="l" t="t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3"/>
            <p:cNvSpPr/>
            <p:nvPr/>
          </p:nvSpPr>
          <p:spPr>
            <a:xfrm>
              <a:off x="0" y="3902040"/>
              <a:ext cx="2942640" cy="2948760"/>
            </a:xfrm>
            <a:custGeom>
              <a:avLst/>
              <a:gdLst/>
              <a:ahLst/>
              <a:rect l="l" t="t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rgbClr val="010199"/>
                </a:gs>
                <a:gs pos="50000">
                  <a:srgbClr val="000000"/>
                </a:gs>
                <a:gs pos="100000">
                  <a:srgbClr val="010199"/>
                </a:gs>
              </a:gsLst>
              <a:lin ang="189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0" y="4341960"/>
              <a:ext cx="2769480" cy="2502720"/>
            </a:xfrm>
            <a:custGeom>
              <a:avLst/>
              <a:gdLst/>
              <a:ahLst/>
              <a:rect l="l" t="t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0" y="4038480"/>
              <a:ext cx="2769480" cy="2805840"/>
            </a:xfrm>
            <a:custGeom>
              <a:avLst/>
              <a:gdLst/>
              <a:ahLst/>
              <a:rect l="l" t="t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"/>
            <p:cNvSpPr/>
            <p:nvPr/>
          </p:nvSpPr>
          <p:spPr>
            <a:xfrm>
              <a:off x="331920" y="4419720"/>
              <a:ext cx="135720" cy="135720"/>
            </a:xfrm>
            <a:prstGeom prst="ellipse">
              <a:avLst/>
            </a:prstGeom>
            <a:gradFill rotWithShape="0">
              <a:gsLst>
                <a:gs pos="0">
                  <a:srgbClr val="010199"/>
                </a:gs>
                <a:gs pos="100000">
                  <a:srgbClr val="000000"/>
                </a:gs>
              </a:gsLst>
              <a:lin ang="189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2438280" y="6165720"/>
              <a:ext cx="145440" cy="145440"/>
            </a:xfrm>
            <a:prstGeom prst="ellipse">
              <a:avLst/>
            </a:prstGeom>
            <a:gradFill rotWithShape="0">
              <a:gsLst>
                <a:gs pos="0">
                  <a:srgbClr val="010199"/>
                </a:gs>
                <a:gs pos="100000">
                  <a:srgbClr val="000000"/>
                </a:gs>
              </a:gsLst>
              <a:lin ang="27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8"/>
            <p:cNvSpPr/>
            <p:nvPr/>
          </p:nvSpPr>
          <p:spPr>
            <a:xfrm>
              <a:off x="1255680" y="4322880"/>
              <a:ext cx="191520" cy="191520"/>
            </a:xfrm>
            <a:prstGeom prst="ellipse">
              <a:avLst/>
            </a:prstGeom>
            <a:gradFill rotWithShape="0">
              <a:gsLst>
                <a:gs pos="0">
                  <a:srgbClr val="010199"/>
                </a:gs>
                <a:gs pos="100000">
                  <a:srgbClr val="000000"/>
                </a:gs>
              </a:gsLst>
              <a:lin ang="189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B4B9C95-F9B3-4C8C-8439-FE96A8AFCA24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83640" y="2647080"/>
            <a:ext cx="7771680" cy="222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b2b2b2"/>
                </a:solidFill>
                <a:latin typeface="Arial"/>
              </a:rPr>
              <a:t>История развития компьютеров и операционных систем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598480" y="391680"/>
            <a:ext cx="6400080" cy="17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i="1" lang="ru-RU" sz="3200" spc="-1" strike="noStrike">
                <a:solidFill>
                  <a:srgbClr val="ffffff"/>
                </a:solidFill>
                <a:latin typeface="Arial"/>
              </a:rPr>
              <a:t>Безопасность операционных систем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A5B6738-7A68-4DF5-ACE2-11BE336788B9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Второе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(первая половина 1960-х) (2/6)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Новые технические решения: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i="1" lang="ru-RU" sz="1600" spc="-1" strike="noStrike">
                <a:solidFill>
                  <a:srgbClr val="ffff00"/>
                </a:solidFill>
                <a:latin typeface="Arial"/>
              </a:rPr>
              <a:t>разделение памяти системы на части – на разделы (partitions)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, в каждый из которых размещалась отдельная задача. Пока одна задача ожидала завершения работы устройства ввода-вывода, другая могла использовать центральный процессор. Если в оперативной памяти содержалось достаточное количество задач, центральный процессор мог быть максимально загружен все время работы. Размещение нескольких задач в памяти машины побудило разработать средства, предотвращающие случайное или преднамеренное взаимное обращение задач в разделы друг друга. </a:t>
            </a:r>
            <a:endParaRPr b="0" lang="ru-RU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i="1" lang="ru-RU" sz="1600" spc="-1" strike="noStrike">
                <a:solidFill>
                  <a:srgbClr val="ffff00"/>
                </a:solidFill>
                <a:latin typeface="Arial"/>
              </a:rPr>
              <a:t>постепенное считывании пакетов задач и буферизация их на дисковом накопителе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. Благодаря этому всякий раз, когда выполнение текущей задачи заканчивалось, операционная система могла загружать новую задачу с диска в освободившийся раздел памяти и запускать её, а результаты выполнения задачи система могла буферизировать на накопителе для последующего вывода. Этот технический прием называется </a:t>
            </a:r>
            <a:r>
              <a:rPr b="0" i="1" lang="ru-RU" sz="1600" spc="-1" strike="noStrike">
                <a:solidFill>
                  <a:srgbClr val="ffff00"/>
                </a:solidFill>
                <a:latin typeface="Arial"/>
              </a:rPr>
              <a:t>«подкачкой» данных или спулингом (spooling)</a:t>
            </a:r>
            <a:r>
              <a:rPr b="0" i="1" lang="ru-RU" sz="1600" spc="-1" strike="noStrike">
                <a:solidFill>
                  <a:srgbClr val="ffffff"/>
                </a:solidFill>
                <a:latin typeface="Arial"/>
              </a:rPr>
              <a:t>. 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С появлением подкачки отпала необходимость использовать промежуточные шаги для ввода и вывода данных на отдельных компьютерах.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6C4DF08-921A-4389-94B3-D924F52D463D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Второе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(первая половина 1960-х) (3/6)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Разработаны методы, обеспечивающие </a:t>
            </a:r>
            <a:r>
              <a:rPr b="0" i="1" lang="ru-RU" sz="1800" spc="-1" strike="noStrike">
                <a:solidFill>
                  <a:srgbClr val="ffff00"/>
                </a:solidFill>
                <a:latin typeface="Arial"/>
              </a:rPr>
              <a:t>независимость программирования от внешних устройств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. Это привело к тому, что программа оперировала не указанием на конкретное физическое устройство ввода-вывода, а описывала характеристики, которым должно отвечать устройство ввода-вывода (например, число дорожек и плотность записи), а ОС сама находила соответствующее устройство и при необходимости давала оператору указание подготовить это устройство к работе.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Стремление сократить время между отправкой задачи на исполнение и получением результата ее исполнения привело к разработке систем с </a:t>
            </a:r>
            <a:r>
              <a:rPr b="0" i="1" lang="ru-RU" sz="1800" spc="-1" strike="noStrike">
                <a:solidFill>
                  <a:srgbClr val="ffff00"/>
                </a:solidFill>
                <a:latin typeface="Arial"/>
              </a:rPr>
              <a:t>разделением времени (time-sharing system)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. Это вариант многозадачности, при котором программы запускаются различными пользователями в интерактивном режиме через диалоговые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терминалы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. Всем задачам, присутствующим в памяти системы, выделяются небольшие интервалы времени, когда им предоставляется центральный процессор.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14DF568-1DBF-4BA8-8621-14A34438FBB0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Второе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(первая половина 1960-х) (4/6)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Увеличение вычислительной мощности компьютеров за счет совершенствования элементной базы позволило создать </a:t>
            </a:r>
            <a:r>
              <a:rPr b="0" i="1" lang="ru-RU" sz="1800" spc="-1" strike="noStrike">
                <a:solidFill>
                  <a:srgbClr val="ffff00"/>
                </a:solidFill>
                <a:latin typeface="Arial"/>
              </a:rPr>
              <a:t>системы реального времени (real-time system)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, в которых компьютеры применялись для управления технологическими процессами.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систем реального времени характерно то, что они обеспечивают реакцию на предусмотренные события за время,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не превышающее некоторое допустимое для данного события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, т.е. когда информация о нем еще не устарела.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данных систем характерна работа со значительной недогрузкой – поскольку для подобных систем важнее быть в состоянии постоянной готовности и быстро реагировать на предусмотренные события, чем быть занятыми задачами, выполнение которых не критично по времени.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Сопряжение вычислительных систем с телефонными линиями связи и с высокоскоростными каналами передачи данных привело к созданию </a:t>
            </a:r>
            <a:r>
              <a:rPr b="0" i="1" lang="ru-RU" sz="1800" spc="-1" strike="noStrike">
                <a:solidFill>
                  <a:srgbClr val="ffff00"/>
                </a:solidFill>
                <a:latin typeface="Arial"/>
              </a:rPr>
              <a:t>программ обмена электронными сообщениями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 и соответствующей поддержкой этих операций в операционных системах.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C427958-B079-4A07-966A-46B218A2FA5A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Второе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(первая половина 1960-х) (5/6)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Примеры ОС 2-го поколения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Совместимая система разделения времени (Compatible Time Sharing System, CTSS) была разработана в Массачусетском технологическом институте на специально переделанном компьютере IBM 7094 в 1961 году. </a:t>
            </a:r>
            <a:endParaRPr b="0" lang="ru-RU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281"/>
              </a:spcBef>
              <a:buClr>
                <a:srgbClr val="666699"/>
              </a:buClr>
              <a:buSzPct val="7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00"/>
                </a:solidFill>
                <a:latin typeface="Arial"/>
              </a:rPr>
              <a:t>Первый редактор текста</a:t>
            </a:r>
            <a:endParaRPr b="0" lang="ru-RU" sz="1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281"/>
              </a:spcBef>
              <a:buClr>
                <a:srgbClr val="666699"/>
              </a:buClr>
              <a:buSzPct val="7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00"/>
                </a:solidFill>
                <a:latin typeface="Arial"/>
              </a:rPr>
              <a:t>Первая система обмена сообщениями</a:t>
            </a:r>
            <a:endParaRPr b="0" lang="ru-RU" sz="1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Dartmouth Time-Sharing System (DTSS) была разработана в 1964 году студентами Dart-mouth College Джоном Кемени (John Kemeny) и Томасом Куртцем (Thomas Kurtz). DTSS была первой операционной системой разделения времени для большого числа пользователей – поддерживалась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диалоговая работа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 режиме разделения времени до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300 пользователей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(это значительное число для того времени). </a:t>
            </a:r>
            <a:endParaRPr b="0" lang="ru-RU" sz="1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281"/>
              </a:spcBef>
              <a:buClr>
                <a:srgbClr val="666699"/>
              </a:buClr>
              <a:buSzPct val="7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В DTSS впервые была реализована </a:t>
            </a:r>
            <a:r>
              <a:rPr b="0" lang="ru-RU" sz="1400" spc="-1" strike="noStrike">
                <a:solidFill>
                  <a:srgbClr val="ffff00"/>
                </a:solidFill>
                <a:latin typeface="Arial"/>
              </a:rPr>
              <a:t>интегрированная среда разработки</a:t>
            </a: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62F336E-E026-4704-856C-B89E714F9A20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Второе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(первая половина 1960-х) (6/6)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Направление развития ОС второго поколения – повышение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эффективности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использования аппаратных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ресурсов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компьютера и создание систем для применения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за пределами сферы научных расчетов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: для контроля технологических процессов, системы разделения и реального времени.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0A8C1FA-1A74-4EF0-AC1E-3C51049A283E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07640" y="214200"/>
            <a:ext cx="855000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Третье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(середина 1960-х – конец 1970-х) (1/5)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Начало производства компьютеров на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интегральных микросхемах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, и создание и развитие больших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универсальных машин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(машин общего назначения) серии IBM/360, а затем IBM/370.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Истоком появления данного направления развития средств вычислительной техники явилось то обстоятельство, что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значительная часть затрат при эксплуатации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компьютеров уходила на переделку ПО при переносе с одного компьютера на другой, и на обучение персонала.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Создание универсальных совместимых (compatibility) компьютеров по замыслу разработчиков должно было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минимизировать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эти затраты.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31F2FABC-D51F-4398-9020-113CF8F56B84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28760" y="214200"/>
            <a:ext cx="839124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Третье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(середина 1960-х – конец 1970-х) (2/5)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ОС третьего поколения стали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многорежимными системами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, т.е. некоторые из них обеспечивали работу практически во всех режимах 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режим пакетной обработки, </a:t>
            </a:r>
            <a:endParaRPr b="0" lang="ru-RU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режим разделения времени, </a:t>
            </a:r>
            <a:endParaRPr b="0" lang="ru-RU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режим реального времени, </a:t>
            </a:r>
            <a:endParaRPr b="0" lang="ru-RU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мультипроцессорный режим. </a:t>
            </a:r>
            <a:endParaRPr b="0" lang="ru-RU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Устройство таких ОС было довольно сложным, поскольку разработчики пытались совместно реализовать иногда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противоречивые требования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, что выражалось, в частности, в долгом создании систем большим коллективом разработчиков, в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низкой надежности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и в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большой требовательности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к машинным ресурсам.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62F3448-0169-4F69-947D-1D406ADA6653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51640" y="214200"/>
            <a:ext cx="840600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Третье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(середина 1960-х – конец 1970-х) (3/5)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В конце 1960-х годов в Кембридже была разработана концепция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виртуальной машины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(ВМ) (virtual machine, VM) как совокупности ресурсов, которые эмулируют поведение реальной машины.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0FE9526-2E0C-454B-A3A9-A33ADE6DA245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51640" y="214200"/>
            <a:ext cx="840600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Третье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(середина 1960-х – конец 1970-х) (4/5)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00040" y="1214280"/>
            <a:ext cx="8228880" cy="545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Примеры ОС 3-го поколения</a:t>
            </a:r>
            <a:endParaRPr b="0" lang="ru-RU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ffff00"/>
                </a:solidFill>
                <a:latin typeface="Arial"/>
              </a:rPr>
              <a:t>OS/360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 (официально называемую IBM System/360 Operating System) – группа операционных систем для мейнфреймов IBM System/360, разработанных начиная с 1964 года.</a:t>
            </a:r>
            <a:endParaRPr b="0" lang="ru-RU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i="1" lang="ru-RU" sz="1600" spc="-1" strike="noStrike">
                <a:solidFill>
                  <a:srgbClr val="ffff00"/>
                </a:solidFill>
                <a:latin typeface="Arial"/>
              </a:rPr>
              <a:t>Система виртуальных машин</a:t>
            </a:r>
            <a:r>
              <a:rPr b="0" i="1" lang="ru-RU" sz="1600" spc="-1" strike="noStrike">
                <a:solidFill>
                  <a:srgbClr val="ffffff"/>
                </a:solidFill>
                <a:latin typeface="Arial"/>
              </a:rPr>
              <a:t> (СВМ) — операционная система для ЕС ЭВМ  (разрабатывалась НИИЭВМ в Минске), аналог системы Virtual Machine (VM) фирмы IBM. СВМ (и её ранняя версия CP/CMS) — первая система, в которой была реализована технология виртуальных машин.</a:t>
            </a:r>
            <a:endParaRPr b="0" lang="ru-RU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MULTICS явилась одной из первых операционных систем, написанных на </a:t>
            </a:r>
            <a:r>
              <a:rPr b="0" lang="ru-RU" sz="1600" spc="-1" strike="noStrike">
                <a:solidFill>
                  <a:srgbClr val="ffff00"/>
                </a:solidFill>
                <a:latin typeface="Arial"/>
              </a:rPr>
              <a:t>языке высокого уровня 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(в начале использовался язык EPL – предшественник PL/I ). Несмотря на это, ядро системы занимало всего 135 Кб памяти. Операционная система, включая сложный компилятор языка PL/I, пользовательские команды и дополнительные библиотеки, состояла из примерно </a:t>
            </a:r>
            <a:r>
              <a:rPr b="0" lang="ru-RU" sz="1600" spc="-1" strike="noStrike">
                <a:solidFill>
                  <a:srgbClr val="ffff00"/>
                </a:solidFill>
                <a:latin typeface="Arial"/>
              </a:rPr>
              <a:t>полутора тысяч исходных файлов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, каждый из которых содержал примерно по 200 строк кода. В скомпилированном виде весь этот </a:t>
            </a:r>
            <a:r>
              <a:rPr b="0" lang="ru-RU" sz="1600" spc="-1" strike="noStrike">
                <a:solidFill>
                  <a:srgbClr val="ffff00"/>
                </a:solidFill>
                <a:latin typeface="Arial"/>
              </a:rPr>
              <a:t>код занимал около 4,5 Мб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, что было по тем временам огромным размером. </a:t>
            </a:r>
            <a:endParaRPr b="0" lang="ru-RU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i="1" lang="ru-RU" sz="1600" spc="-1" strike="noStrike">
                <a:solidFill>
                  <a:srgbClr val="ffff00"/>
                </a:solidFill>
                <a:latin typeface="Arial"/>
              </a:rPr>
              <a:t>UNIX</a:t>
            </a:r>
            <a:r>
              <a:rPr b="0" i="1" lang="ru-RU" sz="16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К началу 1970 года была создана первая система программ, которая Брайаном Керниганом (Brian Kernighan) была названа UNICS (Uniplexed Information &amp; Computing Service). Позже благодаря естественной в программистской среде склонности к сокращениям система получила название UNIX.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E093742-EF49-4D84-BEF2-9D60AEDD9942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51640" y="214200"/>
            <a:ext cx="840600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Третье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(середина 1960-х – конец 1970-х) (5/5)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500040" y="121428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Направление развития ОС третьего поколения: 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поддержка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переносимости прикладных программ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между различными аппаратно-программными платформами, которые обладали свойством </a:t>
            </a:r>
            <a:r>
              <a:rPr b="0" i="1" lang="ru-RU" sz="1800" spc="-1" strike="noStrike">
                <a:solidFill>
                  <a:srgbClr val="ffffff"/>
                </a:solidFill>
                <a:latin typeface="Arial"/>
              </a:rPr>
              <a:t>совместимости (compatibility); </a:t>
            </a:r>
            <a:endParaRPr b="0" lang="ru-RU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создание универсальных операционных систем, способных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работать в различных режимах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(в пакетном режиме, режиме разделения времени, режиме реального времени); </a:t>
            </a:r>
            <a:endParaRPr b="0" lang="ru-RU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создание систем с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большой степенью абстрагирования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от аппаратуры за счет использования абстракций ресурсов (как представление всех устройств в виде файлов в UNIX), за счет реализации кода ОС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на языках высокого уровня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(как использование EPL для программирования MULTICS, С для UNIX) или за счет создания виртуальных машин (СВМ); </a:t>
            </a:r>
            <a:endParaRPr b="0" lang="ru-RU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развитие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модульного подхода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 проектировании ОС.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0353F42-BA8F-40E3-909A-20A578E11886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Связь аппаратной и программной составляющих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00040" y="107172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Компьютерная система - это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аппаратно-программный комплекс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, в котором аппаратура управляется программами. 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История компьютеров указывает на тенденцию к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совершенствованию этих двух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неразрывно связанных понятий. 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Совершенствование аппаратуры вело к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совершенствованию программ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, воплощение новых инженерных идей в программах заставляло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совершенствовать аппаратуру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2253178-CC63-4C99-9EC0-27AEDE078735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Четвертое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(1980-е – настоящее время) (1/4)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500040" y="121428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Появление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больших интегральных схем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(БИС) (Large Scale Integration, LSI).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 эти годы произошло резкое возрастание степени интеграции и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удешевление микросхем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Компьютер стал доступен для персонального использования – широко стали применяться микрокомпьютеры или как их позднее стали называть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персональные компьютеры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(ПК) (personal computer, PC).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Не отличаясь от миникомпьютеров архитектурой, персональные компьютеры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существенно отличались ценой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Если миникомпьютер дал возможность иметь собственную вычислительную машину отделу предприятия или университету, то персональный компьютер сделал это возможным для отдельного человека.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2D1857C-38C3-4F52-90CF-F78C117380D7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Четвертое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(1980-е – настоящее время) (2/4)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00040" y="121428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В начале 1980-х IBM выпускает IBM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Personal Computer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(PC) – компьютер с открытой архитектурой, позволяющей наращивать вычислительную мощность, заменяя его отдельные компоненты.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Для этого компьютера Тим Петерсон (Tim Paterson) разрабатывает операционную систему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MicroSoft Disk Operating System (MS-DOS).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Эта однозадачная однопользовательская система с интерфейсом командной строки для 16-ти разрядных компьютеров заняла доминирующее положение на рынке операционных систем для персональных компьютеров на основе микропроцессоров Intel x86 до середины 1990-х.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Необходимость «дружественного» интерфейса породила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графический интерфейс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пользователя.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E204482-A1F9-431B-BBD1-E4428401E376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Четвертое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(1980-е – настоящее время) (3/4)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500040" y="121428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 1990-е годы практически все операционные системы, занимающие заметное место на рынке, стали </a:t>
            </a:r>
            <a:r>
              <a:rPr b="0" i="1" lang="ru-RU" sz="1800" spc="-1" strike="noStrike">
                <a:solidFill>
                  <a:srgbClr val="ffff00"/>
                </a:solidFill>
                <a:latin typeface="Arial"/>
              </a:rPr>
              <a:t>сетевыми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.  Сетевые функции встраиваются в ядро ОС, являясь ее неотъемлемой частью.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 середине 1980-х стали развиваться </a:t>
            </a:r>
            <a:r>
              <a:rPr b="0" i="1" lang="ru-RU" sz="1800" spc="-1" strike="noStrike">
                <a:solidFill>
                  <a:srgbClr val="ffff00"/>
                </a:solidFill>
                <a:latin typeface="Arial"/>
              </a:rPr>
              <a:t>распределенные ОС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. Распределенная ОС представляется пользователю традиционной системой, работающей локально, хотя использует возможности множества компьютеров, распределенных по сети.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 конца 1990-х и до настоящего времени особое внимание стало уделяться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корпоративным сетевым операционным системам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. Это одна из наиболее важных задач в обозримом будущем. Корпоративные ОС должны хорошо и устойчиво работать в разветвленных сетях, которые характерны для крупных организаций (предприятий, банков и т.п.), имеющих отделения во многих городах и, возможно, в разных странах. Корпоративная ОС должна взаимодействовать с ОС разного типа на локальных компьютерах и работать на различных аппаратных платформах.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CC1A085-3D9F-4BD1-A22C-DFAE0F6034F7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Четвертое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(1980-е – настоящее время) (4/4)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00040" y="121428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Направления развития ОС четвертого поколения связаны с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экспансией компьютеров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 те сферы деятельности человека, где ранее вычислительные системы либо не применялись, либо их использование было ограниченным. Это поколение ОС характеризуется: </a:t>
            </a:r>
            <a:endParaRPr b="0" lang="ru-RU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работой на персональных компьютерах; </a:t>
            </a:r>
            <a:endParaRPr b="0" lang="ru-RU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реализацией концепции дружественной пользователю среды (дружественного интерфейса); </a:t>
            </a:r>
            <a:endParaRPr b="0" lang="ru-RU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разработкой сетевых и распределенных операционных систем; </a:t>
            </a:r>
            <a:endParaRPr b="0" lang="ru-RU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0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разработкой систем защиты распределенной информации (защиты передачи и хранения информации 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В последнее время сделан акцент в сторону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корпоративных систем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и в сторону поддержки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виртуальных машин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на персональных компьютерах.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12AF047-8FD9-42F8-A72C-02ED26995B8B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Направления развития ОС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500040" y="121428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Реализации функций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ОС на микрокоде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, что отчасти связано с миниатюризацией устройств вычислительной техники.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Распространения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многопроцессорных архитектур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Развития средств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параллелизма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– метода построения программ либо вычислительного процесса и поддержки его со стороны аппаратной архитектуры, при котором программы выполняются параллельно благодаря высокой степени атомарности операций.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Развития средств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виртуализации аппаратуры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Возрастающая тенденция к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распределенной обработке и хранению данных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Совершенствования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дружественности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интерфейса ОС.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C12094B-7485-4C5E-9A70-FFE6BC2E6D95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0040" y="142920"/>
            <a:ext cx="8228880" cy="47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b2b2b2"/>
                </a:solidFill>
                <a:latin typeface="Arial"/>
              </a:rPr>
              <a:t>Вопросы к зачету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51640" y="680040"/>
            <a:ext cx="8784360" cy="579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Связь аппаратной и программной составляющих .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Первый компьютер.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Компьютеры без ОС.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I поколение ОС.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II поколение ОС.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III поколение ОС.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IV поколение ОС.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Направления развития ОС.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8AF6B0C-BB23-4A44-B136-9CB42F4F6CFB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Первый компьютер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500040" y="1071720"/>
            <a:ext cx="5583240" cy="2860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Компьютер (computer) был изобретен английским математиком Чарльзом Бэббиджем (1791-1871).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Его «аналитическая машина», работу над которой он начал в 1834 году, предполагала быть программно-управляемой. 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6156000" y="1124640"/>
            <a:ext cx="2592720" cy="3071520"/>
          </a:xfrm>
          <a:prstGeom prst="rect">
            <a:avLst/>
          </a:prstGeom>
          <a:ln w="9360">
            <a:noFill/>
          </a:ln>
        </p:spPr>
      </p:pic>
      <p:sp>
        <p:nvSpPr>
          <p:cNvPr id="119" name="CustomShape 5"/>
          <p:cNvSpPr/>
          <p:nvPr/>
        </p:nvSpPr>
        <p:spPr>
          <a:xfrm>
            <a:off x="467640" y="3911400"/>
            <a:ext cx="8208360" cy="218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Автор не довел до реального воплощения свое изобретение, которое, однако, оказалось работоспособным, и было уже реализовано сыном изобретателя – Генри Бэббиджем (Henry Babbage) в 1906 году.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Этот компьютер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  <a:ea typeface="DejaVu Sans"/>
              </a:rPr>
              <a:t>не имел операционной системы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FAE154D-E2B6-4FA9-9881-C5FBB2C72D78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Компьютеры без ОС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00040" y="107172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Компьютеры, созданные в 1930-х, 1940-х годах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не имели операционной системы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Проекты, реализованные Аланом Тьюрингом в Великобритании. Мокли в США представляли собой машины, построенные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на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электромеханических реле, электронных лампах и вакуумных трубках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На любом из этих компьютеров одновременно исполнялась только одна программа, которой были </a:t>
            </a:r>
            <a:r>
              <a:rPr b="0" lang="ru-RU" sz="2400" spc="-1" strike="noStrike">
                <a:solidFill>
                  <a:srgbClr val="ffff00"/>
                </a:solidFill>
                <a:latin typeface="Arial"/>
              </a:rPr>
              <a:t>доступны все ресурсы компьютера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AA08AFB-EDB5-4568-A835-99CCBCFDD42D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Первое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(вторая половина 1950-х)  (1/4)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Новый период в развитии вычислительной техники, связанный с применением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транзисторов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Увеличились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быстродействие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процессоров,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объемы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оперативной и внешней памяти.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Компьютеры из разряда уникальных образцов перешли в разряд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серийных изделий.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Наряду с совершенствованием аппаратуры заметный прогресс наблюдался также в области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автоматизации программирования и организации вычислительных работ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Появились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первые алгоритмические языки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(FORTRAN, ALGOL), что заставило помимо пакетов математических и служебных программ использовать новый вид системных программ –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трансляторы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6C457EC-A3FB-498F-876A-2A76B748A168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Первое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(вторая половина 1950-х)  (2/4)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Для ускорения программирования ввода-вывода стали использоваться заранее созданные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подпрограммы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, в которых задействованные устройства обозначались не числами, а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именами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Так появилась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концепция имен системных файлов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, включая системный файл ввода, обозначающий устройство ввода информации, и системный файл вывода, обозначающий устройство для вывода результатов.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Использование имен для обозначения устройств явилось важным шагом к достижению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независимости программ от аппаратуры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21ADAE1-E6AC-41E9-80B6-5D8319D01522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Первое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(вторая половина 1950-х)  (3/4)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Появилась необходимость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в выполнении повторяющихся действий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(трансляция, выполнение программы, вывод результатов…)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Сначала использовались люди операторы – компьютер простаивал при выполнении подготовительных действий.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Разработан язык управления заданиями и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монитор – программа управляющая заданиями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Монитор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мог обрабатывать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наиболее часто встречающиеся </a:t>
            </a:r>
            <a:r>
              <a:rPr b="0" lang="ru-RU" sz="1800" spc="-1" strike="noStrike">
                <a:solidFill>
                  <a:srgbClr val="ffff00"/>
                </a:solidFill>
                <a:latin typeface="Arial"/>
              </a:rPr>
              <a:t>аварийные ситуации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 (ошибки в программах).</a:t>
            </a:r>
            <a:endParaRPr b="0" lang="ru-RU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Первые ОС:</a:t>
            </a:r>
            <a:endParaRPr b="0" lang="ru-RU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Система ввода/вывода GM-NAA  – первая операционная система, созданная для компьютера в 1956 году. Система работала и основывалась на системном мониторе, созданном в 55 году программистами General Motors для компьютера IBM 701. </a:t>
            </a:r>
            <a:endParaRPr b="0" lang="ru-RU" sz="1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81"/>
              </a:spcBef>
              <a:buClr>
                <a:srgbClr val="b2b2b2"/>
              </a:buClr>
              <a:buSzPct val="7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Bell Operating System (BESYS) — операционная система, созданная в 1957 году компанией Bell Labs для собственных нужд её вычислительного центра. Система BESYS должна была эффективно выполнять большое количество динамически загружаемых в неё коротких (требующих ограниченного, «короткого» времени выполнения) задач, используя </a:t>
            </a:r>
            <a:r>
              <a:rPr b="0" lang="ru-RU" sz="1400" spc="-1" strike="noStrike">
                <a:solidFill>
                  <a:srgbClr val="ffff00"/>
                </a:solidFill>
                <a:latin typeface="Arial"/>
              </a:rPr>
              <a:t>перфокарты</a:t>
            </a: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. Таким образом, она послужила некоторым прообразом для операционных </a:t>
            </a:r>
            <a:r>
              <a:rPr b="0" lang="ru-RU" sz="1400" spc="-1" strike="noStrike">
                <a:solidFill>
                  <a:srgbClr val="ffff00"/>
                </a:solidFill>
                <a:latin typeface="Arial"/>
              </a:rPr>
              <a:t>систем с разделением времени </a:t>
            </a: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(time-sharing system).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A675C25-5BCE-45A0-8DD4-FEA0F8DA321C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Первое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(вторая половина 1950-х)  (4/4)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Направление развития первых ОС – сокращение времени, требуемого на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запуск задач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на компьютере (подготовительное время) и на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удаление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их из машины (заключительное время). </a:t>
            </a:r>
            <a:endParaRPr b="0" lang="ru-RU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21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Arial"/>
              </a:rPr>
              <a:t>Февраль 2017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553080" y="6248520"/>
            <a:ext cx="21330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94BF982E-7760-4048-900D-DC4B821EC17C}" type="slidenum">
              <a:rPr b="0" lang="ru-RU" sz="10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28760" y="214200"/>
            <a:ext cx="8228880" cy="79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i="1" lang="ru-RU" sz="3600" spc="-1" strike="noStrike">
                <a:solidFill>
                  <a:srgbClr val="ffff00"/>
                </a:solidFill>
                <a:latin typeface="Arial"/>
              </a:rPr>
              <a:t>Второе</a:t>
            </a:r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 поколение ОС </a:t>
            </a:r>
            <a:br/>
            <a:r>
              <a:rPr b="0" lang="ru-RU" sz="3600" spc="-1" strike="noStrike">
                <a:solidFill>
                  <a:srgbClr val="b2b2b2"/>
                </a:solidFill>
                <a:latin typeface="Arial"/>
              </a:rPr>
              <a:t>(первая половина 1960-х) (1/6)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00040" y="1357200"/>
            <a:ext cx="8228880" cy="452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Особенностью ОС этого поколения явилось то, что они создавались как системы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коллективного пользования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 мультипрограммным режимом работы и как первые системы мультипроцессорного типа.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Самым важным достижением явилась </a:t>
            </a:r>
            <a:r>
              <a:rPr b="0" i="1" lang="ru-RU" sz="2000" spc="-1" strike="noStrike">
                <a:solidFill>
                  <a:srgbClr val="ffff00"/>
                </a:solidFill>
                <a:latin typeface="Arial"/>
              </a:rPr>
              <a:t>многозадачность (multitasking) или мультипрограммирование (multiprogramming)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 – это режим работы вычислительной системы, при котором сразу несколько задач (пользовательских программ) одновременно находятся в оперативной памяти компьютера, а центральный процессор быстро переключается с задачи на задачу.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ffff00"/>
                </a:solidFill>
                <a:latin typeface="Arial"/>
              </a:rPr>
              <a:t>Мультипроцессорные (multiprocessing) 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системы содержат несколько центральных процессоров, позволяя выполнять размещенные в памяти программы параллельно. </a:t>
            </a:r>
            <a:endParaRPr b="0" lang="ru-RU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Оба нововведения имели целью добиться повышения производительности с </a:t>
            </a:r>
            <a:r>
              <a:rPr b="0" lang="ru-RU" sz="2000" spc="-1" strike="noStrike">
                <a:solidFill>
                  <a:srgbClr val="ffff00"/>
                </a:solidFill>
                <a:latin typeface="Arial"/>
              </a:rPr>
              <a:t>уменьшением стоимости вычислений</a:t>
            </a: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4222</TotalTime>
  <Application>LibreOffice/6.2.5.2$Windows_x86 LibreOffice_project/1ec314fa52f458adc18c4f025c545a4e8b22c159</Application>
  <Company>K-732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2005-02-11T08:16:28Z</dcterms:created>
  <dc:creator>NIR5</dc:creator>
  <dc:description/>
  <dc:language>ru-RU</dc:language>
  <cp:lastModifiedBy/>
  <dcterms:modified xsi:type="dcterms:W3CDTF">2019-09-04T00:36:47Z</dcterms:modified>
  <cp:revision>119</cp:revision>
  <dc:subject/>
  <dc:title>Программирование на языках высокого уровня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K-732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26</vt:i4>
  </property>
</Properties>
</file>