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22"/>
    <p:restoredTop sz="94904"/>
  </p:normalViewPr>
  <p:slideViewPr>
    <p:cSldViewPr snapToGrid="0" snapToObjects="1">
      <p:cViewPr>
        <p:scale>
          <a:sx n="97" d="100"/>
          <a:sy n="97" d="100"/>
        </p:scale>
        <p:origin x="1640" y="68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A53A9-7965-D44F-8310-57E650A74FC5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81261-E86D-2948-B239-C22EE6F9164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812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81261-E86D-2948-B239-C22EE6F9164B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3793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81261-E86D-2948-B239-C22EE6F9164B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157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73CD-4835-494D-B759-61550049C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76A59-868E-D541-B0EE-36E3F92C7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AED0-5319-7A4C-99CD-07D708AA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9B05-F8C9-1E4C-B91A-42EA3FCC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876DE-D161-6141-ABAE-1806607C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47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05DC-8927-5F4C-B7E9-49098E55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BFE38-9ACD-4A43-A61F-43934343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02FE9-869B-3749-AA9A-7C4D0D87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3673-7826-4443-B80A-E29ADE60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FB30B-2A65-ED47-B845-70F8A308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453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6E8E6-1954-774F-A2FE-6F3709BB8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E4629-0C65-0D44-843D-742205729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951D-8C08-824A-A95A-57C83D439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E9C5-32DC-7A40-BBE0-E21F7E78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8CBC7-3C64-2346-8D44-0A809C51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092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58DF-248C-A24F-AD40-561452FE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669C-F646-7348-BCFA-8BEC5CEF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FAF8-44AC-9A41-89CD-6A872E75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97BE9-741D-0F4B-BB95-41B4AE84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FE721-A7AF-F148-B07A-A5FCC3F6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47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93A1-1B7A-9A48-8C4E-99494A70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B5FA2-C2BF-D943-AC13-DBC8A0D20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265-2F12-BC49-8D67-D742EA61E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0401-5385-F448-BC40-4641DD2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F3587-BA8B-DA4B-9831-D6659DEE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54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ED7A-980C-554A-AA23-C463F2D6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5943-8472-6F4E-9D8F-0BDE6736B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DA92C-F0AC-4649-87A6-D3E747EC1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814D3-A373-CA42-95DE-968F3614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0F90C-6BE4-354D-A24D-596583BE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0619A-AFFB-F944-A7C1-ABAAEAF5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333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1E37-B79E-1549-ABB5-DA5F1FED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E9B83-9189-1E46-9D00-AB17137CB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AB1A1-9C76-4F44-8B83-6727122D5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68F54-7F60-FD4A-BE64-91A10A621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BBC16-78C2-D14F-8D5A-41E48E97B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F4A5-821D-8745-BCD4-622C4751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143526-E561-0E45-86A0-3F614E363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9483D-19B6-C249-8154-8FA6065F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015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79A8-556E-4344-8730-90A6F959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D2794-555E-4848-AADD-0D6EF021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4C239-1920-BD45-B5F7-FF4F65BAD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C8BF1-0220-3646-AE85-1F647A7C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480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D0ACD-A447-A545-96ED-41ADA5D8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022D1-2C0A-1A4D-82DC-5B50BC6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3ED0C-4DB8-4345-8114-51FB9ACA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663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46F2-2D3C-4F4A-BF42-9DB17F0A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272B-200D-3E45-A451-3AA76188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97CF7-FA52-2942-BC06-47AC8B1A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5B2BF-0EC7-394D-BCF7-71F9B4E6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937F9-F075-EC46-94F0-A531DD66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184A3-E52B-9A44-AC24-9955A72B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56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121D2-6157-FF4F-B4B4-E79A602F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65CC0-ADA3-774E-A4D2-2638ED91C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3FC9-340C-3B4B-A8AE-76E41110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92135-8F3E-3B48-A0A8-2B3A5C31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6328C-9B81-D54C-890A-3A80FB35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6DD08-A08A-374F-9FCB-E06F4A9B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007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B5DD28-7DC0-D14B-B32B-AC52AD8F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2EFD6-C25E-9E4A-B949-393F8C6B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045B9-8D4F-8E49-ACF8-AB88E2CE0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9FD6-D3CF-0742-8E4C-77E789920C58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564F-E393-D340-A846-D07DC50EC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AE9D-7DC2-3842-B22A-4CD32A691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667F-EABF-1B4A-9478-8362A08EEF3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602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1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2.png"/><Relationship Id="rId3" Type="http://schemas.openxmlformats.org/officeDocument/2006/relationships/image" Target="../media/image76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13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80.png"/><Relationship Id="rId5" Type="http://schemas.openxmlformats.org/officeDocument/2006/relationships/image" Target="../media/image16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15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28D0089-3C41-4941-B031-A63F71BDFFAE}"/>
              </a:ext>
            </a:extLst>
          </p:cNvPr>
          <p:cNvCxnSpPr>
            <a:cxnSpLocks/>
          </p:cNvCxnSpPr>
          <p:nvPr/>
        </p:nvCxnSpPr>
        <p:spPr>
          <a:xfrm flipV="1">
            <a:off x="7928973" y="3946046"/>
            <a:ext cx="0" cy="16906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B75857-6AA4-0245-93DC-C1C9B91244D3}"/>
              </a:ext>
            </a:extLst>
          </p:cNvPr>
          <p:cNvCxnSpPr>
            <a:cxnSpLocks/>
          </p:cNvCxnSpPr>
          <p:nvPr/>
        </p:nvCxnSpPr>
        <p:spPr>
          <a:xfrm>
            <a:off x="3756669" y="1280035"/>
            <a:ext cx="2014768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60D77D-79F6-8A4D-A5A2-5AB4DC91FF79}"/>
              </a:ext>
            </a:extLst>
          </p:cNvPr>
          <p:cNvSpPr txBox="1"/>
          <p:nvPr/>
        </p:nvSpPr>
        <p:spPr>
          <a:xfrm>
            <a:off x="1063676" y="1065234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Tax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data(311)</a:t>
            </a:r>
            <a:endParaRPr lang="en-C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1841C-B893-7A4A-81F6-F50C5D9E71AB}"/>
              </a:ext>
            </a:extLst>
          </p:cNvPr>
          <p:cNvSpPr txBox="1"/>
          <p:nvPr/>
        </p:nvSpPr>
        <p:spPr>
          <a:xfrm>
            <a:off x="302059" y="1589644"/>
            <a:ext cx="3351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Environmental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data(289)</a:t>
            </a:r>
            <a:endParaRPr lang="en-C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161B6-F025-D54E-9D81-B6C57A3F47B7}"/>
              </a:ext>
            </a:extLst>
          </p:cNvPr>
          <p:cNvSpPr txBox="1"/>
          <p:nvPr/>
        </p:nvSpPr>
        <p:spPr>
          <a:xfrm>
            <a:off x="866992" y="2205711"/>
            <a:ext cx="251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Stressor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data(104)</a:t>
            </a:r>
            <a:endParaRPr lang="en-CN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D6004-D8B1-144A-ABB1-A04BA2DE82B6}"/>
              </a:ext>
            </a:extLst>
          </p:cNvPr>
          <p:cNvSpPr txBox="1"/>
          <p:nvPr/>
        </p:nvSpPr>
        <p:spPr>
          <a:xfrm>
            <a:off x="3553469" y="309616"/>
            <a:ext cx="1886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Detroit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River</a:t>
            </a:r>
            <a:r>
              <a:rPr lang="zh-CN" altLang="en-US" sz="2400" b="1" dirty="0"/>
              <a:t> </a:t>
            </a:r>
            <a:endParaRPr lang="en-CN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B2B26-B3CD-444E-86E7-D3FBA765D1D3}"/>
              </a:ext>
            </a:extLst>
          </p:cNvPr>
          <p:cNvSpPr txBox="1"/>
          <p:nvPr/>
        </p:nvSpPr>
        <p:spPr>
          <a:xfrm>
            <a:off x="5504410" y="309615"/>
            <a:ext cx="2039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Clair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Reiver</a:t>
            </a:r>
            <a:endParaRPr lang="en-CN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4B94C4-E45B-F244-9D51-5868A690B622}"/>
              </a:ext>
            </a:extLst>
          </p:cNvPr>
          <p:cNvSpPr txBox="1"/>
          <p:nvPr/>
        </p:nvSpPr>
        <p:spPr>
          <a:xfrm>
            <a:off x="7881751" y="309616"/>
            <a:ext cx="1809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Lake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St.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Clair</a:t>
            </a:r>
            <a:endParaRPr lang="en-CN" sz="24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2F9C06-268D-234E-8475-DC3F4A5A0272}"/>
              </a:ext>
            </a:extLst>
          </p:cNvPr>
          <p:cNvCxnSpPr>
            <a:cxnSpLocks/>
          </p:cNvCxnSpPr>
          <p:nvPr/>
        </p:nvCxnSpPr>
        <p:spPr>
          <a:xfrm>
            <a:off x="5611640" y="1280035"/>
            <a:ext cx="1885430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D93BF1-8B14-2C40-A953-CC72437A7FDE}"/>
              </a:ext>
            </a:extLst>
          </p:cNvPr>
          <p:cNvCxnSpPr>
            <a:cxnSpLocks/>
          </p:cNvCxnSpPr>
          <p:nvPr/>
        </p:nvCxnSpPr>
        <p:spPr>
          <a:xfrm>
            <a:off x="7473025" y="1280035"/>
            <a:ext cx="2086612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91213D-9DD2-6F4C-941C-7DB23CD40855}"/>
              </a:ext>
            </a:extLst>
          </p:cNvPr>
          <p:cNvCxnSpPr>
            <a:cxnSpLocks/>
          </p:cNvCxnSpPr>
          <p:nvPr/>
        </p:nvCxnSpPr>
        <p:spPr>
          <a:xfrm>
            <a:off x="3774894" y="1894368"/>
            <a:ext cx="1836746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A02D01-D54F-044D-8DFB-CF522952A96A}"/>
              </a:ext>
            </a:extLst>
          </p:cNvPr>
          <p:cNvCxnSpPr>
            <a:cxnSpLocks/>
          </p:cNvCxnSpPr>
          <p:nvPr/>
        </p:nvCxnSpPr>
        <p:spPr>
          <a:xfrm>
            <a:off x="5611640" y="1894368"/>
            <a:ext cx="1903981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A66092-C369-1242-ADDF-0F7522C00E84}"/>
              </a:ext>
            </a:extLst>
          </p:cNvPr>
          <p:cNvCxnSpPr>
            <a:cxnSpLocks/>
          </p:cNvCxnSpPr>
          <p:nvPr/>
        </p:nvCxnSpPr>
        <p:spPr>
          <a:xfrm>
            <a:off x="7473025" y="1894368"/>
            <a:ext cx="1732851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02BB2B-FE8B-C24D-84D9-AA597E22442E}"/>
              </a:ext>
            </a:extLst>
          </p:cNvPr>
          <p:cNvCxnSpPr>
            <a:cxnSpLocks/>
          </p:cNvCxnSpPr>
          <p:nvPr/>
        </p:nvCxnSpPr>
        <p:spPr>
          <a:xfrm>
            <a:off x="3767452" y="2453538"/>
            <a:ext cx="1007384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31AF88-811D-C54F-9635-DD3F943432B4}"/>
              </a:ext>
            </a:extLst>
          </p:cNvPr>
          <p:cNvCxnSpPr>
            <a:cxnSpLocks/>
          </p:cNvCxnSpPr>
          <p:nvPr/>
        </p:nvCxnSpPr>
        <p:spPr>
          <a:xfrm>
            <a:off x="5614522" y="2458356"/>
            <a:ext cx="750082" cy="0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23EDF0-6801-1341-969C-552D0833C54E}"/>
              </a:ext>
            </a:extLst>
          </p:cNvPr>
          <p:cNvCxnSpPr>
            <a:cxnSpLocks/>
          </p:cNvCxnSpPr>
          <p:nvPr/>
        </p:nvCxnSpPr>
        <p:spPr>
          <a:xfrm>
            <a:off x="7497070" y="2453538"/>
            <a:ext cx="1060389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DA9F46-8099-1644-AFEA-173839D4F0F7}"/>
              </a:ext>
            </a:extLst>
          </p:cNvPr>
          <p:cNvCxnSpPr>
            <a:cxnSpLocks/>
          </p:cNvCxnSpPr>
          <p:nvPr/>
        </p:nvCxnSpPr>
        <p:spPr>
          <a:xfrm>
            <a:off x="6331610" y="5618184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7EA96E-71CF-F141-8559-DBB52B4B3497}"/>
              </a:ext>
            </a:extLst>
          </p:cNvPr>
          <p:cNvCxnSpPr>
            <a:cxnSpLocks/>
          </p:cNvCxnSpPr>
          <p:nvPr/>
        </p:nvCxnSpPr>
        <p:spPr>
          <a:xfrm flipV="1">
            <a:off x="6331610" y="3701639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09FAF64-2552-204C-BEE3-25DB32BEC9F0}"/>
              </a:ext>
            </a:extLst>
          </p:cNvPr>
          <p:cNvSpPr/>
          <p:nvPr/>
        </p:nvSpPr>
        <p:spPr>
          <a:xfrm>
            <a:off x="7806704" y="4366671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8FB104-91BE-2142-8091-8A14AA34E73F}"/>
              </a:ext>
            </a:extLst>
          </p:cNvPr>
          <p:cNvSpPr/>
          <p:nvPr/>
        </p:nvSpPr>
        <p:spPr>
          <a:xfrm>
            <a:off x="7277054" y="4773474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8CFF186-F5AF-F049-A29D-FFE018FBB51F}"/>
              </a:ext>
            </a:extLst>
          </p:cNvPr>
          <p:cNvSpPr/>
          <p:nvPr/>
        </p:nvSpPr>
        <p:spPr>
          <a:xfrm>
            <a:off x="6863345" y="5209892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849BE14-D990-C34B-9009-39C1664A2878}"/>
              </a:ext>
            </a:extLst>
          </p:cNvPr>
          <p:cNvSpPr/>
          <p:nvPr/>
        </p:nvSpPr>
        <p:spPr>
          <a:xfrm>
            <a:off x="8096429" y="4132716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1D4FDA-7772-E649-8DC4-181EC2E8FC1A}"/>
              </a:ext>
            </a:extLst>
          </p:cNvPr>
          <p:cNvSpPr/>
          <p:nvPr/>
        </p:nvSpPr>
        <p:spPr>
          <a:xfrm>
            <a:off x="8388242" y="436667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6172511-CAD4-B94D-9478-EF6DD3BEAAD0}"/>
              </a:ext>
            </a:extLst>
          </p:cNvPr>
          <p:cNvSpPr/>
          <p:nvPr/>
        </p:nvSpPr>
        <p:spPr>
          <a:xfrm>
            <a:off x="6771561" y="4804689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239292A-1454-FA42-8EC7-0196025B19B2}"/>
              </a:ext>
            </a:extLst>
          </p:cNvPr>
          <p:cNvSpPr/>
          <p:nvPr/>
        </p:nvSpPr>
        <p:spPr>
          <a:xfrm>
            <a:off x="8584785" y="4521412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80D217A-3785-8541-BE12-E0B2EE2E4C3A}"/>
              </a:ext>
            </a:extLst>
          </p:cNvPr>
          <p:cNvSpPr/>
          <p:nvPr/>
        </p:nvSpPr>
        <p:spPr>
          <a:xfrm>
            <a:off x="8994129" y="447524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D92AD0-8F62-EB42-B401-91255A93C5C7}"/>
              </a:ext>
            </a:extLst>
          </p:cNvPr>
          <p:cNvSpPr/>
          <p:nvPr/>
        </p:nvSpPr>
        <p:spPr>
          <a:xfrm>
            <a:off x="9260041" y="4576814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B87BBF-A38A-6741-9497-0F3B690495D6}"/>
              </a:ext>
            </a:extLst>
          </p:cNvPr>
          <p:cNvCxnSpPr/>
          <p:nvPr/>
        </p:nvCxnSpPr>
        <p:spPr>
          <a:xfrm flipV="1">
            <a:off x="6506894" y="4377136"/>
            <a:ext cx="1440997" cy="843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137273-6085-384E-AEBE-EAEF53ECCC15}"/>
              </a:ext>
            </a:extLst>
          </p:cNvPr>
          <p:cNvCxnSpPr>
            <a:cxnSpLocks/>
          </p:cNvCxnSpPr>
          <p:nvPr/>
        </p:nvCxnSpPr>
        <p:spPr>
          <a:xfrm>
            <a:off x="7922369" y="4375546"/>
            <a:ext cx="1589775" cy="2872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1D0D427-2B70-E943-81F6-5838F99E9C8E}"/>
              </a:ext>
            </a:extLst>
          </p:cNvPr>
          <p:cNvSpPr txBox="1"/>
          <p:nvPr/>
        </p:nvSpPr>
        <p:spPr>
          <a:xfrm>
            <a:off x="8245846" y="5675616"/>
            <a:ext cx="1699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Taxonomic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composition</a:t>
            </a:r>
            <a:endParaRPr lang="en-CN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40A109-3215-5847-BD70-29C518985515}"/>
                  </a:ext>
                </a:extLst>
              </p:cNvPr>
              <p:cNvSpPr txBox="1"/>
              <p:nvPr/>
            </p:nvSpPr>
            <p:spPr>
              <a:xfrm>
                <a:off x="6331610" y="3583837"/>
                <a:ext cx="286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/>
                  <a:t>Stress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level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|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environmental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condition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=</a:t>
                </a:r>
                <a:r>
                  <a:rPr lang="zh-CN" altLang="en-US" sz="12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2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540A109-3215-5847-BD70-29C518985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10" y="3583837"/>
                <a:ext cx="2866106" cy="276999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28E7CB9D-DDDD-1548-B7DA-213C953556BD}"/>
              </a:ext>
            </a:extLst>
          </p:cNvPr>
          <p:cNvSpPr txBox="1"/>
          <p:nvPr/>
        </p:nvSpPr>
        <p:spPr>
          <a:xfrm>
            <a:off x="3287441" y="3845967"/>
            <a:ext cx="2962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/>
              <a:t>condition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on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entire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zone(three),</a:t>
            </a:r>
          </a:p>
          <a:p>
            <a:r>
              <a:rPr lang="zh-CN" altLang="en-US" sz="1600" b="1" i="1" dirty="0"/>
              <a:t> </a:t>
            </a:r>
            <a:r>
              <a:rPr lang="en-US" altLang="zh-CN" sz="1600" b="1" i="1" dirty="0"/>
              <a:t>not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only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in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Detroit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River</a:t>
            </a:r>
            <a:r>
              <a:rPr lang="zh-CN" altLang="en-US" sz="1600" b="1" i="1" dirty="0"/>
              <a:t> </a:t>
            </a:r>
            <a:endParaRPr lang="en-CN" sz="1600" b="1" i="1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B2AA2AF3-A8E9-1E40-8038-55DB1C0E5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28" y="3794611"/>
            <a:ext cx="2207059" cy="127225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9F82978-69F4-B749-94D5-D303A7917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678" y="5066870"/>
            <a:ext cx="2297521" cy="144127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D208BDC-3A2E-5041-8557-425253313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865" y="2684191"/>
            <a:ext cx="1927336" cy="1129818"/>
          </a:xfrm>
          <a:prstGeom prst="rect">
            <a:avLst/>
          </a:prstGeom>
        </p:spPr>
      </p:pic>
      <p:sp>
        <p:nvSpPr>
          <p:cNvPr id="89" name="Right Arrow 88">
            <a:extLst>
              <a:ext uri="{FF2B5EF4-FFF2-40B4-BE49-F238E27FC236}">
                <a16:creationId xmlns:a16="http://schemas.microsoft.com/office/drawing/2014/main" id="{59086EDA-764C-654D-B23C-A6BB8A1C0AD9}"/>
              </a:ext>
            </a:extLst>
          </p:cNvPr>
          <p:cNvSpPr/>
          <p:nvPr/>
        </p:nvSpPr>
        <p:spPr>
          <a:xfrm>
            <a:off x="3282949" y="4422644"/>
            <a:ext cx="2706266" cy="4443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Curved Up Arrow 89">
            <a:extLst>
              <a:ext uri="{FF2B5EF4-FFF2-40B4-BE49-F238E27FC236}">
                <a16:creationId xmlns:a16="http://schemas.microsoft.com/office/drawing/2014/main" id="{BD232827-7CD9-F644-8BBA-AFA7E7A5D629}"/>
              </a:ext>
            </a:extLst>
          </p:cNvPr>
          <p:cNvSpPr/>
          <p:nvPr/>
        </p:nvSpPr>
        <p:spPr>
          <a:xfrm>
            <a:off x="9927188" y="3980382"/>
            <a:ext cx="838198" cy="90071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72602C-51E6-364D-A54B-4B9A29A9481B}"/>
              </a:ext>
            </a:extLst>
          </p:cNvPr>
          <p:cNvSpPr txBox="1"/>
          <p:nvPr/>
        </p:nvSpPr>
        <p:spPr>
          <a:xfrm>
            <a:off x="9512144" y="3361271"/>
            <a:ext cx="2789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/>
              <a:t>Infer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the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integrities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of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other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stations</a:t>
            </a:r>
            <a:r>
              <a:rPr lang="zh-CN" altLang="en-US" sz="1600" b="1" i="1" dirty="0"/>
              <a:t> </a:t>
            </a:r>
            <a:endParaRPr lang="en-CN" sz="1600" b="1" i="1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FE0D228-7607-9844-8A3C-15D8DD6507CA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4271144" y="2528628"/>
            <a:ext cx="497378" cy="131733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CE40108-0E16-B249-A7B9-804850BF71E5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768522" y="2528628"/>
            <a:ext cx="1284774" cy="131733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3F2B5BD-576B-8C45-9580-BBCCC6B83019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768522" y="2526548"/>
            <a:ext cx="3038182" cy="1319419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9B0B4549-FF6F-1F4F-B352-166D193F2571}"/>
              </a:ext>
            </a:extLst>
          </p:cNvPr>
          <p:cNvSpPr/>
          <p:nvPr/>
        </p:nvSpPr>
        <p:spPr>
          <a:xfrm rot="5400000">
            <a:off x="5011682" y="738286"/>
            <a:ext cx="217207" cy="740357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7A135074-E47C-2E4E-8A9A-C3C9E6588BDA}"/>
              </a:ext>
            </a:extLst>
          </p:cNvPr>
          <p:cNvSpPr/>
          <p:nvPr/>
        </p:nvSpPr>
        <p:spPr>
          <a:xfrm rot="5400000">
            <a:off x="6746486" y="639067"/>
            <a:ext cx="203092" cy="959641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2" name="Left Brace 121">
            <a:extLst>
              <a:ext uri="{FF2B5EF4-FFF2-40B4-BE49-F238E27FC236}">
                <a16:creationId xmlns:a16="http://schemas.microsoft.com/office/drawing/2014/main" id="{9A00172D-6279-4C49-BE9C-CDEFD0AFBCD7}"/>
              </a:ext>
            </a:extLst>
          </p:cNvPr>
          <p:cNvSpPr/>
          <p:nvPr/>
        </p:nvSpPr>
        <p:spPr>
          <a:xfrm rot="5400000">
            <a:off x="8740323" y="795003"/>
            <a:ext cx="249721" cy="681384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C6AAC56-256A-0947-AB65-E11801571A15}"/>
              </a:ext>
            </a:extLst>
          </p:cNvPr>
          <p:cNvCxnSpPr>
            <a:cxnSpLocks/>
          </p:cNvCxnSpPr>
          <p:nvPr/>
        </p:nvCxnSpPr>
        <p:spPr>
          <a:xfrm flipH="1" flipV="1">
            <a:off x="9044928" y="1379735"/>
            <a:ext cx="1430860" cy="198153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300EDC7-CF07-F34D-9835-AF6DD2408E95}"/>
              </a:ext>
            </a:extLst>
          </p:cNvPr>
          <p:cNvCxnSpPr>
            <a:cxnSpLocks/>
          </p:cNvCxnSpPr>
          <p:nvPr/>
        </p:nvCxnSpPr>
        <p:spPr>
          <a:xfrm flipH="1" flipV="1">
            <a:off x="6873159" y="1299515"/>
            <a:ext cx="3602629" cy="2080484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A67B1DF-F99E-BF46-B23C-A2897755D2F1}"/>
              </a:ext>
            </a:extLst>
          </p:cNvPr>
          <p:cNvSpPr txBox="1"/>
          <p:nvPr/>
        </p:nvSpPr>
        <p:spPr>
          <a:xfrm>
            <a:off x="964405" y="266439"/>
            <a:ext cx="1539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Collected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data/</a:t>
            </a:r>
          </a:p>
          <a:p>
            <a:r>
              <a:rPr lang="en-US" altLang="zh-CN" sz="1600" b="1" dirty="0"/>
              <a:t>collected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region</a:t>
            </a:r>
            <a:endParaRPr lang="en-CN" sz="1600" b="1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8A0F552-A8D8-FD4E-B6AF-56B9053C8D25}"/>
              </a:ext>
            </a:extLst>
          </p:cNvPr>
          <p:cNvCxnSpPr>
            <a:cxnSpLocks/>
          </p:cNvCxnSpPr>
          <p:nvPr/>
        </p:nvCxnSpPr>
        <p:spPr>
          <a:xfrm flipV="1">
            <a:off x="986409" y="255981"/>
            <a:ext cx="2122097" cy="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3743CEA-6511-944D-8337-FE5D5062A8FC}"/>
              </a:ext>
            </a:extLst>
          </p:cNvPr>
          <p:cNvCxnSpPr>
            <a:cxnSpLocks/>
          </p:cNvCxnSpPr>
          <p:nvPr/>
        </p:nvCxnSpPr>
        <p:spPr>
          <a:xfrm>
            <a:off x="984285" y="249296"/>
            <a:ext cx="1" cy="758661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15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DBB0D4D-671C-5C49-953B-327888875B76}"/>
              </a:ext>
            </a:extLst>
          </p:cNvPr>
          <p:cNvSpPr/>
          <p:nvPr/>
        </p:nvSpPr>
        <p:spPr>
          <a:xfrm>
            <a:off x="5317447" y="1449189"/>
            <a:ext cx="4393768" cy="412254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3E5A969-A824-0242-9A7B-F8762E528411}"/>
              </a:ext>
            </a:extLst>
          </p:cNvPr>
          <p:cNvSpPr/>
          <p:nvPr/>
        </p:nvSpPr>
        <p:spPr>
          <a:xfrm>
            <a:off x="7347595" y="2628296"/>
            <a:ext cx="899309" cy="88216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76B91B-C385-F34E-9DA6-C71C89996AFA}"/>
              </a:ext>
            </a:extLst>
          </p:cNvPr>
          <p:cNvCxnSpPr>
            <a:cxnSpLocks/>
          </p:cNvCxnSpPr>
          <p:nvPr/>
        </p:nvCxnSpPr>
        <p:spPr>
          <a:xfrm>
            <a:off x="5939719" y="4459521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03B9DF-DCFE-B44B-BD7E-2C01344242ED}"/>
              </a:ext>
            </a:extLst>
          </p:cNvPr>
          <p:cNvCxnSpPr>
            <a:cxnSpLocks/>
          </p:cNvCxnSpPr>
          <p:nvPr/>
        </p:nvCxnSpPr>
        <p:spPr>
          <a:xfrm flipV="1">
            <a:off x="5939719" y="2261563"/>
            <a:ext cx="0" cy="22093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74BDF9D-669B-3E4F-8921-02A1C5CC2683}"/>
              </a:ext>
            </a:extLst>
          </p:cNvPr>
          <p:cNvSpPr/>
          <p:nvPr/>
        </p:nvSpPr>
        <p:spPr>
          <a:xfrm>
            <a:off x="7604465" y="317129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D01878-DFA8-9641-BF66-9BF0A7951035}"/>
              </a:ext>
            </a:extLst>
          </p:cNvPr>
          <p:cNvSpPr/>
          <p:nvPr/>
        </p:nvSpPr>
        <p:spPr>
          <a:xfrm>
            <a:off x="7721248" y="2958797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991CED-6061-B745-B2DE-2490397706BF}"/>
              </a:ext>
            </a:extLst>
          </p:cNvPr>
          <p:cNvSpPr/>
          <p:nvPr/>
        </p:nvSpPr>
        <p:spPr>
          <a:xfrm>
            <a:off x="7463532" y="3023688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4923E2-3CE4-A247-B310-E1D6ACEC0D9E}"/>
              </a:ext>
            </a:extLst>
          </p:cNvPr>
          <p:cNvSpPr/>
          <p:nvPr/>
        </p:nvSpPr>
        <p:spPr>
          <a:xfrm>
            <a:off x="7642409" y="2892567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8B3CD2-E3B0-1749-B699-A4059C535166}"/>
              </a:ext>
            </a:extLst>
          </p:cNvPr>
          <p:cNvSpPr/>
          <p:nvPr/>
        </p:nvSpPr>
        <p:spPr>
          <a:xfrm>
            <a:off x="7615929" y="335644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93CD98-31D7-8B42-B74F-F2A179C1DE41}"/>
                  </a:ext>
                </a:extLst>
              </p:cNvPr>
              <p:cNvSpPr txBox="1"/>
              <p:nvPr/>
            </p:nvSpPr>
            <p:spPr>
              <a:xfrm>
                <a:off x="5970317" y="2171794"/>
                <a:ext cx="23055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Taxonomic factor 2|cluster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93CD98-31D7-8B42-B74F-F2A179C1D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17" y="2171794"/>
                <a:ext cx="2305578" cy="307777"/>
              </a:xfrm>
              <a:prstGeom prst="rect">
                <a:avLst/>
              </a:prstGeom>
              <a:blipFill>
                <a:blip r:embed="rId2"/>
                <a:stretch>
                  <a:fillRect l="-546" t="-3846" b="-192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3AF56E9D-52C0-ED4E-9748-2D7DA02A995F}"/>
              </a:ext>
            </a:extLst>
          </p:cNvPr>
          <p:cNvSpPr/>
          <p:nvPr/>
        </p:nvSpPr>
        <p:spPr>
          <a:xfrm>
            <a:off x="7706063" y="299161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1ADDF2-83D9-E645-9FD6-9E5943427EE3}"/>
              </a:ext>
            </a:extLst>
          </p:cNvPr>
          <p:cNvSpPr/>
          <p:nvPr/>
        </p:nvSpPr>
        <p:spPr>
          <a:xfrm>
            <a:off x="7695652" y="312786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42CC59-2EED-D849-A925-F2012E1AE556}"/>
              </a:ext>
            </a:extLst>
          </p:cNvPr>
          <p:cNvSpPr/>
          <p:nvPr/>
        </p:nvSpPr>
        <p:spPr>
          <a:xfrm>
            <a:off x="7863703" y="282091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A43F45-4AFE-A749-B4C2-B6A83508936F}"/>
              </a:ext>
            </a:extLst>
          </p:cNvPr>
          <p:cNvSpPr/>
          <p:nvPr/>
        </p:nvSpPr>
        <p:spPr>
          <a:xfrm>
            <a:off x="7843954" y="288712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F6900B-F21D-BF43-9377-D40EE09AE745}"/>
              </a:ext>
            </a:extLst>
          </p:cNvPr>
          <p:cNvSpPr/>
          <p:nvPr/>
        </p:nvSpPr>
        <p:spPr>
          <a:xfrm>
            <a:off x="7719625" y="281270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F59B2E-C700-5E4C-8310-0A18CCBE71DA}"/>
                  </a:ext>
                </a:extLst>
              </p:cNvPr>
              <p:cNvSpPr txBox="1"/>
              <p:nvPr/>
            </p:nvSpPr>
            <p:spPr>
              <a:xfrm>
                <a:off x="96542" y="312615"/>
                <a:ext cx="2556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</a:rPr>
                  <a:t>For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sz="28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CN" sz="2800" b="1" i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F59B2E-C700-5E4C-8310-0A18CCBE7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" y="312615"/>
                <a:ext cx="2556662" cy="523220"/>
              </a:xfrm>
              <a:prstGeom prst="rect">
                <a:avLst/>
              </a:prstGeom>
              <a:blipFill>
                <a:blip r:embed="rId3"/>
                <a:stretch>
                  <a:fillRect l="-4950" t="-11905" r="-495" b="-30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8309F5-1112-D842-83BC-9298D793A29F}"/>
                  </a:ext>
                </a:extLst>
              </p:cNvPr>
              <p:cNvSpPr txBox="1"/>
              <p:nvPr/>
            </p:nvSpPr>
            <p:spPr>
              <a:xfrm>
                <a:off x="6512424" y="4493449"/>
                <a:ext cx="2531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Taxonomic factor 1|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cluster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8309F5-1112-D842-83BC-9298D793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424" y="4493449"/>
                <a:ext cx="2531667" cy="307777"/>
              </a:xfrm>
              <a:prstGeom prst="rect">
                <a:avLst/>
              </a:prstGeom>
              <a:blipFill>
                <a:blip r:embed="rId4"/>
                <a:stretch>
                  <a:fillRect l="-498" t="-3846" b="-192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CE3FDFFF-5F15-4449-AC37-519257237FB5}"/>
              </a:ext>
            </a:extLst>
          </p:cNvPr>
          <p:cNvSpPr/>
          <p:nvPr/>
        </p:nvSpPr>
        <p:spPr>
          <a:xfrm>
            <a:off x="6441772" y="397321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7BB62F-E127-8440-B31A-8452D82053C1}"/>
              </a:ext>
            </a:extLst>
          </p:cNvPr>
          <p:cNvCxnSpPr>
            <a:cxnSpLocks/>
          </p:cNvCxnSpPr>
          <p:nvPr/>
        </p:nvCxnSpPr>
        <p:spPr>
          <a:xfrm flipH="1">
            <a:off x="6581885" y="3341937"/>
            <a:ext cx="843432" cy="64066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0E50FB-AF15-764C-BCB8-EF7CF7D87FD6}"/>
              </a:ext>
            </a:extLst>
          </p:cNvPr>
          <p:cNvSpPr txBox="1"/>
          <p:nvPr/>
        </p:nvSpPr>
        <p:spPr>
          <a:xfrm>
            <a:off x="6971503" y="3658896"/>
            <a:ext cx="1846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</a:t>
            </a:r>
            <a:r>
              <a:rPr lang="en-CN" sz="1050" b="1" dirty="0"/>
              <a:t>ifference in taxa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FE74774-DE4D-E247-8022-6DA0D3B656CC}"/>
                  </a:ext>
                </a:extLst>
              </p:cNvPr>
              <p:cNvSpPr txBox="1"/>
              <p:nvPr/>
            </p:nvSpPr>
            <p:spPr>
              <a:xfrm>
                <a:off x="8547322" y="2073160"/>
                <a:ext cx="18465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400" b="1" i="1" dirty="0"/>
                  <a:t>‘reference area’ in </a:t>
                </a:r>
                <a:r>
                  <a:rPr lang="en-US" altLang="zh-CN" sz="1400" b="1" dirty="0"/>
                  <a:t>cluster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400" b="1" i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FE74774-DE4D-E247-8022-6DA0D3B65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7322" y="2073160"/>
                <a:ext cx="1846500" cy="523220"/>
              </a:xfrm>
              <a:prstGeom prst="rect">
                <a:avLst/>
              </a:prstGeom>
              <a:blipFill>
                <a:blip r:embed="rId5"/>
                <a:stretch>
                  <a:fillRect l="-680" t="-2381" b="-1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5532F88-4E0B-1F40-BC07-A5179174FAE1}"/>
              </a:ext>
            </a:extLst>
          </p:cNvPr>
          <p:cNvCxnSpPr>
            <a:cxnSpLocks/>
          </p:cNvCxnSpPr>
          <p:nvPr/>
        </p:nvCxnSpPr>
        <p:spPr>
          <a:xfrm flipH="1">
            <a:off x="8324120" y="2618646"/>
            <a:ext cx="361100" cy="2306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A906E5B-79E4-AE47-817A-99C0B2EF1960}"/>
              </a:ext>
            </a:extLst>
          </p:cNvPr>
          <p:cNvSpPr/>
          <p:nvPr/>
        </p:nvSpPr>
        <p:spPr>
          <a:xfrm>
            <a:off x="429667" y="3220196"/>
            <a:ext cx="4393768" cy="19341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49B8D1-7B8E-5A46-8823-B3B9E1120C8C}"/>
              </a:ext>
            </a:extLst>
          </p:cNvPr>
          <p:cNvCxnSpPr>
            <a:cxnSpLocks/>
          </p:cNvCxnSpPr>
          <p:nvPr/>
        </p:nvCxnSpPr>
        <p:spPr>
          <a:xfrm>
            <a:off x="1051939" y="4290994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6A21049-60D1-0C47-8B63-7E2A8395A8E2}"/>
              </a:ext>
            </a:extLst>
          </p:cNvPr>
          <p:cNvSpPr/>
          <p:nvPr/>
        </p:nvSpPr>
        <p:spPr>
          <a:xfrm>
            <a:off x="2831449" y="4198661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945FD5-DC99-FA4F-9934-FD3F67FBD7D1}"/>
              </a:ext>
            </a:extLst>
          </p:cNvPr>
          <p:cNvSpPr/>
          <p:nvPr/>
        </p:nvSpPr>
        <p:spPr>
          <a:xfrm>
            <a:off x="2895696" y="420207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88B521A-EC78-4A4B-B865-36DD2AFA62B6}"/>
              </a:ext>
            </a:extLst>
          </p:cNvPr>
          <p:cNvSpPr/>
          <p:nvPr/>
        </p:nvSpPr>
        <p:spPr>
          <a:xfrm>
            <a:off x="3048096" y="419982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43EA9229-D16B-FA40-88BF-D91337723411}"/>
              </a:ext>
            </a:extLst>
          </p:cNvPr>
          <p:cNvSpPr/>
          <p:nvPr/>
        </p:nvSpPr>
        <p:spPr>
          <a:xfrm>
            <a:off x="2721947" y="4089783"/>
            <a:ext cx="60511" cy="320852"/>
          </a:xfrm>
          <a:prstGeom prst="leftBracke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53F3C667-F8D8-3E49-A3A1-D034287EF6E3}"/>
              </a:ext>
            </a:extLst>
          </p:cNvPr>
          <p:cNvSpPr/>
          <p:nvPr/>
        </p:nvSpPr>
        <p:spPr>
          <a:xfrm rot="10800000">
            <a:off x="3178183" y="4090225"/>
            <a:ext cx="60511" cy="320852"/>
          </a:xfrm>
          <a:prstGeom prst="leftBracke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3F21E0-10BE-E34D-B0CB-6B40DD609FA1}"/>
              </a:ext>
            </a:extLst>
          </p:cNvPr>
          <p:cNvSpPr/>
          <p:nvPr/>
        </p:nvSpPr>
        <p:spPr>
          <a:xfrm>
            <a:off x="1313410" y="4195692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6688E6-BB63-9F45-B76D-009141FD0334}"/>
              </a:ext>
            </a:extLst>
          </p:cNvPr>
          <p:cNvSpPr/>
          <p:nvPr/>
        </p:nvSpPr>
        <p:spPr>
          <a:xfrm>
            <a:off x="1762315" y="419313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CC81FD2-4F88-1F40-87FE-7684E9A079F3}"/>
              </a:ext>
            </a:extLst>
          </p:cNvPr>
          <p:cNvSpPr/>
          <p:nvPr/>
        </p:nvSpPr>
        <p:spPr>
          <a:xfrm>
            <a:off x="3822261" y="4218331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285A52-BC3E-1C4E-867E-AB358D5C4420}"/>
              </a:ext>
            </a:extLst>
          </p:cNvPr>
          <p:cNvCxnSpPr>
            <a:cxnSpLocks/>
          </p:cNvCxnSpPr>
          <p:nvPr/>
        </p:nvCxnSpPr>
        <p:spPr>
          <a:xfrm flipH="1">
            <a:off x="1890809" y="4239301"/>
            <a:ext cx="762395" cy="1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7598ADC-993F-FB47-A7F7-CEC1E57E98E3}"/>
              </a:ext>
            </a:extLst>
          </p:cNvPr>
          <p:cNvSpPr txBox="1"/>
          <p:nvPr/>
        </p:nvSpPr>
        <p:spPr>
          <a:xfrm>
            <a:off x="737400" y="3784779"/>
            <a:ext cx="23811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</a:t>
            </a:r>
            <a:r>
              <a:rPr lang="en-CN" sz="1100" b="1" dirty="0"/>
              <a:t>ifference in taxa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ACD5032-31E1-8047-86F3-3A9E68052E29}"/>
                  </a:ext>
                </a:extLst>
              </p:cNvPr>
              <p:cNvSpPr txBox="1"/>
              <p:nvPr/>
            </p:nvSpPr>
            <p:spPr>
              <a:xfrm>
                <a:off x="2272006" y="4370061"/>
                <a:ext cx="2531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Taxonomic factor |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cluster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ACD5032-31E1-8047-86F3-3A9E6805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006" y="4370061"/>
                <a:ext cx="2531667" cy="307777"/>
              </a:xfrm>
              <a:prstGeom prst="rect">
                <a:avLst/>
              </a:prstGeom>
              <a:blipFill>
                <a:blip r:embed="rId6"/>
                <a:stretch>
                  <a:fillRect l="-1000" t="-4000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4ACBD1-0FB2-864B-B564-38D35A61CE7A}"/>
                  </a:ext>
                </a:extLst>
              </p:cNvPr>
              <p:cNvSpPr txBox="1"/>
              <p:nvPr/>
            </p:nvSpPr>
            <p:spPr>
              <a:xfrm>
                <a:off x="3207053" y="2694240"/>
                <a:ext cx="19931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400" b="1" i="1" dirty="0"/>
                  <a:t>‘reference interval’ in </a:t>
                </a:r>
                <a:r>
                  <a:rPr lang="en-US" altLang="zh-CN" sz="1400" b="1" dirty="0"/>
                  <a:t>cluster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400" b="1" i="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4ACBD1-0FB2-864B-B564-38D35A61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53" y="2694240"/>
                <a:ext cx="1993166" cy="523220"/>
              </a:xfrm>
              <a:prstGeom prst="rect">
                <a:avLst/>
              </a:prstGeom>
              <a:blipFill>
                <a:blip r:embed="rId7"/>
                <a:stretch>
                  <a:fillRect l="-633" t="-2381" b="-1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354CF3-44F8-004E-A91B-196B3FBE2792}"/>
              </a:ext>
            </a:extLst>
          </p:cNvPr>
          <p:cNvCxnSpPr>
            <a:cxnSpLocks/>
          </p:cNvCxnSpPr>
          <p:nvPr/>
        </p:nvCxnSpPr>
        <p:spPr>
          <a:xfrm flipH="1">
            <a:off x="3207053" y="3217019"/>
            <a:ext cx="396604" cy="784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8C3FB4-9C61-B74D-AFCC-65DE61B97A7A}"/>
              </a:ext>
            </a:extLst>
          </p:cNvPr>
          <p:cNvSpPr txBox="1"/>
          <p:nvPr/>
        </p:nvSpPr>
        <p:spPr>
          <a:xfrm>
            <a:off x="0" y="5670288"/>
            <a:ext cx="5662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</a:t>
            </a:r>
            <a:r>
              <a:rPr lang="en-CN" sz="2000" b="1" i="1" dirty="0"/>
              <a:t>ne-dimentional measurement of taxa composition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9897B45-B918-D246-BAFE-C1F44F1F3615}"/>
              </a:ext>
            </a:extLst>
          </p:cNvPr>
          <p:cNvSpPr txBox="1"/>
          <p:nvPr/>
        </p:nvSpPr>
        <p:spPr>
          <a:xfrm>
            <a:off x="6648258" y="5670288"/>
            <a:ext cx="198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</a:t>
            </a:r>
            <a:r>
              <a:rPr lang="en-CN" sz="2000" b="1" i="1" dirty="0"/>
              <a:t>wo-dimentional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E43E8C-3123-2848-BBD6-F51293F315BB}"/>
              </a:ext>
            </a:extLst>
          </p:cNvPr>
          <p:cNvSpPr txBox="1"/>
          <p:nvPr/>
        </p:nvSpPr>
        <p:spPr>
          <a:xfrm>
            <a:off x="9791743" y="5670288"/>
            <a:ext cx="2222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higher</a:t>
            </a:r>
            <a:r>
              <a:rPr lang="en-CN" sz="2000" b="1" i="1" dirty="0"/>
              <a:t>-dimentional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EEC36D-20AA-3047-993C-52A6DC2C28AD}"/>
                  </a:ext>
                </a:extLst>
              </p:cNvPr>
              <p:cNvSpPr txBox="1"/>
              <p:nvPr/>
            </p:nvSpPr>
            <p:spPr>
              <a:xfrm>
                <a:off x="10667632" y="3448778"/>
                <a:ext cx="6286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3200" b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FEEC36D-20AA-3047-993C-52A6DC2C2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632" y="3448778"/>
                <a:ext cx="6286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Process 94">
            <a:extLst>
              <a:ext uri="{FF2B5EF4-FFF2-40B4-BE49-F238E27FC236}">
                <a16:creationId xmlns:a16="http://schemas.microsoft.com/office/drawing/2014/main" id="{B94B3F79-E406-6249-AF1A-DA455F678DA0}"/>
              </a:ext>
            </a:extLst>
          </p:cNvPr>
          <p:cNvSpPr/>
          <p:nvPr/>
        </p:nvSpPr>
        <p:spPr>
          <a:xfrm>
            <a:off x="58938" y="865533"/>
            <a:ext cx="11955785" cy="5384660"/>
          </a:xfrm>
          <a:prstGeom prst="flowChartProcess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847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49B8D1-7B8E-5A46-8823-B3B9E1120C8C}"/>
              </a:ext>
            </a:extLst>
          </p:cNvPr>
          <p:cNvCxnSpPr>
            <a:cxnSpLocks/>
          </p:cNvCxnSpPr>
          <p:nvPr/>
        </p:nvCxnSpPr>
        <p:spPr>
          <a:xfrm flipV="1">
            <a:off x="1108129" y="3310973"/>
            <a:ext cx="6198867" cy="158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6A21049-60D1-0C47-8B63-7E2A8395A8E2}"/>
              </a:ext>
            </a:extLst>
          </p:cNvPr>
          <p:cNvSpPr/>
          <p:nvPr/>
        </p:nvSpPr>
        <p:spPr>
          <a:xfrm>
            <a:off x="5875863" y="323047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C945FD5-DC99-FA4F-9934-FD3F67FBD7D1}"/>
              </a:ext>
            </a:extLst>
          </p:cNvPr>
          <p:cNvSpPr/>
          <p:nvPr/>
        </p:nvSpPr>
        <p:spPr>
          <a:xfrm>
            <a:off x="5940110" y="3233887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88B521A-EC78-4A4B-B865-36DD2AFA62B6}"/>
              </a:ext>
            </a:extLst>
          </p:cNvPr>
          <p:cNvSpPr/>
          <p:nvPr/>
        </p:nvSpPr>
        <p:spPr>
          <a:xfrm>
            <a:off x="6092510" y="3231641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Left Bracket 68">
            <a:extLst>
              <a:ext uri="{FF2B5EF4-FFF2-40B4-BE49-F238E27FC236}">
                <a16:creationId xmlns:a16="http://schemas.microsoft.com/office/drawing/2014/main" id="{43EA9229-D16B-FA40-88BF-D91337723411}"/>
              </a:ext>
            </a:extLst>
          </p:cNvPr>
          <p:cNvSpPr/>
          <p:nvPr/>
        </p:nvSpPr>
        <p:spPr>
          <a:xfrm>
            <a:off x="5766361" y="3121595"/>
            <a:ext cx="60511" cy="320852"/>
          </a:xfrm>
          <a:prstGeom prst="leftBracke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53F3C667-F8D8-3E49-A3A1-D034287EF6E3}"/>
              </a:ext>
            </a:extLst>
          </p:cNvPr>
          <p:cNvSpPr/>
          <p:nvPr/>
        </p:nvSpPr>
        <p:spPr>
          <a:xfrm rot="10800000">
            <a:off x="6222597" y="3122037"/>
            <a:ext cx="60511" cy="320852"/>
          </a:xfrm>
          <a:prstGeom prst="leftBracket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06688E6-BB63-9F45-B76D-009141FD0334}"/>
              </a:ext>
            </a:extLst>
          </p:cNvPr>
          <p:cNvSpPr/>
          <p:nvPr/>
        </p:nvSpPr>
        <p:spPr>
          <a:xfrm>
            <a:off x="3311839" y="321522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285A52-BC3E-1C4E-867E-AB358D5C4420}"/>
              </a:ext>
            </a:extLst>
          </p:cNvPr>
          <p:cNvCxnSpPr>
            <a:cxnSpLocks/>
          </p:cNvCxnSpPr>
          <p:nvPr/>
        </p:nvCxnSpPr>
        <p:spPr>
          <a:xfrm flipH="1">
            <a:off x="2373368" y="3248945"/>
            <a:ext cx="889722" cy="154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598ADC-993F-FB47-A7F7-CEC1E57E98E3}"/>
                  </a:ext>
                </a:extLst>
              </p:cNvPr>
              <p:cNvSpPr txBox="1"/>
              <p:nvPr/>
            </p:nvSpPr>
            <p:spPr>
              <a:xfrm>
                <a:off x="2312036" y="2949782"/>
                <a:ext cx="1110280" cy="2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1" dirty="0"/>
                  <a:t>D</a:t>
                </a:r>
                <a:r>
                  <a:rPr lang="en-CN" sz="1100" b="1" dirty="0"/>
                  <a:t>istance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𝒅𝒆𝒈</m:t>
                        </m:r>
                      </m:sub>
                    </m:sSub>
                  </m:oMath>
                </a14:m>
                <a:r>
                  <a:rPr lang="en-CN" sz="1100" b="1" dirty="0"/>
                  <a:t> 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7598ADC-993F-FB47-A7F7-CEC1E57E9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036" y="2949782"/>
                <a:ext cx="1110280" cy="277640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ACD5032-31E1-8047-86F3-3A9E68052E29}"/>
                  </a:ext>
                </a:extLst>
              </p:cNvPr>
              <p:cNvSpPr txBox="1"/>
              <p:nvPr/>
            </p:nvSpPr>
            <p:spPr>
              <a:xfrm>
                <a:off x="6678861" y="3382632"/>
                <a:ext cx="12562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ZCI |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cluster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ACD5032-31E1-8047-86F3-3A9E6805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61" y="3382632"/>
                <a:ext cx="1256271" cy="307777"/>
              </a:xfrm>
              <a:prstGeom prst="rect">
                <a:avLst/>
              </a:prstGeom>
              <a:blipFill>
                <a:blip r:embed="rId3"/>
                <a:stretch>
                  <a:fillRect l="-2020" t="-4000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4ACBD1-0FB2-864B-B564-38D35A61CE7A}"/>
                  </a:ext>
                </a:extLst>
              </p:cNvPr>
              <p:cNvSpPr txBox="1"/>
              <p:nvPr/>
            </p:nvSpPr>
            <p:spPr>
              <a:xfrm>
                <a:off x="6465164" y="2218017"/>
                <a:ext cx="19931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400" b="1" i="1" dirty="0"/>
                  <a:t>‘reference endpoint’ in </a:t>
                </a:r>
                <a:r>
                  <a:rPr lang="en-US" altLang="zh-CN" sz="1400" b="1" dirty="0"/>
                  <a:t>cluster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400" b="1" i="1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14ACBD1-0FB2-864B-B564-38D35A61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64" y="2218017"/>
                <a:ext cx="1993166" cy="523220"/>
              </a:xfrm>
              <a:prstGeom prst="rect">
                <a:avLst/>
              </a:prstGeom>
              <a:blipFill>
                <a:blip r:embed="rId4"/>
                <a:stretch>
                  <a:fillRect l="-1266" t="-2326" b="-93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F354CF3-44F8-004E-A91B-196B3FBE2792}"/>
              </a:ext>
            </a:extLst>
          </p:cNvPr>
          <p:cNvCxnSpPr>
            <a:cxnSpLocks/>
          </p:cNvCxnSpPr>
          <p:nvPr/>
        </p:nvCxnSpPr>
        <p:spPr>
          <a:xfrm flipH="1">
            <a:off x="6251467" y="2725571"/>
            <a:ext cx="427394" cy="3074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98C3FB4-9C61-B74D-AFCC-65DE61B97A7A}"/>
              </a:ext>
            </a:extLst>
          </p:cNvPr>
          <p:cNvSpPr txBox="1"/>
          <p:nvPr/>
        </p:nvSpPr>
        <p:spPr>
          <a:xfrm>
            <a:off x="2564335" y="3912262"/>
            <a:ext cx="4719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Details in o</a:t>
            </a:r>
            <a:r>
              <a:rPr lang="en-CN" sz="1400" b="1" i="1" dirty="0"/>
              <a:t>ne-dimentional measurement of taxa composition</a:t>
            </a:r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9BB3A34-7C13-914E-BF38-48FDD2F46F94}"/>
              </a:ext>
            </a:extLst>
          </p:cNvPr>
          <p:cNvSpPr/>
          <p:nvPr/>
        </p:nvSpPr>
        <p:spPr>
          <a:xfrm>
            <a:off x="1803961" y="3121153"/>
            <a:ext cx="60511" cy="320852"/>
          </a:xfrm>
          <a:prstGeom prst="leftBracke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5A0CB2A9-770D-3E4C-88DC-BD384023B9C5}"/>
              </a:ext>
            </a:extLst>
          </p:cNvPr>
          <p:cNvSpPr/>
          <p:nvPr/>
        </p:nvSpPr>
        <p:spPr>
          <a:xfrm rot="10800000">
            <a:off x="2260197" y="3121595"/>
            <a:ext cx="60511" cy="320852"/>
          </a:xfrm>
          <a:prstGeom prst="leftBracket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07C70C-CA53-5D4B-BE64-9C04DA05EA74}"/>
              </a:ext>
            </a:extLst>
          </p:cNvPr>
          <p:cNvSpPr/>
          <p:nvPr/>
        </p:nvSpPr>
        <p:spPr>
          <a:xfrm>
            <a:off x="1920576" y="324894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B57070C-4215-0A4E-BD07-C4432E21DB5E}"/>
              </a:ext>
            </a:extLst>
          </p:cNvPr>
          <p:cNvSpPr/>
          <p:nvPr/>
        </p:nvSpPr>
        <p:spPr>
          <a:xfrm>
            <a:off x="1984823" y="325235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1495B4-2DDD-3244-8A22-BC09E518B11E}"/>
              </a:ext>
            </a:extLst>
          </p:cNvPr>
          <p:cNvSpPr/>
          <p:nvPr/>
        </p:nvSpPr>
        <p:spPr>
          <a:xfrm>
            <a:off x="2137223" y="325011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CD432B7-C782-1542-A1A6-5449EB93014C}"/>
                  </a:ext>
                </a:extLst>
              </p:cNvPr>
              <p:cNvSpPr txBox="1"/>
              <p:nvPr/>
            </p:nvSpPr>
            <p:spPr>
              <a:xfrm>
                <a:off x="797549" y="2127762"/>
                <a:ext cx="19931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N" sz="1400" b="1" i="1" dirty="0"/>
                  <a:t>‘degraded endpoint’ in </a:t>
                </a:r>
                <a:r>
                  <a:rPr lang="en-US" altLang="zh-CN" sz="1400" b="1" dirty="0"/>
                  <a:t>cluster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400" b="1" i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CD432B7-C782-1542-A1A6-5449EB930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49" y="2127762"/>
                <a:ext cx="1993166" cy="523220"/>
              </a:xfrm>
              <a:prstGeom prst="rect">
                <a:avLst/>
              </a:prstGeom>
              <a:blipFill>
                <a:blip r:embed="rId5"/>
                <a:stretch>
                  <a:fillRect l="-633" t="-2381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A25F22D-9408-414D-B19F-EC0CF34E90C6}"/>
              </a:ext>
            </a:extLst>
          </p:cNvPr>
          <p:cNvCxnSpPr>
            <a:cxnSpLocks/>
          </p:cNvCxnSpPr>
          <p:nvPr/>
        </p:nvCxnSpPr>
        <p:spPr>
          <a:xfrm>
            <a:off x="1641597" y="2640907"/>
            <a:ext cx="394025" cy="495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AD2C6F9E-B0D8-644D-90FE-42D60397083F}"/>
              </a:ext>
            </a:extLst>
          </p:cNvPr>
          <p:cNvSpPr/>
          <p:nvPr/>
        </p:nvSpPr>
        <p:spPr>
          <a:xfrm>
            <a:off x="6738550" y="323488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570C8E0-6AEE-6A43-8129-842254A9E1DA}"/>
              </a:ext>
            </a:extLst>
          </p:cNvPr>
          <p:cNvSpPr/>
          <p:nvPr/>
        </p:nvSpPr>
        <p:spPr>
          <a:xfrm>
            <a:off x="1239178" y="322632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CB7A7E-EC6F-FC45-B102-E2D34312E64E}"/>
                  </a:ext>
                </a:extLst>
              </p:cNvPr>
              <p:cNvSpPr txBox="1"/>
              <p:nvPr/>
            </p:nvSpPr>
            <p:spPr>
              <a:xfrm>
                <a:off x="4064296" y="2948121"/>
                <a:ext cx="2381175" cy="2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1" dirty="0"/>
                  <a:t>D</a:t>
                </a:r>
                <a:r>
                  <a:rPr lang="en-CN" sz="1100" b="1" dirty="0"/>
                  <a:t>istance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𝒓𝒆𝒇</m:t>
                        </m:r>
                      </m:sub>
                    </m:sSub>
                  </m:oMath>
                </a14:m>
                <a:r>
                  <a:rPr lang="en-CN" sz="1100" b="1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0CB7A7E-EC6F-FC45-B102-E2D34312E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296" y="2948121"/>
                <a:ext cx="2381175" cy="27764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7D884A-D9B4-1544-8E00-2FD467F69121}"/>
              </a:ext>
            </a:extLst>
          </p:cNvPr>
          <p:cNvCxnSpPr>
            <a:cxnSpLocks/>
          </p:cNvCxnSpPr>
          <p:nvPr/>
        </p:nvCxnSpPr>
        <p:spPr>
          <a:xfrm flipH="1">
            <a:off x="3529669" y="3248945"/>
            <a:ext cx="2121643" cy="1037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C8A7E35-B104-D247-891A-50DEDA07F114}"/>
              </a:ext>
            </a:extLst>
          </p:cNvPr>
          <p:cNvCxnSpPr>
            <a:cxnSpLocks/>
          </p:cNvCxnSpPr>
          <p:nvPr/>
        </p:nvCxnSpPr>
        <p:spPr>
          <a:xfrm flipH="1">
            <a:off x="3813795" y="1613255"/>
            <a:ext cx="2221026" cy="756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E88CE5-16C7-6F49-AB95-7C6A828572FD}"/>
              </a:ext>
            </a:extLst>
          </p:cNvPr>
          <p:cNvCxnSpPr>
            <a:cxnSpLocks/>
          </p:cNvCxnSpPr>
          <p:nvPr/>
        </p:nvCxnSpPr>
        <p:spPr>
          <a:xfrm>
            <a:off x="3913729" y="391394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D638D68-F2AB-1C42-9F4A-99DFABA26B24}"/>
              </a:ext>
            </a:extLst>
          </p:cNvPr>
          <p:cNvSpPr txBox="1"/>
          <p:nvPr/>
        </p:nvSpPr>
        <p:spPr>
          <a:xfrm>
            <a:off x="3871484" y="252621"/>
            <a:ext cx="2221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Probability density</a:t>
            </a:r>
            <a:endParaRPr lang="en-CN" sz="1200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81C458B-C7D1-C54F-9986-05950E9F5B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61" t="11194" r="2182" b="14049"/>
          <a:stretch/>
        </p:blipFill>
        <p:spPr>
          <a:xfrm>
            <a:off x="3960953" y="767350"/>
            <a:ext cx="1973637" cy="81059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32B47A-A8E7-CE40-B3C2-2D4FF217D3D4}"/>
              </a:ext>
            </a:extLst>
          </p:cNvPr>
          <p:cNvSpPr txBox="1"/>
          <p:nvPr/>
        </p:nvSpPr>
        <p:spPr>
          <a:xfrm>
            <a:off x="5367037" y="1603656"/>
            <a:ext cx="97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Stress level</a:t>
            </a:r>
            <a:endParaRPr lang="en-CN" sz="12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C10F5E7-C80C-1845-AB7D-4ECCE7DCCE6A}"/>
              </a:ext>
            </a:extLst>
          </p:cNvPr>
          <p:cNvCxnSpPr>
            <a:cxnSpLocks/>
          </p:cNvCxnSpPr>
          <p:nvPr/>
        </p:nvCxnSpPr>
        <p:spPr>
          <a:xfrm flipV="1">
            <a:off x="4447329" y="1797437"/>
            <a:ext cx="484076" cy="11568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3D3639-9649-0B46-AC39-38B7C9FF3D22}"/>
                  </a:ext>
                </a:extLst>
              </p:cNvPr>
              <p:cNvSpPr txBox="1"/>
              <p:nvPr/>
            </p:nvSpPr>
            <p:spPr>
              <a:xfrm>
                <a:off x="4848723" y="1484907"/>
                <a:ext cx="78283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0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CN" sz="105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3D3639-9649-0B46-AC39-38B7C9FF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723" y="1484907"/>
                <a:ext cx="782832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766E17-7FC2-8346-9301-967C38ECA5F0}"/>
                  </a:ext>
                </a:extLst>
              </p:cNvPr>
              <p:cNvSpPr txBox="1"/>
              <p:nvPr/>
            </p:nvSpPr>
            <p:spPr>
              <a:xfrm>
                <a:off x="5990909" y="659368"/>
                <a:ext cx="33502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N" sz="1200" b="1" dirty="0"/>
                  <a:t> a fixed degraded threshold,</a:t>
                </a:r>
              </a:p>
              <a:p>
                <a:r>
                  <a:rPr lang="en-CN" sz="1200" b="1" dirty="0"/>
                  <a:t>which will connect to quntile regression later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766E17-7FC2-8346-9301-967C38ECA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09" y="659368"/>
                <a:ext cx="3350261" cy="461665"/>
              </a:xfrm>
              <a:prstGeom prst="rect">
                <a:avLst/>
              </a:prstGeom>
              <a:blipFill>
                <a:blip r:embed="rId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61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D638D68-F2AB-1C42-9F4A-99DFABA26B24}"/>
                  </a:ext>
                </a:extLst>
              </p:cNvPr>
              <p:cNvSpPr txBox="1"/>
              <p:nvPr/>
            </p:nvSpPr>
            <p:spPr>
              <a:xfrm>
                <a:off x="1570894" y="666710"/>
                <a:ext cx="3489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Probability density|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𝒁𝑪𝑰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CN" sz="1600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D638D68-F2AB-1C42-9F4A-99DFABA26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94" y="666710"/>
                <a:ext cx="3489267" cy="338554"/>
              </a:xfrm>
              <a:prstGeom prst="rect">
                <a:avLst/>
              </a:prstGeom>
              <a:blipFill>
                <a:blip r:embed="rId2"/>
                <a:stretch>
                  <a:fillRect l="-1087" t="-7143" b="-17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76">
            <a:extLst>
              <a:ext uri="{FF2B5EF4-FFF2-40B4-BE49-F238E27FC236}">
                <a16:creationId xmlns:a16="http://schemas.microsoft.com/office/drawing/2014/main" id="{C81C458B-C7D1-C54F-9986-05950E9F5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1" t="11194" r="2182" b="14049"/>
          <a:stretch/>
        </p:blipFill>
        <p:spPr>
          <a:xfrm>
            <a:off x="1653390" y="1612790"/>
            <a:ext cx="2857185" cy="117347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032B47A-A8E7-CE40-B3C2-2D4FF217D3D4}"/>
              </a:ext>
            </a:extLst>
          </p:cNvPr>
          <p:cNvSpPr txBox="1"/>
          <p:nvPr/>
        </p:nvSpPr>
        <p:spPr>
          <a:xfrm>
            <a:off x="3762156" y="2850832"/>
            <a:ext cx="125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Stress level</a:t>
            </a:r>
            <a:endParaRPr lang="en-CN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3D3639-9649-0B46-AC39-38B7C9FF3D22}"/>
                  </a:ext>
                </a:extLst>
              </p:cNvPr>
              <p:cNvSpPr txBox="1"/>
              <p:nvPr/>
            </p:nvSpPr>
            <p:spPr>
              <a:xfrm>
                <a:off x="3096261" y="2674521"/>
                <a:ext cx="7828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F3D3639-9649-0B46-AC39-38B7C9FF3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61" y="2674521"/>
                <a:ext cx="7828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766E17-7FC2-8346-9301-967C38ECA5F0}"/>
                  </a:ext>
                </a:extLst>
              </p:cNvPr>
              <p:cNvSpPr txBox="1"/>
              <p:nvPr/>
            </p:nvSpPr>
            <p:spPr>
              <a:xfrm>
                <a:off x="1662977" y="3296736"/>
                <a:ext cx="3350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N" b="1" dirty="0"/>
                  <a:t> a fixed degraded threshold</a:t>
                </a: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D766E17-7FC2-8346-9301-967C38ECA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977" y="3296736"/>
                <a:ext cx="3350261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FCB5F9-3651-1143-90E9-FA4598F61D17}"/>
              </a:ext>
            </a:extLst>
          </p:cNvPr>
          <p:cNvCxnSpPr>
            <a:cxnSpLocks/>
          </p:cNvCxnSpPr>
          <p:nvPr/>
        </p:nvCxnSpPr>
        <p:spPr>
          <a:xfrm>
            <a:off x="5512708" y="2861333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A6DCBA-CF3D-3E4E-8372-923A3A08C16C}"/>
              </a:ext>
            </a:extLst>
          </p:cNvPr>
          <p:cNvCxnSpPr>
            <a:cxnSpLocks/>
          </p:cNvCxnSpPr>
          <p:nvPr/>
        </p:nvCxnSpPr>
        <p:spPr>
          <a:xfrm flipV="1">
            <a:off x="5512708" y="944788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EC5C629-09D4-ED45-A3C2-FE86E516AFBA}"/>
              </a:ext>
            </a:extLst>
          </p:cNvPr>
          <p:cNvSpPr/>
          <p:nvPr/>
        </p:nvSpPr>
        <p:spPr>
          <a:xfrm>
            <a:off x="6987802" y="160982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58DD768-7AE1-4346-9D15-4DF6F04309B1}"/>
              </a:ext>
            </a:extLst>
          </p:cNvPr>
          <p:cNvSpPr/>
          <p:nvPr/>
        </p:nvSpPr>
        <p:spPr>
          <a:xfrm>
            <a:off x="6458152" y="2016623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9043991-22F1-7A45-A9D9-CD3E30CCB318}"/>
              </a:ext>
            </a:extLst>
          </p:cNvPr>
          <p:cNvSpPr/>
          <p:nvPr/>
        </p:nvSpPr>
        <p:spPr>
          <a:xfrm>
            <a:off x="6044443" y="2453041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013528-95BE-A849-9370-8E05413ACCFD}"/>
              </a:ext>
            </a:extLst>
          </p:cNvPr>
          <p:cNvSpPr/>
          <p:nvPr/>
        </p:nvSpPr>
        <p:spPr>
          <a:xfrm>
            <a:off x="7277527" y="137586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5D3896-9523-9041-B1A6-7AF18064EB3F}"/>
              </a:ext>
            </a:extLst>
          </p:cNvPr>
          <p:cNvSpPr/>
          <p:nvPr/>
        </p:nvSpPr>
        <p:spPr>
          <a:xfrm>
            <a:off x="7569340" y="1609819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42C5106-A71E-A44D-A3D1-9250234A970C}"/>
              </a:ext>
            </a:extLst>
          </p:cNvPr>
          <p:cNvSpPr/>
          <p:nvPr/>
        </p:nvSpPr>
        <p:spPr>
          <a:xfrm>
            <a:off x="5952659" y="204783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E85365-DD69-DA47-A33B-650C9B6A3265}"/>
              </a:ext>
            </a:extLst>
          </p:cNvPr>
          <p:cNvSpPr/>
          <p:nvPr/>
        </p:nvSpPr>
        <p:spPr>
          <a:xfrm>
            <a:off x="7765883" y="1764561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AACE36-C84A-204E-AC1E-D73C48694A4F}"/>
              </a:ext>
            </a:extLst>
          </p:cNvPr>
          <p:cNvSpPr/>
          <p:nvPr/>
        </p:nvSpPr>
        <p:spPr>
          <a:xfrm>
            <a:off x="8175227" y="1718394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C3BCE7E-18B9-C041-A4B7-4ABE52B929F1}"/>
              </a:ext>
            </a:extLst>
          </p:cNvPr>
          <p:cNvSpPr/>
          <p:nvPr/>
        </p:nvSpPr>
        <p:spPr>
          <a:xfrm>
            <a:off x="8441139" y="1819963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AF21EF4-B1BF-7F4E-B9E0-FE5FE4CBE3FB}"/>
              </a:ext>
            </a:extLst>
          </p:cNvPr>
          <p:cNvCxnSpPr>
            <a:cxnSpLocks/>
          </p:cNvCxnSpPr>
          <p:nvPr/>
        </p:nvCxnSpPr>
        <p:spPr>
          <a:xfrm flipV="1">
            <a:off x="5687992" y="1468198"/>
            <a:ext cx="1401408" cy="99530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99FCF3F-A3CD-6843-8B6F-0155BB9D64A3}"/>
              </a:ext>
            </a:extLst>
          </p:cNvPr>
          <p:cNvCxnSpPr>
            <a:cxnSpLocks/>
          </p:cNvCxnSpPr>
          <p:nvPr/>
        </p:nvCxnSpPr>
        <p:spPr>
          <a:xfrm>
            <a:off x="7081651" y="1475947"/>
            <a:ext cx="1603842" cy="446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D90935-D7B2-1C49-A83B-4897E5921F72}"/>
                  </a:ext>
                </a:extLst>
              </p:cNvPr>
              <p:cNvSpPr txBox="1"/>
              <p:nvPr/>
            </p:nvSpPr>
            <p:spPr>
              <a:xfrm>
                <a:off x="7136738" y="2901486"/>
                <a:ext cx="3350260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𝒁𝑪𝑰</m:t>
                      </m:r>
                    </m:oMath>
                  </m:oMathPara>
                </a14:m>
                <a:endParaRPr lang="en-US" altLang="zh-CN" b="1" dirty="0"/>
              </a:p>
              <a:p>
                <a:r>
                  <a:rPr lang="en-US" sz="1600" b="1" dirty="0"/>
                  <a:t>(distance to reference composition)</a:t>
                </a:r>
                <a:endParaRPr lang="en-CN" sz="1600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FD90935-D7B2-1C49-A83B-4897E5921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38" y="2901486"/>
                <a:ext cx="3350260" cy="615553"/>
              </a:xfrm>
              <a:prstGeom prst="rect">
                <a:avLst/>
              </a:prstGeom>
              <a:blipFill>
                <a:blip r:embed="rId6"/>
                <a:stretch>
                  <a:fillRect l="-1136" b="-122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EAF697-F350-2740-BD73-FC59FE956D3F}"/>
                  </a:ext>
                </a:extLst>
              </p:cNvPr>
              <p:cNvSpPr txBox="1"/>
              <p:nvPr/>
            </p:nvSpPr>
            <p:spPr>
              <a:xfrm>
                <a:off x="5512708" y="651321"/>
                <a:ext cx="2771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zh-CN" b="1" dirty="0"/>
                  <a:t> th quantile of Stress level</a:t>
                </a:r>
                <a:endParaRPr lang="en-CN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3EAF697-F350-2740-BD73-FC59FE956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708" y="651321"/>
                <a:ext cx="2771977" cy="369332"/>
              </a:xfrm>
              <a:prstGeom prst="rect">
                <a:avLst/>
              </a:prstGeom>
              <a:blipFill>
                <a:blip r:embed="rId7"/>
                <a:stretch>
                  <a:fillRect t="-10000" r="-909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74980F-6E27-BE46-A8A8-5EE84AA5587F}"/>
              </a:ext>
            </a:extLst>
          </p:cNvPr>
          <p:cNvCxnSpPr>
            <a:cxnSpLocks/>
          </p:cNvCxnSpPr>
          <p:nvPr/>
        </p:nvCxnSpPr>
        <p:spPr>
          <a:xfrm>
            <a:off x="1547093" y="2828410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DBCD2A1-C266-5A47-9876-AE7F21E94C0E}"/>
              </a:ext>
            </a:extLst>
          </p:cNvPr>
          <p:cNvCxnSpPr>
            <a:cxnSpLocks/>
          </p:cNvCxnSpPr>
          <p:nvPr/>
        </p:nvCxnSpPr>
        <p:spPr>
          <a:xfrm flipV="1">
            <a:off x="1547093" y="911865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AC83E4E-0CB5-DE48-A94D-712CF4FD82D3}"/>
                  </a:ext>
                </a:extLst>
              </p:cNvPr>
              <p:cNvSpPr txBox="1"/>
              <p:nvPr/>
            </p:nvSpPr>
            <p:spPr>
              <a:xfrm>
                <a:off x="5909504" y="2886582"/>
                <a:ext cx="15210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𝒁𝑪𝑰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AC83E4E-0CB5-DE48-A94D-712CF4FD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04" y="2886582"/>
                <a:ext cx="152108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C75667E-BC1A-224B-AB80-1D67069E9A1F}"/>
              </a:ext>
            </a:extLst>
          </p:cNvPr>
          <p:cNvCxnSpPr>
            <a:cxnSpLocks/>
          </p:cNvCxnSpPr>
          <p:nvPr/>
        </p:nvCxnSpPr>
        <p:spPr>
          <a:xfrm flipV="1">
            <a:off x="6646854" y="1802978"/>
            <a:ext cx="0" cy="104171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AF8E45-AA3C-D742-8455-0BF1DCF33370}"/>
              </a:ext>
            </a:extLst>
          </p:cNvPr>
          <p:cNvCxnSpPr>
            <a:cxnSpLocks/>
          </p:cNvCxnSpPr>
          <p:nvPr/>
        </p:nvCxnSpPr>
        <p:spPr>
          <a:xfrm flipV="1">
            <a:off x="5566561" y="1781462"/>
            <a:ext cx="1031975" cy="385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A42FE5B-A40F-4D4F-BFF3-55C328DAFD92}"/>
                  </a:ext>
                </a:extLst>
              </p:cNvPr>
              <p:cNvSpPr txBox="1"/>
              <p:nvPr/>
            </p:nvSpPr>
            <p:spPr>
              <a:xfrm>
                <a:off x="4726587" y="1524748"/>
                <a:ext cx="12056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</m:oMath>
                  </m:oMathPara>
                </a14:m>
                <a:endParaRPr lang="en-CN" sz="1200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A42FE5B-A40F-4D4F-BFF3-55C328DA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87" y="1524748"/>
                <a:ext cx="120562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5E2E76C-8551-0840-8BA0-3486233E6C76}"/>
                  </a:ext>
                </a:extLst>
              </p:cNvPr>
              <p:cNvSpPr txBox="1"/>
              <p:nvPr/>
            </p:nvSpPr>
            <p:spPr>
              <a:xfrm>
                <a:off x="1570894" y="3814390"/>
                <a:ext cx="8860181" cy="1454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𝟗𝟎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𝒕𝒉𝒓𝒆𝒔𝒉𝒐𝒍𝒅</m:t>
                    </m:r>
                  </m:oMath>
                </a14:m>
                <a:r>
                  <a:rPr lang="en-CN" sz="2000" b="1" dirty="0"/>
                  <a:t>: </a:t>
                </a:r>
                <a:r>
                  <a:rPr lang="en-CN" b="1" dirty="0"/>
                  <a:t>only 10% samples at this ZCI level support its degraded</a:t>
                </a:r>
              </a:p>
              <a:p>
                <a:endParaRPr lang="en-CN" sz="1050" b="1" dirty="0"/>
              </a:p>
              <a:p>
                <a:r>
                  <a:rPr lang="en-CN" b="1" dirty="0"/>
                  <a:t>The higher the</a:t>
                </a:r>
                <a:r>
                  <a:rPr lang="en-CN" sz="105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altLang="zh-CN" b="1" dirty="0"/>
                  <a:t> parameter is, the more safety it is to reject “not degraded” decision</a:t>
                </a:r>
              </a:p>
              <a:p>
                <a:r>
                  <a:rPr lang="en-US" altLang="zh-CN" sz="11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N" sz="2000" b="1" dirty="0"/>
                  <a:t>: </a:t>
                </a:r>
                <a:r>
                  <a:rPr lang="en-CN" sz="2000" b="1" dirty="0">
                    <a:solidFill>
                      <a:srgbClr val="FF0000"/>
                    </a:solidFill>
                  </a:rPr>
                  <a:t>only all samples </a:t>
                </a:r>
                <a:r>
                  <a:rPr lang="en-CN" sz="2000" b="1" dirty="0"/>
                  <a:t>less than threshold supports to say “not degraded”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N" sz="2000" b="1" dirty="0"/>
                  <a:t>: </a:t>
                </a:r>
                <a:r>
                  <a:rPr lang="en-CN" sz="2000" b="1" dirty="0">
                    <a:solidFill>
                      <a:srgbClr val="FF0000"/>
                    </a:solidFill>
                  </a:rPr>
                  <a:t>even one sample </a:t>
                </a:r>
                <a:r>
                  <a:rPr lang="en-CN" sz="2000" b="1" dirty="0"/>
                  <a:t>less than threshold supports to say “not degraded”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5E2E76C-8551-0840-8BA0-3486233E6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94" y="3814390"/>
                <a:ext cx="8860181" cy="1454244"/>
              </a:xfrm>
              <a:prstGeom prst="rect">
                <a:avLst/>
              </a:prstGeom>
              <a:blipFill>
                <a:blip r:embed="rId10"/>
                <a:stretch>
                  <a:fillRect l="-572" t="-2609" b="-69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C73766-21B8-9448-811B-2314BB6612DF}"/>
              </a:ext>
            </a:extLst>
          </p:cNvPr>
          <p:cNvCxnSpPr>
            <a:cxnSpLocks/>
          </p:cNvCxnSpPr>
          <p:nvPr/>
        </p:nvCxnSpPr>
        <p:spPr>
          <a:xfrm>
            <a:off x="1028727" y="1375865"/>
            <a:ext cx="408651" cy="342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0760636-9CBA-644C-A612-216F0A58AF5E}"/>
              </a:ext>
            </a:extLst>
          </p:cNvPr>
          <p:cNvSpPr txBox="1"/>
          <p:nvPr/>
        </p:nvSpPr>
        <p:spPr>
          <a:xfrm>
            <a:off x="296011" y="200629"/>
            <a:ext cx="1251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The true distribution would never be known, and may not be necessary to know </a:t>
            </a:r>
          </a:p>
        </p:txBody>
      </p:sp>
    </p:spTree>
    <p:extLst>
      <p:ext uri="{BB962C8B-B14F-4D97-AF65-F5344CB8AC3E}">
        <p14:creationId xmlns:p14="http://schemas.microsoft.com/office/powerpoint/2010/main" val="1454278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0B0CD1-619F-A848-9C5A-4070A178D2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20"/>
          <a:stretch/>
        </p:blipFill>
        <p:spPr>
          <a:xfrm>
            <a:off x="580058" y="1043609"/>
            <a:ext cx="11031883" cy="49375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0F1AA6-4186-4D4A-A7FA-DF4DB79851C9}"/>
              </a:ext>
            </a:extLst>
          </p:cNvPr>
          <p:cNvSpPr txBox="1"/>
          <p:nvPr/>
        </p:nvSpPr>
        <p:spPr>
          <a:xfrm>
            <a:off x="1562446" y="705312"/>
            <a:ext cx="965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/>
              <a:t>Taxa composition measured in two-dimensional space | Reference sites</a:t>
            </a:r>
          </a:p>
        </p:txBody>
      </p:sp>
    </p:spTree>
    <p:extLst>
      <p:ext uri="{BB962C8B-B14F-4D97-AF65-F5344CB8AC3E}">
        <p14:creationId xmlns:p14="http://schemas.microsoft.com/office/powerpoint/2010/main" val="231775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7BD60-07DB-3C47-9BFA-E9B2B34E8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50"/>
          <a:stretch/>
        </p:blipFill>
        <p:spPr>
          <a:xfrm>
            <a:off x="108520" y="913068"/>
            <a:ext cx="11437007" cy="5175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168F1-095D-BE4A-A744-B3B912058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32" t="72175" r="25969" b="20029"/>
          <a:stretch/>
        </p:blipFill>
        <p:spPr>
          <a:xfrm>
            <a:off x="2453090" y="5233540"/>
            <a:ext cx="606056" cy="43593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411343-4B90-7D49-B21A-02AAFF337BFF}"/>
              </a:ext>
            </a:extLst>
          </p:cNvPr>
          <p:cNvCxnSpPr>
            <a:cxnSpLocks/>
          </p:cNvCxnSpPr>
          <p:nvPr/>
        </p:nvCxnSpPr>
        <p:spPr>
          <a:xfrm flipH="1">
            <a:off x="673743" y="5951877"/>
            <a:ext cx="2156839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383D6E-E5A8-4944-A7BF-F3D34BD0E0C7}"/>
              </a:ext>
            </a:extLst>
          </p:cNvPr>
          <p:cNvSpPr txBox="1"/>
          <p:nvPr/>
        </p:nvSpPr>
        <p:spPr>
          <a:xfrm>
            <a:off x="1056365" y="5956836"/>
            <a:ext cx="279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Sediment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contamination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level</a:t>
            </a:r>
            <a:endParaRPr lang="en-CN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2D8BB7-9A1A-1246-A947-FC8C27A10C36}"/>
              </a:ext>
            </a:extLst>
          </p:cNvPr>
          <p:cNvCxnSpPr>
            <a:cxnSpLocks/>
          </p:cNvCxnSpPr>
          <p:nvPr/>
        </p:nvCxnSpPr>
        <p:spPr>
          <a:xfrm>
            <a:off x="688857" y="4715504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BF533A-EF8A-2145-B7C8-DF57F70BC32B}"/>
                  </a:ext>
                </a:extLst>
              </p:cNvPr>
              <p:cNvSpPr txBox="1"/>
              <p:nvPr/>
            </p:nvSpPr>
            <p:spPr>
              <a:xfrm>
                <a:off x="646473" y="4494691"/>
                <a:ext cx="2551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Probability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density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| </a:t>
                </a:r>
                <a14:m>
                  <m:oMath xmlns:m="http://schemas.openxmlformats.org/officeDocument/2006/math">
                    <m:r>
                      <a:rPr lang="en-US" altLang="zh-CN" sz="1400" b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BF533A-EF8A-2145-B7C8-DF57F70B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3" y="4494691"/>
                <a:ext cx="2551063" cy="307777"/>
              </a:xfrm>
              <a:prstGeom prst="rect">
                <a:avLst/>
              </a:prstGeom>
              <a:blipFill>
                <a:blip r:embed="rId3"/>
                <a:stretch>
                  <a:fillRect l="-493" t="-3846" b="-192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82AC6D-F190-6B42-BC4B-057AFE20D26A}"/>
              </a:ext>
            </a:extLst>
          </p:cNvPr>
          <p:cNvCxnSpPr>
            <a:cxnSpLocks/>
          </p:cNvCxnSpPr>
          <p:nvPr/>
        </p:nvCxnSpPr>
        <p:spPr>
          <a:xfrm flipH="1">
            <a:off x="2845763" y="3859969"/>
            <a:ext cx="1046817" cy="142840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17BD36-E908-904D-AC97-4019C8B3A657}"/>
                  </a:ext>
                </a:extLst>
              </p:cNvPr>
              <p:cNvSpPr txBox="1"/>
              <p:nvPr/>
            </p:nvSpPr>
            <p:spPr>
              <a:xfrm>
                <a:off x="2845696" y="4536203"/>
                <a:ext cx="1846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17BD36-E908-904D-AC97-4019C8B3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696" y="4536203"/>
                <a:ext cx="1846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D35BEBB3-F2AB-8942-B48D-CC50A91C0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32" t="72175" r="25969" b="20029"/>
          <a:stretch/>
        </p:blipFill>
        <p:spPr>
          <a:xfrm>
            <a:off x="8868028" y="4396723"/>
            <a:ext cx="606056" cy="435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3CCFC9-10BB-2847-8832-5DBCE4F29392}"/>
                  </a:ext>
                </a:extLst>
              </p:cNvPr>
              <p:cNvSpPr txBox="1"/>
              <p:nvPr/>
            </p:nvSpPr>
            <p:spPr>
              <a:xfrm>
                <a:off x="8682222" y="3965805"/>
                <a:ext cx="1846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3CCFC9-10BB-2847-8832-5DBCE4F2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22" y="3965805"/>
                <a:ext cx="1846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B56FE8-30BB-1543-B6E5-C184A3D93151}"/>
              </a:ext>
            </a:extLst>
          </p:cNvPr>
          <p:cNvCxnSpPr>
            <a:cxnSpLocks/>
          </p:cNvCxnSpPr>
          <p:nvPr/>
        </p:nvCxnSpPr>
        <p:spPr>
          <a:xfrm flipH="1" flipV="1">
            <a:off x="8881380" y="3913973"/>
            <a:ext cx="269936" cy="5240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72EEBD-C389-DE40-8399-022977424CC6}"/>
              </a:ext>
            </a:extLst>
          </p:cNvPr>
          <p:cNvCxnSpPr>
            <a:cxnSpLocks/>
          </p:cNvCxnSpPr>
          <p:nvPr/>
        </p:nvCxnSpPr>
        <p:spPr>
          <a:xfrm flipH="1">
            <a:off x="8973757" y="5898869"/>
            <a:ext cx="2121092" cy="163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5CD36C-E069-204F-8A20-BE37BBCB8869}"/>
              </a:ext>
            </a:extLst>
          </p:cNvPr>
          <p:cNvCxnSpPr>
            <a:cxnSpLocks/>
          </p:cNvCxnSpPr>
          <p:nvPr/>
        </p:nvCxnSpPr>
        <p:spPr>
          <a:xfrm>
            <a:off x="8981314" y="4677008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1D4D323-3E56-754D-BE65-C60405D59DB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61" t="11194" r="2182" b="14049"/>
          <a:stretch/>
        </p:blipFill>
        <p:spPr>
          <a:xfrm>
            <a:off x="9016348" y="5032090"/>
            <a:ext cx="2024461" cy="83146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48FBBF9-8AB7-E842-9457-9FDDED986506}"/>
              </a:ext>
            </a:extLst>
          </p:cNvPr>
          <p:cNvSpPr txBox="1"/>
          <p:nvPr/>
        </p:nvSpPr>
        <p:spPr>
          <a:xfrm>
            <a:off x="9059711" y="5934541"/>
            <a:ext cx="279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Sediment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contamination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level</a:t>
            </a:r>
            <a:endParaRPr lang="en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FA5A0E-E7D3-A94E-ACA4-2E5664265D20}"/>
                  </a:ext>
                </a:extLst>
              </p:cNvPr>
              <p:cNvSpPr txBox="1"/>
              <p:nvPr/>
            </p:nvSpPr>
            <p:spPr>
              <a:xfrm>
                <a:off x="8990506" y="4577465"/>
                <a:ext cx="26793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Probability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density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| </a:t>
                </a:r>
                <a14:m>
                  <m:oMath xmlns:m="http://schemas.openxmlformats.org/officeDocument/2006/math">
                    <m:r>
                      <a:rPr lang="en-US" altLang="zh-CN" sz="1400" b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FA5A0E-E7D3-A94E-ACA4-2E566426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506" y="4577465"/>
                <a:ext cx="2679353" cy="307777"/>
              </a:xfrm>
              <a:prstGeom prst="rect">
                <a:avLst/>
              </a:prstGeom>
              <a:blipFill>
                <a:blip r:embed="rId7"/>
                <a:stretch>
                  <a:fillRect l="-948" t="-4000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0FFBA441-64B4-DD47-930C-8B68E1D93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3" t="72175" r="26866" b="23311"/>
          <a:stretch/>
        </p:blipFill>
        <p:spPr>
          <a:xfrm>
            <a:off x="3986050" y="3053741"/>
            <a:ext cx="313509" cy="2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3BAF30-AAAD-8A45-9F6F-F4F4118C1477}"/>
                  </a:ext>
                </a:extLst>
              </p:cNvPr>
              <p:cNvSpPr txBox="1"/>
              <p:nvPr/>
            </p:nvSpPr>
            <p:spPr>
              <a:xfrm>
                <a:off x="3167187" y="2907166"/>
                <a:ext cx="1043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3BAF30-AAAD-8A45-9F6F-F4F4118C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87" y="2907166"/>
                <a:ext cx="10437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73F70-5BEE-FE49-A11B-4557AF8C8598}"/>
              </a:ext>
            </a:extLst>
          </p:cNvPr>
          <p:cNvCxnSpPr>
            <a:cxnSpLocks/>
          </p:cNvCxnSpPr>
          <p:nvPr/>
        </p:nvCxnSpPr>
        <p:spPr>
          <a:xfrm flipH="1" flipV="1">
            <a:off x="4014651" y="2873829"/>
            <a:ext cx="93318" cy="2499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935610-1703-A343-B685-D2E21D16B58D}"/>
              </a:ext>
            </a:extLst>
          </p:cNvPr>
          <p:cNvCxnSpPr>
            <a:cxnSpLocks/>
          </p:cNvCxnSpPr>
          <p:nvPr/>
        </p:nvCxnSpPr>
        <p:spPr>
          <a:xfrm flipH="1">
            <a:off x="1826645" y="2408756"/>
            <a:ext cx="2073492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41D71C-5300-EC44-9616-08796AE56DF9}"/>
              </a:ext>
            </a:extLst>
          </p:cNvPr>
          <p:cNvCxnSpPr>
            <a:cxnSpLocks/>
          </p:cNvCxnSpPr>
          <p:nvPr/>
        </p:nvCxnSpPr>
        <p:spPr>
          <a:xfrm>
            <a:off x="1835117" y="1174938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93D277D-83C1-9840-BB30-F94A47976064}"/>
              </a:ext>
            </a:extLst>
          </p:cNvPr>
          <p:cNvSpPr txBox="1"/>
          <p:nvPr/>
        </p:nvSpPr>
        <p:spPr>
          <a:xfrm>
            <a:off x="2201873" y="2410267"/>
            <a:ext cx="279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Sediment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contamination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level</a:t>
            </a:r>
            <a:endParaRPr lang="en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97FA2F-1D9D-F840-9197-C092B7623B93}"/>
                  </a:ext>
                </a:extLst>
              </p:cNvPr>
              <p:cNvSpPr txBox="1"/>
              <p:nvPr/>
            </p:nvSpPr>
            <p:spPr>
              <a:xfrm>
                <a:off x="1735183" y="917982"/>
                <a:ext cx="25505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Probability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density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|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97FA2F-1D9D-F840-9197-C092B762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183" y="917982"/>
                <a:ext cx="2550599" cy="307777"/>
              </a:xfrm>
              <a:prstGeom prst="rect">
                <a:avLst/>
              </a:prstGeom>
              <a:blipFill>
                <a:blip r:embed="rId9"/>
                <a:stretch>
                  <a:fillRect l="-990" t="-4000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08AA83C-EAF2-E74E-94C2-D2770795361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734" t="7868" r="4667" b="13715"/>
          <a:stretch/>
        </p:blipFill>
        <p:spPr>
          <a:xfrm>
            <a:off x="1953694" y="1180097"/>
            <a:ext cx="1556750" cy="1200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6FBC27-A6D6-0744-A110-E6C9752205F9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4991" t="9100" r="6243" b="12668"/>
          <a:stretch/>
        </p:blipFill>
        <p:spPr>
          <a:xfrm>
            <a:off x="842511" y="4766551"/>
            <a:ext cx="1465823" cy="115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D32BAC-50BB-0D44-AA98-0D26AD2DA4E3}"/>
                  </a:ext>
                </a:extLst>
              </p:cNvPr>
              <p:cNvSpPr txBox="1"/>
              <p:nvPr/>
            </p:nvSpPr>
            <p:spPr>
              <a:xfrm>
                <a:off x="1829362" y="2265141"/>
                <a:ext cx="7828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D32BAC-50BB-0D44-AA98-0D26AD2D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362" y="2265141"/>
                <a:ext cx="78283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4A22D6-0F6F-EC4D-8B70-2D64050DD525}"/>
                  </a:ext>
                </a:extLst>
              </p:cNvPr>
              <p:cNvSpPr txBox="1"/>
              <p:nvPr/>
            </p:nvSpPr>
            <p:spPr>
              <a:xfrm>
                <a:off x="702711" y="5785356"/>
                <a:ext cx="7828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4A22D6-0F6F-EC4D-8B70-2D64050DD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11" y="5785356"/>
                <a:ext cx="78283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838ECF-BFBB-1E46-A98D-C5DE33EB173D}"/>
                  </a:ext>
                </a:extLst>
              </p:cNvPr>
              <p:cNvSpPr txBox="1"/>
              <p:nvPr/>
            </p:nvSpPr>
            <p:spPr>
              <a:xfrm>
                <a:off x="9997251" y="5737772"/>
                <a:ext cx="7828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3838ECF-BFBB-1E46-A98D-C5DE33EB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7251" y="5737772"/>
                <a:ext cx="78283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E9582C1-27E4-2649-B85E-6BF4DCE9CAF5}"/>
              </a:ext>
            </a:extLst>
          </p:cNvPr>
          <p:cNvSpPr txBox="1"/>
          <p:nvPr/>
        </p:nvSpPr>
        <p:spPr>
          <a:xfrm>
            <a:off x="1826645" y="330433"/>
            <a:ext cx="902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/>
              <a:t>Taxa composition measured in two-dimensional space | All sites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2D7A6F-668F-304F-9F71-A00EA39C426C}"/>
                  </a:ext>
                </a:extLst>
              </p:cNvPr>
              <p:cNvSpPr txBox="1"/>
              <p:nvPr/>
            </p:nvSpPr>
            <p:spPr>
              <a:xfrm>
                <a:off x="3273230" y="1541453"/>
                <a:ext cx="1576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𝒀𝒆𝒔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𝒊𝒕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𝒅𝒆𝒈𝒓𝒂𝒅𝒆𝒅</m:t>
                      </m:r>
                    </m:oMath>
                  </m:oMathPara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62D7A6F-668F-304F-9F71-A00EA39C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230" y="1541453"/>
                <a:ext cx="1576160" cy="523220"/>
              </a:xfrm>
              <a:prstGeom prst="rect">
                <a:avLst/>
              </a:prstGeom>
              <a:blipFill>
                <a:blip r:embed="rId15"/>
                <a:stretch>
                  <a:fillRect r="-33333"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03920E-8E49-CC4E-81C7-53F340F607A7}"/>
                  </a:ext>
                </a:extLst>
              </p:cNvPr>
              <p:cNvSpPr txBox="1"/>
              <p:nvPr/>
            </p:nvSpPr>
            <p:spPr>
              <a:xfrm>
                <a:off x="3033623" y="5327168"/>
                <a:ext cx="1986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𝑵𝒐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𝒊𝒕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𝒅𝒆𝒈𝒓𝒂𝒅𝒆𝒅</m:t>
                      </m:r>
                    </m:oMath>
                  </m:oMathPara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03920E-8E49-CC4E-81C7-53F340F6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23" y="5327168"/>
                <a:ext cx="1986425" cy="523220"/>
              </a:xfrm>
              <a:prstGeom prst="rect">
                <a:avLst/>
              </a:prstGeom>
              <a:blipFill>
                <a:blip r:embed="rId16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C38180-6271-A545-80F6-0355AA49D6E4}"/>
                  </a:ext>
                </a:extLst>
              </p:cNvPr>
              <p:cNvSpPr txBox="1"/>
              <p:nvPr/>
            </p:nvSpPr>
            <p:spPr>
              <a:xfrm>
                <a:off x="6926103" y="5741393"/>
                <a:ext cx="19864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zh-CN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𝒆𝒎𝒎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𝒊𝒕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zh-CN" altLang="en-US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</a:rPr>
                        <m:t>𝒊𝒏𝒕𝒆𝒓𝒆𝒔𝒕𝒊𝒏𝒈</m:t>
                      </m:r>
                    </m:oMath>
                  </m:oMathPara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DC38180-6271-A545-80F6-0355AA49D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03" y="5741393"/>
                <a:ext cx="1986425" cy="523220"/>
              </a:xfrm>
              <a:prstGeom prst="rect">
                <a:avLst/>
              </a:prstGeom>
              <a:blipFill>
                <a:blip r:embed="rId17"/>
                <a:stretch>
                  <a:fillRect r="-3822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9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DE9582C1-27E4-2649-B85E-6BF4DCE9CAF5}"/>
              </a:ext>
            </a:extLst>
          </p:cNvPr>
          <p:cNvSpPr txBox="1"/>
          <p:nvPr/>
        </p:nvSpPr>
        <p:spPr>
          <a:xfrm>
            <a:off x="1765577" y="469825"/>
            <a:ext cx="9021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/>
              <a:t>Taxa composition measured in two-dimensional space | All sites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81E561-9720-4448-8084-88879A0EA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1" t="7934" b="9089"/>
          <a:stretch/>
        </p:blipFill>
        <p:spPr>
          <a:xfrm>
            <a:off x="1143000" y="1108213"/>
            <a:ext cx="10417155" cy="464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9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4A959E-BBF5-D644-9B97-B3FE17496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1" y="490759"/>
            <a:ext cx="10561320" cy="3451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6C43E-994C-EA4D-AED8-45ED69D5EF2B}"/>
                  </a:ext>
                </a:extLst>
              </p:cNvPr>
              <p:cNvSpPr txBox="1"/>
              <p:nvPr/>
            </p:nvSpPr>
            <p:spPr>
              <a:xfrm>
                <a:off x="1152271" y="1469871"/>
                <a:ext cx="1986425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6C43E-994C-EA4D-AED8-45ED69D5E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271" y="1469871"/>
                <a:ext cx="1986425" cy="470835"/>
              </a:xfrm>
              <a:prstGeom prst="rect">
                <a:avLst/>
              </a:prstGeom>
              <a:blipFill>
                <a:blip r:embed="rId4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0997DB-D9DB-AA49-BCC5-C7E6D8EAC22C}"/>
                  </a:ext>
                </a:extLst>
              </p:cNvPr>
              <p:cNvSpPr txBox="1"/>
              <p:nvPr/>
            </p:nvSpPr>
            <p:spPr>
              <a:xfrm>
                <a:off x="7220973" y="910989"/>
                <a:ext cx="1003372" cy="47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0997DB-D9DB-AA49-BCC5-C7E6D8EA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73" y="910989"/>
                <a:ext cx="1003372" cy="470706"/>
              </a:xfrm>
              <a:prstGeom prst="rect">
                <a:avLst/>
              </a:prstGeom>
              <a:blipFill>
                <a:blip r:embed="rId5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CA0688-D1CA-EA44-93EC-B2A94C1D89D6}"/>
                  </a:ext>
                </a:extLst>
              </p:cNvPr>
              <p:cNvSpPr txBox="1"/>
              <p:nvPr/>
            </p:nvSpPr>
            <p:spPr>
              <a:xfrm>
                <a:off x="7220973" y="1981326"/>
                <a:ext cx="1003372" cy="473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CA0688-D1CA-EA44-93EC-B2A94C1D8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73" y="1981326"/>
                <a:ext cx="1003372" cy="473271"/>
              </a:xfrm>
              <a:prstGeom prst="rect">
                <a:avLst/>
              </a:prstGeom>
              <a:blipFill>
                <a:blip r:embed="rId6"/>
                <a:stretch>
                  <a:fillRect t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B4C5BA-129B-2E4F-9D8D-0A0814DA405D}"/>
                  </a:ext>
                </a:extLst>
              </p:cNvPr>
              <p:cNvSpPr txBox="1"/>
              <p:nvPr/>
            </p:nvSpPr>
            <p:spPr>
              <a:xfrm>
                <a:off x="7441690" y="2955109"/>
                <a:ext cx="1003372" cy="470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𝒅𝒊𝒔𝒄𝒓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B4C5BA-129B-2E4F-9D8D-0A0814DA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90" y="2955109"/>
                <a:ext cx="1003372" cy="470835"/>
              </a:xfrm>
              <a:prstGeom prst="rect">
                <a:avLst/>
              </a:prstGeom>
              <a:blipFill>
                <a:blip r:embed="rId7"/>
                <a:stretch>
                  <a:fillRect t="-2632" b="-26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662D15-178F-2D41-B6CE-6BBC63E67875}"/>
                  </a:ext>
                </a:extLst>
              </p:cNvPr>
              <p:cNvSpPr txBox="1"/>
              <p:nvPr/>
            </p:nvSpPr>
            <p:spPr>
              <a:xfrm>
                <a:off x="9622586" y="2689087"/>
                <a:ext cx="1003372" cy="514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𝒓𝒆𝒈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662D15-178F-2D41-B6CE-6BBC63E67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586" y="2689087"/>
                <a:ext cx="1003372" cy="514308"/>
              </a:xfrm>
              <a:prstGeom prst="rect">
                <a:avLst/>
              </a:prstGeom>
              <a:blipFill>
                <a:blip r:embed="rId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C44B3D-69AB-ED41-8195-DDAF142C8BD5}"/>
                  </a:ext>
                </a:extLst>
              </p:cNvPr>
              <p:cNvSpPr txBox="1"/>
              <p:nvPr/>
            </p:nvSpPr>
            <p:spPr>
              <a:xfrm>
                <a:off x="2083562" y="5657334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C44B3D-69AB-ED41-8195-DDAF142C8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562" y="5657334"/>
                <a:ext cx="78899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ket 27">
            <a:extLst>
              <a:ext uri="{FF2B5EF4-FFF2-40B4-BE49-F238E27FC236}">
                <a16:creationId xmlns:a16="http://schemas.microsoft.com/office/drawing/2014/main" id="{550C42B7-A490-A946-9DFA-FE0345178917}"/>
              </a:ext>
            </a:extLst>
          </p:cNvPr>
          <p:cNvSpPr/>
          <p:nvPr/>
        </p:nvSpPr>
        <p:spPr>
          <a:xfrm>
            <a:off x="6596910" y="4028011"/>
            <a:ext cx="119652" cy="75793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529FB612-2413-8242-85E4-5164A4204483}"/>
              </a:ext>
            </a:extLst>
          </p:cNvPr>
          <p:cNvSpPr/>
          <p:nvPr/>
        </p:nvSpPr>
        <p:spPr>
          <a:xfrm rot="10800000">
            <a:off x="10306209" y="4029571"/>
            <a:ext cx="119652" cy="75793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546FC-1763-9F4A-BF97-45A54412CCF8}"/>
                  </a:ext>
                </a:extLst>
              </p:cNvPr>
              <p:cNvSpPr txBox="1"/>
              <p:nvPr/>
            </p:nvSpPr>
            <p:spPr>
              <a:xfrm>
                <a:off x="6684558" y="4183522"/>
                <a:ext cx="3783827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𝒅𝒊𝒔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𝒓𝒆𝒈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C546FC-1763-9F4A-BF97-45A54412C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58" y="4183522"/>
                <a:ext cx="3783827" cy="52437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9CC1E1-30EE-EC43-97F7-A6FD07399EA6}"/>
                  </a:ext>
                </a:extLst>
              </p:cNvPr>
              <p:cNvSpPr txBox="1"/>
              <p:nvPr/>
            </p:nvSpPr>
            <p:spPr>
              <a:xfrm>
                <a:off x="10578085" y="4171240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CN" b="1" dirty="0"/>
                  <a:t>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CN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9CC1E1-30EE-EC43-97F7-A6FD0739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8085" y="4171240"/>
                <a:ext cx="707245" cy="369332"/>
              </a:xfrm>
              <a:prstGeom prst="rect">
                <a:avLst/>
              </a:prstGeom>
              <a:blipFill>
                <a:blip r:embed="rId11"/>
                <a:stretch>
                  <a:fillRect l="-7018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ket 41">
            <a:extLst>
              <a:ext uri="{FF2B5EF4-FFF2-40B4-BE49-F238E27FC236}">
                <a16:creationId xmlns:a16="http://schemas.microsoft.com/office/drawing/2014/main" id="{44F61DB8-3C75-054E-8820-20FEF6C3D29C}"/>
              </a:ext>
            </a:extLst>
          </p:cNvPr>
          <p:cNvSpPr/>
          <p:nvPr/>
        </p:nvSpPr>
        <p:spPr>
          <a:xfrm>
            <a:off x="6596910" y="5633285"/>
            <a:ext cx="119652" cy="75793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CB2E10D3-666D-2B4F-A940-76BD8F83961F}"/>
              </a:ext>
            </a:extLst>
          </p:cNvPr>
          <p:cNvSpPr/>
          <p:nvPr/>
        </p:nvSpPr>
        <p:spPr>
          <a:xfrm rot="10800000">
            <a:off x="10306209" y="5634845"/>
            <a:ext cx="119652" cy="75793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4472AE-12A1-0943-8D2F-E0AE92444668}"/>
                  </a:ext>
                </a:extLst>
              </p:cNvPr>
              <p:cNvSpPr txBox="1"/>
              <p:nvPr/>
            </p:nvSpPr>
            <p:spPr>
              <a:xfrm>
                <a:off x="6684558" y="5788796"/>
                <a:ext cx="3783827" cy="524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𝒅𝒊𝒔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𝒓𝒆𝒈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F4472AE-12A1-0943-8D2F-E0AE9244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58" y="5788796"/>
                <a:ext cx="3783827" cy="524374"/>
              </a:xfrm>
              <a:prstGeom prst="rect">
                <a:avLst/>
              </a:prstGeom>
              <a:blipFill>
                <a:blip r:embed="rId1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0DA21BD-729F-3648-90CD-4363869F0581}"/>
                  </a:ext>
                </a:extLst>
              </p:cNvPr>
              <p:cNvSpPr txBox="1"/>
              <p:nvPr/>
            </p:nvSpPr>
            <p:spPr>
              <a:xfrm rot="5400000">
                <a:off x="8240148" y="4939485"/>
                <a:ext cx="5741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sz="28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0DA21BD-729F-3648-90CD-4363869F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40148" y="4939485"/>
                <a:ext cx="57419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ight Arrow 45">
            <a:extLst>
              <a:ext uri="{FF2B5EF4-FFF2-40B4-BE49-F238E27FC236}">
                <a16:creationId xmlns:a16="http://schemas.microsoft.com/office/drawing/2014/main" id="{C1F34482-BD63-8440-AD68-0AE2E5A9ABF6}"/>
              </a:ext>
            </a:extLst>
          </p:cNvPr>
          <p:cNvSpPr/>
          <p:nvPr/>
        </p:nvSpPr>
        <p:spPr>
          <a:xfrm>
            <a:off x="4093459" y="5095570"/>
            <a:ext cx="2385245" cy="3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83124B-9978-364F-9E50-3880C2D90CFF}"/>
              </a:ext>
            </a:extLst>
          </p:cNvPr>
          <p:cNvSpPr txBox="1"/>
          <p:nvPr/>
        </p:nvSpPr>
        <p:spPr>
          <a:xfrm>
            <a:off x="4538178" y="4760748"/>
            <a:ext cx="184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zh-CN" b="1" dirty="0"/>
              <a:t>Grid</a:t>
            </a:r>
            <a:r>
              <a:rPr lang="zh-CN" altLang="en-US" b="1" dirty="0"/>
              <a:t> </a:t>
            </a:r>
            <a:r>
              <a:rPr lang="en-US" altLang="zh-CN" b="1" dirty="0"/>
              <a:t>search</a:t>
            </a:r>
            <a:endParaRPr lang="en-C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A4EAE4-B36E-464A-87AD-7B8303490F91}"/>
                  </a:ext>
                </a:extLst>
              </p:cNvPr>
              <p:cNvSpPr txBox="1"/>
              <p:nvPr/>
            </p:nvSpPr>
            <p:spPr>
              <a:xfrm>
                <a:off x="10605465" y="5817717"/>
                <a:ext cx="707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altLang="zh-CN" b="1" dirty="0"/>
                  <a:t>1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CN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2A4EAE4-B36E-464A-87AD-7B8303490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5465" y="5817717"/>
                <a:ext cx="707245" cy="369332"/>
              </a:xfrm>
              <a:prstGeom prst="rect">
                <a:avLst/>
              </a:prstGeom>
              <a:blipFill>
                <a:blip r:embed="rId14"/>
                <a:stretch>
                  <a:fillRect l="-8929" t="-3226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Bracket 48">
            <a:extLst>
              <a:ext uri="{FF2B5EF4-FFF2-40B4-BE49-F238E27FC236}">
                <a16:creationId xmlns:a16="http://schemas.microsoft.com/office/drawing/2014/main" id="{181E4B6C-5B19-0B4C-AE98-D4A928D8493C}"/>
              </a:ext>
            </a:extLst>
          </p:cNvPr>
          <p:cNvSpPr/>
          <p:nvPr/>
        </p:nvSpPr>
        <p:spPr>
          <a:xfrm>
            <a:off x="1120368" y="4796354"/>
            <a:ext cx="119652" cy="75793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428CD823-B22C-E04C-A1A6-51592B7FF89D}"/>
              </a:ext>
            </a:extLst>
          </p:cNvPr>
          <p:cNvSpPr/>
          <p:nvPr/>
        </p:nvSpPr>
        <p:spPr>
          <a:xfrm rot="10800000">
            <a:off x="3799537" y="4795393"/>
            <a:ext cx="119652" cy="757930"/>
          </a:xfrm>
          <a:prstGeom prst="leftBracke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64117-466A-2C41-B672-022D3EF3D825}"/>
                  </a:ext>
                </a:extLst>
              </p:cNvPr>
              <p:cNvSpPr txBox="1"/>
              <p:nvPr/>
            </p:nvSpPr>
            <p:spPr>
              <a:xfrm>
                <a:off x="660326" y="4938280"/>
                <a:ext cx="3783827" cy="516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𝒅𝒊𝒔𝒄𝒓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𝒓𝒆𝒈</m:t>
                          </m:r>
                        </m:sub>
                      </m:sSub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64117-466A-2C41-B672-022D3EF3D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26" y="4938280"/>
                <a:ext cx="3783827" cy="516745"/>
              </a:xfrm>
              <a:prstGeom prst="rect">
                <a:avLst/>
              </a:prstGeom>
              <a:blipFill>
                <a:blip r:embed="rId1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10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val 64">
            <a:extLst>
              <a:ext uri="{FF2B5EF4-FFF2-40B4-BE49-F238E27FC236}">
                <a16:creationId xmlns:a16="http://schemas.microsoft.com/office/drawing/2014/main" id="{BF32C188-E4D5-E34A-B646-BF86A28521F3}"/>
              </a:ext>
            </a:extLst>
          </p:cNvPr>
          <p:cNvSpPr/>
          <p:nvPr/>
        </p:nvSpPr>
        <p:spPr>
          <a:xfrm>
            <a:off x="2842080" y="2191310"/>
            <a:ext cx="796947" cy="5754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00EA4-3981-8944-8B0A-94E179338D69}"/>
              </a:ext>
            </a:extLst>
          </p:cNvPr>
          <p:cNvSpPr/>
          <p:nvPr/>
        </p:nvSpPr>
        <p:spPr>
          <a:xfrm>
            <a:off x="3006610" y="1126227"/>
            <a:ext cx="1085910" cy="982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467D8E-5898-604B-8375-86F153C2998D}"/>
              </a:ext>
            </a:extLst>
          </p:cNvPr>
          <p:cNvSpPr/>
          <p:nvPr/>
        </p:nvSpPr>
        <p:spPr>
          <a:xfrm>
            <a:off x="1527048" y="1105878"/>
            <a:ext cx="975915" cy="11129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0682AC-A962-3A48-AF4A-7E27390322B2}"/>
              </a:ext>
            </a:extLst>
          </p:cNvPr>
          <p:cNvCxnSpPr>
            <a:cxnSpLocks/>
          </p:cNvCxnSpPr>
          <p:nvPr/>
        </p:nvCxnSpPr>
        <p:spPr>
          <a:xfrm flipV="1">
            <a:off x="3027364" y="3791209"/>
            <a:ext cx="0" cy="16906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8D3E70-B9E4-9749-9274-2B5699ECD029}"/>
              </a:ext>
            </a:extLst>
          </p:cNvPr>
          <p:cNvCxnSpPr>
            <a:cxnSpLocks/>
          </p:cNvCxnSpPr>
          <p:nvPr/>
        </p:nvCxnSpPr>
        <p:spPr>
          <a:xfrm>
            <a:off x="1430001" y="5463347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27FE4-CFE2-D743-A2DF-A349A1A75899}"/>
              </a:ext>
            </a:extLst>
          </p:cNvPr>
          <p:cNvCxnSpPr>
            <a:cxnSpLocks/>
          </p:cNvCxnSpPr>
          <p:nvPr/>
        </p:nvCxnSpPr>
        <p:spPr>
          <a:xfrm flipV="1">
            <a:off x="1430001" y="3546802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61E220A-54B1-0744-A291-C1EA30BCC0C0}"/>
              </a:ext>
            </a:extLst>
          </p:cNvPr>
          <p:cNvSpPr/>
          <p:nvPr/>
        </p:nvSpPr>
        <p:spPr>
          <a:xfrm>
            <a:off x="2905095" y="4211834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C0762C-DE3D-F649-B4AD-F41F1C1A7C3B}"/>
              </a:ext>
            </a:extLst>
          </p:cNvPr>
          <p:cNvSpPr/>
          <p:nvPr/>
        </p:nvSpPr>
        <p:spPr>
          <a:xfrm>
            <a:off x="2375445" y="4618637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FAC27F-BDFA-594D-AF9D-E219C21C2196}"/>
              </a:ext>
            </a:extLst>
          </p:cNvPr>
          <p:cNvSpPr/>
          <p:nvPr/>
        </p:nvSpPr>
        <p:spPr>
          <a:xfrm>
            <a:off x="1961736" y="505505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93C09A-F676-1E43-8988-F347D553972A}"/>
              </a:ext>
            </a:extLst>
          </p:cNvPr>
          <p:cNvSpPr/>
          <p:nvPr/>
        </p:nvSpPr>
        <p:spPr>
          <a:xfrm>
            <a:off x="3194820" y="3977879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1AD8B-BEF9-EB46-B771-4A04F7F52C08}"/>
              </a:ext>
            </a:extLst>
          </p:cNvPr>
          <p:cNvSpPr/>
          <p:nvPr/>
        </p:nvSpPr>
        <p:spPr>
          <a:xfrm>
            <a:off x="3486633" y="4211833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0A73D5-A3ED-EC4A-AC93-CB9DD8B1631A}"/>
              </a:ext>
            </a:extLst>
          </p:cNvPr>
          <p:cNvSpPr/>
          <p:nvPr/>
        </p:nvSpPr>
        <p:spPr>
          <a:xfrm>
            <a:off x="1869952" y="4649852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5B04E6-BA5E-B74A-8B32-AD0C77EA4268}"/>
              </a:ext>
            </a:extLst>
          </p:cNvPr>
          <p:cNvSpPr/>
          <p:nvPr/>
        </p:nvSpPr>
        <p:spPr>
          <a:xfrm>
            <a:off x="3683176" y="436657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E100A3-0F58-974F-88F4-CE0175C35861}"/>
              </a:ext>
            </a:extLst>
          </p:cNvPr>
          <p:cNvSpPr/>
          <p:nvPr/>
        </p:nvSpPr>
        <p:spPr>
          <a:xfrm>
            <a:off x="4092520" y="432040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A96D5CF-117C-5C4C-B9F8-56DE55D2C0EC}"/>
              </a:ext>
            </a:extLst>
          </p:cNvPr>
          <p:cNvSpPr/>
          <p:nvPr/>
        </p:nvSpPr>
        <p:spPr>
          <a:xfrm>
            <a:off x="4358432" y="4421977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37A734-2D2B-3A4D-B8BF-C605D1484285}"/>
              </a:ext>
            </a:extLst>
          </p:cNvPr>
          <p:cNvCxnSpPr/>
          <p:nvPr/>
        </p:nvCxnSpPr>
        <p:spPr>
          <a:xfrm flipV="1">
            <a:off x="1605285" y="4222299"/>
            <a:ext cx="1440997" cy="843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463E88-BDB5-CB4F-9724-99A00CFE5A89}"/>
              </a:ext>
            </a:extLst>
          </p:cNvPr>
          <p:cNvCxnSpPr>
            <a:cxnSpLocks/>
          </p:cNvCxnSpPr>
          <p:nvPr/>
        </p:nvCxnSpPr>
        <p:spPr>
          <a:xfrm>
            <a:off x="3020760" y="4220709"/>
            <a:ext cx="1589775" cy="2872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3AFF00-7913-6A4C-8ECC-0DDDF15BAE18}"/>
                  </a:ext>
                </a:extLst>
              </p:cNvPr>
              <p:cNvSpPr txBox="1"/>
              <p:nvPr/>
            </p:nvSpPr>
            <p:spPr>
              <a:xfrm>
                <a:off x="2489210" y="5494563"/>
                <a:ext cx="271022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/>
                  <a:t>Taxonomic distance |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taxa group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2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63AFF00-7913-6A4C-8ECC-0DDDF15BA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10" y="5494563"/>
                <a:ext cx="2710229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D6B1F0-B89F-654E-9AFD-12706626F625}"/>
                  </a:ext>
                </a:extLst>
              </p:cNvPr>
              <p:cNvSpPr txBox="1"/>
              <p:nvPr/>
            </p:nvSpPr>
            <p:spPr>
              <a:xfrm>
                <a:off x="1430001" y="3406556"/>
                <a:ext cx="2171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/>
                  <a:t>Stress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level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|</a:t>
                </a:r>
                <a:r>
                  <a:rPr lang="zh-CN" altLang="en-US" sz="1200" b="1" dirty="0"/>
                  <a:t> </a:t>
                </a:r>
                <a:r>
                  <a:rPr lang="en-US" altLang="zh-CN" sz="1200" b="1" dirty="0"/>
                  <a:t>taxa group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D6B1F0-B89F-654E-9AFD-12706626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01" y="3406556"/>
                <a:ext cx="2171492" cy="276999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2E1225-4D3C-2B4B-AB96-5920169E4BFF}"/>
              </a:ext>
            </a:extLst>
          </p:cNvPr>
          <p:cNvCxnSpPr>
            <a:cxnSpLocks/>
          </p:cNvCxnSpPr>
          <p:nvPr/>
        </p:nvCxnSpPr>
        <p:spPr>
          <a:xfrm>
            <a:off x="1377456" y="2796951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8F1E00-CE9A-E143-A431-D6063ADF203B}"/>
              </a:ext>
            </a:extLst>
          </p:cNvPr>
          <p:cNvCxnSpPr>
            <a:cxnSpLocks/>
          </p:cNvCxnSpPr>
          <p:nvPr/>
        </p:nvCxnSpPr>
        <p:spPr>
          <a:xfrm flipV="1">
            <a:off x="1377456" y="880406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DDB169-0472-5941-B6B3-8DDDB4E28440}"/>
              </a:ext>
            </a:extLst>
          </p:cNvPr>
          <p:cNvSpPr/>
          <p:nvPr/>
        </p:nvSpPr>
        <p:spPr>
          <a:xfrm>
            <a:off x="1869521" y="121389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F254D6-F1EF-8147-8D15-513035FF42E3}"/>
              </a:ext>
            </a:extLst>
          </p:cNvPr>
          <p:cNvSpPr/>
          <p:nvPr/>
        </p:nvSpPr>
        <p:spPr>
          <a:xfrm>
            <a:off x="2013789" y="1497086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4E7D3A-8AFC-A84F-95B4-D9CC40FE0FEF}"/>
              </a:ext>
            </a:extLst>
          </p:cNvPr>
          <p:cNvSpPr/>
          <p:nvPr/>
        </p:nvSpPr>
        <p:spPr>
          <a:xfrm>
            <a:off x="1840988" y="1662341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62A18E-F629-4547-8305-0A608269628B}"/>
              </a:ext>
            </a:extLst>
          </p:cNvPr>
          <p:cNvSpPr/>
          <p:nvPr/>
        </p:nvSpPr>
        <p:spPr>
          <a:xfrm>
            <a:off x="3142275" y="131148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A71E26-2A5D-A048-97E4-5897E9E0B00C}"/>
              </a:ext>
            </a:extLst>
          </p:cNvPr>
          <p:cNvSpPr/>
          <p:nvPr/>
        </p:nvSpPr>
        <p:spPr>
          <a:xfrm>
            <a:off x="3240893" y="155378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6EC207-3564-6841-AD6C-1A2EEE3A9102}"/>
              </a:ext>
            </a:extLst>
          </p:cNvPr>
          <p:cNvSpPr/>
          <p:nvPr/>
        </p:nvSpPr>
        <p:spPr>
          <a:xfrm>
            <a:off x="1735813" y="1472492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BEFFF0-334F-D642-B63E-7BF35B103648}"/>
              </a:ext>
            </a:extLst>
          </p:cNvPr>
          <p:cNvSpPr/>
          <p:nvPr/>
        </p:nvSpPr>
        <p:spPr>
          <a:xfrm>
            <a:off x="3385035" y="140188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EF227A-07BB-B349-88AF-4D4DB4A1D4DD}"/>
              </a:ext>
            </a:extLst>
          </p:cNvPr>
          <p:cNvSpPr/>
          <p:nvPr/>
        </p:nvSpPr>
        <p:spPr>
          <a:xfrm>
            <a:off x="3473612" y="162563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FA3DD0-225B-0346-8841-3C3DDC0698DB}"/>
              </a:ext>
            </a:extLst>
          </p:cNvPr>
          <p:cNvSpPr/>
          <p:nvPr/>
        </p:nvSpPr>
        <p:spPr>
          <a:xfrm>
            <a:off x="3537432" y="1734637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EFA9DD-9CB8-B642-B6E9-658F77FC2E35}"/>
              </a:ext>
            </a:extLst>
          </p:cNvPr>
          <p:cNvSpPr txBox="1"/>
          <p:nvPr/>
        </p:nvSpPr>
        <p:spPr>
          <a:xfrm>
            <a:off x="1331084" y="724521"/>
            <a:ext cx="2305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Taxonomic factor 2|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reference sites</a:t>
            </a:r>
            <a:endParaRPr lang="en-CN" sz="10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34967D-3589-B14C-BB02-A07B8D4F080D}"/>
              </a:ext>
            </a:extLst>
          </p:cNvPr>
          <p:cNvSpPr/>
          <p:nvPr/>
        </p:nvSpPr>
        <p:spPr>
          <a:xfrm>
            <a:off x="3356111" y="1687538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2364A7-BD9A-5F46-BF85-61B431974196}"/>
              </a:ext>
            </a:extLst>
          </p:cNvPr>
          <p:cNvSpPr/>
          <p:nvPr/>
        </p:nvSpPr>
        <p:spPr>
          <a:xfrm>
            <a:off x="3617155" y="150605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0D80586-AB2E-6341-8567-FEB1F91534E4}"/>
              </a:ext>
            </a:extLst>
          </p:cNvPr>
          <p:cNvSpPr/>
          <p:nvPr/>
        </p:nvSpPr>
        <p:spPr>
          <a:xfrm>
            <a:off x="3742727" y="1864592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AA6C5C7-9578-D849-94AF-3F5AC9578952}"/>
              </a:ext>
            </a:extLst>
          </p:cNvPr>
          <p:cNvSpPr/>
          <p:nvPr/>
        </p:nvSpPr>
        <p:spPr>
          <a:xfrm>
            <a:off x="3812096" y="1584267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2CF295-F615-A745-AACE-0E8CF4F36510}"/>
              </a:ext>
            </a:extLst>
          </p:cNvPr>
          <p:cNvSpPr/>
          <p:nvPr/>
        </p:nvSpPr>
        <p:spPr>
          <a:xfrm>
            <a:off x="3913694" y="168690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7CB8AEC-3E62-7E42-BA5A-46E94DD8E03C}"/>
              </a:ext>
            </a:extLst>
          </p:cNvPr>
          <p:cNvSpPr/>
          <p:nvPr/>
        </p:nvSpPr>
        <p:spPr>
          <a:xfrm>
            <a:off x="2963544" y="232898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DE1866F-7D81-6F4C-B0BD-2C0C1F140885}"/>
              </a:ext>
            </a:extLst>
          </p:cNvPr>
          <p:cNvSpPr/>
          <p:nvPr/>
        </p:nvSpPr>
        <p:spPr>
          <a:xfrm>
            <a:off x="3027364" y="243798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3FD71E-5A7C-EB47-B7FE-68647DCF8FBC}"/>
              </a:ext>
            </a:extLst>
          </p:cNvPr>
          <p:cNvSpPr/>
          <p:nvPr/>
        </p:nvSpPr>
        <p:spPr>
          <a:xfrm>
            <a:off x="3232659" y="256794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785E8FA-97BD-DD4C-9D73-C8AAB47FB50A}"/>
              </a:ext>
            </a:extLst>
          </p:cNvPr>
          <p:cNvSpPr/>
          <p:nvPr/>
        </p:nvSpPr>
        <p:spPr>
          <a:xfrm>
            <a:off x="3459836" y="233520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ABAB4CC-8746-E04E-BF47-2225CD227962}"/>
              </a:ext>
            </a:extLst>
          </p:cNvPr>
          <p:cNvSpPr/>
          <p:nvPr/>
        </p:nvSpPr>
        <p:spPr>
          <a:xfrm>
            <a:off x="3287035" y="250045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DA8774-EF13-DD41-8AC5-546088DB3726}"/>
              </a:ext>
            </a:extLst>
          </p:cNvPr>
          <p:cNvSpPr/>
          <p:nvPr/>
        </p:nvSpPr>
        <p:spPr>
          <a:xfrm>
            <a:off x="3181860" y="231061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96D79F-96EB-F44E-966C-04C5A89D1BE4}"/>
              </a:ext>
            </a:extLst>
          </p:cNvPr>
          <p:cNvSpPr/>
          <p:nvPr/>
        </p:nvSpPr>
        <p:spPr>
          <a:xfrm>
            <a:off x="1818722" y="179470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6768CAC-E14F-D04C-8114-001B596C56DB}"/>
              </a:ext>
            </a:extLst>
          </p:cNvPr>
          <p:cNvSpPr/>
          <p:nvPr/>
        </p:nvSpPr>
        <p:spPr>
          <a:xfrm>
            <a:off x="1882542" y="1903708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04E41DF-A36F-F14A-AD50-2FEB05CA2865}"/>
              </a:ext>
            </a:extLst>
          </p:cNvPr>
          <p:cNvSpPr/>
          <p:nvPr/>
        </p:nvSpPr>
        <p:spPr>
          <a:xfrm>
            <a:off x="2158268" y="204238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4B50AAF-2D88-7649-9D57-994B7AF301DF}"/>
              </a:ext>
            </a:extLst>
          </p:cNvPr>
          <p:cNvSpPr/>
          <p:nvPr/>
        </p:nvSpPr>
        <p:spPr>
          <a:xfrm>
            <a:off x="2266249" y="161617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1929286-3B2B-6047-A2C6-F6EAD9B20E59}"/>
                  </a:ext>
                </a:extLst>
              </p:cNvPr>
              <p:cNvSpPr txBox="1"/>
              <p:nvPr/>
            </p:nvSpPr>
            <p:spPr>
              <a:xfrm>
                <a:off x="1364175" y="2136626"/>
                <a:ext cx="5364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1929286-3B2B-6047-A2C6-F6EAD9B20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75" y="2136626"/>
                <a:ext cx="53649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49F48F-11B7-C44B-96F2-18A4BE00DEB0}"/>
                  </a:ext>
                </a:extLst>
              </p:cNvPr>
              <p:cNvSpPr txBox="1"/>
              <p:nvPr/>
            </p:nvSpPr>
            <p:spPr>
              <a:xfrm>
                <a:off x="3847574" y="1010103"/>
                <a:ext cx="525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49F48F-11B7-C44B-96F2-18A4BE00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74" y="1010103"/>
                <a:ext cx="52585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FECB0F-4121-8A40-89FB-52B7CF5CADC4}"/>
                  </a:ext>
                </a:extLst>
              </p:cNvPr>
              <p:cNvSpPr txBox="1"/>
              <p:nvPr/>
            </p:nvSpPr>
            <p:spPr>
              <a:xfrm>
                <a:off x="2426244" y="2542951"/>
                <a:ext cx="525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CFECB0F-4121-8A40-89FB-52B7CF5CA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244" y="2542951"/>
                <a:ext cx="52585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BD2BE239-F7F7-9A49-BC5B-F4B04C5B7E04}"/>
              </a:ext>
            </a:extLst>
          </p:cNvPr>
          <p:cNvSpPr txBox="1"/>
          <p:nvPr/>
        </p:nvSpPr>
        <p:spPr>
          <a:xfrm>
            <a:off x="2863054" y="2811927"/>
            <a:ext cx="2305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Taxonomic factor 1|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reference sites</a:t>
            </a:r>
            <a:endParaRPr lang="en-CN" sz="10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4737AB-8DEA-6A4D-AD40-4022E2761370}"/>
              </a:ext>
            </a:extLst>
          </p:cNvPr>
          <p:cNvCxnSpPr>
            <a:cxnSpLocks/>
          </p:cNvCxnSpPr>
          <p:nvPr/>
        </p:nvCxnSpPr>
        <p:spPr>
          <a:xfrm flipH="1">
            <a:off x="5753740" y="2632432"/>
            <a:ext cx="2221026" cy="756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F38E172-C440-6F4B-AC12-9B26E6DB67FF}"/>
              </a:ext>
            </a:extLst>
          </p:cNvPr>
          <p:cNvSpPr txBox="1"/>
          <p:nvPr/>
        </p:nvSpPr>
        <p:spPr>
          <a:xfrm>
            <a:off x="6221182" y="2683076"/>
            <a:ext cx="2797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Sediment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contamination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level</a:t>
            </a:r>
            <a:endParaRPr lang="en-CN" sz="1000" b="1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9F57F7-042F-E74E-8437-4CC6270A1DB7}"/>
              </a:ext>
            </a:extLst>
          </p:cNvPr>
          <p:cNvCxnSpPr>
            <a:cxnSpLocks/>
          </p:cNvCxnSpPr>
          <p:nvPr/>
        </p:nvCxnSpPr>
        <p:spPr>
          <a:xfrm>
            <a:off x="5853674" y="1410571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2A1B1A9-E552-E64A-92AF-67E5BCBCF1F6}"/>
              </a:ext>
            </a:extLst>
          </p:cNvPr>
          <p:cNvSpPr txBox="1"/>
          <p:nvPr/>
        </p:nvSpPr>
        <p:spPr>
          <a:xfrm>
            <a:off x="5853674" y="1312441"/>
            <a:ext cx="222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Probability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density</a:t>
            </a:r>
            <a:endParaRPr lang="en-CN" sz="10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562CED6-32AF-5644-858D-6CE6BD5E7B57}"/>
              </a:ext>
            </a:extLst>
          </p:cNvPr>
          <p:cNvCxnSpPr>
            <a:cxnSpLocks/>
          </p:cNvCxnSpPr>
          <p:nvPr/>
        </p:nvCxnSpPr>
        <p:spPr>
          <a:xfrm flipH="1">
            <a:off x="5820557" y="5530384"/>
            <a:ext cx="2221026" cy="756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52B3F56-16B5-7F40-9300-81BF5EB52032}"/>
              </a:ext>
            </a:extLst>
          </p:cNvPr>
          <p:cNvSpPr txBox="1"/>
          <p:nvPr/>
        </p:nvSpPr>
        <p:spPr>
          <a:xfrm>
            <a:off x="6162817" y="5540391"/>
            <a:ext cx="2797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Taxonomic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structure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measurement</a:t>
            </a:r>
            <a:endParaRPr lang="en-CN" sz="10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484A86E-2A03-494F-89A3-0A08D6C388C5}"/>
              </a:ext>
            </a:extLst>
          </p:cNvPr>
          <p:cNvCxnSpPr>
            <a:cxnSpLocks/>
          </p:cNvCxnSpPr>
          <p:nvPr/>
        </p:nvCxnSpPr>
        <p:spPr>
          <a:xfrm>
            <a:off x="5920491" y="4308523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3F90CF6-E4B5-744D-9A9D-AF180FD36776}"/>
              </a:ext>
            </a:extLst>
          </p:cNvPr>
          <p:cNvSpPr txBox="1"/>
          <p:nvPr/>
        </p:nvSpPr>
        <p:spPr>
          <a:xfrm>
            <a:off x="5938481" y="4269054"/>
            <a:ext cx="222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Probability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degraded</a:t>
            </a:r>
            <a:endParaRPr lang="en-CN" sz="10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6C5D26D-4227-AE45-BE2F-271E60F096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61" t="10334" r="2405" b="15307"/>
          <a:stretch/>
        </p:blipFill>
        <p:spPr>
          <a:xfrm>
            <a:off x="5968525" y="1825728"/>
            <a:ext cx="1843546" cy="7757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C03E9A5-D152-B44F-9B07-AD31E695335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961" t="11194" r="2182" b="14049"/>
          <a:stretch/>
        </p:blipFill>
        <p:spPr>
          <a:xfrm>
            <a:off x="5967715" y="4684479"/>
            <a:ext cx="1973637" cy="81059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95F8CF0-977E-C748-B3BE-AA87FE5F629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728" t="10486" r="2273" b="13342"/>
          <a:stretch/>
        </p:blipFill>
        <p:spPr>
          <a:xfrm>
            <a:off x="8725347" y="3333980"/>
            <a:ext cx="1994768" cy="842837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9A2963E-AABF-DC4F-AE7C-2DA7EA74014D}"/>
              </a:ext>
            </a:extLst>
          </p:cNvPr>
          <p:cNvCxnSpPr>
            <a:cxnSpLocks/>
          </p:cNvCxnSpPr>
          <p:nvPr/>
        </p:nvCxnSpPr>
        <p:spPr>
          <a:xfrm flipH="1">
            <a:off x="8612151" y="4216324"/>
            <a:ext cx="2221026" cy="756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CAB6A30-9D70-7649-B9C0-D91BC39B4C35}"/>
              </a:ext>
            </a:extLst>
          </p:cNvPr>
          <p:cNvSpPr txBox="1"/>
          <p:nvPr/>
        </p:nvSpPr>
        <p:spPr>
          <a:xfrm>
            <a:off x="9079593" y="4266968"/>
            <a:ext cx="2797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Sediment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contamination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level</a:t>
            </a:r>
            <a:endParaRPr lang="en-CN" sz="1000" b="1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CD7C0E2-868C-724B-ACB2-23D463821618}"/>
              </a:ext>
            </a:extLst>
          </p:cNvPr>
          <p:cNvCxnSpPr>
            <a:cxnSpLocks/>
          </p:cNvCxnSpPr>
          <p:nvPr/>
        </p:nvCxnSpPr>
        <p:spPr>
          <a:xfrm>
            <a:off x="8712085" y="2994463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3B67915-3B87-0E40-8AC0-4C1D2EBC3C94}"/>
              </a:ext>
            </a:extLst>
          </p:cNvPr>
          <p:cNvSpPr txBox="1"/>
          <p:nvPr/>
        </p:nvSpPr>
        <p:spPr>
          <a:xfrm>
            <a:off x="8712085" y="2896333"/>
            <a:ext cx="222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Probability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density</a:t>
            </a:r>
            <a:endParaRPr lang="en-CN" sz="1000" b="1" dirty="0"/>
          </a:p>
        </p:txBody>
      </p:sp>
    </p:spTree>
    <p:extLst>
      <p:ext uri="{BB962C8B-B14F-4D97-AF65-F5344CB8AC3E}">
        <p14:creationId xmlns:p14="http://schemas.microsoft.com/office/powerpoint/2010/main" val="51644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7BD60-07DB-3C47-9BFA-E9B2B34E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0" y="496480"/>
            <a:ext cx="11437007" cy="5591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2168F1-095D-BE4A-A744-B3B9120588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32" t="72175" r="25969" b="20029"/>
          <a:stretch/>
        </p:blipFill>
        <p:spPr>
          <a:xfrm>
            <a:off x="2453090" y="5233540"/>
            <a:ext cx="606056" cy="43593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411343-4B90-7D49-B21A-02AAFF337BFF}"/>
              </a:ext>
            </a:extLst>
          </p:cNvPr>
          <p:cNvCxnSpPr>
            <a:cxnSpLocks/>
          </p:cNvCxnSpPr>
          <p:nvPr/>
        </p:nvCxnSpPr>
        <p:spPr>
          <a:xfrm flipH="1">
            <a:off x="588923" y="5937365"/>
            <a:ext cx="2221026" cy="756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383D6E-E5A8-4944-A7BF-F3D34BD0E0C7}"/>
              </a:ext>
            </a:extLst>
          </p:cNvPr>
          <p:cNvSpPr txBox="1"/>
          <p:nvPr/>
        </p:nvSpPr>
        <p:spPr>
          <a:xfrm>
            <a:off x="1056365" y="5956836"/>
            <a:ext cx="279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Sediment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contamination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level</a:t>
            </a:r>
            <a:endParaRPr lang="en-CN" sz="14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2D8BB7-9A1A-1246-A947-FC8C27A10C36}"/>
              </a:ext>
            </a:extLst>
          </p:cNvPr>
          <p:cNvCxnSpPr>
            <a:cxnSpLocks/>
          </p:cNvCxnSpPr>
          <p:nvPr/>
        </p:nvCxnSpPr>
        <p:spPr>
          <a:xfrm>
            <a:off x="688857" y="4715504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BF533A-EF8A-2145-B7C8-DF57F70BC32B}"/>
                  </a:ext>
                </a:extLst>
              </p:cNvPr>
              <p:cNvSpPr txBox="1"/>
              <p:nvPr/>
            </p:nvSpPr>
            <p:spPr>
              <a:xfrm>
                <a:off x="688856" y="4617374"/>
                <a:ext cx="2551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Probability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density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| </a:t>
                </a:r>
                <a14:m>
                  <m:oMath xmlns:m="http://schemas.openxmlformats.org/officeDocument/2006/math">
                    <m:r>
                      <a:rPr lang="en-US" altLang="zh-CN" sz="1400" b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BF533A-EF8A-2145-B7C8-DF57F70B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56" y="4617374"/>
                <a:ext cx="2551063" cy="307777"/>
              </a:xfrm>
              <a:prstGeom prst="rect">
                <a:avLst/>
              </a:prstGeom>
              <a:blipFill>
                <a:blip r:embed="rId3"/>
                <a:stretch>
                  <a:fillRect l="-995" t="-4000" b="-24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7765A9A1-530E-344C-81C6-96425B153D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61" t="10334" r="2405" b="15307"/>
          <a:stretch/>
        </p:blipFill>
        <p:spPr>
          <a:xfrm>
            <a:off x="803708" y="5130661"/>
            <a:ext cx="1843546" cy="775781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582AC6D-F190-6B42-BC4B-057AFE20D26A}"/>
              </a:ext>
            </a:extLst>
          </p:cNvPr>
          <p:cNvCxnSpPr>
            <a:cxnSpLocks/>
          </p:cNvCxnSpPr>
          <p:nvPr/>
        </p:nvCxnSpPr>
        <p:spPr>
          <a:xfrm flipH="1">
            <a:off x="2845763" y="3859969"/>
            <a:ext cx="1046817" cy="1428406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17BD36-E908-904D-AC97-4019C8B3A657}"/>
                  </a:ext>
                </a:extLst>
              </p:cNvPr>
              <p:cNvSpPr txBox="1"/>
              <p:nvPr/>
            </p:nvSpPr>
            <p:spPr>
              <a:xfrm>
                <a:off x="2845696" y="4536203"/>
                <a:ext cx="1846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17BD36-E908-904D-AC97-4019C8B3A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696" y="4536203"/>
                <a:ext cx="1846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D35BEBB3-F2AB-8942-B48D-CC50A91C0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732" t="72175" r="25969" b="20029"/>
          <a:stretch/>
        </p:blipFill>
        <p:spPr>
          <a:xfrm>
            <a:off x="8868028" y="4396723"/>
            <a:ext cx="606056" cy="435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3CCFC9-10BB-2847-8832-5DBCE4F29392}"/>
                  </a:ext>
                </a:extLst>
              </p:cNvPr>
              <p:cNvSpPr txBox="1"/>
              <p:nvPr/>
            </p:nvSpPr>
            <p:spPr>
              <a:xfrm>
                <a:off x="8682222" y="3965805"/>
                <a:ext cx="1846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3CCFC9-10BB-2847-8832-5DBCE4F2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222" y="3965805"/>
                <a:ext cx="18465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B56FE8-30BB-1543-B6E5-C184A3D93151}"/>
              </a:ext>
            </a:extLst>
          </p:cNvPr>
          <p:cNvCxnSpPr>
            <a:cxnSpLocks/>
          </p:cNvCxnSpPr>
          <p:nvPr/>
        </p:nvCxnSpPr>
        <p:spPr>
          <a:xfrm flipH="1" flipV="1">
            <a:off x="8881380" y="3913973"/>
            <a:ext cx="269936" cy="52408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72EEBD-C389-DE40-8399-022977424CC6}"/>
              </a:ext>
            </a:extLst>
          </p:cNvPr>
          <p:cNvCxnSpPr>
            <a:cxnSpLocks/>
          </p:cNvCxnSpPr>
          <p:nvPr/>
        </p:nvCxnSpPr>
        <p:spPr>
          <a:xfrm flipH="1">
            <a:off x="8881380" y="5898869"/>
            <a:ext cx="2221026" cy="756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5CD36C-E069-204F-8A20-BE37BBCB8869}"/>
              </a:ext>
            </a:extLst>
          </p:cNvPr>
          <p:cNvCxnSpPr>
            <a:cxnSpLocks/>
          </p:cNvCxnSpPr>
          <p:nvPr/>
        </p:nvCxnSpPr>
        <p:spPr>
          <a:xfrm>
            <a:off x="8981314" y="4677008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01D4D323-3E56-754D-BE65-C60405D59DB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61" t="11194" r="2182" b="14049"/>
          <a:stretch/>
        </p:blipFill>
        <p:spPr>
          <a:xfrm>
            <a:off x="9028538" y="5052964"/>
            <a:ext cx="1973637" cy="8105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48FBBF9-8AB7-E842-9457-9FDDED986506}"/>
              </a:ext>
            </a:extLst>
          </p:cNvPr>
          <p:cNvSpPr txBox="1"/>
          <p:nvPr/>
        </p:nvSpPr>
        <p:spPr>
          <a:xfrm>
            <a:off x="9059711" y="5934541"/>
            <a:ext cx="279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Sediment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contamination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level</a:t>
            </a:r>
            <a:endParaRPr lang="en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FA5A0E-E7D3-A94E-ACA4-2E5664265D20}"/>
                  </a:ext>
                </a:extLst>
              </p:cNvPr>
              <p:cNvSpPr txBox="1"/>
              <p:nvPr/>
            </p:nvSpPr>
            <p:spPr>
              <a:xfrm>
                <a:off x="8990506" y="4585022"/>
                <a:ext cx="26793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Probability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density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| </a:t>
                </a:r>
                <a14:m>
                  <m:oMath xmlns:m="http://schemas.openxmlformats.org/officeDocument/2006/math">
                    <m:r>
                      <a:rPr lang="en-US" altLang="zh-CN" sz="1400" b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4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FFA5A0E-E7D3-A94E-ACA4-2E566426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506" y="4585022"/>
                <a:ext cx="2679353" cy="307777"/>
              </a:xfrm>
              <a:prstGeom prst="rect">
                <a:avLst/>
              </a:prstGeom>
              <a:blipFill>
                <a:blip r:embed="rId8"/>
                <a:stretch>
                  <a:fillRect l="-948" b="-192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0FFBA441-64B4-DD47-930C-8B68E1D93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393" t="72175" r="26866" b="23311"/>
          <a:stretch/>
        </p:blipFill>
        <p:spPr>
          <a:xfrm>
            <a:off x="3986050" y="3053741"/>
            <a:ext cx="313509" cy="2524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3BAF30-AAAD-8A45-9F6F-F4F4118C1477}"/>
                  </a:ext>
                </a:extLst>
              </p:cNvPr>
              <p:cNvSpPr txBox="1"/>
              <p:nvPr/>
            </p:nvSpPr>
            <p:spPr>
              <a:xfrm>
                <a:off x="3167187" y="2907166"/>
                <a:ext cx="10437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3BAF30-AAAD-8A45-9F6F-F4F4118C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87" y="2907166"/>
                <a:ext cx="104371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773F70-5BEE-FE49-A11B-4557AF8C8598}"/>
              </a:ext>
            </a:extLst>
          </p:cNvPr>
          <p:cNvCxnSpPr>
            <a:cxnSpLocks/>
          </p:cNvCxnSpPr>
          <p:nvPr/>
        </p:nvCxnSpPr>
        <p:spPr>
          <a:xfrm flipH="1" flipV="1">
            <a:off x="4014651" y="2873829"/>
            <a:ext cx="93318" cy="249985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A7716A2F-479C-4C46-BD6B-EBDFA18C31E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728" t="10486" r="2273" b="13342"/>
          <a:stretch/>
        </p:blipFill>
        <p:spPr>
          <a:xfrm>
            <a:off x="1848379" y="1514455"/>
            <a:ext cx="1994768" cy="84283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935610-1703-A343-B685-D2E21D16B58D}"/>
              </a:ext>
            </a:extLst>
          </p:cNvPr>
          <p:cNvCxnSpPr>
            <a:cxnSpLocks/>
          </p:cNvCxnSpPr>
          <p:nvPr/>
        </p:nvCxnSpPr>
        <p:spPr>
          <a:xfrm flipH="1">
            <a:off x="1735183" y="2396799"/>
            <a:ext cx="2221026" cy="7567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41D71C-5300-EC44-9616-08796AE56DF9}"/>
              </a:ext>
            </a:extLst>
          </p:cNvPr>
          <p:cNvCxnSpPr>
            <a:cxnSpLocks/>
          </p:cNvCxnSpPr>
          <p:nvPr/>
        </p:nvCxnSpPr>
        <p:spPr>
          <a:xfrm>
            <a:off x="1835117" y="1174938"/>
            <a:ext cx="0" cy="1223328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93D277D-83C1-9840-BB30-F94A47976064}"/>
              </a:ext>
            </a:extLst>
          </p:cNvPr>
          <p:cNvSpPr txBox="1"/>
          <p:nvPr/>
        </p:nvSpPr>
        <p:spPr>
          <a:xfrm>
            <a:off x="2201873" y="2410267"/>
            <a:ext cx="2797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Sediment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contamination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level</a:t>
            </a:r>
            <a:endParaRPr lang="en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97FA2F-1D9D-F840-9197-C092B7623B93}"/>
                  </a:ext>
                </a:extLst>
              </p:cNvPr>
              <p:cNvSpPr txBox="1"/>
              <p:nvPr/>
            </p:nvSpPr>
            <p:spPr>
              <a:xfrm>
                <a:off x="1834364" y="1050023"/>
                <a:ext cx="25505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/>
                  <a:t>Probability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density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|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CN" sz="14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97FA2F-1D9D-F840-9197-C092B762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64" y="1050023"/>
                <a:ext cx="2550599" cy="307777"/>
              </a:xfrm>
              <a:prstGeom prst="rect">
                <a:avLst/>
              </a:prstGeom>
              <a:blipFill>
                <a:blip r:embed="rId11"/>
                <a:stretch>
                  <a:fillRect l="-495"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9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CEA46D-4E3D-FC45-AE2B-3CF1A4C120CC}"/>
              </a:ext>
            </a:extLst>
          </p:cNvPr>
          <p:cNvCxnSpPr>
            <a:cxnSpLocks/>
          </p:cNvCxnSpPr>
          <p:nvPr/>
        </p:nvCxnSpPr>
        <p:spPr>
          <a:xfrm flipV="1">
            <a:off x="8903414" y="1382562"/>
            <a:ext cx="0" cy="16906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1ED123-6C7B-9348-9F30-5B385BAC8F44}"/>
              </a:ext>
            </a:extLst>
          </p:cNvPr>
          <p:cNvCxnSpPr>
            <a:cxnSpLocks/>
          </p:cNvCxnSpPr>
          <p:nvPr/>
        </p:nvCxnSpPr>
        <p:spPr>
          <a:xfrm>
            <a:off x="7306051" y="3054700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8F3096-4127-BD47-BD55-E0665B7524D1}"/>
              </a:ext>
            </a:extLst>
          </p:cNvPr>
          <p:cNvCxnSpPr>
            <a:cxnSpLocks/>
          </p:cNvCxnSpPr>
          <p:nvPr/>
        </p:nvCxnSpPr>
        <p:spPr>
          <a:xfrm flipV="1">
            <a:off x="7306051" y="1138155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8D5E84D-9602-B146-BE14-909867013B68}"/>
              </a:ext>
            </a:extLst>
          </p:cNvPr>
          <p:cNvSpPr/>
          <p:nvPr/>
        </p:nvSpPr>
        <p:spPr>
          <a:xfrm>
            <a:off x="8781145" y="1803187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15DAD8-C2FF-E747-B7A6-6BEAEB153F5D}"/>
              </a:ext>
            </a:extLst>
          </p:cNvPr>
          <p:cNvSpPr/>
          <p:nvPr/>
        </p:nvSpPr>
        <p:spPr>
          <a:xfrm>
            <a:off x="8251495" y="220999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32AB1B-068E-EB45-873F-F46EE316B90F}"/>
              </a:ext>
            </a:extLst>
          </p:cNvPr>
          <p:cNvSpPr/>
          <p:nvPr/>
        </p:nvSpPr>
        <p:spPr>
          <a:xfrm>
            <a:off x="7837786" y="264640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5CD475-0FA0-E540-ADDE-4CBA3E19B6E5}"/>
              </a:ext>
            </a:extLst>
          </p:cNvPr>
          <p:cNvSpPr/>
          <p:nvPr/>
        </p:nvSpPr>
        <p:spPr>
          <a:xfrm>
            <a:off x="9070870" y="1569232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06E727-0CBA-8645-ABF1-A542D07516A1}"/>
              </a:ext>
            </a:extLst>
          </p:cNvPr>
          <p:cNvSpPr/>
          <p:nvPr/>
        </p:nvSpPr>
        <p:spPr>
          <a:xfrm>
            <a:off x="9362683" y="1803186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3A0001-C320-8D40-BA85-EA325326BDAD}"/>
              </a:ext>
            </a:extLst>
          </p:cNvPr>
          <p:cNvSpPr/>
          <p:nvPr/>
        </p:nvSpPr>
        <p:spPr>
          <a:xfrm>
            <a:off x="7746002" y="224120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BA3C2C-A1FD-0249-8678-D964C31F6BD5}"/>
              </a:ext>
            </a:extLst>
          </p:cNvPr>
          <p:cNvSpPr/>
          <p:nvPr/>
        </p:nvSpPr>
        <p:spPr>
          <a:xfrm>
            <a:off x="9559226" y="195792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66E3D3-A371-FD4F-9ED4-31384CB9CEB1}"/>
              </a:ext>
            </a:extLst>
          </p:cNvPr>
          <p:cNvSpPr/>
          <p:nvPr/>
        </p:nvSpPr>
        <p:spPr>
          <a:xfrm>
            <a:off x="9968570" y="1911761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4261D6-8CF9-3B47-88CA-8AD5ADBB863E}"/>
              </a:ext>
            </a:extLst>
          </p:cNvPr>
          <p:cNvSpPr/>
          <p:nvPr/>
        </p:nvSpPr>
        <p:spPr>
          <a:xfrm>
            <a:off x="10234482" y="201333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61C57-549F-CE42-8E68-501C9EFA97FB}"/>
              </a:ext>
            </a:extLst>
          </p:cNvPr>
          <p:cNvCxnSpPr/>
          <p:nvPr/>
        </p:nvCxnSpPr>
        <p:spPr>
          <a:xfrm flipV="1">
            <a:off x="7481335" y="1813652"/>
            <a:ext cx="1440997" cy="843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43DE22-DF0B-594F-A91B-69EB61327747}"/>
              </a:ext>
            </a:extLst>
          </p:cNvPr>
          <p:cNvCxnSpPr>
            <a:cxnSpLocks/>
          </p:cNvCxnSpPr>
          <p:nvPr/>
        </p:nvCxnSpPr>
        <p:spPr>
          <a:xfrm>
            <a:off x="8896810" y="1820608"/>
            <a:ext cx="1589775" cy="2872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03F38-156E-7E43-B014-4CCD7C0CE68F}"/>
              </a:ext>
            </a:extLst>
          </p:cNvPr>
          <p:cNvSpPr txBox="1"/>
          <p:nvPr/>
        </p:nvSpPr>
        <p:spPr>
          <a:xfrm>
            <a:off x="7312168" y="971685"/>
            <a:ext cx="243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Taxonomic</a:t>
            </a:r>
            <a:r>
              <a:rPr lang="zh-CN" altLang="en-US" b="1" dirty="0"/>
              <a:t> </a:t>
            </a:r>
            <a:r>
              <a:rPr lang="en-US" altLang="zh-CN" b="1" dirty="0"/>
              <a:t>composition</a:t>
            </a:r>
            <a:endParaRPr lang="en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72BA12-3DF8-CF4B-8D70-1963315F5E39}"/>
                  </a:ext>
                </a:extLst>
              </p:cNvPr>
              <p:cNvSpPr txBox="1"/>
              <p:nvPr/>
            </p:nvSpPr>
            <p:spPr>
              <a:xfrm>
                <a:off x="7204048" y="3065854"/>
                <a:ext cx="41859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Stress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level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|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environmental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condition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=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CN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E72BA12-3DF8-CF4B-8D70-1963315F5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048" y="3065854"/>
                <a:ext cx="4185954" cy="369332"/>
              </a:xfrm>
              <a:prstGeom prst="rect">
                <a:avLst/>
              </a:prstGeom>
              <a:blipFill>
                <a:blip r:embed="rId2"/>
                <a:stretch>
                  <a:fillRect l="-1212" t="-6667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C4E8A6-34E3-A44C-BABA-9A9AD2BFAD2F}"/>
              </a:ext>
            </a:extLst>
          </p:cNvPr>
          <p:cNvCxnSpPr>
            <a:cxnSpLocks/>
          </p:cNvCxnSpPr>
          <p:nvPr/>
        </p:nvCxnSpPr>
        <p:spPr>
          <a:xfrm flipV="1">
            <a:off x="8899509" y="4153519"/>
            <a:ext cx="0" cy="16906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CC0057-AB68-594B-A9CE-B5C562F4216F}"/>
              </a:ext>
            </a:extLst>
          </p:cNvPr>
          <p:cNvCxnSpPr>
            <a:cxnSpLocks/>
          </p:cNvCxnSpPr>
          <p:nvPr/>
        </p:nvCxnSpPr>
        <p:spPr>
          <a:xfrm>
            <a:off x="7302146" y="5825657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8B03BD-802C-B84D-A6F1-62D503BE6276}"/>
              </a:ext>
            </a:extLst>
          </p:cNvPr>
          <p:cNvCxnSpPr>
            <a:cxnSpLocks/>
          </p:cNvCxnSpPr>
          <p:nvPr/>
        </p:nvCxnSpPr>
        <p:spPr>
          <a:xfrm flipV="1">
            <a:off x="7302146" y="3909112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F58B2D-D295-254E-9806-6569FB3E9B52}"/>
              </a:ext>
            </a:extLst>
          </p:cNvPr>
          <p:cNvSpPr/>
          <p:nvPr/>
        </p:nvSpPr>
        <p:spPr>
          <a:xfrm>
            <a:off x="8675642" y="5180374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2CB47A6-A51C-9C49-8231-53C5A5ABC2A2}"/>
              </a:ext>
            </a:extLst>
          </p:cNvPr>
          <p:cNvSpPr/>
          <p:nvPr/>
        </p:nvSpPr>
        <p:spPr>
          <a:xfrm>
            <a:off x="8247590" y="4980947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4DBEC7-69AB-F440-B54F-3FF3CF540CED}"/>
              </a:ext>
            </a:extLst>
          </p:cNvPr>
          <p:cNvSpPr/>
          <p:nvPr/>
        </p:nvSpPr>
        <p:spPr>
          <a:xfrm>
            <a:off x="8574044" y="5035664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75544DB-F422-BC4F-8C63-8B7F16D0D6ED}"/>
              </a:ext>
            </a:extLst>
          </p:cNvPr>
          <p:cNvSpPr/>
          <p:nvPr/>
        </p:nvSpPr>
        <p:spPr>
          <a:xfrm>
            <a:off x="9016166" y="459171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88BC48-B901-0346-AD5F-B32C03E21B87}"/>
              </a:ext>
            </a:extLst>
          </p:cNvPr>
          <p:cNvSpPr/>
          <p:nvPr/>
        </p:nvSpPr>
        <p:spPr>
          <a:xfrm>
            <a:off x="9213034" y="433800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C59754-5AB8-814C-8CED-34AD7E4A33C4}"/>
              </a:ext>
            </a:extLst>
          </p:cNvPr>
          <p:cNvSpPr/>
          <p:nvPr/>
        </p:nvSpPr>
        <p:spPr>
          <a:xfrm>
            <a:off x="7742097" y="5012162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6ED2FD-5F8F-4744-9C59-487272F8182C}"/>
              </a:ext>
            </a:extLst>
          </p:cNvPr>
          <p:cNvSpPr/>
          <p:nvPr/>
        </p:nvSpPr>
        <p:spPr>
          <a:xfrm>
            <a:off x="9409577" y="4492747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62F36C-03F4-B946-880F-7056A870F20A}"/>
              </a:ext>
            </a:extLst>
          </p:cNvPr>
          <p:cNvSpPr/>
          <p:nvPr/>
        </p:nvSpPr>
        <p:spPr>
          <a:xfrm>
            <a:off x="9818921" y="444658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50AE4D-8B59-B844-9A40-F4D0B6E8F1B0}"/>
              </a:ext>
            </a:extLst>
          </p:cNvPr>
          <p:cNvSpPr/>
          <p:nvPr/>
        </p:nvSpPr>
        <p:spPr>
          <a:xfrm>
            <a:off x="10084833" y="4548149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5AB015-9297-CC45-8F72-B3C4465CBB65}"/>
              </a:ext>
            </a:extLst>
          </p:cNvPr>
          <p:cNvCxnSpPr>
            <a:cxnSpLocks/>
          </p:cNvCxnSpPr>
          <p:nvPr/>
        </p:nvCxnSpPr>
        <p:spPr>
          <a:xfrm>
            <a:off x="7696261" y="4927720"/>
            <a:ext cx="1182577" cy="3343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0C68FB6-CD6F-A440-87FD-ED73C337947F}"/>
              </a:ext>
            </a:extLst>
          </p:cNvPr>
          <p:cNvCxnSpPr>
            <a:cxnSpLocks/>
          </p:cNvCxnSpPr>
          <p:nvPr/>
        </p:nvCxnSpPr>
        <p:spPr>
          <a:xfrm flipV="1">
            <a:off x="8898913" y="4377191"/>
            <a:ext cx="1206519" cy="8842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39993E-B615-954D-AFEA-6936BEF5E899}"/>
              </a:ext>
            </a:extLst>
          </p:cNvPr>
          <p:cNvSpPr txBox="1"/>
          <p:nvPr/>
        </p:nvSpPr>
        <p:spPr>
          <a:xfrm>
            <a:off x="7274416" y="3740725"/>
            <a:ext cx="243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Taxonomic</a:t>
            </a:r>
            <a:r>
              <a:rPr lang="zh-CN" altLang="en-US" b="1" dirty="0"/>
              <a:t> </a:t>
            </a:r>
            <a:r>
              <a:rPr lang="en-US" altLang="zh-CN" b="1" dirty="0"/>
              <a:t>composition</a:t>
            </a:r>
            <a:endParaRPr lang="en-C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CD0B32-713A-3442-9616-1042CBA2B33A}"/>
                  </a:ext>
                </a:extLst>
              </p:cNvPr>
              <p:cNvSpPr txBox="1"/>
              <p:nvPr/>
            </p:nvSpPr>
            <p:spPr>
              <a:xfrm>
                <a:off x="7222102" y="5854426"/>
                <a:ext cx="41112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Environmental condition|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stress level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=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C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CD0B32-713A-3442-9616-1042CBA2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102" y="5854426"/>
                <a:ext cx="4111254" cy="369332"/>
              </a:xfrm>
              <a:prstGeom prst="rect">
                <a:avLst/>
              </a:prstGeom>
              <a:blipFill>
                <a:blip r:embed="rId3"/>
                <a:stretch>
                  <a:fillRect l="-1231" t="-6452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44FCB8E-BB48-9C47-873D-96DF82968C68}"/>
              </a:ext>
            </a:extLst>
          </p:cNvPr>
          <p:cNvCxnSpPr>
            <a:cxnSpLocks/>
          </p:cNvCxnSpPr>
          <p:nvPr/>
        </p:nvCxnSpPr>
        <p:spPr>
          <a:xfrm>
            <a:off x="1984413" y="4178873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25E097D-709C-5142-81BF-97B438072A46}"/>
              </a:ext>
            </a:extLst>
          </p:cNvPr>
          <p:cNvCxnSpPr>
            <a:cxnSpLocks/>
          </p:cNvCxnSpPr>
          <p:nvPr/>
        </p:nvCxnSpPr>
        <p:spPr>
          <a:xfrm flipV="1">
            <a:off x="1984413" y="2262328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FE397F2-AD71-7A45-9DF2-068A707EB8A3}"/>
              </a:ext>
            </a:extLst>
          </p:cNvPr>
          <p:cNvSpPr/>
          <p:nvPr/>
        </p:nvSpPr>
        <p:spPr>
          <a:xfrm>
            <a:off x="3357909" y="353359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AF75988-30B2-7E4D-9291-B5EB72BECC0B}"/>
              </a:ext>
            </a:extLst>
          </p:cNvPr>
          <p:cNvSpPr/>
          <p:nvPr/>
        </p:nvSpPr>
        <p:spPr>
          <a:xfrm>
            <a:off x="2929857" y="3334163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2C5A85F-220E-6344-961B-3C99ADCCAFCC}"/>
              </a:ext>
            </a:extLst>
          </p:cNvPr>
          <p:cNvSpPr/>
          <p:nvPr/>
        </p:nvSpPr>
        <p:spPr>
          <a:xfrm>
            <a:off x="3256311" y="338888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5BD00C4-76AF-394B-983B-AA5DAB87154D}"/>
              </a:ext>
            </a:extLst>
          </p:cNvPr>
          <p:cNvSpPr/>
          <p:nvPr/>
        </p:nvSpPr>
        <p:spPr>
          <a:xfrm>
            <a:off x="3698433" y="2944934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E0B301-1265-B249-9D0B-EB4F7A61C056}"/>
              </a:ext>
            </a:extLst>
          </p:cNvPr>
          <p:cNvSpPr/>
          <p:nvPr/>
        </p:nvSpPr>
        <p:spPr>
          <a:xfrm>
            <a:off x="3895301" y="2691221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BABCEFB-B902-0141-B8AC-0BC3331F0AE2}"/>
              </a:ext>
            </a:extLst>
          </p:cNvPr>
          <p:cNvSpPr/>
          <p:nvPr/>
        </p:nvSpPr>
        <p:spPr>
          <a:xfrm>
            <a:off x="2424364" y="336537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E68BE00-EF2A-1D47-9CF5-FFDE8383ADB7}"/>
              </a:ext>
            </a:extLst>
          </p:cNvPr>
          <p:cNvSpPr/>
          <p:nvPr/>
        </p:nvSpPr>
        <p:spPr>
          <a:xfrm>
            <a:off x="4091844" y="2845963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2A4A3C9-0BC6-2245-ADB0-A89C6F52419D}"/>
              </a:ext>
            </a:extLst>
          </p:cNvPr>
          <p:cNvSpPr/>
          <p:nvPr/>
        </p:nvSpPr>
        <p:spPr>
          <a:xfrm>
            <a:off x="4501188" y="2799796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09BE0B7-3D42-BB46-858F-C54108FD1976}"/>
              </a:ext>
            </a:extLst>
          </p:cNvPr>
          <p:cNvSpPr/>
          <p:nvPr/>
        </p:nvSpPr>
        <p:spPr>
          <a:xfrm>
            <a:off x="4767100" y="290136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1D16914-0136-4D4B-A6C4-6F87709E1019}"/>
              </a:ext>
            </a:extLst>
          </p:cNvPr>
          <p:cNvCxnSpPr>
            <a:cxnSpLocks/>
          </p:cNvCxnSpPr>
          <p:nvPr/>
        </p:nvCxnSpPr>
        <p:spPr>
          <a:xfrm flipV="1">
            <a:off x="2054045" y="3107322"/>
            <a:ext cx="2982557" cy="1112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99D23B5-A312-A34A-842D-DB22901A9A4E}"/>
              </a:ext>
            </a:extLst>
          </p:cNvPr>
          <p:cNvSpPr txBox="1"/>
          <p:nvPr/>
        </p:nvSpPr>
        <p:spPr>
          <a:xfrm>
            <a:off x="1954013" y="2069716"/>
            <a:ext cx="243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Taxonomic</a:t>
            </a:r>
            <a:r>
              <a:rPr lang="zh-CN" altLang="en-US" b="1" dirty="0"/>
              <a:t> </a:t>
            </a:r>
            <a:r>
              <a:rPr lang="en-US" altLang="zh-CN" b="1" dirty="0"/>
              <a:t>composition</a:t>
            </a:r>
            <a:endParaRPr lang="en-CN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7AF987B-6B54-2A49-899E-58B0F9E2E86F}"/>
              </a:ext>
            </a:extLst>
          </p:cNvPr>
          <p:cNvSpPr txBox="1"/>
          <p:nvPr/>
        </p:nvSpPr>
        <p:spPr>
          <a:xfrm>
            <a:off x="1826651" y="4219834"/>
            <a:ext cx="411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Stress</a:t>
            </a:r>
            <a:r>
              <a:rPr lang="zh-CN" altLang="en-US" b="1" dirty="0"/>
              <a:t> </a:t>
            </a:r>
            <a:r>
              <a:rPr lang="en-US" altLang="zh-CN" b="1" dirty="0"/>
              <a:t>level</a:t>
            </a:r>
            <a:r>
              <a:rPr lang="zh-CN" altLang="en-US" b="1" dirty="0"/>
              <a:t> </a:t>
            </a:r>
            <a:r>
              <a:rPr lang="en-US" altLang="zh-CN" b="1" dirty="0"/>
              <a:t>|environmental condition = K</a:t>
            </a:r>
            <a:endParaRPr lang="en-CN" b="1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836EF41-20DD-D944-A04C-6CE051158D48}"/>
              </a:ext>
            </a:extLst>
          </p:cNvPr>
          <p:cNvSpPr/>
          <p:nvPr/>
        </p:nvSpPr>
        <p:spPr>
          <a:xfrm>
            <a:off x="2606869" y="318784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D39120C-F90B-3245-8325-84A9BA677095}"/>
              </a:ext>
            </a:extLst>
          </p:cNvPr>
          <p:cNvSpPr/>
          <p:nvPr/>
        </p:nvSpPr>
        <p:spPr>
          <a:xfrm>
            <a:off x="2803737" y="293413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4757B79-B249-8F40-B633-A0367E92FDE6}"/>
              </a:ext>
            </a:extLst>
          </p:cNvPr>
          <p:cNvSpPr/>
          <p:nvPr/>
        </p:nvSpPr>
        <p:spPr>
          <a:xfrm>
            <a:off x="3000280" y="3088877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6202C2E-715D-AB42-A09F-6BBC5A90E515}"/>
              </a:ext>
            </a:extLst>
          </p:cNvPr>
          <p:cNvSpPr/>
          <p:nvPr/>
        </p:nvSpPr>
        <p:spPr>
          <a:xfrm>
            <a:off x="3409624" y="304271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0915399-8EC5-2645-B941-6B1787C46EC8}"/>
              </a:ext>
            </a:extLst>
          </p:cNvPr>
          <p:cNvSpPr/>
          <p:nvPr/>
        </p:nvSpPr>
        <p:spPr>
          <a:xfrm>
            <a:off x="3675536" y="3144279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BF793B5-92B6-4C48-B4CB-CC5D445EAD8F}"/>
              </a:ext>
            </a:extLst>
          </p:cNvPr>
          <p:cNvSpPr/>
          <p:nvPr/>
        </p:nvSpPr>
        <p:spPr>
          <a:xfrm>
            <a:off x="3055901" y="3697229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268D079-175F-2848-A702-7822C282970C}"/>
              </a:ext>
            </a:extLst>
          </p:cNvPr>
          <p:cNvSpPr/>
          <p:nvPr/>
        </p:nvSpPr>
        <p:spPr>
          <a:xfrm>
            <a:off x="3252769" y="3443516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D4570C1-0788-E046-9BDE-59EE1ECB0440}"/>
              </a:ext>
            </a:extLst>
          </p:cNvPr>
          <p:cNvSpPr/>
          <p:nvPr/>
        </p:nvSpPr>
        <p:spPr>
          <a:xfrm>
            <a:off x="3449312" y="359825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3E29AF1-1AA5-9F47-830D-994FB31FD63F}"/>
              </a:ext>
            </a:extLst>
          </p:cNvPr>
          <p:cNvSpPr/>
          <p:nvPr/>
        </p:nvSpPr>
        <p:spPr>
          <a:xfrm>
            <a:off x="3858656" y="3552091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9D3787B-49DE-794A-8CF5-91B1AFD6037B}"/>
              </a:ext>
            </a:extLst>
          </p:cNvPr>
          <p:cNvSpPr/>
          <p:nvPr/>
        </p:nvSpPr>
        <p:spPr>
          <a:xfrm>
            <a:off x="4124568" y="365366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DBD5E7E-0F3A-DA44-88D9-C47E63F9EC16}"/>
              </a:ext>
            </a:extLst>
          </p:cNvPr>
          <p:cNvSpPr/>
          <p:nvPr/>
        </p:nvSpPr>
        <p:spPr>
          <a:xfrm rot="20156598">
            <a:off x="3441755" y="3312384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2D0A1D0-CF35-034C-A5A9-177155DAB8FF}"/>
              </a:ext>
            </a:extLst>
          </p:cNvPr>
          <p:cNvSpPr/>
          <p:nvPr/>
        </p:nvSpPr>
        <p:spPr>
          <a:xfrm rot="20156598">
            <a:off x="3638623" y="3058671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0884BC7-FFE6-264F-8A1B-616E2BEFD02C}"/>
              </a:ext>
            </a:extLst>
          </p:cNvPr>
          <p:cNvSpPr/>
          <p:nvPr/>
        </p:nvSpPr>
        <p:spPr>
          <a:xfrm rot="20156598">
            <a:off x="3835166" y="3213413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4E0DF3E-25A7-D846-8994-1DC160AC4463}"/>
              </a:ext>
            </a:extLst>
          </p:cNvPr>
          <p:cNvSpPr/>
          <p:nvPr/>
        </p:nvSpPr>
        <p:spPr>
          <a:xfrm rot="20156598">
            <a:off x="4244510" y="3167246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E5D5ADA-B042-EE41-A0AF-24C43EA35E3F}"/>
              </a:ext>
            </a:extLst>
          </p:cNvPr>
          <p:cNvSpPr/>
          <p:nvPr/>
        </p:nvSpPr>
        <p:spPr>
          <a:xfrm rot="20156598">
            <a:off x="4510422" y="3268815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558A25E-DB8D-2D46-B94D-1F28426EB189}"/>
              </a:ext>
            </a:extLst>
          </p:cNvPr>
          <p:cNvSpPr/>
          <p:nvPr/>
        </p:nvSpPr>
        <p:spPr>
          <a:xfrm>
            <a:off x="3289531" y="2960448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5C75253-CED2-DE46-A9BE-4B3A6CDE2705}"/>
              </a:ext>
            </a:extLst>
          </p:cNvPr>
          <p:cNvSpPr/>
          <p:nvPr/>
        </p:nvSpPr>
        <p:spPr>
          <a:xfrm>
            <a:off x="2784038" y="2991663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9B4D73D-ADCA-BC4A-909A-F6B6131595FA}"/>
              </a:ext>
            </a:extLst>
          </p:cNvPr>
          <p:cNvSpPr/>
          <p:nvPr/>
        </p:nvSpPr>
        <p:spPr>
          <a:xfrm>
            <a:off x="2966543" y="2814133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2BF1BE0-B511-1640-AE65-FB5E6A08BEB3}"/>
              </a:ext>
            </a:extLst>
          </p:cNvPr>
          <p:cNvSpPr/>
          <p:nvPr/>
        </p:nvSpPr>
        <p:spPr>
          <a:xfrm>
            <a:off x="3163411" y="2560420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BA85CB4-44F6-2B48-B5D4-E10B224F1B15}"/>
              </a:ext>
            </a:extLst>
          </p:cNvPr>
          <p:cNvSpPr/>
          <p:nvPr/>
        </p:nvSpPr>
        <p:spPr>
          <a:xfrm>
            <a:off x="3359954" y="2715162"/>
            <a:ext cx="101598" cy="92333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0B5991C-CE85-784F-BE08-9C9A3ABA58BF}"/>
              </a:ext>
            </a:extLst>
          </p:cNvPr>
          <p:cNvSpPr txBox="1"/>
          <p:nvPr/>
        </p:nvSpPr>
        <p:spPr>
          <a:xfrm>
            <a:off x="5281326" y="2712800"/>
            <a:ext cx="2290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/>
              <a:t>With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c</a:t>
            </a:r>
            <a:r>
              <a:rPr lang="en-CN" sz="1600" b="1" i="1" dirty="0"/>
              <a:t>ontrol</a:t>
            </a:r>
            <a:r>
              <a:rPr lang="zh-CN" altLang="en-US" sz="1600" b="1" i="1" dirty="0"/>
              <a:t> </a:t>
            </a:r>
            <a:r>
              <a:rPr lang="en-US" altLang="zh-CN" sz="1600" b="1" i="1" dirty="0"/>
              <a:t>of</a:t>
            </a:r>
            <a:r>
              <a:rPr lang="en-CN" sz="1600" b="1" i="1" dirty="0"/>
              <a:t> other minor variables</a:t>
            </a:r>
          </a:p>
        </p:txBody>
      </p:sp>
      <p:sp>
        <p:nvSpPr>
          <p:cNvPr id="131" name="Right Arrow 130">
            <a:extLst>
              <a:ext uri="{FF2B5EF4-FFF2-40B4-BE49-F238E27FC236}">
                <a16:creationId xmlns:a16="http://schemas.microsoft.com/office/drawing/2014/main" id="{7B09408E-8253-1943-AA33-577BA5DB3B8F}"/>
              </a:ext>
            </a:extLst>
          </p:cNvPr>
          <p:cNvSpPr/>
          <p:nvPr/>
        </p:nvSpPr>
        <p:spPr>
          <a:xfrm rot="20374492">
            <a:off x="5357929" y="2058082"/>
            <a:ext cx="1694630" cy="3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2" name="Right Arrow 131">
            <a:extLst>
              <a:ext uri="{FF2B5EF4-FFF2-40B4-BE49-F238E27FC236}">
                <a16:creationId xmlns:a16="http://schemas.microsoft.com/office/drawing/2014/main" id="{821F6FBC-465A-AC44-84C6-128406464FA0}"/>
              </a:ext>
            </a:extLst>
          </p:cNvPr>
          <p:cNvSpPr/>
          <p:nvPr/>
        </p:nvSpPr>
        <p:spPr>
          <a:xfrm rot="1304053">
            <a:off x="5379947" y="3553495"/>
            <a:ext cx="1694630" cy="3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25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7F58A2B-077A-FE48-87DA-CFEA4B641CC2}"/>
              </a:ext>
            </a:extLst>
          </p:cNvPr>
          <p:cNvSpPr/>
          <p:nvPr/>
        </p:nvSpPr>
        <p:spPr>
          <a:xfrm>
            <a:off x="1163815" y="1322923"/>
            <a:ext cx="4360224" cy="40414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94875-7E82-044A-AAAE-FC7537BE1B91}"/>
              </a:ext>
            </a:extLst>
          </p:cNvPr>
          <p:cNvSpPr txBox="1"/>
          <p:nvPr/>
        </p:nvSpPr>
        <p:spPr>
          <a:xfrm>
            <a:off x="3047546" y="1761542"/>
            <a:ext cx="23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i="1" dirty="0"/>
              <a:t>Human </a:t>
            </a:r>
            <a:r>
              <a:rPr lang="en-US" altLang="zh-CN" b="1" i="1" dirty="0"/>
              <a:t>activities</a:t>
            </a:r>
            <a:endParaRPr lang="en-CN" b="1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61CB23-F00B-764D-8B5C-AF2248C10C1E}"/>
              </a:ext>
            </a:extLst>
          </p:cNvPr>
          <p:cNvSpPr/>
          <p:nvPr/>
        </p:nvSpPr>
        <p:spPr>
          <a:xfrm>
            <a:off x="3057330" y="2577170"/>
            <a:ext cx="2150614" cy="136341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A139B-830E-214A-A32B-CA75959C6C01}"/>
              </a:ext>
            </a:extLst>
          </p:cNvPr>
          <p:cNvSpPr txBox="1"/>
          <p:nvPr/>
        </p:nvSpPr>
        <p:spPr>
          <a:xfrm>
            <a:off x="3037874" y="2978231"/>
            <a:ext cx="232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Industrial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discharges</a:t>
            </a:r>
          </a:p>
          <a:p>
            <a:r>
              <a:rPr lang="en-US" altLang="zh-CN" sz="1400" b="1" dirty="0"/>
              <a:t>(cause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sediment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pollutants)</a:t>
            </a:r>
            <a:r>
              <a:rPr lang="zh-CN" altLang="en-US" sz="1400" b="1" dirty="0"/>
              <a:t> </a:t>
            </a:r>
            <a:endParaRPr lang="en-CN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685462-749B-E543-96F4-C17A359AF78A}"/>
              </a:ext>
            </a:extLst>
          </p:cNvPr>
          <p:cNvSpPr txBox="1"/>
          <p:nvPr/>
        </p:nvSpPr>
        <p:spPr>
          <a:xfrm>
            <a:off x="9730" y="186913"/>
            <a:ext cx="2305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Aquatic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ecosystem</a:t>
            </a:r>
            <a:endParaRPr lang="en-CN" sz="14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CB3A60-4178-3B4C-B256-613F903C8C65}"/>
              </a:ext>
            </a:extLst>
          </p:cNvPr>
          <p:cNvSpPr/>
          <p:nvPr/>
        </p:nvSpPr>
        <p:spPr>
          <a:xfrm>
            <a:off x="6082667" y="1322923"/>
            <a:ext cx="4610617" cy="404145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A0F7C-B8D0-2B47-A6DD-3B1B9C3A292A}"/>
              </a:ext>
            </a:extLst>
          </p:cNvPr>
          <p:cNvSpPr txBox="1"/>
          <p:nvPr/>
        </p:nvSpPr>
        <p:spPr>
          <a:xfrm>
            <a:off x="6706412" y="1834957"/>
            <a:ext cx="23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Ecological</a:t>
            </a:r>
            <a:r>
              <a:rPr lang="zh-CN" altLang="en-US" b="1" i="1" dirty="0"/>
              <a:t> </a:t>
            </a:r>
            <a:r>
              <a:rPr lang="en-US" altLang="zh-CN" b="1" i="1" dirty="0"/>
              <a:t>reactions</a:t>
            </a:r>
            <a:endParaRPr lang="en-CN" b="1" i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8E42AF-1D0F-9441-898F-C75C6A222828}"/>
              </a:ext>
            </a:extLst>
          </p:cNvPr>
          <p:cNvSpPr/>
          <p:nvPr/>
        </p:nvSpPr>
        <p:spPr>
          <a:xfrm>
            <a:off x="6435381" y="2557316"/>
            <a:ext cx="2305578" cy="144290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321BE-9061-FE4F-BF26-A040509BA479}"/>
              </a:ext>
            </a:extLst>
          </p:cNvPr>
          <p:cNvSpPr txBox="1"/>
          <p:nvPr/>
        </p:nvSpPr>
        <p:spPr>
          <a:xfrm>
            <a:off x="6617182" y="3006632"/>
            <a:ext cx="23055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Zoobenthic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community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changes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(responses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of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sediment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organisms)</a:t>
            </a:r>
            <a:endParaRPr lang="en-CN" sz="1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BE458C-E090-A740-9B3E-67A2C0CF581B}"/>
              </a:ext>
            </a:extLst>
          </p:cNvPr>
          <p:cNvSpPr/>
          <p:nvPr/>
        </p:nvSpPr>
        <p:spPr>
          <a:xfrm>
            <a:off x="1722443" y="1836053"/>
            <a:ext cx="1496017" cy="12008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6AF10-7FB0-B042-AF43-E2C782676E1F}"/>
              </a:ext>
            </a:extLst>
          </p:cNvPr>
          <p:cNvSpPr txBox="1"/>
          <p:nvPr/>
        </p:nvSpPr>
        <p:spPr>
          <a:xfrm>
            <a:off x="1914281" y="2167593"/>
            <a:ext cx="11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Agricultural</a:t>
            </a:r>
            <a:r>
              <a:rPr lang="zh-CN" altLang="en-US" sz="1400" dirty="0"/>
              <a:t> </a:t>
            </a:r>
            <a:r>
              <a:rPr lang="en-US" altLang="zh-CN" sz="1400" dirty="0"/>
              <a:t>runoff</a:t>
            </a:r>
            <a:endParaRPr lang="en-CN" sz="1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80F403-C8F4-CA43-8A4D-31172E1E4884}"/>
              </a:ext>
            </a:extLst>
          </p:cNvPr>
          <p:cNvSpPr/>
          <p:nvPr/>
        </p:nvSpPr>
        <p:spPr>
          <a:xfrm>
            <a:off x="1468149" y="3160536"/>
            <a:ext cx="1496017" cy="12008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FD358-C52B-D64F-A32A-5B894F057F52}"/>
              </a:ext>
            </a:extLst>
          </p:cNvPr>
          <p:cNvSpPr txBox="1"/>
          <p:nvPr/>
        </p:nvSpPr>
        <p:spPr>
          <a:xfrm>
            <a:off x="1647804" y="3485551"/>
            <a:ext cx="111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Urban</a:t>
            </a:r>
            <a:r>
              <a:rPr lang="zh-CN" altLang="en-US" sz="1400" dirty="0"/>
              <a:t> </a:t>
            </a:r>
            <a:r>
              <a:rPr lang="en-US" altLang="zh-CN" sz="1400" dirty="0"/>
              <a:t>storm</a:t>
            </a:r>
            <a:r>
              <a:rPr lang="zh-CN" altLang="en-US" sz="1400" dirty="0"/>
              <a:t> </a:t>
            </a:r>
            <a:r>
              <a:rPr lang="en-US" altLang="zh-CN" sz="1400" dirty="0"/>
              <a:t>water</a:t>
            </a:r>
            <a:endParaRPr lang="en-CN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ED52F0-AA89-AD4F-937E-BF2CA50542B4}"/>
              </a:ext>
            </a:extLst>
          </p:cNvPr>
          <p:cNvSpPr/>
          <p:nvPr/>
        </p:nvSpPr>
        <p:spPr>
          <a:xfrm>
            <a:off x="2520491" y="4103155"/>
            <a:ext cx="1496017" cy="12008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57B62-500F-6C41-9104-FCD6E3A33726}"/>
              </a:ext>
            </a:extLst>
          </p:cNvPr>
          <p:cNvSpPr txBox="1"/>
          <p:nvPr/>
        </p:nvSpPr>
        <p:spPr>
          <a:xfrm>
            <a:off x="2659802" y="4360683"/>
            <a:ext cx="1245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sources</a:t>
            </a:r>
            <a:r>
              <a:rPr lang="zh-CN" altLang="en-US" sz="1400" dirty="0"/>
              <a:t> </a:t>
            </a:r>
            <a:r>
              <a:rPr lang="en-US" altLang="zh-CN" sz="1400" dirty="0"/>
              <a:t>of</a:t>
            </a:r>
            <a:r>
              <a:rPr lang="zh-CN" altLang="en-US" sz="1400" dirty="0"/>
              <a:t> </a:t>
            </a:r>
            <a:r>
              <a:rPr lang="en-US" altLang="zh-CN" sz="1400" dirty="0"/>
              <a:t>pollutants</a:t>
            </a:r>
            <a:endParaRPr lang="en-CN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64AE18-9EE6-464E-9F1F-608B712F1939}"/>
              </a:ext>
            </a:extLst>
          </p:cNvPr>
          <p:cNvSpPr/>
          <p:nvPr/>
        </p:nvSpPr>
        <p:spPr>
          <a:xfrm>
            <a:off x="8570045" y="1836053"/>
            <a:ext cx="1496017" cy="12008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8CA53-3FFF-494C-8016-92222B6C18CA}"/>
              </a:ext>
            </a:extLst>
          </p:cNvPr>
          <p:cNvSpPr txBox="1"/>
          <p:nvPr/>
        </p:nvSpPr>
        <p:spPr>
          <a:xfrm>
            <a:off x="8665520" y="2146037"/>
            <a:ext cx="140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Bioaccumulation &amp; toxicity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C76DAE-45BA-B546-8DA9-238839C2010F}"/>
              </a:ext>
            </a:extLst>
          </p:cNvPr>
          <p:cNvSpPr/>
          <p:nvPr/>
        </p:nvSpPr>
        <p:spPr>
          <a:xfrm>
            <a:off x="8744015" y="3240527"/>
            <a:ext cx="1496017" cy="12008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4A5872-1608-7546-A9BF-DCF9A2E18B59}"/>
              </a:ext>
            </a:extLst>
          </p:cNvPr>
          <p:cNvSpPr txBox="1"/>
          <p:nvPr/>
        </p:nvSpPr>
        <p:spPr>
          <a:xfrm>
            <a:off x="8813670" y="3545155"/>
            <a:ext cx="135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Habitat degradation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CAD0B5-1C29-D74B-A438-6DD66F2AFD1C}"/>
              </a:ext>
            </a:extLst>
          </p:cNvPr>
          <p:cNvSpPr/>
          <p:nvPr/>
        </p:nvSpPr>
        <p:spPr>
          <a:xfrm>
            <a:off x="7413770" y="4068375"/>
            <a:ext cx="1496017" cy="120084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4B02BB-D27C-0340-8637-6BBA9ED37211}"/>
              </a:ext>
            </a:extLst>
          </p:cNvPr>
          <p:cNvSpPr txBox="1"/>
          <p:nvPr/>
        </p:nvSpPr>
        <p:spPr>
          <a:xfrm>
            <a:off x="7509246" y="4378359"/>
            <a:ext cx="135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More</a:t>
            </a:r>
            <a:r>
              <a:rPr lang="zh-CN" altLang="en-US" sz="1400" dirty="0"/>
              <a:t> </a:t>
            </a:r>
            <a:r>
              <a:rPr lang="en-US" altLang="zh-CN" sz="1400" dirty="0"/>
              <a:t>ecological</a:t>
            </a:r>
            <a:r>
              <a:rPr lang="zh-CN" altLang="en-US" sz="1400" dirty="0"/>
              <a:t> </a:t>
            </a:r>
            <a:r>
              <a:rPr lang="en-US" altLang="zh-CN" sz="1400" dirty="0"/>
              <a:t>reactions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15DC9A-7167-144B-A232-5F08207ACE70}"/>
              </a:ext>
            </a:extLst>
          </p:cNvPr>
          <p:cNvCxnSpPr>
            <a:cxnSpLocks/>
          </p:cNvCxnSpPr>
          <p:nvPr/>
        </p:nvCxnSpPr>
        <p:spPr>
          <a:xfrm flipH="1">
            <a:off x="5231443" y="3240527"/>
            <a:ext cx="1126628" cy="0"/>
          </a:xfrm>
          <a:prstGeom prst="straightConnector1">
            <a:avLst/>
          </a:prstGeom>
          <a:ln w="25400">
            <a:solidFill>
              <a:schemeClr val="bg2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60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310B91-A629-4141-97C8-D50D08581727}"/>
              </a:ext>
            </a:extLst>
          </p:cNvPr>
          <p:cNvCxnSpPr>
            <a:cxnSpLocks/>
          </p:cNvCxnSpPr>
          <p:nvPr/>
        </p:nvCxnSpPr>
        <p:spPr>
          <a:xfrm>
            <a:off x="834238" y="3181040"/>
            <a:ext cx="32429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481D9C8-CF32-704B-A274-94701EC53F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749298" y="1166389"/>
            <a:ext cx="2765089" cy="25391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51782-3508-084A-BB81-EBA9D83EA7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0000"/>
          </a:blip>
          <a:stretch>
            <a:fillRect/>
          </a:stretch>
        </p:blipFill>
        <p:spPr>
          <a:xfrm>
            <a:off x="852222" y="1387093"/>
            <a:ext cx="2765089" cy="25391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5DB4B2-8950-6C45-8731-41F9BA14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alphaModFix amt="60000"/>
          </a:blip>
          <a:stretch>
            <a:fillRect/>
          </a:stretch>
        </p:blipFill>
        <p:spPr>
          <a:xfrm>
            <a:off x="957700" y="1650832"/>
            <a:ext cx="2765089" cy="253914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B823AB-E9CE-6448-BC11-5B4FD1C6D10D}"/>
              </a:ext>
            </a:extLst>
          </p:cNvPr>
          <p:cNvCxnSpPr>
            <a:cxnSpLocks/>
          </p:cNvCxnSpPr>
          <p:nvPr/>
        </p:nvCxnSpPr>
        <p:spPr>
          <a:xfrm>
            <a:off x="827965" y="3181040"/>
            <a:ext cx="588646" cy="1619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15C5E5-9379-3D41-91BB-F22BB7823281}"/>
              </a:ext>
            </a:extLst>
          </p:cNvPr>
          <p:cNvCxnSpPr>
            <a:cxnSpLocks/>
          </p:cNvCxnSpPr>
          <p:nvPr/>
        </p:nvCxnSpPr>
        <p:spPr>
          <a:xfrm flipV="1">
            <a:off x="834239" y="785299"/>
            <a:ext cx="0" cy="24236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E1BE1E4-7FDE-4A48-A32A-9DC4E8C0F2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047147" y="1965666"/>
            <a:ext cx="2765089" cy="2539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E67D04-2B6E-6642-936F-5B9EDD39DC04}"/>
                  </a:ext>
                </a:extLst>
              </p:cNvPr>
              <p:cNvSpPr txBox="1"/>
              <p:nvPr/>
            </p:nvSpPr>
            <p:spPr>
              <a:xfrm>
                <a:off x="474047" y="4762532"/>
                <a:ext cx="247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N" b="1" dirty="0"/>
                  <a:t>(types of information)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E67D04-2B6E-6642-936F-5B9EDD39D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47" y="4762532"/>
                <a:ext cx="2479781" cy="369332"/>
              </a:xfrm>
              <a:prstGeom prst="rect">
                <a:avLst/>
              </a:prstGeom>
              <a:blipFill>
                <a:blip r:embed="rId3"/>
                <a:stretch>
                  <a:fillRect t="-6452" r="-1020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DE1FF6-6633-814D-8577-B93BF1358DD4}"/>
                  </a:ext>
                </a:extLst>
              </p:cNvPr>
              <p:cNvSpPr txBox="1"/>
              <p:nvPr/>
            </p:nvSpPr>
            <p:spPr>
              <a:xfrm>
                <a:off x="3595596" y="3214330"/>
                <a:ext cx="1651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CN" b="1" dirty="0"/>
                  <a:t> (specific cols)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FDE1FF6-6633-814D-8577-B93BF135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596" y="3214330"/>
                <a:ext cx="1651862" cy="369332"/>
              </a:xfrm>
              <a:prstGeom prst="rect">
                <a:avLst/>
              </a:prstGeom>
              <a:blipFill>
                <a:blip r:embed="rId4"/>
                <a:stretch>
                  <a:fillRect t="-3226" r="-2290" b="-225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614810-DA4D-1B4D-9855-B137A3913A20}"/>
                  </a:ext>
                </a:extLst>
              </p:cNvPr>
              <p:cNvSpPr txBox="1"/>
              <p:nvPr/>
            </p:nvSpPr>
            <p:spPr>
              <a:xfrm>
                <a:off x="919181" y="634206"/>
                <a:ext cx="2193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𝒐𝒃𝒔𝒆𝒓𝒗𝒂𝒕𝒊𝒐𝒏𝒔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614810-DA4D-1B4D-9855-B137A391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81" y="634206"/>
                <a:ext cx="2193228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81216B-D9BE-BC4C-BDCC-87DFAE87A571}"/>
                  </a:ext>
                </a:extLst>
              </p:cNvPr>
              <p:cNvSpPr txBox="1"/>
              <p:nvPr/>
            </p:nvSpPr>
            <p:spPr>
              <a:xfrm>
                <a:off x="3514387" y="1018780"/>
                <a:ext cx="1858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𝐫𝐚𝐰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𝐦𝐞𝐭𝐫𝐢𝐜𝐞𝐬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81216B-D9BE-BC4C-BDCC-87DFAE87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387" y="1018780"/>
                <a:ext cx="1858201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61A74-BF7F-9047-9D31-D88ABB2D90B5}"/>
              </a:ext>
            </a:extLst>
          </p:cNvPr>
          <p:cNvCxnSpPr>
            <a:cxnSpLocks/>
          </p:cNvCxnSpPr>
          <p:nvPr/>
        </p:nvCxnSpPr>
        <p:spPr>
          <a:xfrm flipV="1">
            <a:off x="3340580" y="1329745"/>
            <a:ext cx="437371" cy="16154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01B8B-44EF-F74F-BA53-DF4A6349A640}"/>
              </a:ext>
            </a:extLst>
          </p:cNvPr>
          <p:cNvCxnSpPr>
            <a:cxnSpLocks/>
          </p:cNvCxnSpPr>
          <p:nvPr/>
        </p:nvCxnSpPr>
        <p:spPr>
          <a:xfrm flipV="1">
            <a:off x="3394373" y="1329160"/>
            <a:ext cx="352673" cy="32711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3E80EE-95E0-6F4D-8A50-C2D5393057AB}"/>
              </a:ext>
            </a:extLst>
          </p:cNvPr>
          <p:cNvCxnSpPr>
            <a:cxnSpLocks/>
          </p:cNvCxnSpPr>
          <p:nvPr/>
        </p:nvCxnSpPr>
        <p:spPr>
          <a:xfrm flipV="1">
            <a:off x="3488053" y="1335999"/>
            <a:ext cx="258993" cy="479816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EC4D00-547F-0C4E-8E47-C782ABF8CD90}"/>
                  </a:ext>
                </a:extLst>
              </p:cNvPr>
              <p:cNvSpPr txBox="1"/>
              <p:nvPr/>
            </p:nvSpPr>
            <p:spPr>
              <a:xfrm>
                <a:off x="3599328" y="2373850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𝑵𝒆𝒘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𝒓𝒆𝒔𝒖𝒍𝒕𝒔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EC4D00-547F-0C4E-8E47-C782ABF8C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328" y="2373850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D7C893-0E3D-6C49-8138-B4762F643843}"/>
              </a:ext>
            </a:extLst>
          </p:cNvPr>
          <p:cNvCxnSpPr>
            <a:cxnSpLocks/>
          </p:cNvCxnSpPr>
          <p:nvPr/>
        </p:nvCxnSpPr>
        <p:spPr>
          <a:xfrm flipV="1">
            <a:off x="3543764" y="2684930"/>
            <a:ext cx="447497" cy="286508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A72CDC0-D1AC-3F40-A7A5-BC4350614A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6338482" y="1995495"/>
            <a:ext cx="2765089" cy="2539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4BE605-667B-974B-883B-7870CE1A59C0}"/>
                  </a:ext>
                </a:extLst>
              </p:cNvPr>
              <p:cNvSpPr txBox="1"/>
              <p:nvPr/>
            </p:nvSpPr>
            <p:spPr>
              <a:xfrm>
                <a:off x="1270049" y="5322279"/>
                <a:ext cx="1306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04BE605-667B-974B-883B-7870CE1A5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49" y="5322279"/>
                <a:ext cx="1306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ight Arrow 48">
            <a:extLst>
              <a:ext uri="{FF2B5EF4-FFF2-40B4-BE49-F238E27FC236}">
                <a16:creationId xmlns:a16="http://schemas.microsoft.com/office/drawing/2014/main" id="{E31FCAA3-0025-0841-95B3-F3E09B5158E1}"/>
              </a:ext>
            </a:extLst>
          </p:cNvPr>
          <p:cNvSpPr/>
          <p:nvPr/>
        </p:nvSpPr>
        <p:spPr>
          <a:xfrm>
            <a:off x="4444153" y="5343218"/>
            <a:ext cx="1651847" cy="348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6919E5C-8000-C846-9B59-B8DEB9074F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8379766" y="1995495"/>
            <a:ext cx="2765089" cy="2539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721B7E-9FC7-6748-9B0C-263AE1B463E3}"/>
                  </a:ext>
                </a:extLst>
              </p:cNvPr>
              <p:cNvSpPr txBox="1"/>
              <p:nvPr/>
            </p:nvSpPr>
            <p:spPr>
              <a:xfrm>
                <a:off x="7721026" y="5296855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×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5721B7E-9FC7-6748-9B0C-263AE1B4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1026" y="5296855"/>
                <a:ext cx="1499128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4AA69F-0A2E-D440-A64E-9D23722F3259}"/>
              </a:ext>
            </a:extLst>
          </p:cNvPr>
          <p:cNvCxnSpPr>
            <a:cxnSpLocks/>
          </p:cNvCxnSpPr>
          <p:nvPr/>
        </p:nvCxnSpPr>
        <p:spPr>
          <a:xfrm>
            <a:off x="6437445" y="4546416"/>
            <a:ext cx="4707408" cy="288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8E9C7-7FE5-C148-AF68-28A0892C2419}"/>
              </a:ext>
            </a:extLst>
          </p:cNvPr>
          <p:cNvCxnSpPr>
            <a:cxnSpLocks/>
          </p:cNvCxnSpPr>
          <p:nvPr/>
        </p:nvCxnSpPr>
        <p:spPr>
          <a:xfrm flipV="1">
            <a:off x="6432852" y="1650832"/>
            <a:ext cx="0" cy="29029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CEA147-3689-ED4B-A760-6E6B1FF5F1E9}"/>
                  </a:ext>
                </a:extLst>
              </p:cNvPr>
              <p:cNvSpPr txBox="1"/>
              <p:nvPr/>
            </p:nvSpPr>
            <p:spPr>
              <a:xfrm>
                <a:off x="6427193" y="1183981"/>
                <a:ext cx="2193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𝒐𝒃𝒔𝒆𝒓𝒗𝒂𝒕𝒊𝒐𝒏𝒔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FCEA147-3689-ED4B-A760-6E6B1FF5F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193" y="1183981"/>
                <a:ext cx="219322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4D8459-93FD-BD4F-99AE-D63F7A715582}"/>
                  </a:ext>
                </a:extLst>
              </p:cNvPr>
              <p:cNvSpPr txBox="1"/>
              <p:nvPr/>
            </p:nvSpPr>
            <p:spPr>
              <a:xfrm>
                <a:off x="9550808" y="4587617"/>
                <a:ext cx="199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CN" b="1" dirty="0"/>
                  <a:t> (specific cols)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84D8459-93FD-BD4F-99AE-D63F7A715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808" y="4587617"/>
                <a:ext cx="1993303" cy="369332"/>
              </a:xfrm>
              <a:prstGeom prst="rect">
                <a:avLst/>
              </a:prstGeom>
              <a:blipFill>
                <a:blip r:embed="rId11"/>
                <a:stretch>
                  <a:fillRect t="-6667" r="-1266" b="-2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6D37054F-F7F6-9A44-9B4A-AE9748E2E729}"/>
              </a:ext>
            </a:extLst>
          </p:cNvPr>
          <p:cNvSpPr/>
          <p:nvPr/>
        </p:nvSpPr>
        <p:spPr>
          <a:xfrm rot="5400000">
            <a:off x="7045095" y="1676295"/>
            <a:ext cx="217207" cy="740357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BAFBA5-7C5F-2240-BB49-B2F4BD27133C}"/>
                  </a:ext>
                </a:extLst>
              </p:cNvPr>
              <p:cNvSpPr txBox="1"/>
              <p:nvPr/>
            </p:nvSpPr>
            <p:spPr>
              <a:xfrm>
                <a:off x="6952144" y="1600496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BAFBA5-7C5F-2240-BB49-B2F4BD271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44" y="1600496"/>
                <a:ext cx="48917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BE745B-2AE3-B34D-8795-2B577B77442B}"/>
                  </a:ext>
                </a:extLst>
              </p:cNvPr>
              <p:cNvSpPr txBox="1"/>
              <p:nvPr/>
            </p:nvSpPr>
            <p:spPr>
              <a:xfrm>
                <a:off x="8518701" y="1580272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BE745B-2AE3-B34D-8795-2B577B774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01" y="1580272"/>
                <a:ext cx="48917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Left Brace 64">
            <a:extLst>
              <a:ext uri="{FF2B5EF4-FFF2-40B4-BE49-F238E27FC236}">
                <a16:creationId xmlns:a16="http://schemas.microsoft.com/office/drawing/2014/main" id="{32D756A6-10FF-B048-81D9-1763B731B4D2}"/>
              </a:ext>
            </a:extLst>
          </p:cNvPr>
          <p:cNvSpPr/>
          <p:nvPr/>
        </p:nvSpPr>
        <p:spPr>
          <a:xfrm rot="5400000">
            <a:off x="8609635" y="1284506"/>
            <a:ext cx="217207" cy="1505101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C9BAD2-A737-2D43-830F-BB97D72157DE}"/>
                  </a:ext>
                </a:extLst>
              </p:cNvPr>
              <p:cNvSpPr txBox="1"/>
              <p:nvPr/>
            </p:nvSpPr>
            <p:spPr>
              <a:xfrm>
                <a:off x="10101168" y="1600629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C9BAD2-A737-2D43-830F-BB97D7215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168" y="1600629"/>
                <a:ext cx="4971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Left Brace 66">
            <a:extLst>
              <a:ext uri="{FF2B5EF4-FFF2-40B4-BE49-F238E27FC236}">
                <a16:creationId xmlns:a16="http://schemas.microsoft.com/office/drawing/2014/main" id="{55B8B4A8-8E16-A441-BB4A-720785F73188}"/>
              </a:ext>
            </a:extLst>
          </p:cNvPr>
          <p:cNvSpPr/>
          <p:nvPr/>
        </p:nvSpPr>
        <p:spPr>
          <a:xfrm rot="5400000">
            <a:off x="10222274" y="1707241"/>
            <a:ext cx="246960" cy="648711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2D72FC-AD54-F14E-AC07-733F44F90DA4}"/>
                  </a:ext>
                </a:extLst>
              </p:cNvPr>
              <p:cNvSpPr txBox="1"/>
              <p:nvPr/>
            </p:nvSpPr>
            <p:spPr>
              <a:xfrm>
                <a:off x="9514909" y="1649913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52D72FC-AD54-F14E-AC07-733F44F9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909" y="1649913"/>
                <a:ext cx="4347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44394D57-DAB0-024B-B410-B89C5B9C0785}"/>
              </a:ext>
            </a:extLst>
          </p:cNvPr>
          <p:cNvSpPr txBox="1"/>
          <p:nvPr/>
        </p:nvSpPr>
        <p:spPr>
          <a:xfrm>
            <a:off x="3812236" y="4888060"/>
            <a:ext cx="3163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Flatten the tensor into a matrix</a:t>
            </a:r>
          </a:p>
        </p:txBody>
      </p:sp>
    </p:spTree>
    <p:extLst>
      <p:ext uri="{BB962C8B-B14F-4D97-AF65-F5344CB8AC3E}">
        <p14:creationId xmlns:p14="http://schemas.microsoft.com/office/powerpoint/2010/main" val="41349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0201BB1-F797-464D-A4D8-3BFC8E05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89" y="1466186"/>
            <a:ext cx="11255022" cy="3925627"/>
          </a:xfrm>
          <a:prstGeom prst="rect">
            <a:avLst/>
          </a:prstGeom>
        </p:spPr>
      </p:pic>
      <p:sp>
        <p:nvSpPr>
          <p:cNvPr id="50" name="Frame 49">
            <a:extLst>
              <a:ext uri="{FF2B5EF4-FFF2-40B4-BE49-F238E27FC236}">
                <a16:creationId xmlns:a16="http://schemas.microsoft.com/office/drawing/2014/main" id="{F146A4F6-ABAD-954C-8AA0-26851FEEAF04}"/>
              </a:ext>
            </a:extLst>
          </p:cNvPr>
          <p:cNvSpPr/>
          <p:nvPr/>
        </p:nvSpPr>
        <p:spPr>
          <a:xfrm>
            <a:off x="437316" y="4987635"/>
            <a:ext cx="1734384" cy="477981"/>
          </a:xfrm>
          <a:prstGeom prst="frame">
            <a:avLst/>
          </a:prstGeom>
          <a:solidFill>
            <a:srgbClr val="FF0000"/>
          </a:solidFill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1E99AB-528F-6940-A168-23DC19189DF8}"/>
              </a:ext>
            </a:extLst>
          </p:cNvPr>
          <p:cNvSpPr txBox="1"/>
          <p:nvPr/>
        </p:nvSpPr>
        <p:spPr>
          <a:xfrm>
            <a:off x="2327052" y="5041959"/>
            <a:ext cx="230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More</a:t>
            </a:r>
            <a:r>
              <a:rPr lang="zh-CN" altLang="en-US" b="1" i="1" dirty="0"/>
              <a:t> </a:t>
            </a:r>
            <a:r>
              <a:rPr lang="en-US" altLang="zh-CN" b="1" i="1" dirty="0"/>
              <a:t>columns</a:t>
            </a:r>
            <a:endParaRPr lang="en-CN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2147A27-A1C7-284E-BFC5-F3C2DFE58DAD}"/>
                  </a:ext>
                </a:extLst>
              </p:cNvPr>
              <p:cNvSpPr txBox="1"/>
              <p:nvPr/>
            </p:nvSpPr>
            <p:spPr>
              <a:xfrm>
                <a:off x="4403902" y="912190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2147A27-A1C7-284E-BFC5-F3C2DFE5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902" y="912190"/>
                <a:ext cx="4891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Left Brace 53">
            <a:extLst>
              <a:ext uri="{FF2B5EF4-FFF2-40B4-BE49-F238E27FC236}">
                <a16:creationId xmlns:a16="http://schemas.microsoft.com/office/drawing/2014/main" id="{B3907CD1-7F9A-6D43-A434-3D26145016D0}"/>
              </a:ext>
            </a:extLst>
          </p:cNvPr>
          <p:cNvSpPr/>
          <p:nvPr/>
        </p:nvSpPr>
        <p:spPr>
          <a:xfrm rot="5400000">
            <a:off x="4461155" y="-1315121"/>
            <a:ext cx="148298" cy="5414318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ED2F6F-FE46-7746-961E-2042F6795509}"/>
                  </a:ext>
                </a:extLst>
              </p:cNvPr>
              <p:cNvSpPr txBox="1"/>
              <p:nvPr/>
            </p:nvSpPr>
            <p:spPr>
              <a:xfrm>
                <a:off x="1101486" y="924952"/>
                <a:ext cx="489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AED2F6F-FE46-7746-961E-2042F679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86" y="924952"/>
                <a:ext cx="4891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>
            <a:extLst>
              <a:ext uri="{FF2B5EF4-FFF2-40B4-BE49-F238E27FC236}">
                <a16:creationId xmlns:a16="http://schemas.microsoft.com/office/drawing/2014/main" id="{63A83D0C-62CA-0843-B4EF-8EDF0E8B22CC}"/>
              </a:ext>
            </a:extLst>
          </p:cNvPr>
          <p:cNvSpPr/>
          <p:nvPr/>
        </p:nvSpPr>
        <p:spPr>
          <a:xfrm rot="5400000">
            <a:off x="1243500" y="1150201"/>
            <a:ext cx="146884" cy="485084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69B7AD-94AC-0B4A-9878-7F0B2E7C96DE}"/>
                  </a:ext>
                </a:extLst>
              </p:cNvPr>
              <p:cNvSpPr txBox="1"/>
              <p:nvPr/>
            </p:nvSpPr>
            <p:spPr>
              <a:xfrm>
                <a:off x="9478650" y="907769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B69B7AD-94AC-0B4A-9878-7F0B2E7C9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50" y="907769"/>
                <a:ext cx="4971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Left Brace 59">
            <a:extLst>
              <a:ext uri="{FF2B5EF4-FFF2-40B4-BE49-F238E27FC236}">
                <a16:creationId xmlns:a16="http://schemas.microsoft.com/office/drawing/2014/main" id="{C2438FAD-AF68-1B42-B2E4-6C2F89BC083E}"/>
              </a:ext>
            </a:extLst>
          </p:cNvPr>
          <p:cNvSpPr/>
          <p:nvPr/>
        </p:nvSpPr>
        <p:spPr>
          <a:xfrm rot="5400000">
            <a:off x="9609631" y="-489265"/>
            <a:ext cx="227211" cy="3746035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0637E1-2F77-1543-BD14-947CF4779A3B}"/>
                  </a:ext>
                </a:extLst>
              </p:cNvPr>
              <p:cNvSpPr txBox="1"/>
              <p:nvPr/>
            </p:nvSpPr>
            <p:spPr>
              <a:xfrm>
                <a:off x="7328974" y="907769"/>
                <a:ext cx="434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30637E1-2F77-1543-BD14-947CF4779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74" y="907769"/>
                <a:ext cx="4347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Left Brace 63">
            <a:extLst>
              <a:ext uri="{FF2B5EF4-FFF2-40B4-BE49-F238E27FC236}">
                <a16:creationId xmlns:a16="http://schemas.microsoft.com/office/drawing/2014/main" id="{900483AD-60CC-6F48-82DD-86BB724FDCDC}"/>
              </a:ext>
            </a:extLst>
          </p:cNvPr>
          <p:cNvSpPr/>
          <p:nvPr/>
        </p:nvSpPr>
        <p:spPr>
          <a:xfrm rot="5400000">
            <a:off x="6243401" y="1601135"/>
            <a:ext cx="148298" cy="321446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79D2EE-2F39-7142-BF6F-13DAEA02C1CC}"/>
                  </a:ext>
                </a:extLst>
              </p:cNvPr>
              <p:cNvSpPr txBox="1"/>
              <p:nvPr/>
            </p:nvSpPr>
            <p:spPr>
              <a:xfrm>
                <a:off x="6096000" y="1343545"/>
                <a:ext cx="962635" cy="395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779D2EE-2F39-7142-BF6F-13DAEA02C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43545"/>
                <a:ext cx="962635" cy="395621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8634DD-CEBE-9149-A208-318ADBCDAE2F}"/>
              </a:ext>
            </a:extLst>
          </p:cNvPr>
          <p:cNvCxnSpPr>
            <a:cxnSpLocks/>
          </p:cNvCxnSpPr>
          <p:nvPr/>
        </p:nvCxnSpPr>
        <p:spPr>
          <a:xfrm flipV="1">
            <a:off x="281963" y="1120009"/>
            <a:ext cx="0" cy="4498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F5FACA-4B5C-514F-843F-DC200398B73B}"/>
              </a:ext>
            </a:extLst>
          </p:cNvPr>
          <p:cNvCxnSpPr>
            <a:cxnSpLocks/>
          </p:cNvCxnSpPr>
          <p:nvPr/>
        </p:nvCxnSpPr>
        <p:spPr>
          <a:xfrm flipV="1">
            <a:off x="281963" y="5608107"/>
            <a:ext cx="11554293" cy="4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5FC30E-A803-144A-B77F-CD8D24741E33}"/>
                  </a:ext>
                </a:extLst>
              </p:cNvPr>
              <p:cNvSpPr txBox="1"/>
              <p:nvPr/>
            </p:nvSpPr>
            <p:spPr>
              <a:xfrm>
                <a:off x="22935" y="673609"/>
                <a:ext cx="2193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𝒐𝒃𝒔𝒆𝒓𝒗𝒂𝒕𝒊𝒐𝒏𝒔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D5FC30E-A803-144A-B77F-CD8D2474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5" y="673609"/>
                <a:ext cx="219322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3D0AC92-E500-C14B-9B42-BEF2B8BD6EC1}"/>
                  </a:ext>
                </a:extLst>
              </p:cNvPr>
              <p:cNvSpPr txBox="1"/>
              <p:nvPr/>
            </p:nvSpPr>
            <p:spPr>
              <a:xfrm>
                <a:off x="9934838" y="5643783"/>
                <a:ext cx="1993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CN" b="1" dirty="0"/>
                  <a:t> (specific cols)</a:t>
                </a: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3D0AC92-E500-C14B-9B42-BEF2B8BD6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838" y="5643783"/>
                <a:ext cx="1993303" cy="369332"/>
              </a:xfrm>
              <a:prstGeom prst="rect">
                <a:avLst/>
              </a:prstGeom>
              <a:blipFill>
                <a:blip r:embed="rId9"/>
                <a:stretch>
                  <a:fillRect t="-6667" r="-1266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09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B00887-939E-9F4F-B66B-B42136B5B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2" y="1627634"/>
            <a:ext cx="11261035" cy="3320666"/>
          </a:xfrm>
          <a:prstGeom prst="rect">
            <a:avLst/>
          </a:prstGeom>
        </p:spPr>
      </p:pic>
      <p:sp>
        <p:nvSpPr>
          <p:cNvPr id="10" name="Process 9">
            <a:extLst>
              <a:ext uri="{FF2B5EF4-FFF2-40B4-BE49-F238E27FC236}">
                <a16:creationId xmlns:a16="http://schemas.microsoft.com/office/drawing/2014/main" id="{5CB902B4-6B51-554F-9A51-3647E80D7053}"/>
              </a:ext>
            </a:extLst>
          </p:cNvPr>
          <p:cNvSpPr/>
          <p:nvPr/>
        </p:nvSpPr>
        <p:spPr>
          <a:xfrm>
            <a:off x="7653129" y="1627634"/>
            <a:ext cx="4073387" cy="3222662"/>
          </a:xfrm>
          <a:prstGeom prst="flowChart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06402-A906-E147-A8E4-7246FF667967}"/>
                  </a:ext>
                </a:extLst>
              </p:cNvPr>
              <p:cNvSpPr txBox="1"/>
              <p:nvPr/>
            </p:nvSpPr>
            <p:spPr>
              <a:xfrm>
                <a:off x="9321316" y="930102"/>
                <a:ext cx="7200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CN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206402-A906-E147-A8E4-7246FF66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316" y="930102"/>
                <a:ext cx="7200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21C3BE56-5990-A14A-82AA-B0F95D8889AE}"/>
              </a:ext>
            </a:extLst>
          </p:cNvPr>
          <p:cNvSpPr/>
          <p:nvPr/>
        </p:nvSpPr>
        <p:spPr>
          <a:xfrm rot="5400000">
            <a:off x="9517410" y="-561863"/>
            <a:ext cx="227211" cy="3955775"/>
          </a:xfrm>
          <a:prstGeom prst="leftBrace">
            <a:avLst>
              <a:gd name="adj1" fmla="val 8333"/>
              <a:gd name="adj2" fmla="val 48733"/>
            </a:avLst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828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FD2026-0606-FD4B-93C8-2056C7176B0F}"/>
              </a:ext>
            </a:extLst>
          </p:cNvPr>
          <p:cNvSpPr/>
          <p:nvPr/>
        </p:nvSpPr>
        <p:spPr>
          <a:xfrm>
            <a:off x="3994112" y="3472526"/>
            <a:ext cx="796947" cy="5754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AC71A9-95C5-844B-A4C3-4881D318EC2F}"/>
              </a:ext>
            </a:extLst>
          </p:cNvPr>
          <p:cNvSpPr/>
          <p:nvPr/>
        </p:nvSpPr>
        <p:spPr>
          <a:xfrm>
            <a:off x="4158642" y="2407443"/>
            <a:ext cx="1085910" cy="982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8C1CFE-E664-554C-B756-05A94F626FB4}"/>
              </a:ext>
            </a:extLst>
          </p:cNvPr>
          <p:cNvSpPr/>
          <p:nvPr/>
        </p:nvSpPr>
        <p:spPr>
          <a:xfrm>
            <a:off x="2679080" y="2387094"/>
            <a:ext cx="975915" cy="11129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1FB4266-64D4-3848-ADB1-EC27FCC60163}"/>
              </a:ext>
            </a:extLst>
          </p:cNvPr>
          <p:cNvCxnSpPr>
            <a:cxnSpLocks/>
          </p:cNvCxnSpPr>
          <p:nvPr/>
        </p:nvCxnSpPr>
        <p:spPr>
          <a:xfrm>
            <a:off x="2529488" y="4085255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45C756-6EB6-CF47-9E45-037024C9287C}"/>
              </a:ext>
            </a:extLst>
          </p:cNvPr>
          <p:cNvCxnSpPr>
            <a:cxnSpLocks/>
          </p:cNvCxnSpPr>
          <p:nvPr/>
        </p:nvCxnSpPr>
        <p:spPr>
          <a:xfrm flipV="1">
            <a:off x="2529488" y="2161622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F6C44BB-F03A-4744-9A5D-73CEC7E4DDF6}"/>
              </a:ext>
            </a:extLst>
          </p:cNvPr>
          <p:cNvSpPr/>
          <p:nvPr/>
        </p:nvSpPr>
        <p:spPr>
          <a:xfrm>
            <a:off x="3021553" y="249510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C7094E-0374-BA4B-8DD6-9CCE87E6B1E1}"/>
              </a:ext>
            </a:extLst>
          </p:cNvPr>
          <p:cNvSpPr/>
          <p:nvPr/>
        </p:nvSpPr>
        <p:spPr>
          <a:xfrm>
            <a:off x="3165821" y="2778302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85A7A-0E77-E34D-A3A2-93F9C5C5A5C0}"/>
              </a:ext>
            </a:extLst>
          </p:cNvPr>
          <p:cNvSpPr/>
          <p:nvPr/>
        </p:nvSpPr>
        <p:spPr>
          <a:xfrm>
            <a:off x="2993020" y="2943557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F06D4B-741B-3B49-BE70-F4FF802982FF}"/>
              </a:ext>
            </a:extLst>
          </p:cNvPr>
          <p:cNvSpPr/>
          <p:nvPr/>
        </p:nvSpPr>
        <p:spPr>
          <a:xfrm>
            <a:off x="4294307" y="259269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77523D-C60B-4D4F-B64D-ABE2A69D7697}"/>
              </a:ext>
            </a:extLst>
          </p:cNvPr>
          <p:cNvSpPr/>
          <p:nvPr/>
        </p:nvSpPr>
        <p:spPr>
          <a:xfrm>
            <a:off x="4392925" y="283499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77948C-9BB3-5046-A254-9898C6F4603E}"/>
              </a:ext>
            </a:extLst>
          </p:cNvPr>
          <p:cNvSpPr/>
          <p:nvPr/>
        </p:nvSpPr>
        <p:spPr>
          <a:xfrm>
            <a:off x="2887845" y="2753708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28D34C-9117-5643-B2B2-E73EC5F8C79C}"/>
              </a:ext>
            </a:extLst>
          </p:cNvPr>
          <p:cNvSpPr/>
          <p:nvPr/>
        </p:nvSpPr>
        <p:spPr>
          <a:xfrm>
            <a:off x="4537067" y="2683096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091230-0597-D443-BF8A-C44CA321CCED}"/>
              </a:ext>
            </a:extLst>
          </p:cNvPr>
          <p:cNvSpPr/>
          <p:nvPr/>
        </p:nvSpPr>
        <p:spPr>
          <a:xfrm>
            <a:off x="4625644" y="290684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EA43A-BCDA-D84B-BC30-0D27900DEFEE}"/>
              </a:ext>
            </a:extLst>
          </p:cNvPr>
          <p:cNvSpPr/>
          <p:nvPr/>
        </p:nvSpPr>
        <p:spPr>
          <a:xfrm>
            <a:off x="4689464" y="301585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22D851-716B-1D46-975E-A1065D8655D1}"/>
              </a:ext>
            </a:extLst>
          </p:cNvPr>
          <p:cNvSpPr txBox="1"/>
          <p:nvPr/>
        </p:nvSpPr>
        <p:spPr>
          <a:xfrm>
            <a:off x="2483116" y="2005737"/>
            <a:ext cx="268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Taxonomic factor 2|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reference sites</a:t>
            </a:r>
            <a:endParaRPr lang="en-CN" sz="1200" b="1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27BC13-C38B-844E-AF1E-7C7CF1D127F4}"/>
              </a:ext>
            </a:extLst>
          </p:cNvPr>
          <p:cNvSpPr/>
          <p:nvPr/>
        </p:nvSpPr>
        <p:spPr>
          <a:xfrm>
            <a:off x="4508143" y="296875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BCB652-2C41-EF4A-BC6B-2C0B04E47FA3}"/>
              </a:ext>
            </a:extLst>
          </p:cNvPr>
          <p:cNvSpPr/>
          <p:nvPr/>
        </p:nvSpPr>
        <p:spPr>
          <a:xfrm>
            <a:off x="4769187" y="2787271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82EE2B-1778-E84D-BF1C-16C08C999BEF}"/>
              </a:ext>
            </a:extLst>
          </p:cNvPr>
          <p:cNvSpPr/>
          <p:nvPr/>
        </p:nvSpPr>
        <p:spPr>
          <a:xfrm>
            <a:off x="4894759" y="3145808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5C77C15-1765-7B44-9355-7FE2A1BBA431}"/>
              </a:ext>
            </a:extLst>
          </p:cNvPr>
          <p:cNvSpPr/>
          <p:nvPr/>
        </p:nvSpPr>
        <p:spPr>
          <a:xfrm>
            <a:off x="4964128" y="286548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2B21949-06B4-F745-99E9-F4D286A53AAD}"/>
              </a:ext>
            </a:extLst>
          </p:cNvPr>
          <p:cNvSpPr/>
          <p:nvPr/>
        </p:nvSpPr>
        <p:spPr>
          <a:xfrm>
            <a:off x="5065726" y="296812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33D395E-7C8A-3240-B365-9BACED49A14C}"/>
              </a:ext>
            </a:extLst>
          </p:cNvPr>
          <p:cNvSpPr/>
          <p:nvPr/>
        </p:nvSpPr>
        <p:spPr>
          <a:xfrm>
            <a:off x="4115576" y="3610201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65F5F7-BDEE-6B45-A207-399138C1BE6F}"/>
              </a:ext>
            </a:extLst>
          </p:cNvPr>
          <p:cNvSpPr/>
          <p:nvPr/>
        </p:nvSpPr>
        <p:spPr>
          <a:xfrm>
            <a:off x="4179396" y="371920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59A726-A9AE-3746-BC57-EF33A057559E}"/>
              </a:ext>
            </a:extLst>
          </p:cNvPr>
          <p:cNvSpPr/>
          <p:nvPr/>
        </p:nvSpPr>
        <p:spPr>
          <a:xfrm>
            <a:off x="4384691" y="384916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D518A8C-20D4-EE43-A8D9-74BDB5D01D76}"/>
              </a:ext>
            </a:extLst>
          </p:cNvPr>
          <p:cNvSpPr/>
          <p:nvPr/>
        </p:nvSpPr>
        <p:spPr>
          <a:xfrm>
            <a:off x="4611868" y="361642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61C157-4C96-574E-85AE-B7B6325D0B11}"/>
              </a:ext>
            </a:extLst>
          </p:cNvPr>
          <p:cNvSpPr/>
          <p:nvPr/>
        </p:nvSpPr>
        <p:spPr>
          <a:xfrm>
            <a:off x="4439067" y="378167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71663A-D197-8244-9582-63F1592007EE}"/>
              </a:ext>
            </a:extLst>
          </p:cNvPr>
          <p:cNvSpPr/>
          <p:nvPr/>
        </p:nvSpPr>
        <p:spPr>
          <a:xfrm>
            <a:off x="4333892" y="3591826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56C4D34-B4ED-EE4F-928B-BE9A23E4540F}"/>
              </a:ext>
            </a:extLst>
          </p:cNvPr>
          <p:cNvSpPr/>
          <p:nvPr/>
        </p:nvSpPr>
        <p:spPr>
          <a:xfrm>
            <a:off x="2970754" y="307592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CA55F0-E166-384E-8D1B-34785D87F75F}"/>
              </a:ext>
            </a:extLst>
          </p:cNvPr>
          <p:cNvSpPr/>
          <p:nvPr/>
        </p:nvSpPr>
        <p:spPr>
          <a:xfrm>
            <a:off x="3034574" y="318492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5BC486-2F5C-EE45-A457-23A47F8ACC51}"/>
              </a:ext>
            </a:extLst>
          </p:cNvPr>
          <p:cNvSpPr/>
          <p:nvPr/>
        </p:nvSpPr>
        <p:spPr>
          <a:xfrm>
            <a:off x="3310300" y="332360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68622B8-1AB9-6147-B79E-996A2CBC4E98}"/>
              </a:ext>
            </a:extLst>
          </p:cNvPr>
          <p:cNvSpPr/>
          <p:nvPr/>
        </p:nvSpPr>
        <p:spPr>
          <a:xfrm>
            <a:off x="3418281" y="289739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9F9657-F000-2946-95DF-93927EC81175}"/>
                  </a:ext>
                </a:extLst>
              </p:cNvPr>
              <p:cNvSpPr txBox="1"/>
              <p:nvPr/>
            </p:nvSpPr>
            <p:spPr>
              <a:xfrm>
                <a:off x="2516207" y="3417842"/>
                <a:ext cx="5364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9F9657-F000-2946-95DF-93927EC81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207" y="3417842"/>
                <a:ext cx="53649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878182-25C7-3144-91F7-83A909203F50}"/>
                  </a:ext>
                </a:extLst>
              </p:cNvPr>
              <p:cNvSpPr txBox="1"/>
              <p:nvPr/>
            </p:nvSpPr>
            <p:spPr>
              <a:xfrm>
                <a:off x="4999606" y="2291319"/>
                <a:ext cx="525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2878182-25C7-3144-91F7-83A909203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06" y="2291319"/>
                <a:ext cx="525850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57F2C5-F6BF-C74C-BDD6-E46E0228DB47}"/>
                  </a:ext>
                </a:extLst>
              </p:cNvPr>
              <p:cNvSpPr txBox="1"/>
              <p:nvPr/>
            </p:nvSpPr>
            <p:spPr>
              <a:xfrm>
                <a:off x="3578276" y="3824167"/>
                <a:ext cx="525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57F2C5-F6BF-C74C-BDD6-E46E0228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76" y="3824167"/>
                <a:ext cx="525850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BD1B610-C447-DE4F-9DA4-3AE0218DC36F}"/>
              </a:ext>
            </a:extLst>
          </p:cNvPr>
          <p:cNvSpPr txBox="1"/>
          <p:nvPr/>
        </p:nvSpPr>
        <p:spPr>
          <a:xfrm>
            <a:off x="3707810" y="4093143"/>
            <a:ext cx="253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Taxonomic factor 1|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reference sites</a:t>
            </a:r>
            <a:endParaRPr lang="en-CN" sz="1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AFDB0D-B14E-6548-BC43-82B50B053739}"/>
              </a:ext>
            </a:extLst>
          </p:cNvPr>
          <p:cNvSpPr txBox="1"/>
          <p:nvPr/>
        </p:nvSpPr>
        <p:spPr>
          <a:xfrm>
            <a:off x="3181103" y="1529357"/>
            <a:ext cx="2305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b="1" dirty="0"/>
              <a:t>Fit 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21DA338-6ABF-6549-895F-1D25C02E96A9}"/>
              </a:ext>
            </a:extLst>
          </p:cNvPr>
          <p:cNvSpPr/>
          <p:nvPr/>
        </p:nvSpPr>
        <p:spPr>
          <a:xfrm>
            <a:off x="7763048" y="3472526"/>
            <a:ext cx="796947" cy="5754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D90AA5E-D91F-344F-A8A8-23E0B6CABD8D}"/>
              </a:ext>
            </a:extLst>
          </p:cNvPr>
          <p:cNvSpPr/>
          <p:nvPr/>
        </p:nvSpPr>
        <p:spPr>
          <a:xfrm>
            <a:off x="7927578" y="2407443"/>
            <a:ext cx="1085910" cy="98259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F875234-C462-DC40-A249-7140F235A64C}"/>
              </a:ext>
            </a:extLst>
          </p:cNvPr>
          <p:cNvSpPr/>
          <p:nvPr/>
        </p:nvSpPr>
        <p:spPr>
          <a:xfrm>
            <a:off x="6448016" y="2387094"/>
            <a:ext cx="975915" cy="11129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8B4E772-9040-DF44-8DB4-DC868705303E}"/>
              </a:ext>
            </a:extLst>
          </p:cNvPr>
          <p:cNvCxnSpPr>
            <a:cxnSpLocks/>
          </p:cNvCxnSpPr>
          <p:nvPr/>
        </p:nvCxnSpPr>
        <p:spPr>
          <a:xfrm>
            <a:off x="6298424" y="4085255"/>
            <a:ext cx="3104373" cy="18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C8C97A1-3E28-2D41-A5D8-74D3CE019662}"/>
              </a:ext>
            </a:extLst>
          </p:cNvPr>
          <p:cNvCxnSpPr>
            <a:cxnSpLocks/>
          </p:cNvCxnSpPr>
          <p:nvPr/>
        </p:nvCxnSpPr>
        <p:spPr>
          <a:xfrm flipV="1">
            <a:off x="6298424" y="2161622"/>
            <a:ext cx="0" cy="19350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22F5A596-A040-A243-9AF6-338B900F5E5B}"/>
              </a:ext>
            </a:extLst>
          </p:cNvPr>
          <p:cNvSpPr/>
          <p:nvPr/>
        </p:nvSpPr>
        <p:spPr>
          <a:xfrm>
            <a:off x="6790489" y="249510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F3E7D0C-BABE-DC4B-8538-1828C481EC72}"/>
              </a:ext>
            </a:extLst>
          </p:cNvPr>
          <p:cNvSpPr/>
          <p:nvPr/>
        </p:nvSpPr>
        <p:spPr>
          <a:xfrm>
            <a:off x="6934757" y="2778302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96AF03-2C4A-204B-942B-3528363E9C31}"/>
              </a:ext>
            </a:extLst>
          </p:cNvPr>
          <p:cNvSpPr/>
          <p:nvPr/>
        </p:nvSpPr>
        <p:spPr>
          <a:xfrm>
            <a:off x="6761956" y="2943557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EABF0F7-8E0B-5A48-81E6-B494D1B3FC5E}"/>
              </a:ext>
            </a:extLst>
          </p:cNvPr>
          <p:cNvSpPr/>
          <p:nvPr/>
        </p:nvSpPr>
        <p:spPr>
          <a:xfrm>
            <a:off x="8063243" y="259269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148BE4B-05A4-9B4E-B720-B63F53041ED9}"/>
              </a:ext>
            </a:extLst>
          </p:cNvPr>
          <p:cNvSpPr/>
          <p:nvPr/>
        </p:nvSpPr>
        <p:spPr>
          <a:xfrm>
            <a:off x="8161861" y="283499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253B6CF-62CE-E64B-A169-BE9645154AFE}"/>
              </a:ext>
            </a:extLst>
          </p:cNvPr>
          <p:cNvSpPr/>
          <p:nvPr/>
        </p:nvSpPr>
        <p:spPr>
          <a:xfrm>
            <a:off x="6656781" y="2753708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503354A-6C23-5E4E-B096-789BCC76B162}"/>
              </a:ext>
            </a:extLst>
          </p:cNvPr>
          <p:cNvSpPr/>
          <p:nvPr/>
        </p:nvSpPr>
        <p:spPr>
          <a:xfrm>
            <a:off x="8306003" y="2683096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397C24D-F6E7-9B4E-B5ED-7D78AF7392A6}"/>
              </a:ext>
            </a:extLst>
          </p:cNvPr>
          <p:cNvSpPr/>
          <p:nvPr/>
        </p:nvSpPr>
        <p:spPr>
          <a:xfrm>
            <a:off x="8394580" y="2906849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3464D0-8A83-7F49-AE2B-1ECB3BC05B4D}"/>
              </a:ext>
            </a:extLst>
          </p:cNvPr>
          <p:cNvSpPr/>
          <p:nvPr/>
        </p:nvSpPr>
        <p:spPr>
          <a:xfrm>
            <a:off x="8458400" y="301585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C87F787-68DE-1941-A063-49DB0ADAFA47}"/>
              </a:ext>
            </a:extLst>
          </p:cNvPr>
          <p:cNvSpPr txBox="1"/>
          <p:nvPr/>
        </p:nvSpPr>
        <p:spPr>
          <a:xfrm>
            <a:off x="6252052" y="2005737"/>
            <a:ext cx="23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Taxonomic factor 2|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all sites</a:t>
            </a:r>
            <a:endParaRPr lang="en-CN" sz="1200" b="1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752772D-79F0-064E-8E92-CD61ACBEC0E0}"/>
              </a:ext>
            </a:extLst>
          </p:cNvPr>
          <p:cNvSpPr/>
          <p:nvPr/>
        </p:nvSpPr>
        <p:spPr>
          <a:xfrm>
            <a:off x="8277079" y="296875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BC6CC31-C8C4-134E-B0DB-1F75D6C989C2}"/>
              </a:ext>
            </a:extLst>
          </p:cNvPr>
          <p:cNvSpPr/>
          <p:nvPr/>
        </p:nvSpPr>
        <p:spPr>
          <a:xfrm>
            <a:off x="8538123" y="2787271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67DB5E3-17AE-C142-B09F-9768812E2632}"/>
              </a:ext>
            </a:extLst>
          </p:cNvPr>
          <p:cNvSpPr/>
          <p:nvPr/>
        </p:nvSpPr>
        <p:spPr>
          <a:xfrm>
            <a:off x="8663695" y="3145808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60B7243-0747-7E4D-B7F4-83C9102A5D7E}"/>
              </a:ext>
            </a:extLst>
          </p:cNvPr>
          <p:cNvSpPr/>
          <p:nvPr/>
        </p:nvSpPr>
        <p:spPr>
          <a:xfrm>
            <a:off x="8733064" y="286548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BBC0011-73B9-D248-8684-BBA6A0DA9E34}"/>
              </a:ext>
            </a:extLst>
          </p:cNvPr>
          <p:cNvSpPr/>
          <p:nvPr/>
        </p:nvSpPr>
        <p:spPr>
          <a:xfrm>
            <a:off x="8834662" y="296812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4182AEA-999F-9540-885F-79B2F7403006}"/>
              </a:ext>
            </a:extLst>
          </p:cNvPr>
          <p:cNvSpPr/>
          <p:nvPr/>
        </p:nvSpPr>
        <p:spPr>
          <a:xfrm>
            <a:off x="7884512" y="3610201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C9F1650-A26A-6643-88A8-68DFFF804C65}"/>
              </a:ext>
            </a:extLst>
          </p:cNvPr>
          <p:cNvSpPr/>
          <p:nvPr/>
        </p:nvSpPr>
        <p:spPr>
          <a:xfrm>
            <a:off x="7948332" y="371920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57C14F3-D4F8-174C-B116-21FE8730FB73}"/>
              </a:ext>
            </a:extLst>
          </p:cNvPr>
          <p:cNvSpPr/>
          <p:nvPr/>
        </p:nvSpPr>
        <p:spPr>
          <a:xfrm>
            <a:off x="8153627" y="384916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A20E3D5-7E0D-284D-9DE1-DC8C359596E8}"/>
              </a:ext>
            </a:extLst>
          </p:cNvPr>
          <p:cNvSpPr/>
          <p:nvPr/>
        </p:nvSpPr>
        <p:spPr>
          <a:xfrm>
            <a:off x="8380804" y="361642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663D8AA-AB1C-8F47-B3A8-B302CB1545D6}"/>
              </a:ext>
            </a:extLst>
          </p:cNvPr>
          <p:cNvSpPr/>
          <p:nvPr/>
        </p:nvSpPr>
        <p:spPr>
          <a:xfrm>
            <a:off x="8208003" y="378167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32029A0-D627-2949-8301-52BD26C7C036}"/>
              </a:ext>
            </a:extLst>
          </p:cNvPr>
          <p:cNvSpPr/>
          <p:nvPr/>
        </p:nvSpPr>
        <p:spPr>
          <a:xfrm>
            <a:off x="8102828" y="3591826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A4BB4D3-52A3-3C42-9AC6-61F2813CBAB7}"/>
              </a:ext>
            </a:extLst>
          </p:cNvPr>
          <p:cNvSpPr/>
          <p:nvPr/>
        </p:nvSpPr>
        <p:spPr>
          <a:xfrm>
            <a:off x="6739690" y="307592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26E9979-5470-EE48-A29F-685AD9A6B449}"/>
              </a:ext>
            </a:extLst>
          </p:cNvPr>
          <p:cNvSpPr/>
          <p:nvPr/>
        </p:nvSpPr>
        <p:spPr>
          <a:xfrm>
            <a:off x="6803510" y="3184924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273074E-C4E8-2947-B5D6-DB3F5C454777}"/>
              </a:ext>
            </a:extLst>
          </p:cNvPr>
          <p:cNvSpPr/>
          <p:nvPr/>
        </p:nvSpPr>
        <p:spPr>
          <a:xfrm>
            <a:off x="7079236" y="332360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261CE77-799E-0C46-8159-C65597F309E8}"/>
              </a:ext>
            </a:extLst>
          </p:cNvPr>
          <p:cNvSpPr/>
          <p:nvPr/>
        </p:nvSpPr>
        <p:spPr>
          <a:xfrm>
            <a:off x="7187217" y="289739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3763F5D-F854-E24D-8A6F-A9DE8ABF39C9}"/>
                  </a:ext>
                </a:extLst>
              </p:cNvPr>
              <p:cNvSpPr txBox="1"/>
              <p:nvPr/>
            </p:nvSpPr>
            <p:spPr>
              <a:xfrm>
                <a:off x="6285143" y="3417842"/>
                <a:ext cx="53649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3763F5D-F854-E24D-8A6F-A9DE8ABF3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143" y="3417842"/>
                <a:ext cx="53649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3C771AA-0B97-0D4A-910B-A80D70D862AE}"/>
                  </a:ext>
                </a:extLst>
              </p:cNvPr>
              <p:cNvSpPr txBox="1"/>
              <p:nvPr/>
            </p:nvSpPr>
            <p:spPr>
              <a:xfrm>
                <a:off x="8925073" y="2559985"/>
                <a:ext cx="525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3C771AA-0B97-0D4A-910B-A80D70D86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073" y="2559985"/>
                <a:ext cx="52585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0C06431-B6C2-5746-9214-29D36C1F37F8}"/>
                  </a:ext>
                </a:extLst>
              </p:cNvPr>
              <p:cNvSpPr txBox="1"/>
              <p:nvPr/>
            </p:nvSpPr>
            <p:spPr>
              <a:xfrm>
                <a:off x="7347212" y="3824167"/>
                <a:ext cx="52585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CN" sz="1000" i="1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0C06431-B6C2-5746-9214-29D36C1F3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12" y="3824167"/>
                <a:ext cx="525850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Box 106">
            <a:extLst>
              <a:ext uri="{FF2B5EF4-FFF2-40B4-BE49-F238E27FC236}">
                <a16:creationId xmlns:a16="http://schemas.microsoft.com/office/drawing/2014/main" id="{788F2E0B-E338-5B43-B4CA-7133823BB8AC}"/>
              </a:ext>
            </a:extLst>
          </p:cNvPr>
          <p:cNvSpPr txBox="1"/>
          <p:nvPr/>
        </p:nvSpPr>
        <p:spPr>
          <a:xfrm>
            <a:off x="7784022" y="4093143"/>
            <a:ext cx="2305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Taxonomic factor 1|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all sites</a:t>
            </a:r>
            <a:endParaRPr lang="en-CN" sz="12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6E8030-C7A4-944E-AB17-F8A43AE5CBBE}"/>
              </a:ext>
            </a:extLst>
          </p:cNvPr>
          <p:cNvSpPr txBox="1"/>
          <p:nvPr/>
        </p:nvSpPr>
        <p:spPr>
          <a:xfrm>
            <a:off x="6950039" y="1529357"/>
            <a:ext cx="2305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b="1" dirty="0"/>
              <a:t>Apply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D9F000-5FD3-C547-8606-26BBEF4CFADB}"/>
              </a:ext>
            </a:extLst>
          </p:cNvPr>
          <p:cNvSpPr txBox="1"/>
          <p:nvPr/>
        </p:nvSpPr>
        <p:spPr>
          <a:xfrm>
            <a:off x="9187998" y="1759776"/>
            <a:ext cx="948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O</a:t>
            </a:r>
            <a:r>
              <a:rPr lang="en-CN" sz="1000" b="1" dirty="0"/>
              <a:t>ther sites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70057DF-D68A-BF40-A8D6-79F716065A28}"/>
              </a:ext>
            </a:extLst>
          </p:cNvPr>
          <p:cNvSpPr/>
          <p:nvPr/>
        </p:nvSpPr>
        <p:spPr>
          <a:xfrm>
            <a:off x="9301199" y="1990013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1522075-D926-8149-9E8C-2D0876538B30}"/>
              </a:ext>
            </a:extLst>
          </p:cNvPr>
          <p:cNvCxnSpPr>
            <a:cxnSpLocks/>
          </p:cNvCxnSpPr>
          <p:nvPr/>
        </p:nvCxnSpPr>
        <p:spPr>
          <a:xfrm flipV="1">
            <a:off x="8809197" y="2098100"/>
            <a:ext cx="445215" cy="33049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DBFF1519-EF72-134E-81A0-D0B10B1F66A0}"/>
              </a:ext>
            </a:extLst>
          </p:cNvPr>
          <p:cNvSpPr/>
          <p:nvPr/>
        </p:nvSpPr>
        <p:spPr>
          <a:xfrm>
            <a:off x="7079236" y="2619895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4356002-1B9F-DC43-AB50-8030B2F96DD6}"/>
              </a:ext>
            </a:extLst>
          </p:cNvPr>
          <p:cNvSpPr/>
          <p:nvPr/>
        </p:nvSpPr>
        <p:spPr>
          <a:xfrm>
            <a:off x="7212733" y="2753708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DA1A215-1AC3-D943-BA35-E1006510F6C8}"/>
              </a:ext>
            </a:extLst>
          </p:cNvPr>
          <p:cNvSpPr/>
          <p:nvPr/>
        </p:nvSpPr>
        <p:spPr>
          <a:xfrm>
            <a:off x="7971962" y="3864660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50BC8A8-2795-0342-B9F3-48E8358534E6}"/>
              </a:ext>
            </a:extLst>
          </p:cNvPr>
          <p:cNvSpPr/>
          <p:nvPr/>
        </p:nvSpPr>
        <p:spPr>
          <a:xfrm>
            <a:off x="8348797" y="3802976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DD4096B-4891-A046-B676-04F4A3B28A17}"/>
              </a:ext>
            </a:extLst>
          </p:cNvPr>
          <p:cNvSpPr/>
          <p:nvPr/>
        </p:nvSpPr>
        <p:spPr>
          <a:xfrm>
            <a:off x="8091391" y="3047666"/>
            <a:ext cx="101598" cy="9233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773B72B2-9EE5-134F-9A27-81C63CE30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7609" y="1518169"/>
            <a:ext cx="1268815" cy="324995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DFD1B674-0EBD-1D45-9B16-01CFA27977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1945" y="1535114"/>
            <a:ext cx="1268815" cy="32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7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711</Words>
  <Application>Microsoft Macintosh PowerPoint</Application>
  <PresentationFormat>Widescreen</PresentationFormat>
  <Paragraphs>164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峰 谷</dc:creator>
  <cp:lastModifiedBy>峰 谷</cp:lastModifiedBy>
  <cp:revision>5</cp:revision>
  <dcterms:created xsi:type="dcterms:W3CDTF">2025-07-23T22:44:53Z</dcterms:created>
  <dcterms:modified xsi:type="dcterms:W3CDTF">2025-08-08T06:40:26Z</dcterms:modified>
</cp:coreProperties>
</file>