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Figtree Black"/>
      <p:bold r:id="rId15"/>
      <p:boldItalic r:id="rId16"/>
    </p:embeddedFont>
    <p:embeddedFont>
      <p:font typeface="Hanken Grotesk"/>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ankenGrotesk-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FigtreeBlack-bold.fntdata"/><Relationship Id="rId14" Type="http://schemas.openxmlformats.org/officeDocument/2006/relationships/slide" Target="slides/slide9.xml"/><Relationship Id="rId17" Type="http://schemas.openxmlformats.org/officeDocument/2006/relationships/font" Target="fonts/HankenGrotesk-regular.fntdata"/><Relationship Id="rId16" Type="http://schemas.openxmlformats.org/officeDocument/2006/relationships/font" Target="fonts/FigtreeBlack-boldItalic.fntdata"/><Relationship Id="rId19" Type="http://schemas.openxmlformats.org/officeDocument/2006/relationships/font" Target="fonts/HankenGrotesk-italic.fntdata"/><Relationship Id="rId18" Type="http://schemas.openxmlformats.org/officeDocument/2006/relationships/font" Target="fonts/HankenGrotes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31f270e8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31f270e8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31f270e8f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31f270e8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31f270e8f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31f270e8f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31f270e8f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31f270e8f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31f270e8f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31f270e8f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31f270e8f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31f270e8f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31f270e8f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31f270e8f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161ca7da6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161ca7da6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3" name="Google Shape;13;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4" name="Google Shape;14;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1"/>
          <p:cNvGrpSpPr/>
          <p:nvPr/>
        </p:nvGrpSpPr>
        <p:grpSpPr>
          <a:xfrm>
            <a:off x="727425" y="-382650"/>
            <a:ext cx="7703400" cy="5907300"/>
            <a:chOff x="727425" y="-382650"/>
            <a:chExt cx="7703400" cy="5907300"/>
          </a:xfrm>
        </p:grpSpPr>
        <p:sp>
          <p:nvSpPr>
            <p:cNvPr id="82" name="Google Shape;8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84" name="Google Shape;8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85" name="Google Shape;8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87"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8"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93" name="Google Shape;93;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94" name="Google Shape;94;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6" name="Google Shape;96;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7" name="Google Shape;97;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8" name="Google Shape;98;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9" name="Google Shape;99;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4" name="Google Shape;104;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5" name="Google Shape;105;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8" name="Google Shape;108;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9" name="Google Shape;109;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0" name="Google Shape;110;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1" name="Google Shape;111;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2" name="Google Shape;112;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3" name="Shape 113"/>
        <p:cNvGrpSpPr/>
        <p:nvPr/>
      </p:nvGrpSpPr>
      <p:grpSpPr>
        <a:xfrm>
          <a:off x="0" y="0"/>
          <a:ext cx="0" cy="0"/>
          <a:chOff x="0" y="0"/>
          <a:chExt cx="0" cy="0"/>
        </a:xfrm>
      </p:grpSpPr>
      <p:sp>
        <p:nvSpPr>
          <p:cNvPr id="114" name="Google Shape;114;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4"/>
          <p:cNvGrpSpPr/>
          <p:nvPr/>
        </p:nvGrpSpPr>
        <p:grpSpPr>
          <a:xfrm>
            <a:off x="727425" y="-29250"/>
            <a:ext cx="8550550" cy="4637825"/>
            <a:chOff x="727425" y="-29250"/>
            <a:chExt cx="8550550" cy="4637825"/>
          </a:xfrm>
        </p:grpSpPr>
        <p:sp>
          <p:nvSpPr>
            <p:cNvPr id="116" name="Google Shape;116;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18" name="Google Shape;118;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19" name="Google Shape;119;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0" name="Google Shape;120;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21" name="Shape 121"/>
        <p:cNvGrpSpPr/>
        <p:nvPr/>
      </p:nvGrpSpPr>
      <p:grpSpPr>
        <a:xfrm>
          <a:off x="0" y="0"/>
          <a:ext cx="0" cy="0"/>
          <a:chOff x="0" y="0"/>
          <a:chExt cx="0" cy="0"/>
        </a:xfrm>
      </p:grpSpPr>
      <p:sp>
        <p:nvSpPr>
          <p:cNvPr id="122" name="Google Shape;122;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5"/>
          <p:cNvGrpSpPr/>
          <p:nvPr/>
        </p:nvGrpSpPr>
        <p:grpSpPr>
          <a:xfrm>
            <a:off x="-50475" y="232800"/>
            <a:ext cx="8961675" cy="4684500"/>
            <a:chOff x="-50475" y="232800"/>
            <a:chExt cx="8961675" cy="4684500"/>
          </a:xfrm>
        </p:grpSpPr>
        <p:sp>
          <p:nvSpPr>
            <p:cNvPr id="124" name="Google Shape;124;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26" name="Google Shape;126;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9" name="Shape 129"/>
        <p:cNvGrpSpPr/>
        <p:nvPr/>
      </p:nvGrpSpPr>
      <p:grpSpPr>
        <a:xfrm>
          <a:off x="0" y="0"/>
          <a:ext cx="0" cy="0"/>
          <a:chOff x="0" y="0"/>
          <a:chExt cx="0" cy="0"/>
        </a:xfrm>
      </p:grpSpPr>
      <p:sp>
        <p:nvSpPr>
          <p:cNvPr id="130" name="Google Shape;130;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6"/>
          <p:cNvGrpSpPr/>
          <p:nvPr/>
        </p:nvGrpSpPr>
        <p:grpSpPr>
          <a:xfrm>
            <a:off x="-19050" y="232800"/>
            <a:ext cx="9176275" cy="4684500"/>
            <a:chOff x="-19050" y="232800"/>
            <a:chExt cx="9176275" cy="4684500"/>
          </a:xfrm>
        </p:grpSpPr>
        <p:sp>
          <p:nvSpPr>
            <p:cNvPr id="132" name="Google Shape;132;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34" name="Google Shape;134;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35" name="Google Shape;135;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 name="Google Shape;136;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37" name="Shape 137"/>
        <p:cNvGrpSpPr/>
        <p:nvPr/>
      </p:nvGrpSpPr>
      <p:grpSpPr>
        <a:xfrm>
          <a:off x="0" y="0"/>
          <a:ext cx="0" cy="0"/>
          <a:chOff x="0" y="0"/>
          <a:chExt cx="0" cy="0"/>
        </a:xfrm>
      </p:grpSpPr>
      <p:sp>
        <p:nvSpPr>
          <p:cNvPr id="138" name="Google Shape;138;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7"/>
          <p:cNvGrpSpPr/>
          <p:nvPr/>
        </p:nvGrpSpPr>
        <p:grpSpPr>
          <a:xfrm>
            <a:off x="232200" y="232800"/>
            <a:ext cx="8937900" cy="4932875"/>
            <a:chOff x="232200" y="232800"/>
            <a:chExt cx="8937900" cy="4932875"/>
          </a:xfrm>
        </p:grpSpPr>
        <p:sp>
          <p:nvSpPr>
            <p:cNvPr id="140" name="Google Shape;140;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2" name="Google Shape;142;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43" name="Google Shape;143;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44" name="Google Shape;144;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45" name="Shape 145"/>
        <p:cNvGrpSpPr/>
        <p:nvPr/>
      </p:nvGrpSpPr>
      <p:grpSpPr>
        <a:xfrm>
          <a:off x="0" y="0"/>
          <a:ext cx="0" cy="0"/>
          <a:chOff x="0" y="0"/>
          <a:chExt cx="0" cy="0"/>
        </a:xfrm>
      </p:grpSpPr>
      <p:sp>
        <p:nvSpPr>
          <p:cNvPr id="146" name="Google Shape;146;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8"/>
          <p:cNvGrpSpPr/>
          <p:nvPr/>
        </p:nvGrpSpPr>
        <p:grpSpPr>
          <a:xfrm>
            <a:off x="-19050" y="232800"/>
            <a:ext cx="8930250" cy="5117250"/>
            <a:chOff x="-19050" y="232800"/>
            <a:chExt cx="8930250" cy="5117250"/>
          </a:xfrm>
        </p:grpSpPr>
        <p:sp>
          <p:nvSpPr>
            <p:cNvPr id="148" name="Google Shape;148;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0" name="Google Shape;150;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51" name="Google Shape;151;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52" name="Google Shape;152;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3" name="Shape 153"/>
        <p:cNvGrpSpPr/>
        <p:nvPr/>
      </p:nvGrpSpPr>
      <p:grpSpPr>
        <a:xfrm>
          <a:off x="0" y="0"/>
          <a:ext cx="0" cy="0"/>
          <a:chOff x="0" y="0"/>
          <a:chExt cx="0" cy="0"/>
        </a:xfrm>
      </p:grpSpPr>
      <p:sp>
        <p:nvSpPr>
          <p:cNvPr id="154" name="Google Shape;154;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9"/>
          <p:cNvGrpSpPr/>
          <p:nvPr/>
        </p:nvGrpSpPr>
        <p:grpSpPr>
          <a:xfrm>
            <a:off x="232200" y="232800"/>
            <a:ext cx="8988300" cy="5000100"/>
            <a:chOff x="232200" y="232800"/>
            <a:chExt cx="8988300" cy="5000100"/>
          </a:xfrm>
        </p:grpSpPr>
        <p:sp>
          <p:nvSpPr>
            <p:cNvPr id="156" name="Google Shape;156;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1" name="Google Shape;161;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2" name="Google Shape;162;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3" name="Google Shape;163;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4" name="Google Shape;164;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5" name="Google Shape;165;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6"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0" name="Google Shape;170;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1" name="Google Shape;171;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5" name="Google Shape;175;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6" name="Google Shape;176;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8" name="Google Shape;178;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9" name="Google Shape;179;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80" name="Google Shape;180;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1" name="Google Shape;181;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2" name="Google Shape;182;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1" name="Google Shape;21;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2" name="Google Shape;22;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183"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188" name="Google Shape;18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189" name="Google Shape;18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0" name="Google Shape;19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1" name="Google Shape;19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2" name="Google Shape;19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3" name="Google Shape;19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4" name="Google Shape;19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5" name="Google Shape;19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6" name="Shape 196"/>
        <p:cNvGrpSpPr/>
        <p:nvPr/>
      </p:nvGrpSpPr>
      <p:grpSpPr>
        <a:xfrm>
          <a:off x="0" y="0"/>
          <a:ext cx="0" cy="0"/>
          <a:chOff x="0" y="0"/>
          <a:chExt cx="0" cy="0"/>
        </a:xfrm>
      </p:grpSpPr>
      <p:sp>
        <p:nvSpPr>
          <p:cNvPr id="197" name="Google Shape;197;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2"/>
          <p:cNvGrpSpPr/>
          <p:nvPr/>
        </p:nvGrpSpPr>
        <p:grpSpPr>
          <a:xfrm>
            <a:off x="-19050" y="232800"/>
            <a:ext cx="9189150" cy="4684500"/>
            <a:chOff x="-19050" y="232800"/>
            <a:chExt cx="9189150" cy="4684500"/>
          </a:xfrm>
        </p:grpSpPr>
        <p:sp>
          <p:nvSpPr>
            <p:cNvPr id="199" name="Google Shape;199;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01" name="Google Shape;201;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02" name="Google Shape;20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3" name="Google Shape;203;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4" name="Google Shape;204;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5" name="Google Shape;205;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6" name="Google Shape;206;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7" name="Google Shape;207;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8" name="Google Shape;208;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9" name="Google Shape;209;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10" name="Google Shape;210;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11" name="Shape 211"/>
        <p:cNvGrpSpPr/>
        <p:nvPr/>
      </p:nvGrpSpPr>
      <p:grpSpPr>
        <a:xfrm>
          <a:off x="0" y="0"/>
          <a:ext cx="0" cy="0"/>
          <a:chOff x="0" y="0"/>
          <a:chExt cx="0" cy="0"/>
        </a:xfrm>
      </p:grpSpPr>
      <p:sp>
        <p:nvSpPr>
          <p:cNvPr id="212" name="Google Shape;212;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3"/>
          <p:cNvGrpSpPr/>
          <p:nvPr/>
        </p:nvGrpSpPr>
        <p:grpSpPr>
          <a:xfrm>
            <a:off x="232200" y="232800"/>
            <a:ext cx="8988300" cy="5000100"/>
            <a:chOff x="232200" y="232800"/>
            <a:chExt cx="8988300" cy="5000100"/>
          </a:xfrm>
        </p:grpSpPr>
        <p:sp>
          <p:nvSpPr>
            <p:cNvPr id="214" name="Google Shape;214;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16" name="Google Shape;216;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17" name="Google Shape;21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9" name="Google Shape;219;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0" name="Google Shape;220;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1" name="Google Shape;221;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2" name="Google Shape;222;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3" name="Google Shape;223;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 name="Google Shape;224;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5" name="Google Shape;225;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6" name="Google Shape;226;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7" name="Google Shape;227;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8" name="Google Shape;228;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30" name="Shape 230"/>
        <p:cNvGrpSpPr/>
        <p:nvPr/>
      </p:nvGrpSpPr>
      <p:grpSpPr>
        <a:xfrm>
          <a:off x="0" y="0"/>
          <a:ext cx="0" cy="0"/>
          <a:chOff x="0" y="0"/>
          <a:chExt cx="0" cy="0"/>
        </a:xfrm>
      </p:grpSpPr>
      <p:sp>
        <p:nvSpPr>
          <p:cNvPr id="231" name="Google Shape;231;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4"/>
          <p:cNvGrpSpPr/>
          <p:nvPr/>
        </p:nvGrpSpPr>
        <p:grpSpPr>
          <a:xfrm>
            <a:off x="-69525" y="539500"/>
            <a:ext cx="9455500" cy="4069200"/>
            <a:chOff x="-69525" y="539500"/>
            <a:chExt cx="9455500" cy="4069200"/>
          </a:xfrm>
        </p:grpSpPr>
        <p:grpSp>
          <p:nvGrpSpPr>
            <p:cNvPr id="233" name="Google Shape;233;p24"/>
            <p:cNvGrpSpPr/>
            <p:nvPr/>
          </p:nvGrpSpPr>
          <p:grpSpPr>
            <a:xfrm>
              <a:off x="713225" y="539500"/>
              <a:ext cx="8672750" cy="4069200"/>
              <a:chOff x="713225" y="539500"/>
              <a:chExt cx="8672750" cy="4069200"/>
            </a:xfrm>
          </p:grpSpPr>
          <p:sp>
            <p:nvSpPr>
              <p:cNvPr id="234" name="Google Shape;234;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36" name="Google Shape;236;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37" name="Google Shape;237;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8" name="Google Shape;238;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39" name="Google Shape;239;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0" name="Google Shape;240;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41" name="Google Shape;241;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2" name="Google Shape;242;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43" name="Shape 243"/>
        <p:cNvGrpSpPr/>
        <p:nvPr/>
      </p:nvGrpSpPr>
      <p:grpSpPr>
        <a:xfrm>
          <a:off x="0" y="0"/>
          <a:ext cx="0" cy="0"/>
          <a:chOff x="0" y="0"/>
          <a:chExt cx="0" cy="0"/>
        </a:xfrm>
      </p:grpSpPr>
      <p:sp>
        <p:nvSpPr>
          <p:cNvPr id="244" name="Google Shape;244;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25"/>
          <p:cNvGrpSpPr/>
          <p:nvPr/>
        </p:nvGrpSpPr>
        <p:grpSpPr>
          <a:xfrm>
            <a:off x="-19050" y="232800"/>
            <a:ext cx="9189150" cy="4684500"/>
            <a:chOff x="-19050" y="232800"/>
            <a:chExt cx="9189150" cy="4684500"/>
          </a:xfrm>
        </p:grpSpPr>
        <p:sp>
          <p:nvSpPr>
            <p:cNvPr id="246" name="Google Shape;246;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48" name="Google Shape;248;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49" name="Google Shape;249;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50"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55" name="Google Shape;255;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56" name="Google Shape;256;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57" name="Shape 257"/>
        <p:cNvGrpSpPr/>
        <p:nvPr/>
      </p:nvGrpSpPr>
      <p:grpSpPr>
        <a:xfrm>
          <a:off x="0" y="0"/>
          <a:ext cx="0" cy="0"/>
          <a:chOff x="0" y="0"/>
          <a:chExt cx="0" cy="0"/>
        </a:xfrm>
      </p:grpSpPr>
      <p:sp>
        <p:nvSpPr>
          <p:cNvPr id="258" name="Google Shape;258;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27"/>
          <p:cNvGrpSpPr/>
          <p:nvPr/>
        </p:nvGrpSpPr>
        <p:grpSpPr>
          <a:xfrm>
            <a:off x="713223" y="-79050"/>
            <a:ext cx="8791100" cy="4687625"/>
            <a:chOff x="-669332" y="-79050"/>
            <a:chExt cx="10173707" cy="4687625"/>
          </a:xfrm>
        </p:grpSpPr>
        <p:sp>
          <p:nvSpPr>
            <p:cNvPr id="260" name="Google Shape;260;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62" name="Google Shape;262;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63" name="Google Shape;263;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4" name="Google Shape;264;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66"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73"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278" name="Google Shape;278;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0" name="Google Shape;30;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1" name="Google Shape;3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 name="Google Shape;37;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8" name="Google Shape;38;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1" name="Google Shape;41;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2" name="Google Shape;42;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3" name="Google Shape;43;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0" name="Google Shape;50;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1" name="Google Shape;51;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7"/>
          <p:cNvGrpSpPr/>
          <p:nvPr/>
        </p:nvGrpSpPr>
        <p:grpSpPr>
          <a:xfrm>
            <a:off x="-19050" y="-16000"/>
            <a:ext cx="8930250" cy="4933300"/>
            <a:chOff x="-19050" y="-16000"/>
            <a:chExt cx="8930250" cy="4933300"/>
          </a:xfrm>
        </p:grpSpPr>
        <p:sp>
          <p:nvSpPr>
            <p:cNvPr id="56" name="Google Shape;56;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8" name="Google Shape;58;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59" name="Google Shape;59;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66" name="Google Shape;66;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67" name="Google Shape;67;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10"/>
          <p:cNvSpPr/>
          <p:nvPr>
            <p:ph idx="2" type="pic"/>
          </p:nvPr>
        </p:nvSpPr>
        <p:spPr>
          <a:xfrm>
            <a:off x="0" y="0"/>
            <a:ext cx="9144000" cy="5143500"/>
          </a:xfrm>
          <a:prstGeom prst="rect">
            <a:avLst/>
          </a:prstGeom>
          <a:noFill/>
          <a:ln>
            <a:noFill/>
          </a:ln>
        </p:spPr>
      </p:sp>
      <p:sp>
        <p:nvSpPr>
          <p:cNvPr id="78" name="Google Shape;78;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colab.research.google.com/drive/1Dv5T92CL9vpy6iFuHysMLDQCjMtkkqrf?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ctrTitle"/>
          </p:nvPr>
        </p:nvSpPr>
        <p:spPr>
          <a:xfrm>
            <a:off x="1087125" y="2269895"/>
            <a:ext cx="5897400" cy="7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People Analytics - </a:t>
            </a:r>
            <a:endParaRPr sz="2200"/>
          </a:p>
          <a:p>
            <a:pPr indent="0" lvl="0" marL="0" rtl="0" algn="l">
              <a:spcBef>
                <a:spcPts val="0"/>
              </a:spcBef>
              <a:spcAft>
                <a:spcPts val="0"/>
              </a:spcAft>
              <a:buNone/>
            </a:pPr>
            <a:r>
              <a:rPr lang="en" sz="2200"/>
              <a:t>Analisis Job Satisfaction Karyawan</a:t>
            </a:r>
            <a:endParaRPr sz="2200"/>
          </a:p>
        </p:txBody>
      </p:sp>
      <p:sp>
        <p:nvSpPr>
          <p:cNvPr id="284" name="Google Shape;284;p30"/>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Muhammad Gufril Firdaus</a:t>
            </a:r>
            <a:endParaRPr/>
          </a:p>
          <a:p>
            <a:pPr indent="0" lvl="0" marL="0" rtl="0" algn="l">
              <a:spcBef>
                <a:spcPts val="0"/>
              </a:spcBef>
              <a:spcAft>
                <a:spcPts val="0"/>
              </a:spcAft>
              <a:buNone/>
            </a:pPr>
            <a:r>
              <a:rPr lang="en"/>
              <a:t>Data Science 30 </a:t>
            </a:r>
            <a:endParaRPr/>
          </a:p>
        </p:txBody>
      </p:sp>
      <p:sp>
        <p:nvSpPr>
          <p:cNvPr id="285" name="Google Shape;285;p30"/>
          <p:cNvSpPr txBox="1"/>
          <p:nvPr>
            <p:ph idx="1" type="subTitle"/>
          </p:nvPr>
        </p:nvSpPr>
        <p:spPr>
          <a:xfrm>
            <a:off x="6837450" y="634125"/>
            <a:ext cx="1449600" cy="3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434343"/>
                </a:solidFill>
              </a:rPr>
              <a:t>Day Extra Class 6 </a:t>
            </a:r>
            <a:endParaRPr b="1" sz="1100">
              <a:solidFill>
                <a:srgbClr val="434343"/>
              </a:solidFil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p:txBody>
      </p:sp>
      <p:grpSp>
        <p:nvGrpSpPr>
          <p:cNvPr id="286" name="Google Shape;286;p30"/>
          <p:cNvGrpSpPr/>
          <p:nvPr/>
        </p:nvGrpSpPr>
        <p:grpSpPr>
          <a:xfrm>
            <a:off x="892993" y="697447"/>
            <a:ext cx="1235192" cy="725245"/>
            <a:chOff x="6961300" y="2350025"/>
            <a:chExt cx="1318100" cy="773925"/>
          </a:xfrm>
        </p:grpSpPr>
        <p:sp>
          <p:nvSpPr>
            <p:cNvPr id="287" name="Google Shape;287;p30"/>
            <p:cNvSpPr/>
            <p:nvPr/>
          </p:nvSpPr>
          <p:spPr>
            <a:xfrm>
              <a:off x="7615700" y="2350025"/>
              <a:ext cx="663700" cy="773925"/>
            </a:xfrm>
            <a:custGeom>
              <a:rect b="b" l="l" r="r" t="t"/>
              <a:pathLst>
                <a:path extrusionOk="0" h="30957" w="26548">
                  <a:moveTo>
                    <a:pt x="15818" y="1"/>
                  </a:moveTo>
                  <a:lnTo>
                    <a:pt x="1" y="15817"/>
                  </a:lnTo>
                  <a:lnTo>
                    <a:pt x="15202" y="30957"/>
                  </a:lnTo>
                  <a:lnTo>
                    <a:pt x="25870" y="30957"/>
                  </a:lnTo>
                  <a:lnTo>
                    <a:pt x="10730" y="15817"/>
                  </a:lnTo>
                  <a:lnTo>
                    <a:pt x="265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6961300" y="2350025"/>
              <a:ext cx="662125" cy="773925"/>
            </a:xfrm>
            <a:custGeom>
              <a:rect b="b" l="l" r="r" t="t"/>
              <a:pathLst>
                <a:path extrusionOk="0" h="30957" w="26485">
                  <a:moveTo>
                    <a:pt x="15817" y="1"/>
                  </a:moveTo>
                  <a:lnTo>
                    <a:pt x="0" y="15817"/>
                  </a:lnTo>
                  <a:lnTo>
                    <a:pt x="15152" y="30957"/>
                  </a:lnTo>
                  <a:lnTo>
                    <a:pt x="25869" y="30957"/>
                  </a:lnTo>
                  <a:lnTo>
                    <a:pt x="10730" y="15817"/>
                  </a:lnTo>
                  <a:lnTo>
                    <a:pt x="264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txBox="1"/>
          <p:nvPr>
            <p:ph idx="1" type="subTitle"/>
          </p:nvPr>
        </p:nvSpPr>
        <p:spPr>
          <a:xfrm>
            <a:off x="1354775" y="1308250"/>
            <a:ext cx="6115800" cy="3031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Tujuan:</a:t>
            </a:r>
            <a:endParaRPr b="1"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Mengidentifikasi faktor yang mempengaruhi tingkat kepuasan kerja karyawan.</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Memberikan rekomendasi berbasis data untuk meningkatkan kepuasan kerja.</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Metode:</a:t>
            </a:r>
            <a:endParaRPr b="1"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Analisis data menggunakan Python (Google Colab) untuk eksplorasi dan visualisasi.</a:t>
            </a:r>
            <a:endParaRPr sz="1000"/>
          </a:p>
          <a:p>
            <a:pPr indent="0" lvl="0" marL="457200" rtl="0" algn="l">
              <a:spcBef>
                <a:spcPts val="0"/>
              </a:spcBef>
              <a:spcAft>
                <a:spcPts val="0"/>
              </a:spcAft>
              <a:buNone/>
            </a:pPr>
            <a:r>
              <a:rPr lang="en" sz="1000"/>
              <a:t>Link Google Colab : </a:t>
            </a:r>
            <a:r>
              <a:rPr lang="en" sz="1000" u="sng">
                <a:solidFill>
                  <a:srgbClr val="1155CC"/>
                </a:solidFill>
                <a:hlinkClick r:id="rId3">
                  <a:extLst>
                    <a:ext uri="{A12FA001-AC4F-418D-AE19-62706E023703}">
                      <ahyp:hlinkClr val="tx"/>
                    </a:ext>
                  </a:extLst>
                </a:hlinkClick>
              </a:rPr>
              <a:t>Google Colab - People Analytics</a:t>
            </a:r>
            <a:r>
              <a:rPr lang="en" sz="1000">
                <a:solidFill>
                  <a:srgbClr val="1155CC"/>
                </a:solidFill>
              </a:rPr>
              <a:t> </a:t>
            </a:r>
            <a:endParaRPr sz="1000">
              <a:solidFill>
                <a:srgbClr val="1155CC"/>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Pertanyaan Bisnis :</a:t>
            </a:r>
            <a:endParaRPr b="1" sz="1000"/>
          </a:p>
          <a:p>
            <a:pPr indent="-292100" lvl="0" marL="457200" rtl="0" algn="l">
              <a:spcBef>
                <a:spcPts val="0"/>
              </a:spcBef>
              <a:spcAft>
                <a:spcPts val="0"/>
              </a:spcAft>
              <a:buSzPts val="1000"/>
              <a:buChar char="●"/>
            </a:pPr>
            <a:r>
              <a:rPr lang="en" sz="1000"/>
              <a:t>Apakah ada korelasi antara job satisfaction dan work-life balance (wlb)?</a:t>
            </a:r>
            <a:endParaRPr sz="1000"/>
          </a:p>
          <a:p>
            <a:pPr indent="-292100" lvl="0" marL="457200" rtl="0" algn="l">
              <a:spcBef>
                <a:spcPts val="0"/>
              </a:spcBef>
              <a:spcAft>
                <a:spcPts val="0"/>
              </a:spcAft>
              <a:buSzPts val="1000"/>
              <a:buChar char="●"/>
            </a:pPr>
            <a:r>
              <a:rPr lang="en" sz="1000"/>
              <a:t>Bagaimana pengaruh job level terhadap kepuasan kerja?</a:t>
            </a:r>
            <a:endParaRPr sz="1000"/>
          </a:p>
          <a:p>
            <a:pPr indent="-292100" lvl="0" marL="457200" rtl="0" algn="l">
              <a:spcBef>
                <a:spcPts val="0"/>
              </a:spcBef>
              <a:spcAft>
                <a:spcPts val="0"/>
              </a:spcAft>
              <a:buSzPts val="1000"/>
              <a:buChar char="●"/>
            </a:pPr>
            <a:r>
              <a:rPr lang="en" sz="1000"/>
              <a:t>Bagaimana hubungan antara tingkat stress dan kepuasan kerja?</a:t>
            </a:r>
            <a:endParaRPr sz="1000"/>
          </a:p>
          <a:p>
            <a:pPr indent="-292100" lvl="0" marL="457200" rtl="0" algn="l">
              <a:spcBef>
                <a:spcPts val="0"/>
              </a:spcBef>
              <a:spcAft>
                <a:spcPts val="0"/>
              </a:spcAft>
              <a:buSzPts val="1000"/>
              <a:buChar char="●"/>
            </a:pPr>
            <a:r>
              <a:rPr lang="en" sz="1000"/>
              <a:t>Bagaimana commute mode (metode transportasi yang digunakan karyawan) mempengaruhi job satisfaction?</a:t>
            </a:r>
            <a:endParaRPr sz="1000"/>
          </a:p>
          <a:p>
            <a:pPr indent="-292100" lvl="0" marL="457200" rtl="0" algn="l">
              <a:spcBef>
                <a:spcPts val="0"/>
              </a:spcBef>
              <a:spcAft>
                <a:spcPts val="0"/>
              </a:spcAft>
              <a:buSzPts val="1000"/>
              <a:buChar char="●"/>
            </a:pPr>
            <a:r>
              <a:rPr lang="en" sz="1000"/>
              <a:t>Apakah overtime berhubungan dengan job satisfaction?</a:t>
            </a:r>
            <a:endParaRPr sz="1000"/>
          </a:p>
          <a:p>
            <a:pPr indent="0" lvl="0" marL="45720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grpSp>
        <p:nvGrpSpPr>
          <p:cNvPr id="294" name="Google Shape;294;p31"/>
          <p:cNvGrpSpPr/>
          <p:nvPr/>
        </p:nvGrpSpPr>
        <p:grpSpPr>
          <a:xfrm>
            <a:off x="876567" y="661516"/>
            <a:ext cx="367024" cy="518725"/>
            <a:chOff x="5059700" y="2334775"/>
            <a:chExt cx="40775" cy="66025"/>
          </a:xfrm>
        </p:grpSpPr>
        <p:sp>
          <p:nvSpPr>
            <p:cNvPr id="295" name="Google Shape;295;p31"/>
            <p:cNvSpPr/>
            <p:nvPr/>
          </p:nvSpPr>
          <p:spPr>
            <a:xfrm>
              <a:off x="5059700" y="2334775"/>
              <a:ext cx="12475" cy="10525"/>
            </a:xfrm>
            <a:custGeom>
              <a:rect b="b" l="l" r="r" t="t"/>
              <a:pathLst>
                <a:path extrusionOk="0" h="421" w="499">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5059700" y="2348650"/>
              <a:ext cx="12475" cy="10550"/>
            </a:xfrm>
            <a:custGeom>
              <a:rect b="b" l="l" r="r" t="t"/>
              <a:pathLst>
                <a:path extrusionOk="0" h="422" w="499">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5059700" y="2362525"/>
              <a:ext cx="12475" cy="10550"/>
            </a:xfrm>
            <a:custGeom>
              <a:rect b="b" l="l" r="r" t="t"/>
              <a:pathLst>
                <a:path extrusionOk="0" h="422" w="499">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5059700" y="2376400"/>
              <a:ext cx="12475" cy="10500"/>
            </a:xfrm>
            <a:custGeom>
              <a:rect b="b" l="l" r="r" t="t"/>
              <a:pathLst>
                <a:path extrusionOk="0" h="420" w="499">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5059700" y="2390125"/>
              <a:ext cx="12475" cy="10675"/>
            </a:xfrm>
            <a:custGeom>
              <a:rect b="b" l="l" r="r" t="t"/>
              <a:pathLst>
                <a:path extrusionOk="0" h="427" w="499">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5073950" y="2348650"/>
              <a:ext cx="12275" cy="10550"/>
            </a:xfrm>
            <a:custGeom>
              <a:rect b="b" l="l" r="r" t="t"/>
              <a:pathLst>
                <a:path extrusionOk="0" h="422" w="491">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5073950" y="2362525"/>
              <a:ext cx="12275" cy="10550"/>
            </a:xfrm>
            <a:custGeom>
              <a:rect b="b" l="l" r="r" t="t"/>
              <a:pathLst>
                <a:path extrusionOk="0" h="422" w="491">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5074000" y="2376400"/>
              <a:ext cx="12225" cy="10500"/>
            </a:xfrm>
            <a:custGeom>
              <a:rect b="b" l="l" r="r" t="t"/>
              <a:pathLst>
                <a:path extrusionOk="0" h="420" w="489">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5088000" y="2362525"/>
              <a:ext cx="12475" cy="10550"/>
            </a:xfrm>
            <a:custGeom>
              <a:rect b="b" l="l" r="r" t="t"/>
              <a:pathLst>
                <a:path extrusionOk="0" h="422" w="499">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31"/>
          <p:cNvGrpSpPr/>
          <p:nvPr/>
        </p:nvGrpSpPr>
        <p:grpSpPr>
          <a:xfrm>
            <a:off x="1077796" y="2885516"/>
            <a:ext cx="289447" cy="238538"/>
            <a:chOff x="683125" y="1955275"/>
            <a:chExt cx="299325" cy="294600"/>
          </a:xfrm>
        </p:grpSpPr>
        <p:sp>
          <p:nvSpPr>
            <p:cNvPr id="305" name="Google Shape;305;p31"/>
            <p:cNvSpPr/>
            <p:nvPr/>
          </p:nvSpPr>
          <p:spPr>
            <a:xfrm>
              <a:off x="876875" y="1989925"/>
              <a:ext cx="52800" cy="63825"/>
            </a:xfrm>
            <a:custGeom>
              <a:rect b="b" l="l" r="r" t="t"/>
              <a:pathLst>
                <a:path extrusionOk="0" h="2553" w="2112">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683125" y="2058450"/>
              <a:ext cx="159900" cy="191425"/>
            </a:xfrm>
            <a:custGeom>
              <a:rect b="b" l="l" r="r" t="t"/>
              <a:pathLst>
                <a:path extrusionOk="0" h="7657" w="6396">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824900" y="1955275"/>
              <a:ext cx="157550" cy="155975"/>
            </a:xfrm>
            <a:custGeom>
              <a:rect b="b" l="l" r="r" t="t"/>
              <a:pathLst>
                <a:path extrusionOk="0" h="6239" w="6302">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895000" y="2058450"/>
              <a:ext cx="17350" cy="18125"/>
            </a:xfrm>
            <a:custGeom>
              <a:rect b="b" l="l" r="r" t="t"/>
              <a:pathLst>
                <a:path extrusionOk="0" h="725" w="694">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31"/>
          <p:cNvGrpSpPr/>
          <p:nvPr/>
        </p:nvGrpSpPr>
        <p:grpSpPr>
          <a:xfrm>
            <a:off x="1065598" y="1354361"/>
            <a:ext cx="289461" cy="238535"/>
            <a:chOff x="-64774725" y="1916550"/>
            <a:chExt cx="319000" cy="314400"/>
          </a:xfrm>
        </p:grpSpPr>
        <p:sp>
          <p:nvSpPr>
            <p:cNvPr id="310" name="Google Shape;310;p31"/>
            <p:cNvSpPr/>
            <p:nvPr/>
          </p:nvSpPr>
          <p:spPr>
            <a:xfrm>
              <a:off x="-64774725" y="1916550"/>
              <a:ext cx="319000" cy="314400"/>
            </a:xfrm>
            <a:custGeom>
              <a:rect b="b" l="l" r="r" t="t"/>
              <a:pathLst>
                <a:path extrusionOk="0" h="12576" w="1276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64636900" y="2010600"/>
              <a:ext cx="89800" cy="82525"/>
            </a:xfrm>
            <a:custGeom>
              <a:rect b="b" l="l" r="r" t="t"/>
              <a:pathLst>
                <a:path extrusionOk="0" h="3301" w="3592">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31"/>
          <p:cNvGrpSpPr/>
          <p:nvPr/>
        </p:nvGrpSpPr>
        <p:grpSpPr>
          <a:xfrm>
            <a:off x="1087524" y="2250883"/>
            <a:ext cx="249905" cy="238535"/>
            <a:chOff x="-63252250" y="1930850"/>
            <a:chExt cx="319000" cy="319025"/>
          </a:xfrm>
        </p:grpSpPr>
        <p:sp>
          <p:nvSpPr>
            <p:cNvPr id="313" name="Google Shape;313;p31"/>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2"/>
          <p:cNvSpPr txBox="1"/>
          <p:nvPr>
            <p:ph idx="1" type="subTitle"/>
          </p:nvPr>
        </p:nvSpPr>
        <p:spPr>
          <a:xfrm>
            <a:off x="1242800" y="1330500"/>
            <a:ext cx="3942300" cy="28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rPr b="1" lang="en" sz="1000"/>
              <a:t>Dataset yang Digunakan :</a:t>
            </a:r>
            <a:endParaRPr b="1"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Data </a:t>
            </a:r>
            <a:r>
              <a:rPr b="1" lang="en" sz="1000"/>
              <a:t>survei karyawan</a:t>
            </a:r>
            <a:r>
              <a:rPr lang="en" sz="1000"/>
              <a:t> dengan 2.766 entri dan 23 kolom.</a:t>
            </a:r>
            <a:endParaRPr sz="1000"/>
          </a:p>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Variabel utama: job_satisfaction, wlb, stress, have_ot, dll.</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Langkah Pembersihan Data :</a:t>
            </a:r>
            <a:endParaRPr b="1" sz="1000"/>
          </a:p>
          <a:p>
            <a:pPr indent="0" lvl="0" marL="0" rtl="0" algn="l">
              <a:spcBef>
                <a:spcPts val="0"/>
              </a:spcBef>
              <a:spcAft>
                <a:spcPts val="0"/>
              </a:spcAft>
              <a:buNone/>
            </a:pPr>
            <a:r>
              <a:rPr lang="en" sz="1000"/>
              <a:t>Cek Missing Values: Tidak ditemukan nilai yang hilang dalam dataset.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Cek Outlier pada kolom numerik yang akan dilakukan analisis : </a:t>
            </a:r>
            <a:r>
              <a:rPr lang="en" sz="1000"/>
              <a:t>Outlier dalam data ini mencerminkan realitas, bukan error jadi tidak perlu diakukan handling outlier.</a:t>
            </a:r>
            <a:endParaRPr sz="1000"/>
          </a:p>
          <a:p>
            <a:pPr indent="0" lvl="0" marL="0" rtl="0" algn="l">
              <a:spcBef>
                <a:spcPts val="0"/>
              </a:spcBef>
              <a:spcAft>
                <a:spcPts val="0"/>
              </a:spcAft>
              <a:buNone/>
            </a:pPr>
            <a:r>
              <a:t/>
            </a:r>
            <a:endParaRPr sz="1000"/>
          </a:p>
        </p:txBody>
      </p:sp>
      <p:pic>
        <p:nvPicPr>
          <p:cNvPr id="320" name="Google Shape;320;p32"/>
          <p:cNvPicPr preferRelativeResize="0"/>
          <p:nvPr/>
        </p:nvPicPr>
        <p:blipFill>
          <a:blip r:embed="rId3">
            <a:alphaModFix/>
          </a:blip>
          <a:stretch>
            <a:fillRect/>
          </a:stretch>
        </p:blipFill>
        <p:spPr>
          <a:xfrm>
            <a:off x="5680600" y="1180249"/>
            <a:ext cx="1875900" cy="1864725"/>
          </a:xfrm>
          <a:prstGeom prst="rect">
            <a:avLst/>
          </a:prstGeom>
          <a:noFill/>
          <a:ln>
            <a:noFill/>
          </a:ln>
          <a:effectLst>
            <a:outerShdw blurRad="57150" rotWithShape="0" algn="bl" dir="5400000" dist="19050">
              <a:srgbClr val="000000">
                <a:alpha val="50000"/>
              </a:srgbClr>
            </a:outerShdw>
          </a:effectLst>
        </p:spPr>
      </p:pic>
      <p:grpSp>
        <p:nvGrpSpPr>
          <p:cNvPr id="321" name="Google Shape;321;p32"/>
          <p:cNvGrpSpPr/>
          <p:nvPr/>
        </p:nvGrpSpPr>
        <p:grpSpPr>
          <a:xfrm>
            <a:off x="876567" y="661516"/>
            <a:ext cx="367024" cy="518725"/>
            <a:chOff x="5059700" y="2334775"/>
            <a:chExt cx="40775" cy="66025"/>
          </a:xfrm>
        </p:grpSpPr>
        <p:sp>
          <p:nvSpPr>
            <p:cNvPr id="322" name="Google Shape;322;p32"/>
            <p:cNvSpPr/>
            <p:nvPr/>
          </p:nvSpPr>
          <p:spPr>
            <a:xfrm>
              <a:off x="5059700" y="2334775"/>
              <a:ext cx="12475" cy="10525"/>
            </a:xfrm>
            <a:custGeom>
              <a:rect b="b" l="l" r="r" t="t"/>
              <a:pathLst>
                <a:path extrusionOk="0" h="421" w="499">
                  <a:moveTo>
                    <a:pt x="282" y="0"/>
                  </a:moveTo>
                  <a:cubicBezTo>
                    <a:pt x="94" y="0"/>
                    <a:pt x="1" y="224"/>
                    <a:pt x="138" y="361"/>
                  </a:cubicBezTo>
                  <a:cubicBezTo>
                    <a:pt x="179" y="402"/>
                    <a:pt x="230" y="421"/>
                    <a:pt x="281" y="421"/>
                  </a:cubicBezTo>
                  <a:cubicBezTo>
                    <a:pt x="388" y="421"/>
                    <a:pt x="491" y="337"/>
                    <a:pt x="491" y="209"/>
                  </a:cubicBezTo>
                  <a:cubicBezTo>
                    <a:pt x="498" y="94"/>
                    <a:pt x="397" y="0"/>
                    <a:pt x="28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5059700" y="2348650"/>
              <a:ext cx="12475" cy="10550"/>
            </a:xfrm>
            <a:custGeom>
              <a:rect b="b" l="l" r="r" t="t"/>
              <a:pathLst>
                <a:path extrusionOk="0" h="422" w="499">
                  <a:moveTo>
                    <a:pt x="282" y="1"/>
                  </a:moveTo>
                  <a:cubicBezTo>
                    <a:pt x="94" y="1"/>
                    <a:pt x="1" y="224"/>
                    <a:pt x="138" y="361"/>
                  </a:cubicBezTo>
                  <a:cubicBezTo>
                    <a:pt x="179" y="403"/>
                    <a:pt x="230" y="421"/>
                    <a:pt x="281" y="421"/>
                  </a:cubicBezTo>
                  <a:cubicBezTo>
                    <a:pt x="388" y="421"/>
                    <a:pt x="491" y="337"/>
                    <a:pt x="491" y="210"/>
                  </a:cubicBezTo>
                  <a:cubicBezTo>
                    <a:pt x="498" y="94"/>
                    <a:pt x="397" y="1"/>
                    <a:pt x="28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5059700" y="2362525"/>
              <a:ext cx="12475" cy="10550"/>
            </a:xfrm>
            <a:custGeom>
              <a:rect b="b" l="l" r="r" t="t"/>
              <a:pathLst>
                <a:path extrusionOk="0" h="422" w="499">
                  <a:moveTo>
                    <a:pt x="282" y="1"/>
                  </a:moveTo>
                  <a:cubicBezTo>
                    <a:pt x="94" y="1"/>
                    <a:pt x="1" y="224"/>
                    <a:pt x="138" y="361"/>
                  </a:cubicBezTo>
                  <a:cubicBezTo>
                    <a:pt x="179" y="403"/>
                    <a:pt x="230" y="422"/>
                    <a:pt x="281" y="422"/>
                  </a:cubicBezTo>
                  <a:cubicBezTo>
                    <a:pt x="388" y="422"/>
                    <a:pt x="491" y="338"/>
                    <a:pt x="491" y="210"/>
                  </a:cubicBezTo>
                  <a:cubicBezTo>
                    <a:pt x="498" y="95"/>
                    <a:pt x="397" y="1"/>
                    <a:pt x="28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5059700" y="2376400"/>
              <a:ext cx="12475" cy="10500"/>
            </a:xfrm>
            <a:custGeom>
              <a:rect b="b" l="l" r="r" t="t"/>
              <a:pathLst>
                <a:path extrusionOk="0" h="420" w="499">
                  <a:moveTo>
                    <a:pt x="294" y="1"/>
                  </a:moveTo>
                  <a:cubicBezTo>
                    <a:pt x="290" y="1"/>
                    <a:pt x="286" y="1"/>
                    <a:pt x="282" y="1"/>
                  </a:cubicBezTo>
                  <a:cubicBezTo>
                    <a:pt x="94" y="1"/>
                    <a:pt x="1" y="225"/>
                    <a:pt x="138" y="355"/>
                  </a:cubicBezTo>
                  <a:cubicBezTo>
                    <a:pt x="180" y="400"/>
                    <a:pt x="233" y="420"/>
                    <a:pt x="285" y="420"/>
                  </a:cubicBezTo>
                  <a:cubicBezTo>
                    <a:pt x="390" y="420"/>
                    <a:pt x="491" y="336"/>
                    <a:pt x="491" y="210"/>
                  </a:cubicBezTo>
                  <a:cubicBezTo>
                    <a:pt x="498" y="99"/>
                    <a:pt x="404" y="1"/>
                    <a:pt x="294"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5059700" y="2390125"/>
              <a:ext cx="12475" cy="10675"/>
            </a:xfrm>
            <a:custGeom>
              <a:rect b="b" l="l" r="r" t="t"/>
              <a:pathLst>
                <a:path extrusionOk="0" h="427" w="499">
                  <a:moveTo>
                    <a:pt x="282" y="0"/>
                  </a:moveTo>
                  <a:cubicBezTo>
                    <a:pt x="94" y="0"/>
                    <a:pt x="1" y="231"/>
                    <a:pt x="138" y="361"/>
                  </a:cubicBezTo>
                  <a:cubicBezTo>
                    <a:pt x="180" y="406"/>
                    <a:pt x="233" y="426"/>
                    <a:pt x="285" y="426"/>
                  </a:cubicBezTo>
                  <a:cubicBezTo>
                    <a:pt x="390" y="426"/>
                    <a:pt x="491" y="343"/>
                    <a:pt x="491" y="217"/>
                  </a:cubicBezTo>
                  <a:cubicBezTo>
                    <a:pt x="498" y="94"/>
                    <a:pt x="397" y="0"/>
                    <a:pt x="28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5073950" y="2348650"/>
              <a:ext cx="12275" cy="10550"/>
            </a:xfrm>
            <a:custGeom>
              <a:rect b="b" l="l" r="r" t="t"/>
              <a:pathLst>
                <a:path extrusionOk="0" h="422" w="491">
                  <a:moveTo>
                    <a:pt x="282" y="1"/>
                  </a:moveTo>
                  <a:cubicBezTo>
                    <a:pt x="94" y="1"/>
                    <a:pt x="0" y="224"/>
                    <a:pt x="130" y="361"/>
                  </a:cubicBezTo>
                  <a:cubicBezTo>
                    <a:pt x="174" y="403"/>
                    <a:pt x="227" y="421"/>
                    <a:pt x="278" y="421"/>
                  </a:cubicBezTo>
                  <a:cubicBezTo>
                    <a:pt x="387" y="421"/>
                    <a:pt x="491" y="337"/>
                    <a:pt x="491" y="210"/>
                  </a:cubicBezTo>
                  <a:cubicBezTo>
                    <a:pt x="491" y="94"/>
                    <a:pt x="397" y="1"/>
                    <a:pt x="28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5073950" y="2362525"/>
              <a:ext cx="12275" cy="10550"/>
            </a:xfrm>
            <a:custGeom>
              <a:rect b="b" l="l" r="r" t="t"/>
              <a:pathLst>
                <a:path extrusionOk="0" h="422" w="491">
                  <a:moveTo>
                    <a:pt x="282" y="1"/>
                  </a:moveTo>
                  <a:cubicBezTo>
                    <a:pt x="94" y="1"/>
                    <a:pt x="0" y="224"/>
                    <a:pt x="130" y="361"/>
                  </a:cubicBezTo>
                  <a:cubicBezTo>
                    <a:pt x="174" y="403"/>
                    <a:pt x="227" y="422"/>
                    <a:pt x="278" y="422"/>
                  </a:cubicBezTo>
                  <a:cubicBezTo>
                    <a:pt x="387" y="422"/>
                    <a:pt x="491" y="338"/>
                    <a:pt x="491" y="210"/>
                  </a:cubicBezTo>
                  <a:cubicBezTo>
                    <a:pt x="491" y="95"/>
                    <a:pt x="397" y="1"/>
                    <a:pt x="28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a:off x="5074000" y="2376400"/>
              <a:ext cx="12225" cy="10500"/>
            </a:xfrm>
            <a:custGeom>
              <a:rect b="b" l="l" r="r" t="t"/>
              <a:pathLst>
                <a:path extrusionOk="0" h="420" w="489">
                  <a:moveTo>
                    <a:pt x="291" y="1"/>
                  </a:moveTo>
                  <a:cubicBezTo>
                    <a:pt x="287" y="1"/>
                    <a:pt x="284" y="1"/>
                    <a:pt x="280" y="1"/>
                  </a:cubicBezTo>
                  <a:cubicBezTo>
                    <a:pt x="277" y="1"/>
                    <a:pt x="274" y="1"/>
                    <a:pt x="271" y="1"/>
                  </a:cubicBezTo>
                  <a:cubicBezTo>
                    <a:pt x="89" y="1"/>
                    <a:pt x="0" y="227"/>
                    <a:pt x="128" y="355"/>
                  </a:cubicBezTo>
                  <a:cubicBezTo>
                    <a:pt x="173" y="400"/>
                    <a:pt x="228" y="420"/>
                    <a:pt x="281" y="420"/>
                  </a:cubicBezTo>
                  <a:cubicBezTo>
                    <a:pt x="388" y="420"/>
                    <a:pt x="489" y="336"/>
                    <a:pt x="489" y="210"/>
                  </a:cubicBezTo>
                  <a:cubicBezTo>
                    <a:pt x="489" y="99"/>
                    <a:pt x="401" y="1"/>
                    <a:pt x="29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5088000" y="2362525"/>
              <a:ext cx="12475" cy="10550"/>
            </a:xfrm>
            <a:custGeom>
              <a:rect b="b" l="l" r="r" t="t"/>
              <a:pathLst>
                <a:path extrusionOk="0" h="422" w="499">
                  <a:moveTo>
                    <a:pt x="289" y="1"/>
                  </a:moveTo>
                  <a:cubicBezTo>
                    <a:pt x="102" y="1"/>
                    <a:pt x="1" y="224"/>
                    <a:pt x="138" y="361"/>
                  </a:cubicBezTo>
                  <a:cubicBezTo>
                    <a:pt x="180" y="403"/>
                    <a:pt x="231" y="422"/>
                    <a:pt x="283" y="422"/>
                  </a:cubicBezTo>
                  <a:cubicBezTo>
                    <a:pt x="392" y="422"/>
                    <a:pt x="499" y="338"/>
                    <a:pt x="499" y="210"/>
                  </a:cubicBezTo>
                  <a:cubicBezTo>
                    <a:pt x="499" y="95"/>
                    <a:pt x="405" y="1"/>
                    <a:pt x="28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32"/>
          <p:cNvGrpSpPr/>
          <p:nvPr/>
        </p:nvGrpSpPr>
        <p:grpSpPr>
          <a:xfrm>
            <a:off x="907782" y="1464763"/>
            <a:ext cx="368091" cy="334402"/>
            <a:chOff x="-62518200" y="2692475"/>
            <a:chExt cx="318225" cy="289100"/>
          </a:xfrm>
        </p:grpSpPr>
        <p:sp>
          <p:nvSpPr>
            <p:cNvPr id="332" name="Google Shape;332;p32"/>
            <p:cNvSpPr/>
            <p:nvPr/>
          </p:nvSpPr>
          <p:spPr>
            <a:xfrm>
              <a:off x="-62518200" y="2692475"/>
              <a:ext cx="318225" cy="289100"/>
            </a:xfrm>
            <a:custGeom>
              <a:rect b="b" l="l" r="r" t="t"/>
              <a:pathLst>
                <a:path extrusionOk="0" h="11564" w="12729">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62335475" y="2804325"/>
              <a:ext cx="62250" cy="146525"/>
            </a:xfrm>
            <a:custGeom>
              <a:rect b="b" l="l" r="r" t="t"/>
              <a:pathLst>
                <a:path extrusionOk="0" h="5861" w="249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32"/>
          <p:cNvGrpSpPr/>
          <p:nvPr/>
        </p:nvGrpSpPr>
        <p:grpSpPr>
          <a:xfrm>
            <a:off x="909029" y="2703677"/>
            <a:ext cx="302100" cy="270439"/>
            <a:chOff x="5049750" y="832600"/>
            <a:chExt cx="505100" cy="483100"/>
          </a:xfrm>
        </p:grpSpPr>
        <p:sp>
          <p:nvSpPr>
            <p:cNvPr id="335" name="Google Shape;335;p32"/>
            <p:cNvSpPr/>
            <p:nvPr/>
          </p:nvSpPr>
          <p:spPr>
            <a:xfrm>
              <a:off x="5049750" y="832600"/>
              <a:ext cx="505100" cy="483100"/>
            </a:xfrm>
            <a:custGeom>
              <a:rect b="b" l="l" r="r" t="t"/>
              <a:pathLst>
                <a:path extrusionOk="0" h="19324" w="20204">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6" name="Google Shape;336;p32"/>
            <p:cNvSpPr/>
            <p:nvPr/>
          </p:nvSpPr>
          <p:spPr>
            <a:xfrm>
              <a:off x="5216725" y="889175"/>
              <a:ext cx="276000" cy="254400"/>
            </a:xfrm>
            <a:custGeom>
              <a:rect b="b" l="l" r="r" t="t"/>
              <a:pathLst>
                <a:path extrusionOk="0" h="10176" w="1104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337" name="Google Shape;337;p32"/>
          <p:cNvPicPr preferRelativeResize="0"/>
          <p:nvPr/>
        </p:nvPicPr>
        <p:blipFill>
          <a:blip r:embed="rId4">
            <a:alphaModFix/>
          </a:blip>
          <a:stretch>
            <a:fillRect/>
          </a:stretch>
        </p:blipFill>
        <p:spPr>
          <a:xfrm>
            <a:off x="5580550" y="3198050"/>
            <a:ext cx="2137976" cy="11576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idx="1" type="subTitle"/>
          </p:nvPr>
        </p:nvSpPr>
        <p:spPr>
          <a:xfrm>
            <a:off x="1058425" y="1084300"/>
            <a:ext cx="4877700" cy="8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1. Apakah ada korelasi antara job satisfaction dan work-life balance (wlb)?</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Analisis: Boxplot untuk melihat distribusi job satisfaction per WLB level.</a:t>
            </a:r>
            <a:endParaRPr b="1" sz="1000"/>
          </a:p>
        </p:txBody>
      </p:sp>
      <p:pic>
        <p:nvPicPr>
          <p:cNvPr id="343" name="Google Shape;343;p33"/>
          <p:cNvPicPr preferRelativeResize="0"/>
          <p:nvPr/>
        </p:nvPicPr>
        <p:blipFill rotWithShape="1">
          <a:blip r:embed="rId3">
            <a:alphaModFix/>
          </a:blip>
          <a:srcRect b="1972" l="5185" r="23578" t="57431"/>
          <a:stretch/>
        </p:blipFill>
        <p:spPr>
          <a:xfrm>
            <a:off x="5468400" y="2022450"/>
            <a:ext cx="2514549" cy="1683150"/>
          </a:xfrm>
          <a:prstGeom prst="rect">
            <a:avLst/>
          </a:prstGeom>
          <a:noFill/>
          <a:ln>
            <a:noFill/>
          </a:ln>
          <a:effectLst>
            <a:outerShdw blurRad="57150" rotWithShape="0" algn="bl" dir="5400000" dist="19050">
              <a:srgbClr val="000000">
                <a:alpha val="50000"/>
              </a:srgbClr>
            </a:outerShdw>
          </a:effectLst>
        </p:spPr>
      </p:pic>
      <p:sp>
        <p:nvSpPr>
          <p:cNvPr id="344" name="Google Shape;344;p33"/>
          <p:cNvSpPr txBox="1"/>
          <p:nvPr>
            <p:ph idx="1" type="subTitle"/>
          </p:nvPr>
        </p:nvSpPr>
        <p:spPr>
          <a:xfrm>
            <a:off x="1139275" y="1987975"/>
            <a:ext cx="4157700" cy="208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800"/>
              <a:t>Insight:</a:t>
            </a:r>
            <a:endParaRPr b="1" sz="800"/>
          </a:p>
          <a:p>
            <a:pPr indent="-279400" lvl="0" marL="457200" rtl="0" algn="just">
              <a:spcBef>
                <a:spcPts val="0"/>
              </a:spcBef>
              <a:spcAft>
                <a:spcPts val="0"/>
              </a:spcAft>
              <a:buSzPts val="800"/>
              <a:buChar char="●"/>
            </a:pPr>
            <a:r>
              <a:rPr lang="en" sz="800"/>
              <a:t>Karyawan dengan work-life balance tinggi cenderung memiliki job satisfaction yang lebih baik.</a:t>
            </a:r>
            <a:endParaRPr sz="800"/>
          </a:p>
          <a:p>
            <a:pPr indent="-279400" lvl="0" marL="457200" rtl="0" algn="just">
              <a:spcBef>
                <a:spcPts val="0"/>
              </a:spcBef>
              <a:spcAft>
                <a:spcPts val="0"/>
              </a:spcAft>
              <a:buSzPts val="800"/>
              <a:buChar char="●"/>
            </a:pPr>
            <a:r>
              <a:rPr lang="en" sz="800"/>
              <a:t>Sebaliknya, karyawan dengan WLB rendah memiliki banyak respon dengan job satisfaction rendah.</a:t>
            </a:r>
            <a:endParaRPr sz="800"/>
          </a:p>
          <a:p>
            <a:pPr indent="0" lvl="0" marL="457200" rtl="0" algn="just">
              <a:spcBef>
                <a:spcPts val="0"/>
              </a:spcBef>
              <a:spcAft>
                <a:spcPts val="0"/>
              </a:spcAft>
              <a:buNone/>
            </a:pPr>
            <a:r>
              <a:t/>
            </a:r>
            <a:endParaRPr sz="800"/>
          </a:p>
          <a:p>
            <a:pPr indent="0" lvl="0" marL="0" rtl="0" algn="just">
              <a:spcBef>
                <a:spcPts val="0"/>
              </a:spcBef>
              <a:spcAft>
                <a:spcPts val="0"/>
              </a:spcAft>
              <a:buNone/>
            </a:pPr>
            <a:r>
              <a:rPr b="1" lang="en" sz="800"/>
              <a:t>Rekomendasi :</a:t>
            </a:r>
            <a:endParaRPr b="1" sz="800"/>
          </a:p>
          <a:p>
            <a:pPr indent="-279400" lvl="0" marL="457200" rtl="0" algn="just">
              <a:spcBef>
                <a:spcPts val="0"/>
              </a:spcBef>
              <a:spcAft>
                <a:spcPts val="0"/>
              </a:spcAft>
              <a:buSzPts val="800"/>
              <a:buChar char="●"/>
            </a:pPr>
            <a:r>
              <a:rPr lang="en" sz="800"/>
              <a:t>Implementasi kebijakan fleksibilitas kerja (work from home/hybrid).</a:t>
            </a:r>
            <a:endParaRPr sz="800"/>
          </a:p>
          <a:p>
            <a:pPr indent="-279400" lvl="0" marL="457200" rtl="0" algn="just">
              <a:spcBef>
                <a:spcPts val="0"/>
              </a:spcBef>
              <a:spcAft>
                <a:spcPts val="0"/>
              </a:spcAft>
              <a:buSzPts val="800"/>
              <a:buChar char="●"/>
            </a:pPr>
            <a:r>
              <a:rPr lang="en" sz="800"/>
              <a:t>Pengurangan jam kerja lembur untuk meningkatkan keseimbangan hidup-kerja.</a:t>
            </a:r>
            <a:endParaRPr sz="800"/>
          </a:p>
          <a:p>
            <a:pPr indent="-279400" lvl="0" marL="457200" rtl="0" algn="just">
              <a:spcBef>
                <a:spcPts val="0"/>
              </a:spcBef>
              <a:spcAft>
                <a:spcPts val="0"/>
              </a:spcAft>
              <a:buSzPts val="800"/>
              <a:buChar char="●"/>
            </a:pPr>
            <a:r>
              <a:rPr lang="en" sz="800"/>
              <a:t>Program kesejahteraan karyawan seperti wellness programs atau mental health support.</a:t>
            </a:r>
            <a:endParaRPr sz="800"/>
          </a:p>
        </p:txBody>
      </p:sp>
      <p:grpSp>
        <p:nvGrpSpPr>
          <p:cNvPr id="345" name="Google Shape;345;p33"/>
          <p:cNvGrpSpPr/>
          <p:nvPr/>
        </p:nvGrpSpPr>
        <p:grpSpPr>
          <a:xfrm rot="10800000">
            <a:off x="7660894" y="654636"/>
            <a:ext cx="624598" cy="381076"/>
            <a:chOff x="4659775" y="2072775"/>
            <a:chExt cx="74325" cy="28700"/>
          </a:xfrm>
        </p:grpSpPr>
        <p:sp>
          <p:nvSpPr>
            <p:cNvPr id="346" name="Google Shape;346;p33"/>
            <p:cNvSpPr/>
            <p:nvPr/>
          </p:nvSpPr>
          <p:spPr>
            <a:xfrm>
              <a:off x="4659775" y="2072775"/>
              <a:ext cx="38075" cy="28700"/>
            </a:xfrm>
            <a:custGeom>
              <a:rect b="b" l="l" r="r" t="t"/>
              <a:pathLst>
                <a:path extrusionOk="0" h="1148" w="1523">
                  <a:moveTo>
                    <a:pt x="1" y="0"/>
                  </a:moveTo>
                  <a:lnTo>
                    <a:pt x="578" y="570"/>
                  </a:lnTo>
                  <a:lnTo>
                    <a:pt x="1" y="1147"/>
                  </a:lnTo>
                  <a:lnTo>
                    <a:pt x="945" y="1147"/>
                  </a:lnTo>
                  <a:lnTo>
                    <a:pt x="1522" y="570"/>
                  </a:lnTo>
                  <a:lnTo>
                    <a:pt x="9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4691875" y="2072775"/>
              <a:ext cx="24550" cy="28700"/>
            </a:xfrm>
            <a:custGeom>
              <a:rect b="b" l="l" r="r" t="t"/>
              <a:pathLst>
                <a:path extrusionOk="0" h="1148" w="982">
                  <a:moveTo>
                    <a:pt x="0" y="0"/>
                  </a:moveTo>
                  <a:lnTo>
                    <a:pt x="570" y="570"/>
                  </a:lnTo>
                  <a:lnTo>
                    <a:pt x="0" y="1147"/>
                  </a:lnTo>
                  <a:lnTo>
                    <a:pt x="411" y="1147"/>
                  </a:lnTo>
                  <a:lnTo>
                    <a:pt x="981" y="570"/>
                  </a:lnTo>
                  <a:lnTo>
                    <a:pt x="4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4709350" y="2072775"/>
              <a:ext cx="24750" cy="28700"/>
            </a:xfrm>
            <a:custGeom>
              <a:rect b="b" l="l" r="r" t="t"/>
              <a:pathLst>
                <a:path extrusionOk="0" h="1148" w="990">
                  <a:moveTo>
                    <a:pt x="1" y="0"/>
                  </a:moveTo>
                  <a:lnTo>
                    <a:pt x="578" y="570"/>
                  </a:lnTo>
                  <a:lnTo>
                    <a:pt x="1" y="1147"/>
                  </a:lnTo>
                  <a:lnTo>
                    <a:pt x="412" y="1147"/>
                  </a:lnTo>
                  <a:lnTo>
                    <a:pt x="989" y="570"/>
                  </a:lnTo>
                  <a:lnTo>
                    <a:pt x="4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idx="1" type="subTitle"/>
          </p:nvPr>
        </p:nvSpPr>
        <p:spPr>
          <a:xfrm>
            <a:off x="1058425" y="1084300"/>
            <a:ext cx="4877700" cy="8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2. Bagaimana pengaruh job level terhadap kepuasan kerja?</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Analisis: Boxplot untuk melihat distribusi job satisfaction per job_level.</a:t>
            </a:r>
            <a:endParaRPr b="1" sz="1000"/>
          </a:p>
        </p:txBody>
      </p:sp>
      <p:pic>
        <p:nvPicPr>
          <p:cNvPr id="354" name="Google Shape;354;p34"/>
          <p:cNvPicPr preferRelativeResize="0"/>
          <p:nvPr/>
        </p:nvPicPr>
        <p:blipFill rotWithShape="1">
          <a:blip r:embed="rId3">
            <a:alphaModFix/>
          </a:blip>
          <a:srcRect b="797" l="0" r="783" t="787"/>
          <a:stretch/>
        </p:blipFill>
        <p:spPr>
          <a:xfrm>
            <a:off x="5468400" y="2022450"/>
            <a:ext cx="2494901" cy="1683150"/>
          </a:xfrm>
          <a:prstGeom prst="rect">
            <a:avLst/>
          </a:prstGeom>
          <a:noFill/>
          <a:ln>
            <a:noFill/>
          </a:ln>
          <a:effectLst>
            <a:outerShdw blurRad="57150" rotWithShape="0" algn="bl" dir="5400000" dist="19050">
              <a:srgbClr val="000000">
                <a:alpha val="50000"/>
              </a:srgbClr>
            </a:outerShdw>
          </a:effectLst>
        </p:spPr>
      </p:pic>
      <p:sp>
        <p:nvSpPr>
          <p:cNvPr id="355" name="Google Shape;355;p34"/>
          <p:cNvSpPr txBox="1"/>
          <p:nvPr>
            <p:ph idx="1" type="subTitle"/>
          </p:nvPr>
        </p:nvSpPr>
        <p:spPr>
          <a:xfrm>
            <a:off x="921850" y="1820025"/>
            <a:ext cx="4368600" cy="265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800"/>
              <a:t>Insight:</a:t>
            </a:r>
            <a:endParaRPr sz="800"/>
          </a:p>
          <a:p>
            <a:pPr indent="-279400" lvl="0" marL="457200" rtl="0" algn="just">
              <a:spcBef>
                <a:spcPts val="0"/>
              </a:spcBef>
              <a:spcAft>
                <a:spcPts val="0"/>
              </a:spcAft>
              <a:buSzPts val="800"/>
              <a:buChar char="●"/>
            </a:pPr>
            <a:r>
              <a:rPr lang="en" sz="800"/>
              <a:t>Tidak ada perbedaan signifikan dalam rentang job satisfaction antar level, yang terlihat dari kemiripan bentuk boxplot di semua kategori.</a:t>
            </a:r>
            <a:endParaRPr sz="800"/>
          </a:p>
          <a:p>
            <a:pPr indent="-279400" lvl="0" marL="457200" rtl="0" algn="just">
              <a:spcBef>
                <a:spcPts val="0"/>
              </a:spcBef>
              <a:spcAft>
                <a:spcPts val="0"/>
              </a:spcAft>
              <a:buSzPts val="800"/>
              <a:buChar char="●"/>
            </a:pPr>
            <a:r>
              <a:rPr lang="en" sz="800"/>
              <a:t>Semua job level memiliki beberapa karyawan dengan kepuasan kerja sangat rendah (rating 1), yang terlihat sebagai outlier di bagian bawah boxplot. Hal ini mengindikasikan bahwa ada sebagian kecil karyawan yang sangat tidak puas di setiap level, yang perlu ditelusuri lebih lanjut penyebabnya.</a:t>
            </a:r>
            <a:endParaRPr sz="800"/>
          </a:p>
          <a:p>
            <a:pPr indent="0" lvl="0" marL="457200" rtl="0" algn="just">
              <a:spcBef>
                <a:spcPts val="0"/>
              </a:spcBef>
              <a:spcAft>
                <a:spcPts val="0"/>
              </a:spcAft>
              <a:buNone/>
            </a:pPr>
            <a:r>
              <a:t/>
            </a:r>
            <a:endParaRPr sz="800"/>
          </a:p>
          <a:p>
            <a:pPr indent="0" lvl="0" marL="0" rtl="0" algn="just">
              <a:spcBef>
                <a:spcPts val="0"/>
              </a:spcBef>
              <a:spcAft>
                <a:spcPts val="0"/>
              </a:spcAft>
              <a:buNone/>
            </a:pPr>
            <a:r>
              <a:rPr b="1" lang="en" sz="800"/>
              <a:t>Rekomendasi :</a:t>
            </a:r>
            <a:endParaRPr b="1" sz="800"/>
          </a:p>
          <a:p>
            <a:pPr indent="-279400" lvl="0" marL="457200" rtl="0" algn="just">
              <a:spcBef>
                <a:spcPts val="0"/>
              </a:spcBef>
              <a:spcAft>
                <a:spcPts val="0"/>
              </a:spcAft>
              <a:buSzPts val="800"/>
              <a:buChar char="●"/>
            </a:pPr>
            <a:r>
              <a:rPr lang="en" sz="800"/>
              <a:t>Bisa dilakukan survei atau wawancara untuk mengidentifikasi penyebab utama ketidakpuasan, apakah terkait beban kerja, manajemen, atau faktor lainnya.</a:t>
            </a:r>
            <a:endParaRPr sz="800"/>
          </a:p>
          <a:p>
            <a:pPr indent="-279400" lvl="0" marL="457200" rtl="0" algn="just">
              <a:spcBef>
                <a:spcPts val="0"/>
              </a:spcBef>
              <a:spcAft>
                <a:spcPts val="0"/>
              </a:spcAft>
              <a:buSzPts val="800"/>
              <a:buChar char="●"/>
            </a:pPr>
            <a:r>
              <a:rPr lang="en" sz="800"/>
              <a:t>Meskipun distribusi serupa, kebutuhan dan ekspektasi di tiap level bisa berbeda. Misalnya, Intern/Fresher mungkin membutuhkan lebih banyak pelatihan, sementara Senior dan Lead mungkin lebih memperhatikan pengakuan atas kontribusi mereka. Rancang strategi peningkatan kepuasan kerja berdasarkan kebutuhan spesifik tiap job level.</a:t>
            </a:r>
            <a:endParaRPr sz="800"/>
          </a:p>
        </p:txBody>
      </p:sp>
      <p:grpSp>
        <p:nvGrpSpPr>
          <p:cNvPr id="356" name="Google Shape;356;p34"/>
          <p:cNvGrpSpPr/>
          <p:nvPr/>
        </p:nvGrpSpPr>
        <p:grpSpPr>
          <a:xfrm rot="10800000">
            <a:off x="7660894" y="654636"/>
            <a:ext cx="624598" cy="381076"/>
            <a:chOff x="4659775" y="2072775"/>
            <a:chExt cx="74325" cy="28700"/>
          </a:xfrm>
        </p:grpSpPr>
        <p:sp>
          <p:nvSpPr>
            <p:cNvPr id="357" name="Google Shape;357;p34"/>
            <p:cNvSpPr/>
            <p:nvPr/>
          </p:nvSpPr>
          <p:spPr>
            <a:xfrm>
              <a:off x="4659775" y="2072775"/>
              <a:ext cx="38075" cy="28700"/>
            </a:xfrm>
            <a:custGeom>
              <a:rect b="b" l="l" r="r" t="t"/>
              <a:pathLst>
                <a:path extrusionOk="0" h="1148" w="1523">
                  <a:moveTo>
                    <a:pt x="1" y="0"/>
                  </a:moveTo>
                  <a:lnTo>
                    <a:pt x="578" y="570"/>
                  </a:lnTo>
                  <a:lnTo>
                    <a:pt x="1" y="1147"/>
                  </a:lnTo>
                  <a:lnTo>
                    <a:pt x="945" y="1147"/>
                  </a:lnTo>
                  <a:lnTo>
                    <a:pt x="1522" y="570"/>
                  </a:lnTo>
                  <a:lnTo>
                    <a:pt x="9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a:off x="4691875" y="2072775"/>
              <a:ext cx="24550" cy="28700"/>
            </a:xfrm>
            <a:custGeom>
              <a:rect b="b" l="l" r="r" t="t"/>
              <a:pathLst>
                <a:path extrusionOk="0" h="1148" w="982">
                  <a:moveTo>
                    <a:pt x="0" y="0"/>
                  </a:moveTo>
                  <a:lnTo>
                    <a:pt x="570" y="570"/>
                  </a:lnTo>
                  <a:lnTo>
                    <a:pt x="0" y="1147"/>
                  </a:lnTo>
                  <a:lnTo>
                    <a:pt x="411" y="1147"/>
                  </a:lnTo>
                  <a:lnTo>
                    <a:pt x="981" y="570"/>
                  </a:lnTo>
                  <a:lnTo>
                    <a:pt x="4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4709350" y="2072775"/>
              <a:ext cx="24750" cy="28700"/>
            </a:xfrm>
            <a:custGeom>
              <a:rect b="b" l="l" r="r" t="t"/>
              <a:pathLst>
                <a:path extrusionOk="0" h="1148" w="990">
                  <a:moveTo>
                    <a:pt x="1" y="0"/>
                  </a:moveTo>
                  <a:lnTo>
                    <a:pt x="578" y="570"/>
                  </a:lnTo>
                  <a:lnTo>
                    <a:pt x="1" y="1147"/>
                  </a:lnTo>
                  <a:lnTo>
                    <a:pt x="412" y="1147"/>
                  </a:lnTo>
                  <a:lnTo>
                    <a:pt x="989" y="570"/>
                  </a:lnTo>
                  <a:lnTo>
                    <a:pt x="4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5"/>
          <p:cNvSpPr txBox="1"/>
          <p:nvPr>
            <p:ph idx="1" type="subTitle"/>
          </p:nvPr>
        </p:nvSpPr>
        <p:spPr>
          <a:xfrm>
            <a:off x="1077250" y="845600"/>
            <a:ext cx="4877700" cy="8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3. Bagaimana hubungan antara tingkat stress dan kepuasan kerja?</a:t>
            </a:r>
            <a:endParaRPr b="1"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Analisis: heatmap korelasi dan boxplot antara stress dan job_satisfaction.</a:t>
            </a:r>
            <a:endParaRPr b="1" sz="1000"/>
          </a:p>
        </p:txBody>
      </p:sp>
      <p:pic>
        <p:nvPicPr>
          <p:cNvPr id="365" name="Google Shape;365;p35"/>
          <p:cNvPicPr preferRelativeResize="0"/>
          <p:nvPr/>
        </p:nvPicPr>
        <p:blipFill rotWithShape="1">
          <a:blip r:embed="rId3">
            <a:alphaModFix/>
          </a:blip>
          <a:srcRect b="612" l="0" r="0" t="612"/>
          <a:stretch/>
        </p:blipFill>
        <p:spPr>
          <a:xfrm>
            <a:off x="5527525" y="2456000"/>
            <a:ext cx="2494901" cy="1683149"/>
          </a:xfrm>
          <a:prstGeom prst="rect">
            <a:avLst/>
          </a:prstGeom>
          <a:noFill/>
          <a:ln>
            <a:noFill/>
          </a:ln>
          <a:effectLst>
            <a:outerShdw blurRad="57150" rotWithShape="0" algn="bl" dir="5400000" dist="19050">
              <a:srgbClr val="000000">
                <a:alpha val="50000"/>
              </a:srgbClr>
            </a:outerShdw>
          </a:effectLst>
        </p:spPr>
      </p:pic>
      <p:sp>
        <p:nvSpPr>
          <p:cNvPr id="366" name="Google Shape;366;p35"/>
          <p:cNvSpPr txBox="1"/>
          <p:nvPr>
            <p:ph idx="1" type="subTitle"/>
          </p:nvPr>
        </p:nvSpPr>
        <p:spPr>
          <a:xfrm>
            <a:off x="915300" y="1415500"/>
            <a:ext cx="4368600" cy="265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800"/>
              <a:t>Insight:</a:t>
            </a:r>
            <a:endParaRPr sz="800"/>
          </a:p>
          <a:p>
            <a:pPr indent="-279400" lvl="0" marL="457200" rtl="0" algn="just">
              <a:spcBef>
                <a:spcPts val="0"/>
              </a:spcBef>
              <a:spcAft>
                <a:spcPts val="0"/>
              </a:spcAft>
              <a:buSzPts val="800"/>
              <a:buChar char="●"/>
            </a:pPr>
            <a:r>
              <a:rPr lang="en" sz="800"/>
              <a:t>Korelasi negatif menunjukkan bahwa semakin tinggi stress, semakin rendah kepuasan kerja, meskipun hubungan ini tidak terlalu kuat (korelasi di bawah 0.3)</a:t>
            </a:r>
            <a:endParaRPr sz="800"/>
          </a:p>
          <a:p>
            <a:pPr indent="-279400" lvl="0" marL="457200" rtl="0" algn="just">
              <a:spcBef>
                <a:spcPts val="0"/>
              </a:spcBef>
              <a:spcAft>
                <a:spcPts val="0"/>
              </a:spcAft>
              <a:buSzPts val="800"/>
              <a:buChar char="●"/>
            </a:pPr>
            <a:r>
              <a:rPr lang="en" sz="800"/>
              <a:t>Semakin tinggi tingkat stres, semakin besar variasi kepuasan kerja.</a:t>
            </a:r>
            <a:endParaRPr sz="800"/>
          </a:p>
          <a:p>
            <a:pPr indent="-279400" lvl="0" marL="457200" rtl="0" algn="just">
              <a:spcBef>
                <a:spcPts val="0"/>
              </a:spcBef>
              <a:spcAft>
                <a:spcPts val="0"/>
              </a:spcAft>
              <a:buSzPts val="800"/>
              <a:buChar char="●"/>
            </a:pPr>
            <a:r>
              <a:rPr lang="en" sz="800"/>
              <a:t>Median job satisfaction lebih rendah pada stress level 3-5 dibandingkan dengan level 1-2.</a:t>
            </a:r>
            <a:endParaRPr sz="800"/>
          </a:p>
          <a:p>
            <a:pPr indent="-279400" lvl="0" marL="457200" rtl="0" algn="just">
              <a:spcBef>
                <a:spcPts val="0"/>
              </a:spcBef>
              <a:spcAft>
                <a:spcPts val="0"/>
              </a:spcAft>
              <a:buSzPts val="800"/>
              <a:buChar char="●"/>
            </a:pPr>
            <a:r>
              <a:rPr lang="en" sz="800"/>
              <a:t>Pada stress level 4 dan 5, job satisfaction cenderung lebih tersebar dengan banyak karyawan memiliki kepuasan rendah (≤2).</a:t>
            </a:r>
            <a:endParaRPr sz="800"/>
          </a:p>
          <a:p>
            <a:pPr indent="-279400" lvl="0" marL="457200" rtl="0" algn="just">
              <a:spcBef>
                <a:spcPts val="0"/>
              </a:spcBef>
              <a:spcAft>
                <a:spcPts val="0"/>
              </a:spcAft>
              <a:buSzPts val="800"/>
              <a:buChar char="●"/>
            </a:pPr>
            <a:r>
              <a:rPr lang="en" sz="800"/>
              <a:t>Ada beberapa outlier di stress level 1 dan 2, menunjukkan bahwa tidak semua karyawan dengan stres rendah memiliki kepuasan tinggi.</a:t>
            </a:r>
            <a:endParaRPr sz="800"/>
          </a:p>
          <a:p>
            <a:pPr indent="0" lvl="0" marL="457200" rtl="0" algn="just">
              <a:spcBef>
                <a:spcPts val="0"/>
              </a:spcBef>
              <a:spcAft>
                <a:spcPts val="0"/>
              </a:spcAft>
              <a:buNone/>
            </a:pPr>
            <a:r>
              <a:t/>
            </a:r>
            <a:endParaRPr sz="800"/>
          </a:p>
          <a:p>
            <a:pPr indent="0" lvl="0" marL="0" rtl="0" algn="just">
              <a:spcBef>
                <a:spcPts val="0"/>
              </a:spcBef>
              <a:spcAft>
                <a:spcPts val="0"/>
              </a:spcAft>
              <a:buNone/>
            </a:pPr>
            <a:r>
              <a:rPr b="1" lang="en" sz="800"/>
              <a:t>Rekomendasi :</a:t>
            </a:r>
            <a:endParaRPr b="1" sz="800"/>
          </a:p>
          <a:p>
            <a:pPr indent="-279400" lvl="0" marL="457200" rtl="0" algn="just">
              <a:spcBef>
                <a:spcPts val="0"/>
              </a:spcBef>
              <a:spcAft>
                <a:spcPts val="0"/>
              </a:spcAft>
              <a:buSzPts val="800"/>
              <a:buChar char="●"/>
            </a:pPr>
            <a:r>
              <a:rPr lang="en" sz="800"/>
              <a:t>Karyawan dengan tingkat stres tinggi (level 4-5) memiliki variasi job satisfaction yang lebih besar, menunjukkan bahwa beberapa masih bisa merasa puas meskipun stres.</a:t>
            </a:r>
            <a:endParaRPr sz="800"/>
          </a:p>
          <a:p>
            <a:pPr indent="-279400" lvl="0" marL="457200" rtl="0" algn="just">
              <a:spcBef>
                <a:spcPts val="0"/>
              </a:spcBef>
              <a:spcAft>
                <a:spcPts val="0"/>
              </a:spcAft>
              <a:buSzPts val="800"/>
              <a:buChar char="●"/>
            </a:pPr>
            <a:r>
              <a:rPr lang="en" sz="800"/>
              <a:t>Perusahaan dapat menerapkan kebijakan work-life balance yang lebih baik, seperti jam kerja fleksibel atau batasan overtime.</a:t>
            </a:r>
            <a:endParaRPr sz="800"/>
          </a:p>
          <a:p>
            <a:pPr indent="-279400" lvl="0" marL="457200" rtl="0" algn="just">
              <a:spcBef>
                <a:spcPts val="0"/>
              </a:spcBef>
              <a:spcAft>
                <a:spcPts val="0"/>
              </a:spcAft>
              <a:buSzPts val="800"/>
              <a:buChar char="●"/>
            </a:pPr>
            <a:r>
              <a:rPr lang="en" sz="800"/>
              <a:t>Pelatihan manajemen stres, mindfulness, atau akses ke layanan konseling dapat membantu mengurangi dampak stres pada kepuasan kerja.</a:t>
            </a:r>
            <a:endParaRPr sz="800"/>
          </a:p>
          <a:p>
            <a:pPr indent="-279400" lvl="0" marL="457200" rtl="0" algn="just">
              <a:spcBef>
                <a:spcPts val="0"/>
              </a:spcBef>
              <a:spcAft>
                <a:spcPts val="0"/>
              </a:spcAft>
              <a:buSzPts val="800"/>
              <a:buChar char="●"/>
            </a:pPr>
            <a:r>
              <a:rPr lang="en" sz="800"/>
              <a:t>Program seperti employee assistance programs (EAP) atau aktivitas tim yang menyenangkan dapat membantu menyeimbangkan tekanan kerja.</a:t>
            </a:r>
            <a:endParaRPr sz="800"/>
          </a:p>
        </p:txBody>
      </p:sp>
      <p:pic>
        <p:nvPicPr>
          <p:cNvPr id="367" name="Google Shape;367;p35"/>
          <p:cNvPicPr preferRelativeResize="0"/>
          <p:nvPr/>
        </p:nvPicPr>
        <p:blipFill rotWithShape="1">
          <a:blip r:embed="rId4">
            <a:alphaModFix/>
          </a:blip>
          <a:srcRect b="1095" l="2015" r="2015" t="1095"/>
          <a:stretch/>
        </p:blipFill>
        <p:spPr>
          <a:xfrm>
            <a:off x="5954950" y="888150"/>
            <a:ext cx="1640075" cy="1454775"/>
          </a:xfrm>
          <a:prstGeom prst="rect">
            <a:avLst/>
          </a:prstGeom>
          <a:noFill/>
          <a:ln>
            <a:noFill/>
          </a:ln>
          <a:effectLst>
            <a:outerShdw blurRad="57150" rotWithShape="0" algn="bl" dir="5400000" dist="19050">
              <a:srgbClr val="000000">
                <a:alpha val="50000"/>
              </a:srgbClr>
            </a:outerShdw>
          </a:effectLst>
        </p:spPr>
      </p:pic>
      <p:grpSp>
        <p:nvGrpSpPr>
          <p:cNvPr id="368" name="Google Shape;368;p35"/>
          <p:cNvGrpSpPr/>
          <p:nvPr/>
        </p:nvGrpSpPr>
        <p:grpSpPr>
          <a:xfrm rot="10800000">
            <a:off x="7660894" y="654636"/>
            <a:ext cx="624598" cy="381076"/>
            <a:chOff x="4659775" y="2072775"/>
            <a:chExt cx="74325" cy="28700"/>
          </a:xfrm>
        </p:grpSpPr>
        <p:sp>
          <p:nvSpPr>
            <p:cNvPr id="369" name="Google Shape;369;p35"/>
            <p:cNvSpPr/>
            <p:nvPr/>
          </p:nvSpPr>
          <p:spPr>
            <a:xfrm>
              <a:off x="4659775" y="2072775"/>
              <a:ext cx="38075" cy="28700"/>
            </a:xfrm>
            <a:custGeom>
              <a:rect b="b" l="l" r="r" t="t"/>
              <a:pathLst>
                <a:path extrusionOk="0" h="1148" w="1523">
                  <a:moveTo>
                    <a:pt x="1" y="0"/>
                  </a:moveTo>
                  <a:lnTo>
                    <a:pt x="578" y="570"/>
                  </a:lnTo>
                  <a:lnTo>
                    <a:pt x="1" y="1147"/>
                  </a:lnTo>
                  <a:lnTo>
                    <a:pt x="945" y="1147"/>
                  </a:lnTo>
                  <a:lnTo>
                    <a:pt x="1522" y="570"/>
                  </a:lnTo>
                  <a:lnTo>
                    <a:pt x="9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5"/>
            <p:cNvSpPr/>
            <p:nvPr/>
          </p:nvSpPr>
          <p:spPr>
            <a:xfrm>
              <a:off x="4691875" y="2072775"/>
              <a:ext cx="24550" cy="28700"/>
            </a:xfrm>
            <a:custGeom>
              <a:rect b="b" l="l" r="r" t="t"/>
              <a:pathLst>
                <a:path extrusionOk="0" h="1148" w="982">
                  <a:moveTo>
                    <a:pt x="0" y="0"/>
                  </a:moveTo>
                  <a:lnTo>
                    <a:pt x="570" y="570"/>
                  </a:lnTo>
                  <a:lnTo>
                    <a:pt x="0" y="1147"/>
                  </a:lnTo>
                  <a:lnTo>
                    <a:pt x="411" y="1147"/>
                  </a:lnTo>
                  <a:lnTo>
                    <a:pt x="981" y="570"/>
                  </a:lnTo>
                  <a:lnTo>
                    <a:pt x="4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4709350" y="2072775"/>
              <a:ext cx="24750" cy="28700"/>
            </a:xfrm>
            <a:custGeom>
              <a:rect b="b" l="l" r="r" t="t"/>
              <a:pathLst>
                <a:path extrusionOk="0" h="1148" w="990">
                  <a:moveTo>
                    <a:pt x="1" y="0"/>
                  </a:moveTo>
                  <a:lnTo>
                    <a:pt x="578" y="570"/>
                  </a:lnTo>
                  <a:lnTo>
                    <a:pt x="1" y="1147"/>
                  </a:lnTo>
                  <a:lnTo>
                    <a:pt x="412" y="1147"/>
                  </a:lnTo>
                  <a:lnTo>
                    <a:pt x="989" y="570"/>
                  </a:lnTo>
                  <a:lnTo>
                    <a:pt x="4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6"/>
          <p:cNvSpPr txBox="1"/>
          <p:nvPr>
            <p:ph idx="1" type="subTitle"/>
          </p:nvPr>
        </p:nvSpPr>
        <p:spPr>
          <a:xfrm>
            <a:off x="836450" y="1218425"/>
            <a:ext cx="4565400" cy="328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800"/>
              <a:t>Insight:</a:t>
            </a:r>
            <a:endParaRPr sz="800"/>
          </a:p>
          <a:p>
            <a:pPr indent="-279400" lvl="0" marL="457200" rtl="0" algn="just">
              <a:spcBef>
                <a:spcPts val="0"/>
              </a:spcBef>
              <a:spcAft>
                <a:spcPts val="0"/>
              </a:spcAft>
              <a:buSzPts val="800"/>
              <a:buChar char="●"/>
            </a:pPr>
            <a:r>
              <a:rPr lang="en" sz="800"/>
              <a:t>Rata-rata job satisfaction cukup serupa untuk semua moda transportasi.</a:t>
            </a:r>
            <a:endParaRPr sz="800"/>
          </a:p>
          <a:p>
            <a:pPr indent="-279400" lvl="0" marL="457200" rtl="0" algn="just">
              <a:spcBef>
                <a:spcPts val="0"/>
              </a:spcBef>
              <a:spcAft>
                <a:spcPts val="0"/>
              </a:spcAft>
              <a:buSzPts val="800"/>
              <a:buChar char="●"/>
            </a:pPr>
            <a:r>
              <a:rPr lang="en" sz="800"/>
              <a:t>Karyawan yang berjalan kaki (walk) memiliki distribusi job satisfaction yang lebih lebar, artinya ada variasi yang cukup besar dalam tingkat kepuasan mereka.</a:t>
            </a:r>
            <a:endParaRPr sz="800"/>
          </a:p>
          <a:p>
            <a:pPr indent="-279400" lvl="0" marL="457200" rtl="0" algn="just">
              <a:spcBef>
                <a:spcPts val="0"/>
              </a:spcBef>
              <a:spcAft>
                <a:spcPts val="0"/>
              </a:spcAft>
              <a:buSzPts val="800"/>
              <a:buChar char="●"/>
            </a:pPr>
            <a:r>
              <a:rPr lang="en" sz="800"/>
              <a:t>Moda transportasi lain (car, motorbike, public transport, bike) memiliki distribusi job satisfaction yang relatif mirip, dengan mayoritas berkisar di sekitar nilai 3-4.</a:t>
            </a:r>
            <a:endParaRPr sz="800"/>
          </a:p>
          <a:p>
            <a:pPr indent="-279400" lvl="0" marL="457200" rtl="0" algn="just">
              <a:spcBef>
                <a:spcPts val="0"/>
              </a:spcBef>
              <a:spcAft>
                <a:spcPts val="0"/>
              </a:spcAft>
              <a:buSzPts val="800"/>
              <a:buChar char="●"/>
            </a:pPr>
            <a:r>
              <a:rPr lang="en" sz="800"/>
              <a:t>Ada beberapa outlier di semua moda transportasi, menunjukkan bahwa ada sebagian kecil karyawan yang memiliki kepuasan kerja sangat rendah meskipun moda transportasi mereka sama dengan mayoritas lainnya.</a:t>
            </a:r>
            <a:endParaRPr sz="800"/>
          </a:p>
          <a:p>
            <a:pPr indent="-279400" lvl="0" marL="457200" rtl="0" algn="just">
              <a:spcBef>
                <a:spcPts val="0"/>
              </a:spcBef>
              <a:spcAft>
                <a:spcPts val="0"/>
              </a:spcAft>
              <a:buSzPts val="800"/>
              <a:buChar char="●"/>
            </a:pPr>
            <a:r>
              <a:rPr lang="en" sz="800"/>
              <a:t>Tidak ada perbedaan signifikan yang terlihat antara satu moda transportasi dengan yang lain. Ini menunjukkan bahwa moda transportasi sendiri mungkin bukan faktor utama yang mempengaruhi job satisfaction, tetapi bisa berhubungan dengan faktor lain seperti durasi perjalanan, kenyamanan, atau kondisi lalu lintas</a:t>
            </a:r>
            <a:endParaRPr sz="800"/>
          </a:p>
          <a:p>
            <a:pPr indent="0" lvl="0" marL="457200" rtl="0" algn="just">
              <a:spcBef>
                <a:spcPts val="0"/>
              </a:spcBef>
              <a:spcAft>
                <a:spcPts val="0"/>
              </a:spcAft>
              <a:buNone/>
            </a:pPr>
            <a:r>
              <a:t/>
            </a:r>
            <a:endParaRPr sz="800"/>
          </a:p>
          <a:p>
            <a:pPr indent="0" lvl="0" marL="0" rtl="0" algn="just">
              <a:spcBef>
                <a:spcPts val="0"/>
              </a:spcBef>
              <a:spcAft>
                <a:spcPts val="0"/>
              </a:spcAft>
              <a:buNone/>
            </a:pPr>
            <a:r>
              <a:rPr b="1" lang="en" sz="800"/>
              <a:t>Rekomendasi :</a:t>
            </a:r>
            <a:endParaRPr b="1" sz="800"/>
          </a:p>
          <a:p>
            <a:pPr indent="-279400" lvl="0" marL="457200" rtl="0" algn="just">
              <a:spcBef>
                <a:spcPts val="0"/>
              </a:spcBef>
              <a:spcAft>
                <a:spcPts val="0"/>
              </a:spcAft>
              <a:buSzPts val="800"/>
              <a:buChar char="●"/>
            </a:pPr>
            <a:r>
              <a:rPr lang="en" sz="800"/>
              <a:t>Jika karyawan menggunakan kendaraan pribadi (mobil/motor), perusahaan dapat menyediakan subsidi bahan bakar atau parkir gratis untuk mengurangi beban biaya transportasi mereka.</a:t>
            </a:r>
            <a:endParaRPr sz="800"/>
          </a:p>
          <a:p>
            <a:pPr indent="-279400" lvl="0" marL="457200" rtl="0" algn="just">
              <a:spcBef>
                <a:spcPts val="0"/>
              </a:spcBef>
              <a:spcAft>
                <a:spcPts val="0"/>
              </a:spcAft>
              <a:buSzPts val="800"/>
              <a:buChar char="●"/>
            </a:pPr>
            <a:r>
              <a:rPr lang="en" sz="800"/>
              <a:t>Jika banyak karyawan menggunakan transportasi umum, perusahaan bisa bekerja sama dengan penyedia layanan transportasi untuk subsidi tiket atau menyediakan shuttle bus ke kantor.</a:t>
            </a:r>
            <a:endParaRPr sz="800"/>
          </a:p>
          <a:p>
            <a:pPr indent="-279400" lvl="0" marL="457200" rtl="0" algn="just">
              <a:spcBef>
                <a:spcPts val="0"/>
              </a:spcBef>
              <a:spcAft>
                <a:spcPts val="0"/>
              </a:spcAft>
              <a:buSzPts val="800"/>
              <a:buChar char="●"/>
            </a:pPr>
            <a:r>
              <a:rPr lang="en" sz="800"/>
              <a:t>Jika kemacetan lalu lintas berdampak pada stres dan kepuasan kerja, perusahaan bisa menerapkan jam kerja fleksibel atau opsi kerja hybrid untuk mengurangi tekanan perjalanan.</a:t>
            </a:r>
            <a:endParaRPr sz="800"/>
          </a:p>
          <a:p>
            <a:pPr indent="0" lvl="0" marL="457200" rtl="0" algn="just">
              <a:spcBef>
                <a:spcPts val="0"/>
              </a:spcBef>
              <a:spcAft>
                <a:spcPts val="0"/>
              </a:spcAft>
              <a:buNone/>
            </a:pPr>
            <a:r>
              <a:t/>
            </a:r>
            <a:endParaRPr sz="800"/>
          </a:p>
        </p:txBody>
      </p:sp>
      <p:sp>
        <p:nvSpPr>
          <p:cNvPr id="377" name="Google Shape;377;p36"/>
          <p:cNvSpPr txBox="1"/>
          <p:nvPr>
            <p:ph idx="1" type="subTitle"/>
          </p:nvPr>
        </p:nvSpPr>
        <p:spPr>
          <a:xfrm>
            <a:off x="974400" y="674800"/>
            <a:ext cx="4980600" cy="8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4. Bagaimana commute mode (metode transportasi yang digunakan karyawan) mempengaruhi job satisfaction?</a:t>
            </a:r>
            <a:endParaRPr b="1" sz="1000"/>
          </a:p>
          <a:p>
            <a:pPr indent="0" lvl="0" marL="0" rtl="0" algn="l">
              <a:spcBef>
                <a:spcPts val="0"/>
              </a:spcBef>
              <a:spcAft>
                <a:spcPts val="0"/>
              </a:spcAft>
              <a:buNone/>
            </a:pPr>
            <a:r>
              <a:rPr b="1" lang="en" sz="1000"/>
              <a:t>Analisis: Boxplot untuk commute_distance per kategori job satisfaction.</a:t>
            </a:r>
            <a:endParaRPr b="1" sz="1000"/>
          </a:p>
        </p:txBody>
      </p:sp>
      <p:pic>
        <p:nvPicPr>
          <p:cNvPr id="378" name="Google Shape;378;p36"/>
          <p:cNvPicPr preferRelativeResize="0"/>
          <p:nvPr/>
        </p:nvPicPr>
        <p:blipFill rotWithShape="1">
          <a:blip r:embed="rId3">
            <a:alphaModFix/>
          </a:blip>
          <a:srcRect b="0" l="661" r="661" t="0"/>
          <a:stretch/>
        </p:blipFill>
        <p:spPr>
          <a:xfrm>
            <a:off x="5540650" y="2057275"/>
            <a:ext cx="2494901" cy="1683149"/>
          </a:xfrm>
          <a:prstGeom prst="rect">
            <a:avLst/>
          </a:prstGeom>
          <a:noFill/>
          <a:ln>
            <a:noFill/>
          </a:ln>
          <a:effectLst>
            <a:outerShdw blurRad="57150" rotWithShape="0" algn="bl" dir="5400000" dist="19050">
              <a:srgbClr val="000000">
                <a:alpha val="50000"/>
              </a:srgbClr>
            </a:outerShdw>
          </a:effectLst>
        </p:spPr>
      </p:pic>
      <p:grpSp>
        <p:nvGrpSpPr>
          <p:cNvPr id="379" name="Google Shape;379;p36"/>
          <p:cNvGrpSpPr/>
          <p:nvPr/>
        </p:nvGrpSpPr>
        <p:grpSpPr>
          <a:xfrm rot="10800000">
            <a:off x="7660894" y="654636"/>
            <a:ext cx="624598" cy="381076"/>
            <a:chOff x="4659775" y="2072775"/>
            <a:chExt cx="74325" cy="28700"/>
          </a:xfrm>
        </p:grpSpPr>
        <p:sp>
          <p:nvSpPr>
            <p:cNvPr id="380" name="Google Shape;380;p36"/>
            <p:cNvSpPr/>
            <p:nvPr/>
          </p:nvSpPr>
          <p:spPr>
            <a:xfrm>
              <a:off x="4659775" y="2072775"/>
              <a:ext cx="38075" cy="28700"/>
            </a:xfrm>
            <a:custGeom>
              <a:rect b="b" l="l" r="r" t="t"/>
              <a:pathLst>
                <a:path extrusionOk="0" h="1148" w="1523">
                  <a:moveTo>
                    <a:pt x="1" y="0"/>
                  </a:moveTo>
                  <a:lnTo>
                    <a:pt x="578" y="570"/>
                  </a:lnTo>
                  <a:lnTo>
                    <a:pt x="1" y="1147"/>
                  </a:lnTo>
                  <a:lnTo>
                    <a:pt x="945" y="1147"/>
                  </a:lnTo>
                  <a:lnTo>
                    <a:pt x="1522" y="570"/>
                  </a:lnTo>
                  <a:lnTo>
                    <a:pt x="9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4691875" y="2072775"/>
              <a:ext cx="24550" cy="28700"/>
            </a:xfrm>
            <a:custGeom>
              <a:rect b="b" l="l" r="r" t="t"/>
              <a:pathLst>
                <a:path extrusionOk="0" h="1148" w="982">
                  <a:moveTo>
                    <a:pt x="0" y="0"/>
                  </a:moveTo>
                  <a:lnTo>
                    <a:pt x="570" y="570"/>
                  </a:lnTo>
                  <a:lnTo>
                    <a:pt x="0" y="1147"/>
                  </a:lnTo>
                  <a:lnTo>
                    <a:pt x="411" y="1147"/>
                  </a:lnTo>
                  <a:lnTo>
                    <a:pt x="981" y="570"/>
                  </a:lnTo>
                  <a:lnTo>
                    <a:pt x="4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4709350" y="2072775"/>
              <a:ext cx="24750" cy="28700"/>
            </a:xfrm>
            <a:custGeom>
              <a:rect b="b" l="l" r="r" t="t"/>
              <a:pathLst>
                <a:path extrusionOk="0" h="1148" w="990">
                  <a:moveTo>
                    <a:pt x="1" y="0"/>
                  </a:moveTo>
                  <a:lnTo>
                    <a:pt x="578" y="570"/>
                  </a:lnTo>
                  <a:lnTo>
                    <a:pt x="1" y="1147"/>
                  </a:lnTo>
                  <a:lnTo>
                    <a:pt x="412" y="1147"/>
                  </a:lnTo>
                  <a:lnTo>
                    <a:pt x="989" y="570"/>
                  </a:lnTo>
                  <a:lnTo>
                    <a:pt x="4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7"/>
          <p:cNvSpPr txBox="1"/>
          <p:nvPr>
            <p:ph idx="1" type="subTitle"/>
          </p:nvPr>
        </p:nvSpPr>
        <p:spPr>
          <a:xfrm>
            <a:off x="1077250" y="845600"/>
            <a:ext cx="4877700" cy="8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5. Apakah overtime berhubungan dengan job satisfaction?</a:t>
            </a:r>
            <a:endParaRPr b="1" sz="1000"/>
          </a:p>
          <a:p>
            <a:pPr indent="0" lvl="0" marL="0" rtl="0" algn="l">
              <a:spcBef>
                <a:spcPts val="0"/>
              </a:spcBef>
              <a:spcAft>
                <a:spcPts val="0"/>
              </a:spcAft>
              <a:buNone/>
            </a:pPr>
            <a:r>
              <a:rPr b="1" lang="en" sz="1000"/>
              <a:t>Analisis: heatmap dan boxplot</a:t>
            </a:r>
            <a:endParaRPr b="1" sz="1000"/>
          </a:p>
        </p:txBody>
      </p:sp>
      <p:sp>
        <p:nvSpPr>
          <p:cNvPr id="388" name="Google Shape;388;p37"/>
          <p:cNvSpPr txBox="1"/>
          <p:nvPr>
            <p:ph idx="1" type="subTitle"/>
          </p:nvPr>
        </p:nvSpPr>
        <p:spPr>
          <a:xfrm>
            <a:off x="915300" y="1415500"/>
            <a:ext cx="4368600" cy="295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800"/>
              <a:t>Insight:</a:t>
            </a:r>
            <a:endParaRPr sz="800"/>
          </a:p>
          <a:p>
            <a:pPr indent="-279400" lvl="0" marL="457200" rtl="0" algn="just">
              <a:spcBef>
                <a:spcPts val="0"/>
              </a:spcBef>
              <a:spcAft>
                <a:spcPts val="0"/>
              </a:spcAft>
              <a:buSzPts val="800"/>
              <a:buChar char="●"/>
            </a:pPr>
            <a:r>
              <a:rPr lang="en" sz="800"/>
              <a:t>Korelasi antara overtime (have_ot) dan job satisfaction adalah -0.15, yang menunjukkan hubungan negatif yang lemah.</a:t>
            </a:r>
            <a:endParaRPr sz="800"/>
          </a:p>
          <a:p>
            <a:pPr indent="-279400" lvl="0" marL="457200" rtl="0" algn="just">
              <a:spcBef>
                <a:spcPts val="0"/>
              </a:spcBef>
              <a:spcAft>
                <a:spcPts val="0"/>
              </a:spcAft>
              <a:buSzPts val="800"/>
              <a:buChar char="●"/>
            </a:pPr>
            <a:r>
              <a:rPr lang="en" sz="800"/>
              <a:t>Artinya, overtime sedikit berkorelasi dengan kepuasan kerja yang lebih rendah, tetapi pengaruhnya tidak terlalu besar.</a:t>
            </a:r>
            <a:endParaRPr sz="800"/>
          </a:p>
          <a:p>
            <a:pPr indent="-279400" lvl="0" marL="457200" rtl="0" algn="just">
              <a:spcBef>
                <a:spcPts val="0"/>
              </a:spcBef>
              <a:spcAft>
                <a:spcPts val="0"/>
              </a:spcAft>
              <a:buSzPts val="800"/>
              <a:buChar char="●"/>
            </a:pPr>
            <a:r>
              <a:rPr lang="en" sz="800"/>
              <a:t>Median job satisfaction untuk karyawan yang overtime lebih rendah dibandingkan yang tidak overtime.</a:t>
            </a:r>
            <a:endParaRPr sz="800"/>
          </a:p>
          <a:p>
            <a:pPr indent="-279400" lvl="0" marL="457200" rtl="0" algn="just">
              <a:spcBef>
                <a:spcPts val="0"/>
              </a:spcBef>
              <a:spcAft>
                <a:spcPts val="0"/>
              </a:spcAft>
              <a:buSzPts val="800"/>
              <a:buChar char="●"/>
            </a:pPr>
            <a:r>
              <a:rPr lang="en" sz="800"/>
              <a:t>Distribusi job satisfaction untuk karyawan yang overtime lebih luas, menunjukkan variasi yang lebih besar dalam kepuasan kerja.</a:t>
            </a:r>
            <a:endParaRPr sz="800"/>
          </a:p>
          <a:p>
            <a:pPr indent="-279400" lvl="0" marL="457200" rtl="0" algn="just">
              <a:spcBef>
                <a:spcPts val="0"/>
              </a:spcBef>
              <a:spcAft>
                <a:spcPts val="0"/>
              </a:spcAft>
              <a:buSzPts val="800"/>
              <a:buChar char="●"/>
            </a:pPr>
            <a:r>
              <a:rPr lang="en" sz="800"/>
              <a:t>Ada outlier di job satisfaction rendah pada kelompok yang tidak overtime, yang bisa jadi karena faktor lain selain overtime.</a:t>
            </a:r>
            <a:endParaRPr sz="800"/>
          </a:p>
          <a:p>
            <a:pPr indent="0" lvl="0" marL="457200" rtl="0" algn="just">
              <a:spcBef>
                <a:spcPts val="0"/>
              </a:spcBef>
              <a:spcAft>
                <a:spcPts val="0"/>
              </a:spcAft>
              <a:buNone/>
            </a:pPr>
            <a:r>
              <a:t/>
            </a:r>
            <a:endParaRPr sz="800"/>
          </a:p>
          <a:p>
            <a:pPr indent="0" lvl="0" marL="0" rtl="0" algn="just">
              <a:spcBef>
                <a:spcPts val="0"/>
              </a:spcBef>
              <a:spcAft>
                <a:spcPts val="0"/>
              </a:spcAft>
              <a:buNone/>
            </a:pPr>
            <a:r>
              <a:rPr b="1" lang="en" sz="800"/>
              <a:t>Rekomendasi :</a:t>
            </a:r>
            <a:endParaRPr b="1" sz="800"/>
          </a:p>
          <a:p>
            <a:pPr indent="-279400" lvl="0" marL="457200" rtl="0" algn="just">
              <a:spcBef>
                <a:spcPts val="0"/>
              </a:spcBef>
              <a:spcAft>
                <a:spcPts val="0"/>
              </a:spcAft>
              <a:buSzPts val="800"/>
              <a:buChar char="●"/>
            </a:pPr>
            <a:r>
              <a:rPr lang="en" sz="800"/>
              <a:t>Berikan kompensasi tambahan atau cuti pengganti untuk menjaga kepuasan kerja tetap tinggi.</a:t>
            </a:r>
            <a:endParaRPr sz="800"/>
          </a:p>
          <a:p>
            <a:pPr indent="-279400" lvl="0" marL="457200" rtl="0" algn="just">
              <a:spcBef>
                <a:spcPts val="0"/>
              </a:spcBef>
              <a:spcAft>
                <a:spcPts val="0"/>
              </a:spcAft>
              <a:buSzPts val="800"/>
              <a:buChar char="●"/>
            </a:pPr>
            <a:r>
              <a:rPr lang="en" sz="800"/>
              <a:t>Survei reguler untuk mengukur dampak overtime terhadap kesejahteraan karyawan.</a:t>
            </a:r>
            <a:endParaRPr sz="800"/>
          </a:p>
          <a:p>
            <a:pPr indent="-279400" lvl="0" marL="457200" rtl="0" algn="just">
              <a:spcBef>
                <a:spcPts val="0"/>
              </a:spcBef>
              <a:spcAft>
                <a:spcPts val="0"/>
              </a:spcAft>
              <a:buSzPts val="800"/>
              <a:buChar char="●"/>
            </a:pPr>
            <a:r>
              <a:rPr lang="en" sz="800"/>
              <a:t>Jika overtime terus meningkat dan kepuasan kerja turun, evaluasi ulang kebijakan kerja.</a:t>
            </a:r>
            <a:endParaRPr sz="800"/>
          </a:p>
          <a:p>
            <a:pPr indent="0" lvl="0" marL="457200" rtl="0" algn="just">
              <a:spcBef>
                <a:spcPts val="0"/>
              </a:spcBef>
              <a:spcAft>
                <a:spcPts val="0"/>
              </a:spcAft>
              <a:buNone/>
            </a:pPr>
            <a:r>
              <a:t/>
            </a:r>
            <a:endParaRPr sz="800"/>
          </a:p>
        </p:txBody>
      </p:sp>
      <p:pic>
        <p:nvPicPr>
          <p:cNvPr id="389" name="Google Shape;389;p37"/>
          <p:cNvPicPr preferRelativeResize="0"/>
          <p:nvPr/>
        </p:nvPicPr>
        <p:blipFill rotWithShape="1">
          <a:blip r:embed="rId3">
            <a:alphaModFix/>
          </a:blip>
          <a:srcRect b="1840" l="1325" r="1208" t="2803"/>
          <a:stretch/>
        </p:blipFill>
        <p:spPr>
          <a:xfrm>
            <a:off x="5802113" y="747050"/>
            <a:ext cx="1825937" cy="1610400"/>
          </a:xfrm>
          <a:prstGeom prst="rect">
            <a:avLst/>
          </a:prstGeom>
          <a:noFill/>
          <a:ln>
            <a:noFill/>
          </a:ln>
          <a:effectLst>
            <a:outerShdw blurRad="57150" rotWithShape="0" algn="bl" dir="5400000" dist="19050">
              <a:srgbClr val="000000">
                <a:alpha val="50000"/>
              </a:srgbClr>
            </a:outerShdw>
          </a:effectLst>
        </p:spPr>
      </p:pic>
      <p:pic>
        <p:nvPicPr>
          <p:cNvPr id="390" name="Google Shape;390;p37"/>
          <p:cNvPicPr preferRelativeResize="0"/>
          <p:nvPr/>
        </p:nvPicPr>
        <p:blipFill>
          <a:blip r:embed="rId4">
            <a:alphaModFix/>
          </a:blip>
          <a:stretch>
            <a:fillRect/>
          </a:stretch>
        </p:blipFill>
        <p:spPr>
          <a:xfrm>
            <a:off x="5524388" y="2542675"/>
            <a:ext cx="2501200" cy="1708674"/>
          </a:xfrm>
          <a:prstGeom prst="rect">
            <a:avLst/>
          </a:prstGeom>
          <a:noFill/>
          <a:ln>
            <a:noFill/>
          </a:ln>
          <a:effectLst>
            <a:outerShdw blurRad="57150" rotWithShape="0" algn="bl" dir="5400000" dist="19050">
              <a:srgbClr val="000000">
                <a:alpha val="50000"/>
              </a:srgbClr>
            </a:outerShdw>
          </a:effectLst>
        </p:spPr>
      </p:pic>
      <p:grpSp>
        <p:nvGrpSpPr>
          <p:cNvPr id="391" name="Google Shape;391;p37"/>
          <p:cNvGrpSpPr/>
          <p:nvPr/>
        </p:nvGrpSpPr>
        <p:grpSpPr>
          <a:xfrm rot="10800000">
            <a:off x="7660894" y="654636"/>
            <a:ext cx="624598" cy="381076"/>
            <a:chOff x="4659775" y="2072775"/>
            <a:chExt cx="74325" cy="28700"/>
          </a:xfrm>
        </p:grpSpPr>
        <p:sp>
          <p:nvSpPr>
            <p:cNvPr id="392" name="Google Shape;392;p37"/>
            <p:cNvSpPr/>
            <p:nvPr/>
          </p:nvSpPr>
          <p:spPr>
            <a:xfrm>
              <a:off x="4659775" y="2072775"/>
              <a:ext cx="38075" cy="28700"/>
            </a:xfrm>
            <a:custGeom>
              <a:rect b="b" l="l" r="r" t="t"/>
              <a:pathLst>
                <a:path extrusionOk="0" h="1148" w="1523">
                  <a:moveTo>
                    <a:pt x="1" y="0"/>
                  </a:moveTo>
                  <a:lnTo>
                    <a:pt x="578" y="570"/>
                  </a:lnTo>
                  <a:lnTo>
                    <a:pt x="1" y="1147"/>
                  </a:lnTo>
                  <a:lnTo>
                    <a:pt x="945" y="1147"/>
                  </a:lnTo>
                  <a:lnTo>
                    <a:pt x="1522" y="570"/>
                  </a:lnTo>
                  <a:lnTo>
                    <a:pt x="9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7"/>
            <p:cNvSpPr/>
            <p:nvPr/>
          </p:nvSpPr>
          <p:spPr>
            <a:xfrm>
              <a:off x="4691875" y="2072775"/>
              <a:ext cx="24550" cy="28700"/>
            </a:xfrm>
            <a:custGeom>
              <a:rect b="b" l="l" r="r" t="t"/>
              <a:pathLst>
                <a:path extrusionOk="0" h="1148" w="982">
                  <a:moveTo>
                    <a:pt x="0" y="0"/>
                  </a:moveTo>
                  <a:lnTo>
                    <a:pt x="570" y="570"/>
                  </a:lnTo>
                  <a:lnTo>
                    <a:pt x="0" y="1147"/>
                  </a:lnTo>
                  <a:lnTo>
                    <a:pt x="411" y="1147"/>
                  </a:lnTo>
                  <a:lnTo>
                    <a:pt x="981" y="570"/>
                  </a:lnTo>
                  <a:lnTo>
                    <a:pt x="4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7"/>
            <p:cNvSpPr/>
            <p:nvPr/>
          </p:nvSpPr>
          <p:spPr>
            <a:xfrm>
              <a:off x="4709350" y="2072775"/>
              <a:ext cx="24750" cy="28700"/>
            </a:xfrm>
            <a:custGeom>
              <a:rect b="b" l="l" r="r" t="t"/>
              <a:pathLst>
                <a:path extrusionOk="0" h="1148" w="990">
                  <a:moveTo>
                    <a:pt x="1" y="0"/>
                  </a:moveTo>
                  <a:lnTo>
                    <a:pt x="578" y="570"/>
                  </a:lnTo>
                  <a:lnTo>
                    <a:pt x="1" y="1147"/>
                  </a:lnTo>
                  <a:lnTo>
                    <a:pt x="412" y="1147"/>
                  </a:lnTo>
                  <a:lnTo>
                    <a:pt x="989" y="570"/>
                  </a:lnTo>
                  <a:lnTo>
                    <a:pt x="4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400" name="Google Shape;400;p38"/>
          <p:cNvGrpSpPr/>
          <p:nvPr/>
        </p:nvGrpSpPr>
        <p:grpSpPr>
          <a:xfrm>
            <a:off x="920243" y="754191"/>
            <a:ext cx="1280500" cy="633456"/>
            <a:chOff x="5253650" y="2399000"/>
            <a:chExt cx="1366450" cy="675975"/>
          </a:xfrm>
        </p:grpSpPr>
        <p:sp>
          <p:nvSpPr>
            <p:cNvPr id="401" name="Google Shape;401;p38"/>
            <p:cNvSpPr/>
            <p:nvPr/>
          </p:nvSpPr>
          <p:spPr>
            <a:xfrm>
              <a:off x="6494425" y="2948075"/>
              <a:ext cx="125675" cy="126900"/>
            </a:xfrm>
            <a:custGeom>
              <a:rect b="b" l="l" r="r" t="t"/>
              <a:pathLst>
                <a:path extrusionOk="0" h="5076" w="5027">
                  <a:moveTo>
                    <a:pt x="2514" y="1"/>
                  </a:moveTo>
                  <a:cubicBezTo>
                    <a:pt x="1122" y="1"/>
                    <a:pt x="1" y="1134"/>
                    <a:pt x="1" y="2563"/>
                  </a:cubicBezTo>
                  <a:cubicBezTo>
                    <a:pt x="1" y="3955"/>
                    <a:pt x="1122" y="5076"/>
                    <a:pt x="2514" y="5076"/>
                  </a:cubicBezTo>
                  <a:cubicBezTo>
                    <a:pt x="3893" y="5076"/>
                    <a:pt x="5027" y="3955"/>
                    <a:pt x="5027" y="2563"/>
                  </a:cubicBezTo>
                  <a:cubicBezTo>
                    <a:pt x="5027" y="1134"/>
                    <a:pt x="3893" y="1"/>
                    <a:pt x="2514" y="1"/>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p:nvPr/>
          </p:nvSpPr>
          <p:spPr>
            <a:xfrm>
              <a:off x="6245300" y="2948075"/>
              <a:ext cx="127200" cy="126900"/>
            </a:xfrm>
            <a:custGeom>
              <a:rect b="b" l="l" r="r" t="t"/>
              <a:pathLst>
                <a:path extrusionOk="0" h="5076" w="5088">
                  <a:moveTo>
                    <a:pt x="2525" y="1"/>
                  </a:moveTo>
                  <a:cubicBezTo>
                    <a:pt x="1133" y="1"/>
                    <a:pt x="0" y="1134"/>
                    <a:pt x="0" y="2563"/>
                  </a:cubicBezTo>
                  <a:cubicBezTo>
                    <a:pt x="0" y="3955"/>
                    <a:pt x="1133" y="5076"/>
                    <a:pt x="2525" y="5076"/>
                  </a:cubicBezTo>
                  <a:cubicBezTo>
                    <a:pt x="3954" y="5076"/>
                    <a:pt x="5088" y="3955"/>
                    <a:pt x="5088" y="2563"/>
                  </a:cubicBezTo>
                  <a:cubicBezTo>
                    <a:pt x="5088" y="1134"/>
                    <a:pt x="3954" y="1"/>
                    <a:pt x="2525" y="1"/>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8"/>
            <p:cNvSpPr/>
            <p:nvPr/>
          </p:nvSpPr>
          <p:spPr>
            <a:xfrm>
              <a:off x="5997700" y="2948075"/>
              <a:ext cx="125975" cy="126900"/>
            </a:xfrm>
            <a:custGeom>
              <a:rect b="b" l="l" r="r" t="t"/>
              <a:pathLst>
                <a:path extrusionOk="0" h="5076" w="5039">
                  <a:moveTo>
                    <a:pt x="2513" y="1"/>
                  </a:moveTo>
                  <a:cubicBezTo>
                    <a:pt x="1133" y="1"/>
                    <a:pt x="0" y="1134"/>
                    <a:pt x="0" y="2563"/>
                  </a:cubicBezTo>
                  <a:cubicBezTo>
                    <a:pt x="0" y="3955"/>
                    <a:pt x="1133" y="5076"/>
                    <a:pt x="2513" y="5076"/>
                  </a:cubicBezTo>
                  <a:cubicBezTo>
                    <a:pt x="3905" y="5076"/>
                    <a:pt x="5038" y="3955"/>
                    <a:pt x="5038" y="2563"/>
                  </a:cubicBezTo>
                  <a:cubicBezTo>
                    <a:pt x="5038" y="1134"/>
                    <a:pt x="3905" y="1"/>
                    <a:pt x="2513" y="1"/>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p:nvPr/>
          </p:nvSpPr>
          <p:spPr>
            <a:xfrm>
              <a:off x="5750100" y="2948075"/>
              <a:ext cx="125650" cy="126900"/>
            </a:xfrm>
            <a:custGeom>
              <a:rect b="b" l="l" r="r" t="t"/>
              <a:pathLst>
                <a:path extrusionOk="0" h="5076" w="5026">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p:nvPr/>
          </p:nvSpPr>
          <p:spPr>
            <a:xfrm>
              <a:off x="5502500" y="2948075"/>
              <a:ext cx="125650" cy="126900"/>
            </a:xfrm>
            <a:custGeom>
              <a:rect b="b" l="l" r="r" t="t"/>
              <a:pathLst>
                <a:path extrusionOk="0" h="5076" w="5026">
                  <a:moveTo>
                    <a:pt x="2513" y="1"/>
                  </a:moveTo>
                  <a:cubicBezTo>
                    <a:pt x="1133" y="1"/>
                    <a:pt x="0" y="1134"/>
                    <a:pt x="0" y="2563"/>
                  </a:cubicBezTo>
                  <a:cubicBezTo>
                    <a:pt x="0" y="3955"/>
                    <a:pt x="1133" y="5076"/>
                    <a:pt x="2513" y="5076"/>
                  </a:cubicBezTo>
                  <a:cubicBezTo>
                    <a:pt x="3905" y="5076"/>
                    <a:pt x="5026" y="3955"/>
                    <a:pt x="5026" y="2563"/>
                  </a:cubicBezTo>
                  <a:cubicBezTo>
                    <a:pt x="5026" y="1134"/>
                    <a:pt x="3905" y="1"/>
                    <a:pt x="2513" y="1"/>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8"/>
            <p:cNvSpPr/>
            <p:nvPr/>
          </p:nvSpPr>
          <p:spPr>
            <a:xfrm>
              <a:off x="5253650" y="2948075"/>
              <a:ext cx="126900" cy="126900"/>
            </a:xfrm>
            <a:custGeom>
              <a:rect b="b" l="l" r="r" t="t"/>
              <a:pathLst>
                <a:path extrusionOk="0" h="5076" w="5076">
                  <a:moveTo>
                    <a:pt x="2514" y="1"/>
                  </a:moveTo>
                  <a:cubicBezTo>
                    <a:pt x="1122" y="1"/>
                    <a:pt x="1" y="1134"/>
                    <a:pt x="1" y="2563"/>
                  </a:cubicBezTo>
                  <a:cubicBezTo>
                    <a:pt x="1" y="3955"/>
                    <a:pt x="1122" y="5076"/>
                    <a:pt x="2514" y="5076"/>
                  </a:cubicBezTo>
                  <a:cubicBezTo>
                    <a:pt x="3943" y="5076"/>
                    <a:pt x="5076" y="3955"/>
                    <a:pt x="5076" y="2563"/>
                  </a:cubicBezTo>
                  <a:cubicBezTo>
                    <a:pt x="5076" y="1134"/>
                    <a:pt x="3943" y="1"/>
                    <a:pt x="2514" y="1"/>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8"/>
            <p:cNvSpPr/>
            <p:nvPr/>
          </p:nvSpPr>
          <p:spPr>
            <a:xfrm>
              <a:off x="6494425" y="2673375"/>
              <a:ext cx="125675" cy="127225"/>
            </a:xfrm>
            <a:custGeom>
              <a:rect b="b" l="l" r="r" t="t"/>
              <a:pathLst>
                <a:path extrusionOk="0" h="5089" w="5027">
                  <a:moveTo>
                    <a:pt x="2514" y="1"/>
                  </a:moveTo>
                  <a:cubicBezTo>
                    <a:pt x="1122" y="1"/>
                    <a:pt x="1" y="1134"/>
                    <a:pt x="1" y="2575"/>
                  </a:cubicBezTo>
                  <a:cubicBezTo>
                    <a:pt x="1" y="3955"/>
                    <a:pt x="1122" y="5088"/>
                    <a:pt x="2514" y="5088"/>
                  </a:cubicBezTo>
                  <a:cubicBezTo>
                    <a:pt x="3893" y="5088"/>
                    <a:pt x="5027" y="3955"/>
                    <a:pt x="5027" y="2575"/>
                  </a:cubicBezTo>
                  <a:cubicBezTo>
                    <a:pt x="5027" y="1134"/>
                    <a:pt x="3893" y="1"/>
                    <a:pt x="2514" y="1"/>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8"/>
            <p:cNvSpPr/>
            <p:nvPr/>
          </p:nvSpPr>
          <p:spPr>
            <a:xfrm>
              <a:off x="6245300" y="2673375"/>
              <a:ext cx="127200" cy="127225"/>
            </a:xfrm>
            <a:custGeom>
              <a:rect b="b" l="l" r="r" t="t"/>
              <a:pathLst>
                <a:path extrusionOk="0" h="5089" w="5088">
                  <a:moveTo>
                    <a:pt x="2525" y="1"/>
                  </a:moveTo>
                  <a:cubicBezTo>
                    <a:pt x="1133" y="1"/>
                    <a:pt x="0" y="1134"/>
                    <a:pt x="0" y="2575"/>
                  </a:cubicBezTo>
                  <a:cubicBezTo>
                    <a:pt x="0" y="3955"/>
                    <a:pt x="1133" y="5088"/>
                    <a:pt x="2525" y="5088"/>
                  </a:cubicBezTo>
                  <a:cubicBezTo>
                    <a:pt x="3954" y="5088"/>
                    <a:pt x="5088" y="3955"/>
                    <a:pt x="5088" y="2575"/>
                  </a:cubicBezTo>
                  <a:cubicBezTo>
                    <a:pt x="5088" y="1134"/>
                    <a:pt x="3954" y="1"/>
                    <a:pt x="2525" y="1"/>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8"/>
            <p:cNvSpPr/>
            <p:nvPr/>
          </p:nvSpPr>
          <p:spPr>
            <a:xfrm>
              <a:off x="5997700" y="2673375"/>
              <a:ext cx="125975" cy="127225"/>
            </a:xfrm>
            <a:custGeom>
              <a:rect b="b" l="l" r="r" t="t"/>
              <a:pathLst>
                <a:path extrusionOk="0" h="5089" w="5039">
                  <a:moveTo>
                    <a:pt x="2513" y="1"/>
                  </a:moveTo>
                  <a:cubicBezTo>
                    <a:pt x="1133" y="1"/>
                    <a:pt x="0" y="1134"/>
                    <a:pt x="0" y="2575"/>
                  </a:cubicBezTo>
                  <a:cubicBezTo>
                    <a:pt x="0" y="3955"/>
                    <a:pt x="1133" y="5088"/>
                    <a:pt x="2513" y="5088"/>
                  </a:cubicBezTo>
                  <a:cubicBezTo>
                    <a:pt x="3905" y="5088"/>
                    <a:pt x="5038" y="3955"/>
                    <a:pt x="5038" y="2575"/>
                  </a:cubicBezTo>
                  <a:cubicBezTo>
                    <a:pt x="5038" y="1134"/>
                    <a:pt x="3905" y="1"/>
                    <a:pt x="2513" y="1"/>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
            <p:cNvSpPr/>
            <p:nvPr/>
          </p:nvSpPr>
          <p:spPr>
            <a:xfrm>
              <a:off x="5750100" y="2673375"/>
              <a:ext cx="125650" cy="127225"/>
            </a:xfrm>
            <a:custGeom>
              <a:rect b="b" l="l" r="r" t="t"/>
              <a:pathLst>
                <a:path extrusionOk="0" h="5089" w="5026">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a:off x="5502500" y="2673375"/>
              <a:ext cx="125650" cy="127225"/>
            </a:xfrm>
            <a:custGeom>
              <a:rect b="b" l="l" r="r" t="t"/>
              <a:pathLst>
                <a:path extrusionOk="0" h="5089" w="5026">
                  <a:moveTo>
                    <a:pt x="2513" y="1"/>
                  </a:moveTo>
                  <a:cubicBezTo>
                    <a:pt x="1133" y="1"/>
                    <a:pt x="0" y="1134"/>
                    <a:pt x="0" y="2575"/>
                  </a:cubicBezTo>
                  <a:cubicBezTo>
                    <a:pt x="0" y="3955"/>
                    <a:pt x="1133" y="5088"/>
                    <a:pt x="2513" y="5088"/>
                  </a:cubicBezTo>
                  <a:cubicBezTo>
                    <a:pt x="3905" y="5088"/>
                    <a:pt x="5026" y="3955"/>
                    <a:pt x="5026" y="2575"/>
                  </a:cubicBezTo>
                  <a:cubicBezTo>
                    <a:pt x="5026" y="1134"/>
                    <a:pt x="3905" y="1"/>
                    <a:pt x="2513" y="1"/>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a:off x="5253650" y="2673375"/>
              <a:ext cx="126900" cy="127225"/>
            </a:xfrm>
            <a:custGeom>
              <a:rect b="b" l="l" r="r" t="t"/>
              <a:pathLst>
                <a:path extrusionOk="0" h="5089" w="5076">
                  <a:moveTo>
                    <a:pt x="2514" y="1"/>
                  </a:moveTo>
                  <a:cubicBezTo>
                    <a:pt x="1122" y="1"/>
                    <a:pt x="1" y="1134"/>
                    <a:pt x="1" y="2575"/>
                  </a:cubicBezTo>
                  <a:cubicBezTo>
                    <a:pt x="1" y="3955"/>
                    <a:pt x="1122" y="5088"/>
                    <a:pt x="2514" y="5088"/>
                  </a:cubicBezTo>
                  <a:cubicBezTo>
                    <a:pt x="3943" y="5088"/>
                    <a:pt x="5076" y="3955"/>
                    <a:pt x="5076" y="2575"/>
                  </a:cubicBezTo>
                  <a:cubicBezTo>
                    <a:pt x="5076" y="1134"/>
                    <a:pt x="3943" y="1"/>
                    <a:pt x="2514" y="1"/>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
            <p:cNvSpPr/>
            <p:nvPr/>
          </p:nvSpPr>
          <p:spPr>
            <a:xfrm>
              <a:off x="6494425" y="2399000"/>
              <a:ext cx="125675" cy="126900"/>
            </a:xfrm>
            <a:custGeom>
              <a:rect b="b" l="l" r="r" t="t"/>
              <a:pathLst>
                <a:path extrusionOk="0" h="5076" w="5027">
                  <a:moveTo>
                    <a:pt x="2514" y="0"/>
                  </a:moveTo>
                  <a:cubicBezTo>
                    <a:pt x="1122" y="0"/>
                    <a:pt x="1" y="1121"/>
                    <a:pt x="1" y="2513"/>
                  </a:cubicBezTo>
                  <a:cubicBezTo>
                    <a:pt x="1" y="3942"/>
                    <a:pt x="1122" y="5075"/>
                    <a:pt x="2514" y="5075"/>
                  </a:cubicBezTo>
                  <a:cubicBezTo>
                    <a:pt x="3893" y="5075"/>
                    <a:pt x="5027" y="3942"/>
                    <a:pt x="5027" y="2513"/>
                  </a:cubicBezTo>
                  <a:cubicBezTo>
                    <a:pt x="5027" y="1121"/>
                    <a:pt x="3893" y="0"/>
                    <a:pt x="2514" y="0"/>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8"/>
            <p:cNvSpPr/>
            <p:nvPr/>
          </p:nvSpPr>
          <p:spPr>
            <a:xfrm>
              <a:off x="6245300" y="2399000"/>
              <a:ext cx="127200" cy="126900"/>
            </a:xfrm>
            <a:custGeom>
              <a:rect b="b" l="l" r="r" t="t"/>
              <a:pathLst>
                <a:path extrusionOk="0" h="5076" w="5088">
                  <a:moveTo>
                    <a:pt x="2525" y="0"/>
                  </a:moveTo>
                  <a:cubicBezTo>
                    <a:pt x="1133" y="0"/>
                    <a:pt x="0" y="1121"/>
                    <a:pt x="0" y="2513"/>
                  </a:cubicBezTo>
                  <a:cubicBezTo>
                    <a:pt x="0" y="3942"/>
                    <a:pt x="1133" y="5075"/>
                    <a:pt x="2525" y="5075"/>
                  </a:cubicBezTo>
                  <a:cubicBezTo>
                    <a:pt x="3954" y="5075"/>
                    <a:pt x="5088" y="3942"/>
                    <a:pt x="5088" y="2513"/>
                  </a:cubicBezTo>
                  <a:cubicBezTo>
                    <a:pt x="5088" y="1121"/>
                    <a:pt x="3954" y="0"/>
                    <a:pt x="2525" y="0"/>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8"/>
            <p:cNvSpPr/>
            <p:nvPr/>
          </p:nvSpPr>
          <p:spPr>
            <a:xfrm>
              <a:off x="5997700" y="2399000"/>
              <a:ext cx="125975" cy="126900"/>
            </a:xfrm>
            <a:custGeom>
              <a:rect b="b" l="l" r="r" t="t"/>
              <a:pathLst>
                <a:path extrusionOk="0" h="5076" w="5039">
                  <a:moveTo>
                    <a:pt x="2513" y="0"/>
                  </a:moveTo>
                  <a:cubicBezTo>
                    <a:pt x="1133" y="0"/>
                    <a:pt x="0" y="1121"/>
                    <a:pt x="0" y="2513"/>
                  </a:cubicBezTo>
                  <a:cubicBezTo>
                    <a:pt x="0" y="3942"/>
                    <a:pt x="1133" y="5075"/>
                    <a:pt x="2513" y="5075"/>
                  </a:cubicBezTo>
                  <a:cubicBezTo>
                    <a:pt x="3905" y="5075"/>
                    <a:pt x="5038" y="3942"/>
                    <a:pt x="5038" y="2513"/>
                  </a:cubicBezTo>
                  <a:cubicBezTo>
                    <a:pt x="5038" y="1121"/>
                    <a:pt x="3905" y="0"/>
                    <a:pt x="2513" y="0"/>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5750100" y="2399000"/>
              <a:ext cx="125650" cy="126900"/>
            </a:xfrm>
            <a:custGeom>
              <a:rect b="b" l="l" r="r" t="t"/>
              <a:pathLst>
                <a:path extrusionOk="0" h="5076" w="5026">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5502500" y="2399000"/>
              <a:ext cx="125650" cy="126900"/>
            </a:xfrm>
            <a:custGeom>
              <a:rect b="b" l="l" r="r" t="t"/>
              <a:pathLst>
                <a:path extrusionOk="0" h="5076" w="5026">
                  <a:moveTo>
                    <a:pt x="2513" y="0"/>
                  </a:moveTo>
                  <a:cubicBezTo>
                    <a:pt x="1133" y="0"/>
                    <a:pt x="0" y="1121"/>
                    <a:pt x="0" y="2513"/>
                  </a:cubicBezTo>
                  <a:cubicBezTo>
                    <a:pt x="0" y="3942"/>
                    <a:pt x="1133" y="5075"/>
                    <a:pt x="2513" y="5075"/>
                  </a:cubicBezTo>
                  <a:cubicBezTo>
                    <a:pt x="3905" y="5075"/>
                    <a:pt x="5026" y="3942"/>
                    <a:pt x="5026" y="2513"/>
                  </a:cubicBezTo>
                  <a:cubicBezTo>
                    <a:pt x="5026" y="1121"/>
                    <a:pt x="3905" y="0"/>
                    <a:pt x="2513" y="0"/>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5253650" y="2399000"/>
              <a:ext cx="126900" cy="126900"/>
            </a:xfrm>
            <a:custGeom>
              <a:rect b="b" l="l" r="r" t="t"/>
              <a:pathLst>
                <a:path extrusionOk="0" h="5076" w="5076">
                  <a:moveTo>
                    <a:pt x="2514" y="0"/>
                  </a:moveTo>
                  <a:cubicBezTo>
                    <a:pt x="1122" y="0"/>
                    <a:pt x="1" y="1121"/>
                    <a:pt x="1" y="2513"/>
                  </a:cubicBezTo>
                  <a:cubicBezTo>
                    <a:pt x="1" y="3942"/>
                    <a:pt x="1122" y="5075"/>
                    <a:pt x="2514" y="5075"/>
                  </a:cubicBezTo>
                  <a:cubicBezTo>
                    <a:pt x="3943" y="5075"/>
                    <a:pt x="5076" y="3942"/>
                    <a:pt x="5076" y="2513"/>
                  </a:cubicBezTo>
                  <a:cubicBezTo>
                    <a:pt x="5076" y="1121"/>
                    <a:pt x="3943" y="0"/>
                    <a:pt x="2514" y="0"/>
                  </a:cubicBez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38"/>
          <p:cNvGrpSpPr/>
          <p:nvPr/>
        </p:nvGrpSpPr>
        <p:grpSpPr>
          <a:xfrm>
            <a:off x="2438168" y="708297"/>
            <a:ext cx="1235192" cy="725245"/>
            <a:chOff x="6961300" y="2350025"/>
            <a:chExt cx="1318100" cy="773925"/>
          </a:xfrm>
        </p:grpSpPr>
        <p:sp>
          <p:nvSpPr>
            <p:cNvPr id="420" name="Google Shape;420;p38"/>
            <p:cNvSpPr/>
            <p:nvPr/>
          </p:nvSpPr>
          <p:spPr>
            <a:xfrm>
              <a:off x="7615700" y="2350025"/>
              <a:ext cx="663700" cy="773925"/>
            </a:xfrm>
            <a:custGeom>
              <a:rect b="b" l="l" r="r" t="t"/>
              <a:pathLst>
                <a:path extrusionOk="0" h="30957" w="26548">
                  <a:moveTo>
                    <a:pt x="15818" y="1"/>
                  </a:moveTo>
                  <a:lnTo>
                    <a:pt x="1" y="15817"/>
                  </a:lnTo>
                  <a:lnTo>
                    <a:pt x="15202" y="30957"/>
                  </a:lnTo>
                  <a:lnTo>
                    <a:pt x="25870" y="30957"/>
                  </a:lnTo>
                  <a:lnTo>
                    <a:pt x="10730" y="15817"/>
                  </a:lnTo>
                  <a:lnTo>
                    <a:pt x="26547" y="1"/>
                  </a:ln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8"/>
            <p:cNvSpPr/>
            <p:nvPr/>
          </p:nvSpPr>
          <p:spPr>
            <a:xfrm>
              <a:off x="6961300" y="2350025"/>
              <a:ext cx="662125" cy="773925"/>
            </a:xfrm>
            <a:custGeom>
              <a:rect b="b" l="l" r="r" t="t"/>
              <a:pathLst>
                <a:path extrusionOk="0" h="30957" w="26485">
                  <a:moveTo>
                    <a:pt x="15817" y="1"/>
                  </a:moveTo>
                  <a:lnTo>
                    <a:pt x="0" y="15817"/>
                  </a:lnTo>
                  <a:lnTo>
                    <a:pt x="15152" y="30957"/>
                  </a:lnTo>
                  <a:lnTo>
                    <a:pt x="25869" y="30957"/>
                  </a:lnTo>
                  <a:lnTo>
                    <a:pt x="10730" y="15817"/>
                  </a:lnTo>
                  <a:lnTo>
                    <a:pt x="26485" y="1"/>
                  </a:lnTo>
                  <a:close/>
                </a:path>
              </a:pathLst>
            </a:custGeom>
            <a:solidFill>
              <a:srgbClr val="E8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