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verage" pitchFamily="2" charset="77"/>
      <p:regular r:id="rId14"/>
    </p:embeddedFont>
    <p:embeddedFont>
      <p:font typeface="Oswald" pitchFamily="2" charset="77"/>
      <p:regular r:id="rId15"/>
      <p:bold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abhleen bind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F85442-C163-4A2B-8313-E63093F71B84}">
  <a:tblStyle styleId="{A4F85442-C163-4A2B-8313-E63093F71B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5"/>
  </p:normalViewPr>
  <p:slideViewPr>
    <p:cSldViewPr snapToGrid="0">
      <p:cViewPr varScale="1">
        <p:scale>
          <a:sx n="148" d="100"/>
          <a:sy n="148" d="100"/>
        </p:scale>
        <p:origin x="7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4-10T01:36:46.248" idx="1">
    <p:pos x="6000" y="0"/>
    <p:text>not sure if we want this slide just to show the same results?
added transition so will not look this cluttered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55cb297a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55cb297a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9c113d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9c113d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8922f551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8922f551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Includes pseudo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tune LLMs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9c113df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9c113df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Becoming a benchmark for LM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grading standard for graders - no additional reviews required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 objective feedback - based on the reference answer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Lesser TAs to hire - benchmark for TA grading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 TA might take a week to grade a single ans for 1000 students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on a serious note - there are classes with 600 students and TAs can start focussing more on helping students through than spend more time grading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9c113df3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9c113df3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Traditional methods are limited in their semantic understanding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Heuristic matching fails when explained without technical terms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Vast Knowledge of the data out there helps understand the nuance of language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Domain adaptation as private data haven’t been seen by LLMs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PEFT is faster, Starcoder 1 M to pretrain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35,000 to instruction fine tune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55cb2d21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55cb2d21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Left : Good however, I gave don’t know as the answer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Right : supposed to give me excellent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55cb2d21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55cb2d21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encoder, encoder-decoder, decoder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>
                <a:solidFill>
                  <a:schemeClr val="dk1"/>
                </a:solidFill>
              </a:rPr>
              <a:t>Left to right (model complexity increases)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>
                <a:solidFill>
                  <a:schemeClr val="dk1"/>
                </a:solidFill>
              </a:rPr>
              <a:t>We also tried other models like Llama v2 (7B), Mistral 7B, Mixtral (14B), FLAN UL2 (20B), Gemma (7B). All models are trained over half precision with the exception of gemma 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>
                <a:solidFill>
                  <a:schemeClr val="dk1"/>
                </a:solidFill>
              </a:rPr>
              <a:t>The total time spent in training was over 35 hours. With the cost ratio of 50$ to 60$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>
                <a:solidFill>
                  <a:schemeClr val="dk1"/>
                </a:solidFill>
              </a:rPr>
              <a:t>Some reasons for gemma’s performance can be </a:t>
            </a:r>
            <a:r>
              <a:rPr lang="en" b="1">
                <a:solidFill>
                  <a:schemeClr val="dk1"/>
                </a:solidFill>
              </a:rPr>
              <a:t>RoPE embeddings, GeGelu activation.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 b="1">
                <a:solidFill>
                  <a:schemeClr val="dk1"/>
                </a:solidFill>
              </a:rPr>
              <a:t>Lora on all linear layers was better than just attention key, query and value.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 b="1">
                <a:solidFill>
                  <a:schemeClr val="dk1"/>
                </a:solidFill>
              </a:rPr>
              <a:t>Relation between rank, alpha and (model size, dataset size) 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>
                <a:solidFill>
                  <a:schemeClr val="dk1"/>
                </a:solidFill>
              </a:rPr>
              <a:t>Higher rank -&gt; more params (less data). So, sweetspot low rank (8 to 16) and alpha typically 4x. Though research says 2x is perfect.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 b="1">
                <a:solidFill>
                  <a:schemeClr val="dk1"/>
                </a:solidFill>
              </a:rPr>
              <a:t>Relation between learning rate and dataset size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>
                <a:solidFill>
                  <a:schemeClr val="dk1"/>
                </a:solidFill>
              </a:rPr>
              <a:t>Research shows</a:t>
            </a:r>
            <a:r>
              <a:rPr lang="en" b="1">
                <a:solidFill>
                  <a:schemeClr val="dk1"/>
                </a:solidFill>
              </a:rPr>
              <a:t> lora learning rate</a:t>
            </a:r>
            <a:r>
              <a:rPr lang="en">
                <a:solidFill>
                  <a:schemeClr val="dk1"/>
                </a:solidFill>
              </a:rPr>
              <a:t> to be</a:t>
            </a:r>
            <a:r>
              <a:rPr lang="en" b="1">
                <a:solidFill>
                  <a:schemeClr val="dk1"/>
                </a:solidFill>
              </a:rPr>
              <a:t> 5x higher than the origina</a:t>
            </a:r>
            <a:r>
              <a:rPr lang="en">
                <a:solidFill>
                  <a:schemeClr val="dk1"/>
                </a:solidFill>
              </a:rPr>
              <a:t>l. But we </a:t>
            </a:r>
            <a:r>
              <a:rPr lang="en" b="1">
                <a:solidFill>
                  <a:schemeClr val="dk1"/>
                </a:solidFill>
              </a:rPr>
              <a:t>observed 3x</a:t>
            </a:r>
            <a:r>
              <a:rPr lang="en">
                <a:solidFill>
                  <a:schemeClr val="dk1"/>
                </a:solidFill>
              </a:rPr>
              <a:t> is a sweetspot for out model with weight decay.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>
                <a:solidFill>
                  <a:schemeClr val="dk1"/>
                </a:solidFill>
              </a:rPr>
              <a:t>We also experimented with the same problem with regression scenario but classification was yielding better results. So we can say that </a:t>
            </a:r>
            <a:r>
              <a:rPr lang="en" b="1">
                <a:solidFill>
                  <a:schemeClr val="dk1"/>
                </a:solidFill>
              </a:rPr>
              <a:t>sequence classification better than causal.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" b="1">
                <a:solidFill>
                  <a:schemeClr val="dk1"/>
                </a:solidFill>
              </a:rPr>
              <a:t>Instruction Finetuning with prompt guardrails </a:t>
            </a:r>
            <a:r>
              <a:rPr lang="en">
                <a:solidFill>
                  <a:schemeClr val="dk1"/>
                </a:solidFill>
              </a:rPr>
              <a:t>was better even on just pre trained models.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9c113df3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9c113df3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Chose f1 score, dataset is imbalanced - f1 = harmonic mean between precision &amp; recall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In init test with 250M param Flant5, finetuning all params gave us 77%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LoRA fine tuning performance is close, but trains in almost 1/3rd. And also trains on 1 to 10% of the trainable params depending on the rank.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Gemma 2b not biggest we tried like Adiyt mentioned - Goal = Try find tradeoff btwn params/model size &amp; cost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Why not bigger? Given dataset size, while larger models = more knowledge, the cost and performance degradation is too high to be considered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Gemma 2b strikes the balance, even though it costs 30x more than Flan t5 to train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55cb2d21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55cb2d21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8922f551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8922f551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gif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355225"/>
            <a:ext cx="7801500" cy="23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CS 6120 NLP</a:t>
            </a:r>
            <a:endParaRPr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Efficient Fine-Tuning of LLMs towards ASAG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4"/>
            <a:ext cx="7801500" cy="16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#6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Gugan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Aditya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Prabhleen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LLMs </a:t>
            </a:r>
            <a:r>
              <a:rPr lang="en">
                <a:solidFill>
                  <a:srgbClr val="FFFF00"/>
                </a:solidFill>
              </a:rPr>
              <a:t>perform</a:t>
            </a:r>
            <a:r>
              <a:rPr lang="en"/>
              <a:t> after fine-tuning for instruction ASAG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50" y="1017725"/>
            <a:ext cx="3793326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226" y="1017725"/>
            <a:ext cx="364944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7275" y="2011513"/>
            <a:ext cx="5448976" cy="21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218762" y="4681800"/>
            <a:ext cx="3601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Google Flan - T5 - Full Fine-Tuning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5393212" y="4681800"/>
            <a:ext cx="3601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Google Flan - T5 - LoRA PEFT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2451025" y="4149725"/>
            <a:ext cx="3601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Gemma-2B LoRA PEFT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3375" y="1017725"/>
            <a:ext cx="1554025" cy="15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LLMs </a:t>
            </a:r>
            <a:r>
              <a:rPr lang="en">
                <a:solidFill>
                  <a:srgbClr val="FFFF00"/>
                </a:solidFill>
              </a:rPr>
              <a:t>perform</a:t>
            </a:r>
            <a:r>
              <a:rPr lang="en"/>
              <a:t> before fine-tuning for instruction ASAG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88" y="1179600"/>
            <a:ext cx="3591899" cy="221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970588" y="3502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Google Flan - T5 base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412" y="1179600"/>
            <a:ext cx="2936939" cy="22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5173413" y="3502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Gemma - 2b parameters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25" y="7325"/>
            <a:ext cx="9144000" cy="990600"/>
          </a:xfrm>
          <a:prstGeom prst="rect">
            <a:avLst/>
          </a:prstGeom>
          <a:solidFill>
            <a:srgbClr val="32363F"/>
          </a:solidFill>
          <a:ln w="9525" cap="flat" cmpd="sng">
            <a:solidFill>
              <a:srgbClr val="32363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Write me a short </a:t>
            </a:r>
            <a:r>
              <a:rPr lang="en">
                <a:solidFill>
                  <a:srgbClr val="FFFF00"/>
                </a:solidFill>
              </a:rPr>
              <a:t>Introduction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838200" y="1196562"/>
            <a:ext cx="807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NU-GPT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Sure! Here’s a brief introduction for your project…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harnesses Instruction - Parameter Efficient Fine Tuning (PEFT) for LLMs to create a packaged solution for Automated Short Answer Grading (ASAG) on Computer Science assignments.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75" y="325613"/>
            <a:ext cx="514800" cy="5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77" y="1216250"/>
            <a:ext cx="381800" cy="3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23220" y="1044817"/>
            <a:ext cx="296500" cy="3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25" y="7325"/>
            <a:ext cx="9144000" cy="990600"/>
          </a:xfrm>
          <a:prstGeom prst="rect">
            <a:avLst/>
          </a:prstGeom>
          <a:solidFill>
            <a:srgbClr val="32363F"/>
          </a:solidFill>
          <a:ln w="9525" cap="flat" cmpd="sng">
            <a:solidFill>
              <a:srgbClr val="32363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rgbClr val="FFFF00"/>
                </a:solidFill>
              </a:rPr>
              <a:t>Why</a:t>
            </a:r>
            <a:r>
              <a:rPr lang="en"/>
              <a:t> work on ASAG?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838200" y="1196562"/>
            <a:ext cx="807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NU-GPT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Efficient &amp; Consistent grading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Instant objective Feedback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Time-saving for educators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Scalability for large classes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Less TA’s to hire (Sorry)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075" y="325613"/>
            <a:ext cx="514800" cy="5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577" y="1216250"/>
            <a:ext cx="381800" cy="3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523220" y="1044817"/>
            <a:ext cx="296500" cy="3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Download">
            <a:hlinkClick r:id="" action="ppaction://media"/>
            <a:extLst>
              <a:ext uri="{FF2B5EF4-FFF2-40B4-BE49-F238E27FC236}">
                <a16:creationId xmlns:a16="http://schemas.microsoft.com/office/drawing/2014/main" id="{55AA16B9-1E72-0CDD-809A-EE7D533BCB6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294100" y="997925"/>
            <a:ext cx="2242487" cy="3985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5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25" y="7325"/>
            <a:ext cx="9144000" cy="990600"/>
          </a:xfrm>
          <a:prstGeom prst="rect">
            <a:avLst/>
          </a:prstGeom>
          <a:solidFill>
            <a:srgbClr val="32363F"/>
          </a:solidFill>
          <a:ln w="9525" cap="flat" cmpd="sng">
            <a:solidFill>
              <a:srgbClr val="32363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rgbClr val="FFFF00"/>
                </a:solidFill>
              </a:rPr>
              <a:t>Why</a:t>
            </a:r>
            <a:r>
              <a:rPr lang="en"/>
              <a:t> fine tune LLMs?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800" y="3828599"/>
            <a:ext cx="2102225" cy="13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838200" y="1196550"/>
            <a:ext cx="3805200" cy="3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NU-GPT</a:t>
            </a:r>
            <a:endParaRPr sz="21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not traditional NLP methods?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LLMs offer a vast knowledge base of natural language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 Tuning facilitates domain adaptation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 tuning (PEFT) is faster and cost efficient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75" y="325613"/>
            <a:ext cx="514800" cy="5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577" y="1216250"/>
            <a:ext cx="381800" cy="3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523220" y="1044817"/>
            <a:ext cx="296500" cy="3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7">
            <a:alphaModFix/>
          </a:blip>
          <a:srcRect l="7979" t="12296" r="9756" b="10560"/>
          <a:stretch/>
        </p:blipFill>
        <p:spPr>
          <a:xfrm>
            <a:off x="4875750" y="1598050"/>
            <a:ext cx="3993701" cy="27967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97750" y="3707775"/>
            <a:ext cx="425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LLM</a:t>
            </a:r>
            <a:endParaRPr sz="6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741375" y="4675875"/>
            <a:ext cx="1123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Traditional NLP</a:t>
            </a:r>
            <a:endParaRPr sz="600"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714375" y="984775"/>
            <a:ext cx="3601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Google Flan - T5 - False Positive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5267150" y="997869"/>
            <a:ext cx="286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Gemma 2b - False Negative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00" y="1482975"/>
            <a:ext cx="3653980" cy="346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4">
            <a:alphaModFix/>
          </a:blip>
          <a:srcRect r="57040"/>
          <a:stretch/>
        </p:blipFill>
        <p:spPr>
          <a:xfrm>
            <a:off x="4685725" y="1505963"/>
            <a:ext cx="3928275" cy="3422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25" y="7325"/>
            <a:ext cx="9144000" cy="990600"/>
          </a:xfrm>
          <a:prstGeom prst="rect">
            <a:avLst/>
          </a:prstGeom>
          <a:solidFill>
            <a:srgbClr val="32363F"/>
          </a:solidFill>
          <a:ln w="9525" cap="flat" cmpd="sng">
            <a:solidFill>
              <a:srgbClr val="32363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rgbClr val="FFFF00"/>
                </a:solidFill>
              </a:rPr>
              <a:t>Why</a:t>
            </a:r>
            <a:r>
              <a:rPr lang="en"/>
              <a:t> not existing LLMs / prompt engineering?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075" y="325613"/>
            <a:ext cx="514800" cy="5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Benchmark </a:t>
            </a:r>
            <a:r>
              <a:rPr lang="en"/>
              <a:t>Metrics to evaluate performance</a:t>
            </a:r>
            <a:endParaRPr/>
          </a:p>
        </p:txBody>
      </p:sp>
      <p:graphicFrame>
        <p:nvGraphicFramePr>
          <p:cNvPr id="112" name="Google Shape;112;p18"/>
          <p:cNvGraphicFramePr/>
          <p:nvPr/>
        </p:nvGraphicFramePr>
        <p:xfrm>
          <a:off x="803775" y="1017713"/>
          <a:ext cx="7552800" cy="2639925"/>
        </p:xfrm>
        <a:graphic>
          <a:graphicData uri="http://schemas.openxmlformats.org/drawingml/2006/table">
            <a:tbl>
              <a:tblPr>
                <a:noFill/>
                <a:tableStyleId>{A4F85442-C163-4A2B-8313-E63093F71B84}</a:tableStyleId>
              </a:tblPr>
              <a:tblGrid>
                <a:gridCol w="13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6225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Weighted Metric/Model</a:t>
                      </a:r>
                      <a:endParaRPr sz="1200" b="1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Encoder only</a:t>
                      </a:r>
                      <a:endParaRPr sz="1200" b="1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Encoder - Decoder</a:t>
                      </a:r>
                      <a:endParaRPr sz="1200" b="1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Decoder only</a:t>
                      </a:r>
                      <a:endParaRPr sz="1200" b="1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BERT</a:t>
                      </a:r>
                      <a:endParaRPr sz="1200" b="1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Flan - T5 base</a:t>
                      </a:r>
                      <a:endParaRPr sz="1200" b="1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Gemma</a:t>
                      </a:r>
                      <a:endParaRPr sz="1200" b="1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SVM Classifier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 Fine Tuning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Full Fine Tuning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LoRA Fine Tuning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LoRA Fine Tuning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# of Params</a:t>
                      </a:r>
                      <a:endParaRPr sz="1200" b="1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110 M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248 M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 B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F1 Score</a:t>
                      </a:r>
                      <a:endParaRPr sz="1200" b="1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68.15%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0.03%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77.52%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71.74%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90.94%</a:t>
                      </a:r>
                      <a:endParaRPr sz="1200" b="1">
                        <a:solidFill>
                          <a:srgbClr val="FFFF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Precision</a:t>
                      </a:r>
                      <a:endParaRPr sz="1200" b="1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68.06%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0.01%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78.29%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72.15%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92.34%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Recall</a:t>
                      </a:r>
                      <a:endParaRPr sz="1200" b="1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69.59%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1.29%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77.81%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72.57%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90.87%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669050" y="3787103"/>
            <a:ext cx="8070300" cy="8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LoRA parameters tuning (target modules, rank, alpha, etc.) was performed.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25" y="7325"/>
            <a:ext cx="9144000" cy="990600"/>
          </a:xfrm>
          <a:prstGeom prst="rect">
            <a:avLst/>
          </a:prstGeom>
          <a:solidFill>
            <a:srgbClr val="32363F"/>
          </a:solidFill>
          <a:ln w="9525" cap="flat" cmpd="sng">
            <a:solidFill>
              <a:srgbClr val="32363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Any</a:t>
            </a:r>
            <a:r>
              <a:rPr lang="en">
                <a:solidFill>
                  <a:srgbClr val="FFFF00"/>
                </a:solidFill>
              </a:rPr>
              <a:t> Key Takeaways</a:t>
            </a:r>
            <a:r>
              <a:rPr lang="en"/>
              <a:t>?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838200" y="1196562"/>
            <a:ext cx="807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NU-GPT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Flan T5 Base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Fine tuning  (77% &gt; base model)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LoRA fine tuning is close (6% &lt; Full fine tuning)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LoRA trains in 1/3rd the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</a:t>
            </a:r>
            <a:r>
              <a:rPr lang="en"/>
              <a:t>emma 2B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performance (13% &gt; FlanT5, 22% &gt; BERT)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params = more knowledge?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Costs 30 x Flan T5 / BERT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75" y="325613"/>
            <a:ext cx="514800" cy="5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77" y="1216250"/>
            <a:ext cx="381800" cy="3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23220" y="1044817"/>
            <a:ext cx="296500" cy="3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>
            <a:off x="25" y="7325"/>
            <a:ext cx="9144000" cy="990600"/>
          </a:xfrm>
          <a:prstGeom prst="rect">
            <a:avLst/>
          </a:prstGeom>
          <a:solidFill>
            <a:srgbClr val="32363F"/>
          </a:solidFill>
          <a:ln w="9525" cap="flat" cmpd="sng">
            <a:solidFill>
              <a:srgbClr val="32363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rgbClr val="FFFF00"/>
                </a:solidFill>
              </a:rPr>
              <a:t>Future steps?</a:t>
            </a:r>
            <a:r>
              <a:rPr lang="en"/>
              <a:t>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838200" y="1196556"/>
            <a:ext cx="8070300" cy="17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NU-GPT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 to multimodal applications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 as an integration / interactive UI for ASAG.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75" y="325613"/>
            <a:ext cx="514800" cy="5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77" y="1216250"/>
            <a:ext cx="381800" cy="3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23220" y="1044817"/>
            <a:ext cx="296500" cy="3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774" y="2497547"/>
            <a:ext cx="4901050" cy="240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7">
            <a:alphaModFix/>
          </a:blip>
          <a:srcRect r="8307"/>
          <a:stretch/>
        </p:blipFill>
        <p:spPr>
          <a:xfrm>
            <a:off x="5277832" y="3124275"/>
            <a:ext cx="3679543" cy="5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272275" y="769325"/>
            <a:ext cx="8520600" cy="33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</Words>
  <Application>Microsoft Macintosh PowerPoint</Application>
  <PresentationFormat>On-screen Show (16:9)</PresentationFormat>
  <Paragraphs>123</Paragraphs>
  <Slides>11</Slides>
  <Notes>11</Notes>
  <HiddenSlides>2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</vt:lpstr>
      <vt:lpstr>Arial</vt:lpstr>
      <vt:lpstr>Oswald</vt:lpstr>
      <vt:lpstr>Average</vt:lpstr>
      <vt:lpstr>Slate</vt:lpstr>
      <vt:lpstr>CS 6120 NLP Parameter Efficient Fine-Tuning of LLMs towards ASAG</vt:lpstr>
      <vt:lpstr>    Write me a short Introduction</vt:lpstr>
      <vt:lpstr>    Why work on ASAG?</vt:lpstr>
      <vt:lpstr>    Why fine tune LLMs?</vt:lpstr>
      <vt:lpstr>    Why not existing LLMs / prompt engineering?</vt:lpstr>
      <vt:lpstr>Benchmark Metrics to evaluate performance</vt:lpstr>
      <vt:lpstr>    Any Key Takeaways?</vt:lpstr>
      <vt:lpstr>    Future steps? </vt:lpstr>
      <vt:lpstr>Thanks for listening!</vt:lpstr>
      <vt:lpstr>How do LLMs perform after fine-tuning for instruction ASAG</vt:lpstr>
      <vt:lpstr>How do LLMs perform before fine-tuning for instruction ASAG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6120 NLP Parameter Efficient Fine-Tuning of LLMs towards ASAG</dc:title>
  <cp:lastModifiedBy>Gugan Kathiresan</cp:lastModifiedBy>
  <cp:revision>2</cp:revision>
  <dcterms:modified xsi:type="dcterms:W3CDTF">2024-04-10T19:32:24Z</dcterms:modified>
</cp:coreProperties>
</file>