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87" r:id="rId3"/>
    <p:sldId id="288" r:id="rId4"/>
    <p:sldId id="258" r:id="rId5"/>
    <p:sldId id="289" r:id="rId6"/>
    <p:sldId id="284" r:id="rId7"/>
    <p:sldId id="283" r:id="rId8"/>
    <p:sldId id="260" r:id="rId9"/>
    <p:sldId id="297" r:id="rId10"/>
    <p:sldId id="263" r:id="rId11"/>
    <p:sldId id="290" r:id="rId12"/>
    <p:sldId id="285" r:id="rId13"/>
    <p:sldId id="301" r:id="rId14"/>
    <p:sldId id="266" r:id="rId15"/>
    <p:sldId id="265" r:id="rId16"/>
    <p:sldId id="302" r:id="rId17"/>
    <p:sldId id="304" r:id="rId18"/>
    <p:sldId id="28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0F1C231-F318-4B6A-899E-D5D23C317321}">
          <p14:sldIdLst>
            <p14:sldId id="256"/>
            <p14:sldId id="287"/>
            <p14:sldId id="288"/>
            <p14:sldId id="258"/>
            <p14:sldId id="289"/>
            <p14:sldId id="284"/>
            <p14:sldId id="283"/>
            <p14:sldId id="260"/>
            <p14:sldId id="297"/>
            <p14:sldId id="263"/>
            <p14:sldId id="290"/>
            <p14:sldId id="285"/>
            <p14:sldId id="301"/>
            <p14:sldId id="266"/>
            <p14:sldId id="265"/>
            <p14:sldId id="302"/>
            <p14:sldId id="304"/>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1F"/>
    <a:srgbClr val="3222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93" autoAdjust="0"/>
    <p:restoredTop sz="94660"/>
  </p:normalViewPr>
  <p:slideViewPr>
    <p:cSldViewPr snapToGrid="0">
      <p:cViewPr varScale="1">
        <p:scale>
          <a:sx n="84" d="100"/>
          <a:sy n="84" d="100"/>
        </p:scale>
        <p:origin x="106"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CER\Downloads\Project%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CER\Downloads\Project%20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CER\Downloads\Project%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CER\Downloads\Project%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CER\Downloads\Project%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CER\Downloads\Project%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CER\Downloads\Project%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CER\Downloads\Project%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CER\Downloads\Project%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CER\Downloads\Project%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1.xlsx]1!PivotTable11</c:name>
    <c:fmtId val="1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5"/>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6"/>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lumMod val="60000"/>
            </a:schemeClr>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2">
              <a:lumMod val="60000"/>
            </a:schemeClr>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1052284369934766E-2"/>
          <c:y val="3.787817690235485E-2"/>
          <c:w val="0.76749810298159227"/>
          <c:h val="0.87309405529169815"/>
        </c:manualLayout>
      </c:layout>
      <c:barChart>
        <c:barDir val="col"/>
        <c:grouping val="clustered"/>
        <c:varyColors val="0"/>
        <c:ser>
          <c:idx val="0"/>
          <c:order val="0"/>
          <c:tx>
            <c:strRef>
              <c:f>'1'!$B$3:$B$4</c:f>
              <c:strCache>
                <c:ptCount val="1"/>
                <c:pt idx="0">
                  <c:v>Clothing</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'1'!$A$5:$A$7</c:f>
              <c:strCache>
                <c:ptCount val="2"/>
                <c:pt idx="0">
                  <c:v>Female</c:v>
                </c:pt>
                <c:pt idx="1">
                  <c:v>Male</c:v>
                </c:pt>
              </c:strCache>
            </c:strRef>
          </c:cat>
          <c:val>
            <c:numRef>
              <c:f>'1'!$B$5:$B$7</c:f>
              <c:numCache>
                <c:formatCode>#,##0.0,\K</c:formatCode>
                <c:ptCount val="2"/>
                <c:pt idx="0">
                  <c:v>62039</c:v>
                </c:pt>
                <c:pt idx="1">
                  <c:v>41519</c:v>
                </c:pt>
              </c:numCache>
            </c:numRef>
          </c:val>
          <c:extLst>
            <c:ext xmlns:c16="http://schemas.microsoft.com/office/drawing/2014/chart" uri="{C3380CC4-5D6E-409C-BE32-E72D297353CC}">
              <c16:uniqueId val="{00000000-6863-4AD5-ACAD-16C9CEE39D91}"/>
            </c:ext>
          </c:extLst>
        </c:ser>
        <c:ser>
          <c:idx val="1"/>
          <c:order val="1"/>
          <c:tx>
            <c:strRef>
              <c:f>'1'!$C$3:$C$4</c:f>
              <c:strCache>
                <c:ptCount val="1"/>
                <c:pt idx="0">
                  <c:v>Cosmetics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'1'!$A$5:$A$7</c:f>
              <c:strCache>
                <c:ptCount val="2"/>
                <c:pt idx="0">
                  <c:v>Female</c:v>
                </c:pt>
                <c:pt idx="1">
                  <c:v>Male</c:v>
                </c:pt>
              </c:strCache>
            </c:strRef>
          </c:cat>
          <c:val>
            <c:numRef>
              <c:f>'1'!$C$5:$C$7</c:f>
              <c:numCache>
                <c:formatCode>#,##0.0,\K</c:formatCode>
                <c:ptCount val="2"/>
                <c:pt idx="0">
                  <c:v>27261</c:v>
                </c:pt>
                <c:pt idx="1">
                  <c:v>18204</c:v>
                </c:pt>
              </c:numCache>
            </c:numRef>
          </c:val>
          <c:extLst>
            <c:ext xmlns:c16="http://schemas.microsoft.com/office/drawing/2014/chart" uri="{C3380CC4-5D6E-409C-BE32-E72D297353CC}">
              <c16:uniqueId val="{00000001-6863-4AD5-ACAD-16C9CEE39D91}"/>
            </c:ext>
          </c:extLst>
        </c:ser>
        <c:ser>
          <c:idx val="2"/>
          <c:order val="2"/>
          <c:tx>
            <c:strRef>
              <c:f>'1'!$D$3:$D$4</c:f>
              <c:strCache>
                <c:ptCount val="1"/>
                <c:pt idx="0">
                  <c:v>Food &amp; Beverage</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'1'!$A$5:$A$7</c:f>
              <c:strCache>
                <c:ptCount val="2"/>
                <c:pt idx="0">
                  <c:v>Female</c:v>
                </c:pt>
                <c:pt idx="1">
                  <c:v>Male</c:v>
                </c:pt>
              </c:strCache>
            </c:strRef>
          </c:cat>
          <c:val>
            <c:numRef>
              <c:f>'1'!$D$5:$D$7</c:f>
              <c:numCache>
                <c:formatCode>#,##0.0,\K</c:formatCode>
                <c:ptCount val="2"/>
                <c:pt idx="0">
                  <c:v>26362</c:v>
                </c:pt>
                <c:pt idx="1">
                  <c:v>17915</c:v>
                </c:pt>
              </c:numCache>
            </c:numRef>
          </c:val>
          <c:extLst>
            <c:ext xmlns:c16="http://schemas.microsoft.com/office/drawing/2014/chart" uri="{C3380CC4-5D6E-409C-BE32-E72D297353CC}">
              <c16:uniqueId val="{00000002-6863-4AD5-ACAD-16C9CEE39D91}"/>
            </c:ext>
          </c:extLst>
        </c:ser>
        <c:ser>
          <c:idx val="3"/>
          <c:order val="3"/>
          <c:tx>
            <c:strRef>
              <c:f>'1'!$E$3:$E$4</c:f>
              <c:strCache>
                <c:ptCount val="1"/>
                <c:pt idx="0">
                  <c:v>Toys</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'1'!$A$5:$A$7</c:f>
              <c:strCache>
                <c:ptCount val="2"/>
                <c:pt idx="0">
                  <c:v>Female</c:v>
                </c:pt>
                <c:pt idx="1">
                  <c:v>Male</c:v>
                </c:pt>
              </c:strCache>
            </c:strRef>
          </c:cat>
          <c:val>
            <c:numRef>
              <c:f>'1'!$E$5:$E$7</c:f>
              <c:numCache>
                <c:formatCode>#,##0.0,\K</c:formatCode>
                <c:ptCount val="2"/>
                <c:pt idx="0">
                  <c:v>18362</c:v>
                </c:pt>
                <c:pt idx="1">
                  <c:v>11959</c:v>
                </c:pt>
              </c:numCache>
            </c:numRef>
          </c:val>
          <c:extLst>
            <c:ext xmlns:c16="http://schemas.microsoft.com/office/drawing/2014/chart" uri="{C3380CC4-5D6E-409C-BE32-E72D297353CC}">
              <c16:uniqueId val="{00000003-6863-4AD5-ACAD-16C9CEE39D91}"/>
            </c:ext>
          </c:extLst>
        </c:ser>
        <c:ser>
          <c:idx val="4"/>
          <c:order val="4"/>
          <c:tx>
            <c:strRef>
              <c:f>'1'!$F$3:$F$4</c:f>
              <c:strCache>
                <c:ptCount val="1"/>
                <c:pt idx="0">
                  <c:v>Shoes</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'1'!$A$5:$A$7</c:f>
              <c:strCache>
                <c:ptCount val="2"/>
                <c:pt idx="0">
                  <c:v>Female</c:v>
                </c:pt>
                <c:pt idx="1">
                  <c:v>Male</c:v>
                </c:pt>
              </c:strCache>
            </c:strRef>
          </c:cat>
          <c:val>
            <c:numRef>
              <c:f>'1'!$F$5:$F$7</c:f>
              <c:numCache>
                <c:formatCode>#,##0.0,\K</c:formatCode>
                <c:ptCount val="2"/>
                <c:pt idx="0">
                  <c:v>17906</c:v>
                </c:pt>
                <c:pt idx="1">
                  <c:v>12311</c:v>
                </c:pt>
              </c:numCache>
            </c:numRef>
          </c:val>
          <c:extLst>
            <c:ext xmlns:c16="http://schemas.microsoft.com/office/drawing/2014/chart" uri="{C3380CC4-5D6E-409C-BE32-E72D297353CC}">
              <c16:uniqueId val="{00000004-6863-4AD5-ACAD-16C9CEE39D91}"/>
            </c:ext>
          </c:extLst>
        </c:ser>
        <c:ser>
          <c:idx val="5"/>
          <c:order val="5"/>
          <c:tx>
            <c:strRef>
              <c:f>'1'!$G$3:$G$4</c:f>
              <c:strCache>
                <c:ptCount val="1"/>
                <c:pt idx="0">
                  <c:v>Technology</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'1'!$A$5:$A$7</c:f>
              <c:strCache>
                <c:ptCount val="2"/>
                <c:pt idx="0">
                  <c:v>Female</c:v>
                </c:pt>
                <c:pt idx="1">
                  <c:v>Male</c:v>
                </c:pt>
              </c:strCache>
            </c:strRef>
          </c:cat>
          <c:val>
            <c:numRef>
              <c:f>'1'!$G$5:$G$7</c:f>
              <c:numCache>
                <c:formatCode>#,##0.0,\K</c:formatCode>
                <c:ptCount val="2"/>
                <c:pt idx="0">
                  <c:v>8977</c:v>
                </c:pt>
                <c:pt idx="1">
                  <c:v>6044</c:v>
                </c:pt>
              </c:numCache>
            </c:numRef>
          </c:val>
          <c:extLst>
            <c:ext xmlns:c16="http://schemas.microsoft.com/office/drawing/2014/chart" uri="{C3380CC4-5D6E-409C-BE32-E72D297353CC}">
              <c16:uniqueId val="{00000005-6863-4AD5-ACAD-16C9CEE39D91}"/>
            </c:ext>
          </c:extLst>
        </c:ser>
        <c:ser>
          <c:idx val="6"/>
          <c:order val="6"/>
          <c:tx>
            <c:strRef>
              <c:f>'1'!$H$3:$H$4</c:f>
              <c:strCache>
                <c:ptCount val="1"/>
                <c:pt idx="0">
                  <c:v>Books</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'1'!$A$5:$A$7</c:f>
              <c:strCache>
                <c:ptCount val="2"/>
                <c:pt idx="0">
                  <c:v>Female</c:v>
                </c:pt>
                <c:pt idx="1">
                  <c:v>Male</c:v>
                </c:pt>
              </c:strCache>
            </c:strRef>
          </c:cat>
          <c:val>
            <c:numRef>
              <c:f>'1'!$H$5:$H$7</c:f>
              <c:numCache>
                <c:formatCode>#,##0.0,\K</c:formatCode>
                <c:ptCount val="2"/>
                <c:pt idx="0">
                  <c:v>8776</c:v>
                </c:pt>
                <c:pt idx="1">
                  <c:v>6206</c:v>
                </c:pt>
              </c:numCache>
            </c:numRef>
          </c:val>
          <c:extLst>
            <c:ext xmlns:c16="http://schemas.microsoft.com/office/drawing/2014/chart" uri="{C3380CC4-5D6E-409C-BE32-E72D297353CC}">
              <c16:uniqueId val="{00000006-6863-4AD5-ACAD-16C9CEE39D91}"/>
            </c:ext>
          </c:extLst>
        </c:ser>
        <c:ser>
          <c:idx val="7"/>
          <c:order val="7"/>
          <c:tx>
            <c:strRef>
              <c:f>'1'!$I$3:$I$4</c:f>
              <c:strCache>
                <c:ptCount val="1"/>
                <c:pt idx="0">
                  <c:v>Souvenir</c:v>
                </c:pt>
              </c:strCache>
            </c:strRef>
          </c:tx>
          <c:spPr>
            <a:pattFill prst="narHorz">
              <a:fgClr>
                <a:schemeClr val="accent2">
                  <a:lumMod val="60000"/>
                </a:schemeClr>
              </a:fgClr>
              <a:bgClr>
                <a:schemeClr val="accent2">
                  <a:lumMod val="60000"/>
                  <a:lumMod val="20000"/>
                  <a:lumOff val="80000"/>
                </a:schemeClr>
              </a:bgClr>
            </a:pattFill>
            <a:ln>
              <a:noFill/>
            </a:ln>
            <a:effectLst>
              <a:innerShdw blurRad="114300">
                <a:schemeClr val="accent2">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'1'!$A$5:$A$7</c:f>
              <c:strCache>
                <c:ptCount val="2"/>
                <c:pt idx="0">
                  <c:v>Female</c:v>
                </c:pt>
                <c:pt idx="1">
                  <c:v>Male</c:v>
                </c:pt>
              </c:strCache>
            </c:strRef>
          </c:cat>
          <c:val>
            <c:numRef>
              <c:f>'1'!$I$5:$I$7</c:f>
              <c:numCache>
                <c:formatCode>#,##0.0,\K</c:formatCode>
                <c:ptCount val="2"/>
                <c:pt idx="0">
                  <c:v>8976</c:v>
                </c:pt>
                <c:pt idx="1">
                  <c:v>5895</c:v>
                </c:pt>
              </c:numCache>
            </c:numRef>
          </c:val>
          <c:extLst>
            <c:ext xmlns:c16="http://schemas.microsoft.com/office/drawing/2014/chart" uri="{C3380CC4-5D6E-409C-BE32-E72D297353CC}">
              <c16:uniqueId val="{00000007-6863-4AD5-ACAD-16C9CEE39D91}"/>
            </c:ext>
          </c:extLst>
        </c:ser>
        <c:dLbls>
          <c:dLblPos val="outEnd"/>
          <c:showLegendKey val="0"/>
          <c:showVal val="1"/>
          <c:showCatName val="0"/>
          <c:showSerName val="0"/>
          <c:showPercent val="0"/>
          <c:showBubbleSize val="0"/>
        </c:dLbls>
        <c:gapWidth val="150"/>
        <c:axId val="771244848"/>
        <c:axId val="771254928"/>
      </c:barChart>
      <c:catAx>
        <c:axId val="77124484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dirty="0"/>
                  <a:t>Gender</a:t>
                </a:r>
                <a:endParaRPr lang="en-IN"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1254928"/>
        <c:crosses val="autoZero"/>
        <c:auto val="1"/>
        <c:lblAlgn val="ctr"/>
        <c:lblOffset val="100"/>
        <c:noMultiLvlLbl val="0"/>
      </c:catAx>
      <c:valAx>
        <c:axId val="771254928"/>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dirty="0" err="1"/>
                  <a:t>Quantiy</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0.0,\K"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12448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1.xlsx]9!PivotTable1</c:name>
    <c:fmtId val="39"/>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IN" sz="1600" b="1" i="0" u="none" strike="noStrike" kern="1200" cap="all" spc="150" baseline="0" dirty="0">
                <a:solidFill>
                  <a:schemeClr val="accent1">
                    <a:lumMod val="20000"/>
                    <a:lumOff val="80000"/>
                  </a:schemeClr>
                </a:solidFill>
                <a:effectLst/>
              </a:rPr>
              <a:t>Payment method by Quantity</a:t>
            </a:r>
            <a:endParaRPr lang="en-IN" sz="1600" b="1" i="0" u="none" strike="noStrike" kern="1200" cap="all" spc="150" baseline="0" dirty="0">
              <a:solidFill>
                <a:prstClr val="white">
                  <a:lumMod val="50000"/>
                  <a:lumOff val="50000"/>
                </a:prstClr>
              </a:solidFill>
            </a:endParaRPr>
          </a:p>
          <a:p>
            <a:pPr>
              <a:defRPr/>
            </a:pPr>
            <a:endParaRPr lang="en-IN" sz="1600" dirty="0"/>
          </a:p>
        </c:rich>
      </c:tx>
      <c:layout>
        <c:manualLayout>
          <c:xMode val="edge"/>
          <c:yMode val="edge"/>
          <c:x val="0.35452017272990693"/>
          <c:y val="1.7368240696855233E-2"/>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415730684206048"/>
          <c:y val="1.8488013651782365E-2"/>
          <c:w val="0.71026137357830266"/>
          <c:h val="0.92189169480015964"/>
        </c:manualLayout>
      </c:layout>
      <c:barChart>
        <c:barDir val="col"/>
        <c:grouping val="clustered"/>
        <c:varyColors val="0"/>
        <c:ser>
          <c:idx val="0"/>
          <c:order val="0"/>
          <c:tx>
            <c:strRef>
              <c:f>'9'!$P$11</c:f>
              <c:strCache>
                <c:ptCount val="1"/>
                <c:pt idx="0">
                  <c:v>Total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'9'!$O$12:$O$15</c:f>
              <c:strCache>
                <c:ptCount val="3"/>
                <c:pt idx="0">
                  <c:v>Cash</c:v>
                </c:pt>
                <c:pt idx="1">
                  <c:v>Credit Card</c:v>
                </c:pt>
                <c:pt idx="2">
                  <c:v>Debit Card</c:v>
                </c:pt>
              </c:strCache>
            </c:strRef>
          </c:cat>
          <c:val>
            <c:numRef>
              <c:f>'9'!$P$12:$P$15</c:f>
              <c:numCache>
                <c:formatCode>#,##0.0,\K</c:formatCode>
                <c:ptCount val="3"/>
                <c:pt idx="0">
                  <c:v>133370</c:v>
                </c:pt>
                <c:pt idx="1">
                  <c:v>105045</c:v>
                </c:pt>
                <c:pt idx="2">
                  <c:v>60297</c:v>
                </c:pt>
              </c:numCache>
            </c:numRef>
          </c:val>
          <c:extLst>
            <c:ext xmlns:c16="http://schemas.microsoft.com/office/drawing/2014/chart" uri="{C3380CC4-5D6E-409C-BE32-E72D297353CC}">
              <c16:uniqueId val="{00000000-40CC-40A6-B5A5-77B1DE0D59DD}"/>
            </c:ext>
          </c:extLst>
        </c:ser>
        <c:dLbls>
          <c:showLegendKey val="0"/>
          <c:showVal val="0"/>
          <c:showCatName val="0"/>
          <c:showSerName val="0"/>
          <c:showPercent val="0"/>
          <c:showBubbleSize val="0"/>
        </c:dLbls>
        <c:gapWidth val="164"/>
        <c:overlap val="-22"/>
        <c:axId val="1306385503"/>
        <c:axId val="1306375903"/>
      </c:barChart>
      <c:catAx>
        <c:axId val="1306385503"/>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6375903"/>
        <c:crosses val="autoZero"/>
        <c:auto val="1"/>
        <c:lblAlgn val="ctr"/>
        <c:lblOffset val="100"/>
        <c:noMultiLvlLbl val="0"/>
      </c:catAx>
      <c:valAx>
        <c:axId val="1306375903"/>
        <c:scaling>
          <c:orientation val="minMax"/>
        </c:scaling>
        <c:delete val="0"/>
        <c:axPos val="l"/>
        <c:numFmt formatCode="#,##0.0,\K"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63855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1.xlsx]2!PivotTable10</c:name>
    <c:fmtId val="1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pivotFmt>
      <c:pivotFmt>
        <c:idx val="15"/>
        <c:spPr>
          <a:solidFill>
            <a:schemeClr val="accent1"/>
          </a:solidFill>
          <a:ln>
            <a:noFill/>
          </a:ln>
          <a:effectLst/>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'2'!$B$3</c:f>
              <c:strCache>
                <c:ptCount val="1"/>
                <c:pt idx="0">
                  <c:v>Total</c:v>
                </c:pt>
              </c:strCache>
            </c:strRef>
          </c:tx>
          <c:explosion val="1"/>
          <c:dPt>
            <c:idx val="0"/>
            <c:bubble3D val="0"/>
            <c:explosion val="26"/>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50800" dist="38100" dir="5400000" sy="96000" rotWithShape="0">
                  <a:srgbClr val="000000">
                    <a:alpha val="54000"/>
                  </a:srgbClr>
                </a:outerShdw>
              </a:effectLst>
              <a:sp3d/>
            </c:spPr>
            <c:extLst>
              <c:ext xmlns:c16="http://schemas.microsoft.com/office/drawing/2014/chart" uri="{C3380CC4-5D6E-409C-BE32-E72D297353CC}">
                <c16:uniqueId val="{00000001-8130-4368-8038-17C16E742883}"/>
              </c:ext>
            </c:extLst>
          </c:dPt>
          <c:dPt>
            <c:idx val="1"/>
            <c:bubble3D val="0"/>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a:noFill/>
              </a:ln>
              <a:effectLst>
                <a:outerShdw blurRad="50800" dist="38100" dir="5400000" sy="96000" rotWithShape="0">
                  <a:srgbClr val="000000">
                    <a:alpha val="54000"/>
                  </a:srgbClr>
                </a:outerShdw>
              </a:effectLst>
              <a:sp3d/>
            </c:spPr>
            <c:extLst>
              <c:ext xmlns:c16="http://schemas.microsoft.com/office/drawing/2014/chart" uri="{C3380CC4-5D6E-409C-BE32-E72D297353CC}">
                <c16:uniqueId val="{00000003-8130-4368-8038-17C16E742883}"/>
              </c:ext>
            </c:extLst>
          </c:dPt>
          <c:dLbls>
            <c:dLbl>
              <c:idx val="0"/>
              <c:layout>
                <c:manualLayout>
                  <c:x val="-0.26453651742873918"/>
                  <c:y val="-0.14715780339503379"/>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130-4368-8038-17C16E742883}"/>
                </c:ext>
              </c:extLst>
            </c:dLbl>
            <c:dLbl>
              <c:idx val="1"/>
              <c:layout>
                <c:manualLayout>
                  <c:x val="0.19811829909201242"/>
                  <c:y val="1.0607722372837669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8130-4368-8038-17C16E74288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'2'!$A$4:$A$6</c:f>
              <c:strCache>
                <c:ptCount val="2"/>
                <c:pt idx="0">
                  <c:v>Female</c:v>
                </c:pt>
                <c:pt idx="1">
                  <c:v>Male</c:v>
                </c:pt>
              </c:strCache>
            </c:strRef>
          </c:cat>
          <c:val>
            <c:numRef>
              <c:f>'2'!$B$4:$B$6</c:f>
              <c:numCache>
                <c:formatCode>#,##0.0,\K</c:formatCode>
                <c:ptCount val="2"/>
                <c:pt idx="0">
                  <c:v>178659</c:v>
                </c:pt>
                <c:pt idx="1">
                  <c:v>120053</c:v>
                </c:pt>
              </c:numCache>
            </c:numRef>
          </c:val>
          <c:extLst>
            <c:ext xmlns:c16="http://schemas.microsoft.com/office/drawing/2014/chart" uri="{C3380CC4-5D6E-409C-BE32-E72D297353CC}">
              <c16:uniqueId val="{00000004-8130-4368-8038-17C16E742883}"/>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4.4811607862642513E-3"/>
          <c:y val="0.14887274015155641"/>
          <c:w val="0.13712707280462566"/>
          <c:h val="9.214530112738607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1.xlsx]3!PivotTable9</c:name>
    <c:fmtId val="26"/>
  </c:pivotSource>
  <c:chart>
    <c:autoTitleDeleted val="1"/>
    <c:pivotFmts>
      <c:pivotFmt>
        <c:idx val="0"/>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noFill/>
          </a:ln>
          <a:effectLst/>
        </c:spPr>
      </c:pivotFmt>
      <c:pivotFmt>
        <c:idx val="6"/>
        <c:spPr>
          <a:solidFill>
            <a:schemeClr val="accent1"/>
          </a:solidFill>
          <a:ln w="19050">
            <a:noFill/>
          </a:ln>
          <a:effectLst/>
        </c:spPr>
      </c:pivotFmt>
      <c:pivotFmt>
        <c:idx val="7"/>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noFill/>
          </a:ln>
          <a:effectLst/>
        </c:spPr>
      </c:pivotFmt>
      <c:pivotFmt>
        <c:idx val="9"/>
        <c:spPr>
          <a:solidFill>
            <a:schemeClr val="accent1"/>
          </a:solidFill>
          <a:ln w="19050">
            <a:noFill/>
          </a:ln>
          <a:effectLst/>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3907596747940466"/>
          <c:y val="9.1521061228530418E-2"/>
          <c:w val="0.62515715791250226"/>
          <c:h val="0.79527712017179308"/>
        </c:manualLayout>
      </c:layout>
      <c:pie3DChart>
        <c:varyColors val="1"/>
        <c:ser>
          <c:idx val="0"/>
          <c:order val="0"/>
          <c:tx>
            <c:strRef>
              <c:f>'3'!$B$3</c:f>
              <c:strCache>
                <c:ptCount val="1"/>
                <c:pt idx="0">
                  <c:v>Total</c:v>
                </c:pt>
              </c:strCache>
            </c:strRef>
          </c:tx>
          <c:dPt>
            <c:idx val="0"/>
            <c:bubble3D val="0"/>
            <c:explosion val="12"/>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196-4E87-937B-720EC5B26CB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196-4E87-937B-720EC5B26CB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'3'!$A$4:$A$6</c:f>
              <c:strCache>
                <c:ptCount val="2"/>
                <c:pt idx="0">
                  <c:v>Female</c:v>
                </c:pt>
                <c:pt idx="1">
                  <c:v>Male</c:v>
                </c:pt>
              </c:strCache>
            </c:strRef>
          </c:cat>
          <c:val>
            <c:numRef>
              <c:f>'3'!$B$4:$B$6</c:f>
              <c:numCache>
                <c:formatCode>0.00%</c:formatCode>
                <c:ptCount val="2"/>
                <c:pt idx="0">
                  <c:v>0.59709680582785574</c:v>
                </c:pt>
                <c:pt idx="1">
                  <c:v>0.40290319417214437</c:v>
                </c:pt>
              </c:numCache>
            </c:numRef>
          </c:val>
          <c:extLst>
            <c:ext xmlns:c16="http://schemas.microsoft.com/office/drawing/2014/chart" uri="{C3380CC4-5D6E-409C-BE32-E72D297353CC}">
              <c16:uniqueId val="{00000004-6196-4E87-937B-720EC5B26CBC}"/>
            </c:ext>
          </c:extLst>
        </c:ser>
        <c:dLbls>
          <c:dLblPos val="inEnd"/>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48152678399662635"/>
          <c:y val="0.84327857669753203"/>
          <c:w val="0.11278943162299442"/>
          <c:h val="0.1023983089856579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1.xlsx]4!PivotTable5</c:name>
    <c:fmtId val="15"/>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s>
    <c:plotArea>
      <c:layout/>
      <c:doughnutChart>
        <c:varyColors val="1"/>
        <c:ser>
          <c:idx val="0"/>
          <c:order val="0"/>
          <c:tx>
            <c:strRef>
              <c:f>'4'!$H$36</c:f>
              <c:strCache>
                <c:ptCount val="1"/>
                <c:pt idx="0">
                  <c:v>Count of 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A2B-42D7-BA1D-B19757BFD7F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A2B-42D7-BA1D-B19757BFD7F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A2B-42D7-BA1D-B19757BFD7F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A2B-42D7-BA1D-B19757BFD7F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A2B-42D7-BA1D-B19757BFD7F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A2B-42D7-BA1D-B19757BFD7F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A2B-42D7-BA1D-B19757BFD7F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A2B-42D7-BA1D-B19757BFD7F1}"/>
              </c:ext>
            </c:extLst>
          </c:dPt>
          <c:cat>
            <c:strRef>
              <c:f>'4'!$G$37:$G$45</c:f>
              <c:strCache>
                <c:ptCount val="8"/>
                <c:pt idx="0">
                  <c:v>Books</c:v>
                </c:pt>
                <c:pt idx="1">
                  <c:v>Clothing</c:v>
                </c:pt>
                <c:pt idx="2">
                  <c:v>Cosmetics</c:v>
                </c:pt>
                <c:pt idx="3">
                  <c:v>Food &amp; Beverage</c:v>
                </c:pt>
                <c:pt idx="4">
                  <c:v>Shoes</c:v>
                </c:pt>
                <c:pt idx="5">
                  <c:v>Souvenir</c:v>
                </c:pt>
                <c:pt idx="6">
                  <c:v>Technology</c:v>
                </c:pt>
                <c:pt idx="7">
                  <c:v>Toys</c:v>
                </c:pt>
              </c:strCache>
            </c:strRef>
          </c:cat>
          <c:val>
            <c:numRef>
              <c:f>'4'!$H$37:$H$45</c:f>
              <c:numCache>
                <c:formatCode>0.00%</c:formatCode>
                <c:ptCount val="8"/>
                <c:pt idx="0">
                  <c:v>5.0081944961138984E-2</c:v>
                </c:pt>
                <c:pt idx="1">
                  <c:v>0.34675286807363986</c:v>
                </c:pt>
                <c:pt idx="2">
                  <c:v>0.15179424273806771</c:v>
                </c:pt>
                <c:pt idx="3">
                  <c:v>0.14856671727480217</c:v>
                </c:pt>
                <c:pt idx="4">
                  <c:v>0.10088782086730949</c:v>
                </c:pt>
                <c:pt idx="5">
                  <c:v>5.0262927697396868E-2</c:v>
                </c:pt>
                <c:pt idx="6">
                  <c:v>5.0232763908020554E-2</c:v>
                </c:pt>
                <c:pt idx="7">
                  <c:v>0.10142071447962436</c:v>
                </c:pt>
              </c:numCache>
            </c:numRef>
          </c:val>
          <c:extLst>
            <c:ext xmlns:c16="http://schemas.microsoft.com/office/drawing/2014/chart" uri="{C3380CC4-5D6E-409C-BE32-E72D297353CC}">
              <c16:uniqueId val="{00000010-BA2B-42D7-BA1D-B19757BFD7F1}"/>
            </c:ext>
          </c:extLst>
        </c:ser>
        <c:ser>
          <c:idx val="1"/>
          <c:order val="1"/>
          <c:tx>
            <c:strRef>
              <c:f>'4'!$I$36</c:f>
              <c:strCache>
                <c:ptCount val="1"/>
                <c:pt idx="0">
                  <c:v>Sum of quantity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2-BA2B-42D7-BA1D-B19757BFD7F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4-BA2B-42D7-BA1D-B19757BFD7F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6-BA2B-42D7-BA1D-B19757BFD7F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8-BA2B-42D7-BA1D-B19757BFD7F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A-BA2B-42D7-BA1D-B19757BFD7F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C-BA2B-42D7-BA1D-B19757BFD7F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1E-BA2B-42D7-BA1D-B19757BFD7F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0-BA2B-42D7-BA1D-B19757BFD7F1}"/>
              </c:ext>
            </c:extLst>
          </c:dPt>
          <c:cat>
            <c:strRef>
              <c:f>'4'!$G$37:$G$45</c:f>
              <c:strCache>
                <c:ptCount val="8"/>
                <c:pt idx="0">
                  <c:v>Books</c:v>
                </c:pt>
                <c:pt idx="1">
                  <c:v>Clothing</c:v>
                </c:pt>
                <c:pt idx="2">
                  <c:v>Cosmetics</c:v>
                </c:pt>
                <c:pt idx="3">
                  <c:v>Food &amp; Beverage</c:v>
                </c:pt>
                <c:pt idx="4">
                  <c:v>Shoes</c:v>
                </c:pt>
                <c:pt idx="5">
                  <c:v>Souvenir</c:v>
                </c:pt>
                <c:pt idx="6">
                  <c:v>Technology</c:v>
                </c:pt>
                <c:pt idx="7">
                  <c:v>Toys</c:v>
                </c:pt>
              </c:strCache>
            </c:strRef>
          </c:cat>
          <c:val>
            <c:numRef>
              <c:f>'4'!$I$37:$I$45</c:f>
              <c:numCache>
                <c:formatCode>0.00%</c:formatCode>
                <c:ptCount val="8"/>
                <c:pt idx="0">
                  <c:v>5.0155333565440961E-2</c:v>
                </c:pt>
                <c:pt idx="1">
                  <c:v>0.34668175366239051</c:v>
                </c:pt>
                <c:pt idx="2">
                  <c:v>0.15220346018907843</c:v>
                </c:pt>
                <c:pt idx="3">
                  <c:v>0.14822638528080559</c:v>
                </c:pt>
                <c:pt idx="4">
                  <c:v>0.10115763678727337</c:v>
                </c:pt>
                <c:pt idx="5">
                  <c:v>4.9783738182597286E-2</c:v>
                </c:pt>
                <c:pt idx="6">
                  <c:v>5.0285894105359011E-2</c:v>
                </c:pt>
                <c:pt idx="7">
                  <c:v>0.10150579822705483</c:v>
                </c:pt>
              </c:numCache>
            </c:numRef>
          </c:val>
          <c:extLst>
            <c:ext xmlns:c16="http://schemas.microsoft.com/office/drawing/2014/chart" uri="{C3380CC4-5D6E-409C-BE32-E72D297353CC}">
              <c16:uniqueId val="{00000021-BA2B-42D7-BA1D-B19757BFD7F1}"/>
            </c:ext>
          </c:extLst>
        </c:ser>
        <c:ser>
          <c:idx val="2"/>
          <c:order val="2"/>
          <c:tx>
            <c:strRef>
              <c:f>'4'!$J$36</c:f>
              <c:strCache>
                <c:ptCount val="1"/>
                <c:pt idx="0">
                  <c:v>Sum of price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3-BA2B-42D7-BA1D-B19757BFD7F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5-BA2B-42D7-BA1D-B19757BFD7F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7-BA2B-42D7-BA1D-B19757BFD7F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9-BA2B-42D7-BA1D-B19757BFD7F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B-BA2B-42D7-BA1D-B19757BFD7F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D-BA2B-42D7-BA1D-B19757BFD7F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F-BA2B-42D7-BA1D-B19757BFD7F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1-BA2B-42D7-BA1D-B19757BFD7F1}"/>
              </c:ext>
            </c:extLst>
          </c:dPt>
          <c:cat>
            <c:strRef>
              <c:f>'4'!$G$37:$G$45</c:f>
              <c:strCache>
                <c:ptCount val="8"/>
                <c:pt idx="0">
                  <c:v>Books</c:v>
                </c:pt>
                <c:pt idx="1">
                  <c:v>Clothing</c:v>
                </c:pt>
                <c:pt idx="2">
                  <c:v>Cosmetics</c:v>
                </c:pt>
                <c:pt idx="3">
                  <c:v>Food &amp; Beverage</c:v>
                </c:pt>
                <c:pt idx="4">
                  <c:v>Shoes</c:v>
                </c:pt>
                <c:pt idx="5">
                  <c:v>Souvenir</c:v>
                </c:pt>
                <c:pt idx="6">
                  <c:v>Technology</c:v>
                </c:pt>
                <c:pt idx="7">
                  <c:v>Toys</c:v>
                </c:pt>
              </c:strCache>
            </c:strRef>
          </c:cat>
          <c:val>
            <c:numRef>
              <c:f>'4'!$J$37:$J$45</c:f>
              <c:numCache>
                <c:formatCode>0,\K</c:formatCode>
                <c:ptCount val="8"/>
                <c:pt idx="0">
                  <c:v>226977.29999999964</c:v>
                </c:pt>
                <c:pt idx="1">
                  <c:v>31075684.639989179</c:v>
                </c:pt>
                <c:pt idx="2">
                  <c:v>1848606.89999989</c:v>
                </c:pt>
                <c:pt idx="3">
                  <c:v>231568.71000001286</c:v>
                </c:pt>
                <c:pt idx="4">
                  <c:v>18135336.889999099</c:v>
                </c:pt>
                <c:pt idx="5">
                  <c:v>174436.83000000281</c:v>
                </c:pt>
                <c:pt idx="6">
                  <c:v>15772050</c:v>
                </c:pt>
                <c:pt idx="7">
                  <c:v>1086704.639999995</c:v>
                </c:pt>
              </c:numCache>
            </c:numRef>
          </c:val>
          <c:extLst>
            <c:ext xmlns:c16="http://schemas.microsoft.com/office/drawing/2014/chart" uri="{C3380CC4-5D6E-409C-BE32-E72D297353CC}">
              <c16:uniqueId val="{00000032-BA2B-42D7-BA1D-B19757BFD7F1}"/>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1.xlsx]5!PivotTable3</c:name>
    <c:fmtId val="2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874578499096041"/>
          <c:y val="0.10083100767467358"/>
          <c:w val="0.65503842901572817"/>
          <c:h val="0.75087916121302778"/>
        </c:manualLayout>
      </c:layout>
      <c:barChart>
        <c:barDir val="col"/>
        <c:grouping val="clustered"/>
        <c:varyColors val="0"/>
        <c:ser>
          <c:idx val="0"/>
          <c:order val="0"/>
          <c:tx>
            <c:strRef>
              <c:f>'5'!$B$3:$B$4</c:f>
              <c:strCache>
                <c:ptCount val="1"/>
                <c:pt idx="0">
                  <c:v>Books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'5'!$A$5:$A$10</c:f>
              <c:strCache>
                <c:ptCount val="5"/>
                <c:pt idx="0">
                  <c:v>18-28</c:v>
                </c:pt>
                <c:pt idx="1">
                  <c:v>29-39</c:v>
                </c:pt>
                <c:pt idx="2">
                  <c:v>40-50</c:v>
                </c:pt>
                <c:pt idx="3">
                  <c:v>51-61</c:v>
                </c:pt>
                <c:pt idx="4">
                  <c:v>62-72</c:v>
                </c:pt>
              </c:strCache>
            </c:strRef>
          </c:cat>
          <c:val>
            <c:numRef>
              <c:f>'5'!$B$5:$B$10</c:f>
              <c:numCache>
                <c:formatCode>#,##0.0,\K</c:formatCode>
                <c:ptCount val="5"/>
                <c:pt idx="0">
                  <c:v>3245</c:v>
                </c:pt>
                <c:pt idx="1">
                  <c:v>3185</c:v>
                </c:pt>
                <c:pt idx="2">
                  <c:v>3109</c:v>
                </c:pt>
                <c:pt idx="3">
                  <c:v>3135</c:v>
                </c:pt>
                <c:pt idx="4">
                  <c:v>2308</c:v>
                </c:pt>
              </c:numCache>
            </c:numRef>
          </c:val>
          <c:extLst>
            <c:ext xmlns:c16="http://schemas.microsoft.com/office/drawing/2014/chart" uri="{C3380CC4-5D6E-409C-BE32-E72D297353CC}">
              <c16:uniqueId val="{00000000-CF31-4629-8D38-7349C9404B20}"/>
            </c:ext>
          </c:extLst>
        </c:ser>
        <c:ser>
          <c:idx val="1"/>
          <c:order val="1"/>
          <c:tx>
            <c:strRef>
              <c:f>'5'!$C$3:$C$4</c:f>
              <c:strCache>
                <c:ptCount val="1"/>
                <c:pt idx="0">
                  <c:v>Clothing</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'5'!$A$5:$A$10</c:f>
              <c:strCache>
                <c:ptCount val="5"/>
                <c:pt idx="0">
                  <c:v>18-28</c:v>
                </c:pt>
                <c:pt idx="1">
                  <c:v>29-39</c:v>
                </c:pt>
                <c:pt idx="2">
                  <c:v>40-50</c:v>
                </c:pt>
                <c:pt idx="3">
                  <c:v>51-61</c:v>
                </c:pt>
                <c:pt idx="4">
                  <c:v>62-72</c:v>
                </c:pt>
              </c:strCache>
            </c:strRef>
          </c:cat>
          <c:val>
            <c:numRef>
              <c:f>'5'!$C$5:$C$10</c:f>
              <c:numCache>
                <c:formatCode>#,##0.0,\K</c:formatCode>
                <c:ptCount val="5"/>
                <c:pt idx="0">
                  <c:v>22147</c:v>
                </c:pt>
                <c:pt idx="1">
                  <c:v>21602</c:v>
                </c:pt>
                <c:pt idx="2">
                  <c:v>22122</c:v>
                </c:pt>
                <c:pt idx="3">
                  <c:v>21825</c:v>
                </c:pt>
                <c:pt idx="4">
                  <c:v>15862</c:v>
                </c:pt>
              </c:numCache>
            </c:numRef>
          </c:val>
          <c:extLst>
            <c:ext xmlns:c16="http://schemas.microsoft.com/office/drawing/2014/chart" uri="{C3380CC4-5D6E-409C-BE32-E72D297353CC}">
              <c16:uniqueId val="{00000001-CF31-4629-8D38-7349C9404B20}"/>
            </c:ext>
          </c:extLst>
        </c:ser>
        <c:ser>
          <c:idx val="2"/>
          <c:order val="2"/>
          <c:tx>
            <c:strRef>
              <c:f>'5'!$D$3:$D$4</c:f>
              <c:strCache>
                <c:ptCount val="1"/>
                <c:pt idx="0">
                  <c:v>Cosmetics</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'5'!$A$5:$A$10</c:f>
              <c:strCache>
                <c:ptCount val="5"/>
                <c:pt idx="0">
                  <c:v>18-28</c:v>
                </c:pt>
                <c:pt idx="1">
                  <c:v>29-39</c:v>
                </c:pt>
                <c:pt idx="2">
                  <c:v>40-50</c:v>
                </c:pt>
                <c:pt idx="3">
                  <c:v>51-61</c:v>
                </c:pt>
                <c:pt idx="4">
                  <c:v>62-72</c:v>
                </c:pt>
              </c:strCache>
            </c:strRef>
          </c:cat>
          <c:val>
            <c:numRef>
              <c:f>'5'!$D$5:$D$10</c:f>
              <c:numCache>
                <c:formatCode>#,##0.0,\K</c:formatCode>
                <c:ptCount val="5"/>
                <c:pt idx="0">
                  <c:v>9400</c:v>
                </c:pt>
                <c:pt idx="1">
                  <c:v>9889</c:v>
                </c:pt>
                <c:pt idx="2">
                  <c:v>9480</c:v>
                </c:pt>
                <c:pt idx="3">
                  <c:v>9751</c:v>
                </c:pt>
                <c:pt idx="4">
                  <c:v>6945</c:v>
                </c:pt>
              </c:numCache>
            </c:numRef>
          </c:val>
          <c:extLst>
            <c:ext xmlns:c16="http://schemas.microsoft.com/office/drawing/2014/chart" uri="{C3380CC4-5D6E-409C-BE32-E72D297353CC}">
              <c16:uniqueId val="{00000002-CF31-4629-8D38-7349C9404B20}"/>
            </c:ext>
          </c:extLst>
        </c:ser>
        <c:ser>
          <c:idx val="3"/>
          <c:order val="3"/>
          <c:tx>
            <c:strRef>
              <c:f>'5'!$E$3:$E$4</c:f>
              <c:strCache>
                <c:ptCount val="1"/>
                <c:pt idx="0">
                  <c:v>Food &amp; Beverage</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'5'!$A$5:$A$10</c:f>
              <c:strCache>
                <c:ptCount val="5"/>
                <c:pt idx="0">
                  <c:v>18-28</c:v>
                </c:pt>
                <c:pt idx="1">
                  <c:v>29-39</c:v>
                </c:pt>
                <c:pt idx="2">
                  <c:v>40-50</c:v>
                </c:pt>
                <c:pt idx="3">
                  <c:v>51-61</c:v>
                </c:pt>
                <c:pt idx="4">
                  <c:v>62-72</c:v>
                </c:pt>
              </c:strCache>
            </c:strRef>
          </c:cat>
          <c:val>
            <c:numRef>
              <c:f>'5'!$E$5:$E$10</c:f>
              <c:numCache>
                <c:formatCode>#,##0.0,\K</c:formatCode>
                <c:ptCount val="5"/>
                <c:pt idx="0">
                  <c:v>9308</c:v>
                </c:pt>
                <c:pt idx="1">
                  <c:v>9735</c:v>
                </c:pt>
                <c:pt idx="2">
                  <c:v>9226</c:v>
                </c:pt>
                <c:pt idx="3">
                  <c:v>9389</c:v>
                </c:pt>
                <c:pt idx="4">
                  <c:v>6619</c:v>
                </c:pt>
              </c:numCache>
            </c:numRef>
          </c:val>
          <c:extLst>
            <c:ext xmlns:c16="http://schemas.microsoft.com/office/drawing/2014/chart" uri="{C3380CC4-5D6E-409C-BE32-E72D297353CC}">
              <c16:uniqueId val="{00000003-CF31-4629-8D38-7349C9404B20}"/>
            </c:ext>
          </c:extLst>
        </c:ser>
        <c:ser>
          <c:idx val="4"/>
          <c:order val="4"/>
          <c:tx>
            <c:strRef>
              <c:f>'5'!$F$3:$F$4</c:f>
              <c:strCache>
                <c:ptCount val="1"/>
                <c:pt idx="0">
                  <c:v>Shoes</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cat>
            <c:strRef>
              <c:f>'5'!$A$5:$A$10</c:f>
              <c:strCache>
                <c:ptCount val="5"/>
                <c:pt idx="0">
                  <c:v>18-28</c:v>
                </c:pt>
                <c:pt idx="1">
                  <c:v>29-39</c:v>
                </c:pt>
                <c:pt idx="2">
                  <c:v>40-50</c:v>
                </c:pt>
                <c:pt idx="3">
                  <c:v>51-61</c:v>
                </c:pt>
                <c:pt idx="4">
                  <c:v>62-72</c:v>
                </c:pt>
              </c:strCache>
            </c:strRef>
          </c:cat>
          <c:val>
            <c:numRef>
              <c:f>'5'!$F$5:$F$10</c:f>
              <c:numCache>
                <c:formatCode>#,##0.0,\K</c:formatCode>
                <c:ptCount val="5"/>
                <c:pt idx="0">
                  <c:v>6502</c:v>
                </c:pt>
                <c:pt idx="1">
                  <c:v>6370</c:v>
                </c:pt>
                <c:pt idx="2">
                  <c:v>6446</c:v>
                </c:pt>
                <c:pt idx="3">
                  <c:v>6229</c:v>
                </c:pt>
                <c:pt idx="4">
                  <c:v>4670</c:v>
                </c:pt>
              </c:numCache>
            </c:numRef>
          </c:val>
          <c:extLst>
            <c:ext xmlns:c16="http://schemas.microsoft.com/office/drawing/2014/chart" uri="{C3380CC4-5D6E-409C-BE32-E72D297353CC}">
              <c16:uniqueId val="{00000004-CF31-4629-8D38-7349C9404B20}"/>
            </c:ext>
          </c:extLst>
        </c:ser>
        <c:ser>
          <c:idx val="5"/>
          <c:order val="5"/>
          <c:tx>
            <c:strRef>
              <c:f>'5'!$G$3:$G$4</c:f>
              <c:strCache>
                <c:ptCount val="1"/>
                <c:pt idx="0">
                  <c:v>Souvenir</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strRef>
              <c:f>'5'!$A$5:$A$10</c:f>
              <c:strCache>
                <c:ptCount val="5"/>
                <c:pt idx="0">
                  <c:v>18-28</c:v>
                </c:pt>
                <c:pt idx="1">
                  <c:v>29-39</c:v>
                </c:pt>
                <c:pt idx="2">
                  <c:v>40-50</c:v>
                </c:pt>
                <c:pt idx="3">
                  <c:v>51-61</c:v>
                </c:pt>
                <c:pt idx="4">
                  <c:v>62-72</c:v>
                </c:pt>
              </c:strCache>
            </c:strRef>
          </c:cat>
          <c:val>
            <c:numRef>
              <c:f>'5'!$G$5:$G$10</c:f>
              <c:numCache>
                <c:formatCode>#,##0.0,\K</c:formatCode>
                <c:ptCount val="5"/>
                <c:pt idx="0">
                  <c:v>3196</c:v>
                </c:pt>
                <c:pt idx="1">
                  <c:v>3216</c:v>
                </c:pt>
                <c:pt idx="2">
                  <c:v>3063</c:v>
                </c:pt>
                <c:pt idx="3">
                  <c:v>3146</c:v>
                </c:pt>
                <c:pt idx="4">
                  <c:v>2250</c:v>
                </c:pt>
              </c:numCache>
            </c:numRef>
          </c:val>
          <c:extLst>
            <c:ext xmlns:c16="http://schemas.microsoft.com/office/drawing/2014/chart" uri="{C3380CC4-5D6E-409C-BE32-E72D297353CC}">
              <c16:uniqueId val="{00000005-CF31-4629-8D38-7349C9404B20}"/>
            </c:ext>
          </c:extLst>
        </c:ser>
        <c:ser>
          <c:idx val="6"/>
          <c:order val="6"/>
          <c:tx>
            <c:strRef>
              <c:f>'5'!$H$3:$H$4</c:f>
              <c:strCache>
                <c:ptCount val="1"/>
                <c:pt idx="0">
                  <c:v>Technology</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cat>
            <c:strRef>
              <c:f>'5'!$A$5:$A$10</c:f>
              <c:strCache>
                <c:ptCount val="5"/>
                <c:pt idx="0">
                  <c:v>18-28</c:v>
                </c:pt>
                <c:pt idx="1">
                  <c:v>29-39</c:v>
                </c:pt>
                <c:pt idx="2">
                  <c:v>40-50</c:v>
                </c:pt>
                <c:pt idx="3">
                  <c:v>51-61</c:v>
                </c:pt>
                <c:pt idx="4">
                  <c:v>62-72</c:v>
                </c:pt>
              </c:strCache>
            </c:strRef>
          </c:cat>
          <c:val>
            <c:numRef>
              <c:f>'5'!$H$5:$H$10</c:f>
              <c:numCache>
                <c:formatCode>#,##0.0,\K</c:formatCode>
                <c:ptCount val="5"/>
                <c:pt idx="0">
                  <c:v>3048</c:v>
                </c:pt>
                <c:pt idx="1">
                  <c:v>3336</c:v>
                </c:pt>
                <c:pt idx="2">
                  <c:v>3227</c:v>
                </c:pt>
                <c:pt idx="3">
                  <c:v>3092</c:v>
                </c:pt>
                <c:pt idx="4">
                  <c:v>2318</c:v>
                </c:pt>
              </c:numCache>
            </c:numRef>
          </c:val>
          <c:extLst>
            <c:ext xmlns:c16="http://schemas.microsoft.com/office/drawing/2014/chart" uri="{C3380CC4-5D6E-409C-BE32-E72D297353CC}">
              <c16:uniqueId val="{00000006-CF31-4629-8D38-7349C9404B20}"/>
            </c:ext>
          </c:extLst>
        </c:ser>
        <c:ser>
          <c:idx val="7"/>
          <c:order val="7"/>
          <c:tx>
            <c:strRef>
              <c:f>'5'!$I$3:$I$4</c:f>
              <c:strCache>
                <c:ptCount val="1"/>
                <c:pt idx="0">
                  <c:v>Toys</c:v>
                </c:pt>
              </c:strCache>
            </c:strRef>
          </c:tx>
          <c:spPr>
            <a:pattFill prst="narHorz">
              <a:fgClr>
                <a:schemeClr val="accent2">
                  <a:lumMod val="60000"/>
                </a:schemeClr>
              </a:fgClr>
              <a:bgClr>
                <a:schemeClr val="accent2">
                  <a:lumMod val="60000"/>
                  <a:lumMod val="20000"/>
                  <a:lumOff val="80000"/>
                </a:schemeClr>
              </a:bgClr>
            </a:pattFill>
            <a:ln>
              <a:noFill/>
            </a:ln>
            <a:effectLst>
              <a:innerShdw blurRad="114300">
                <a:schemeClr val="accent2">
                  <a:lumMod val="60000"/>
                </a:schemeClr>
              </a:innerShdw>
            </a:effectLst>
          </c:spPr>
          <c:invertIfNegative val="0"/>
          <c:cat>
            <c:strRef>
              <c:f>'5'!$A$5:$A$10</c:f>
              <c:strCache>
                <c:ptCount val="5"/>
                <c:pt idx="0">
                  <c:v>18-28</c:v>
                </c:pt>
                <c:pt idx="1">
                  <c:v>29-39</c:v>
                </c:pt>
                <c:pt idx="2">
                  <c:v>40-50</c:v>
                </c:pt>
                <c:pt idx="3">
                  <c:v>51-61</c:v>
                </c:pt>
                <c:pt idx="4">
                  <c:v>62-72</c:v>
                </c:pt>
              </c:strCache>
            </c:strRef>
          </c:cat>
          <c:val>
            <c:numRef>
              <c:f>'5'!$I$5:$I$10</c:f>
              <c:numCache>
                <c:formatCode>#,##0.0,\K</c:formatCode>
                <c:ptCount val="5"/>
                <c:pt idx="0">
                  <c:v>6655</c:v>
                </c:pt>
                <c:pt idx="1">
                  <c:v>6286</c:v>
                </c:pt>
                <c:pt idx="2">
                  <c:v>6385</c:v>
                </c:pt>
                <c:pt idx="3">
                  <c:v>6259</c:v>
                </c:pt>
                <c:pt idx="4">
                  <c:v>4736</c:v>
                </c:pt>
              </c:numCache>
            </c:numRef>
          </c:val>
          <c:extLst>
            <c:ext xmlns:c16="http://schemas.microsoft.com/office/drawing/2014/chart" uri="{C3380CC4-5D6E-409C-BE32-E72D297353CC}">
              <c16:uniqueId val="{00000007-CF31-4629-8D38-7349C9404B20}"/>
            </c:ext>
          </c:extLst>
        </c:ser>
        <c:dLbls>
          <c:showLegendKey val="0"/>
          <c:showVal val="0"/>
          <c:showCatName val="0"/>
          <c:showSerName val="0"/>
          <c:showPercent val="0"/>
          <c:showBubbleSize val="0"/>
        </c:dLbls>
        <c:gapWidth val="164"/>
        <c:overlap val="-22"/>
        <c:axId val="1922246944"/>
        <c:axId val="1922245984"/>
      </c:barChart>
      <c:catAx>
        <c:axId val="192224694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dirty="0"/>
                  <a:t>Age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2245984"/>
        <c:crosses val="autoZero"/>
        <c:auto val="1"/>
        <c:lblAlgn val="ctr"/>
        <c:lblOffset val="100"/>
        <c:noMultiLvlLbl val="0"/>
      </c:catAx>
      <c:valAx>
        <c:axId val="1922245984"/>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dirty="0"/>
                  <a:t>Quantity</a:t>
                </a:r>
              </a:p>
            </c:rich>
          </c:tx>
          <c:layout>
            <c:manualLayout>
              <c:xMode val="edge"/>
              <c:yMode val="edge"/>
              <c:x val="3.716099417202659E-2"/>
              <c:y val="0.40888632953977178"/>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0.0,\K"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224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1.xlsx]67!PivotTable4</c:name>
    <c:fmtId val="8"/>
  </c:pivotSource>
  <c:chart>
    <c:autoTitleDeleted val="1"/>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scene3d>
          <a:sp3d prstMaterial="plastic">
            <a:bevelT w="0" h="0"/>
          </a:sp3d>
        </c:spPr>
      </c:pivotFmt>
      <c:pivotFmt>
        <c:idx val="3"/>
        <c:spPr>
          <a:solidFill>
            <a:schemeClr val="accent1"/>
          </a:solidFill>
          <a:ln>
            <a:noFill/>
          </a:ln>
          <a:effectLst/>
          <a:scene3d>
            <a:camera prst="orthographicFront">
              <a:rot lat="0" lon="0" rev="0"/>
            </a:camera>
            <a:lightRig rig="threePt" dir="tl"/>
          </a:scene3d>
          <a:sp3d prstMaterial="plastic">
            <a:bevelT w="0" h="0"/>
          </a:sp3d>
        </c:spPr>
      </c:pivotFmt>
      <c:pivotFmt>
        <c:idx val="4"/>
        <c:spPr>
          <a:solidFill>
            <a:schemeClr val="accent1"/>
          </a:solidFill>
          <a:ln>
            <a:noFill/>
          </a:ln>
          <a:effectLst/>
          <a:scene3d>
            <a:camera prst="orthographicFront">
              <a:rot lat="0" lon="0" rev="0"/>
            </a:camera>
            <a:lightRig rig="threePt" dir="tl"/>
          </a:scene3d>
          <a:sp3d prstMaterial="plastic">
            <a:bevelT w="0" h="0"/>
          </a:sp3d>
        </c:spPr>
      </c:pivotFmt>
      <c:pivotFmt>
        <c:idx val="5"/>
        <c:spPr>
          <a:solidFill>
            <a:schemeClr val="accent1"/>
          </a:solidFill>
          <a:ln>
            <a:noFill/>
          </a:ln>
          <a:effectLst/>
          <a:scene3d>
            <a:camera prst="orthographicFront">
              <a:rot lat="0" lon="0" rev="0"/>
            </a:camera>
            <a:lightRig rig="threePt" dir="tl"/>
          </a:scene3d>
          <a:sp3d prstMaterial="plastic">
            <a:bevelT w="0" h="0"/>
          </a:sp3d>
        </c:spPr>
      </c:pivotFmt>
      <c:pivotFmt>
        <c:idx val="6"/>
        <c:spPr>
          <a:solidFill>
            <a:schemeClr val="accent1"/>
          </a:solidFill>
          <a:ln>
            <a:noFill/>
          </a:ln>
          <a:effectLst/>
          <a:scene3d>
            <a:camera prst="orthographicFront">
              <a:rot lat="0" lon="0" rev="0"/>
            </a:camera>
            <a:lightRig rig="threePt" dir="tl"/>
          </a:scene3d>
          <a:sp3d prstMaterial="plastic">
            <a:bevelT w="0" h="0"/>
          </a:sp3d>
        </c:spPr>
      </c:pivotFmt>
      <c:pivotFmt>
        <c:idx val="7"/>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threePt" dir="tl"/>
          </a:scene3d>
          <a:sp3d prstMaterial="plastic">
            <a:bevelT w="0" h="0"/>
          </a:sp3d>
        </c:spPr>
      </c:pivotFmt>
      <c:pivotFmt>
        <c:idx val="9"/>
        <c:spPr>
          <a:solidFill>
            <a:schemeClr val="accent1"/>
          </a:solidFill>
          <a:ln>
            <a:noFill/>
          </a:ln>
          <a:effectLst/>
          <a:scene3d>
            <a:camera prst="orthographicFront">
              <a:rot lat="0" lon="0" rev="0"/>
            </a:camera>
            <a:lightRig rig="threePt" dir="tl"/>
          </a:scene3d>
          <a:sp3d prstMaterial="plastic">
            <a:bevelT w="0" h="0"/>
          </a:sp3d>
        </c:spPr>
      </c:pivotFmt>
      <c:pivotFmt>
        <c:idx val="10"/>
        <c:spPr>
          <a:solidFill>
            <a:schemeClr val="accent1"/>
          </a:solidFill>
          <a:ln>
            <a:noFill/>
          </a:ln>
          <a:effectLst/>
          <a:scene3d>
            <a:camera prst="orthographicFront">
              <a:rot lat="0" lon="0" rev="0"/>
            </a:camera>
            <a:lightRig rig="threePt" dir="tl"/>
          </a:scene3d>
          <a:sp3d prstMaterial="plastic">
            <a:bevelT w="0" h="0"/>
          </a:sp3d>
        </c:spPr>
      </c:pivotFmt>
      <c:pivotFmt>
        <c:idx val="11"/>
        <c:spPr>
          <a:solidFill>
            <a:schemeClr val="accent1"/>
          </a:solidFill>
          <a:ln>
            <a:noFill/>
          </a:ln>
          <a:effectLst/>
          <a:scene3d>
            <a:camera prst="orthographicFront">
              <a:rot lat="0" lon="0" rev="0"/>
            </a:camera>
            <a:lightRig rig="threePt" dir="tl"/>
          </a:scene3d>
          <a:sp3d prstMaterial="plastic">
            <a:bevelT w="0" h="0"/>
          </a:sp3d>
        </c:spPr>
      </c:pivotFmt>
      <c:pivotFmt>
        <c:idx val="12"/>
        <c:spPr>
          <a:solidFill>
            <a:schemeClr val="accent1"/>
          </a:solidFill>
          <a:ln>
            <a:noFill/>
          </a:ln>
          <a:effectLst/>
          <a:scene3d>
            <a:camera prst="orthographicFront">
              <a:rot lat="0" lon="0" rev="0"/>
            </a:camera>
            <a:lightRig rig="threePt" dir="tl"/>
          </a:scene3d>
          <a:sp3d prstMaterial="plastic">
            <a:bevelT w="0" h="0"/>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9652987103113077E-2"/>
          <c:y val="7.0707072464484225E-2"/>
          <c:w val="0.51198341093510025"/>
          <c:h val="0.74242443486102261"/>
        </c:manualLayout>
      </c:layout>
      <c:pie3DChart>
        <c:varyColors val="1"/>
        <c:ser>
          <c:idx val="0"/>
          <c:order val="0"/>
          <c:tx>
            <c:strRef>
              <c:f>'67'!$B$3</c:f>
              <c:strCache>
                <c:ptCount val="1"/>
                <c:pt idx="0">
                  <c:v>Total</c:v>
                </c:pt>
              </c:strCache>
            </c:strRef>
          </c:tx>
          <c:dPt>
            <c:idx val="0"/>
            <c:bubble3D val="0"/>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1-82AF-40F0-B4EA-879EF67EAF90}"/>
              </c:ext>
            </c:extLst>
          </c:dPt>
          <c:dPt>
            <c:idx val="1"/>
            <c:bubble3D val="0"/>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3-82AF-40F0-B4EA-879EF67EAF90}"/>
              </c:ext>
            </c:extLst>
          </c:dPt>
          <c:dPt>
            <c:idx val="2"/>
            <c:bubble3D val="0"/>
            <c:spPr>
              <a:gradFill rotWithShape="1">
                <a:gsLst>
                  <a:gs pos="0">
                    <a:schemeClr val="accent3">
                      <a:tint val="94000"/>
                      <a:satMod val="100000"/>
                      <a:lumMod val="104000"/>
                    </a:schemeClr>
                  </a:gs>
                  <a:gs pos="69000">
                    <a:schemeClr val="accent3">
                      <a:shade val="86000"/>
                      <a:satMod val="130000"/>
                      <a:lumMod val="102000"/>
                    </a:schemeClr>
                  </a:gs>
                  <a:gs pos="100000">
                    <a:schemeClr val="accent3">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5-82AF-40F0-B4EA-879EF67EAF90}"/>
              </c:ext>
            </c:extLst>
          </c:dPt>
          <c:dPt>
            <c:idx val="3"/>
            <c:bubble3D val="0"/>
            <c:spPr>
              <a:gradFill rotWithShape="1">
                <a:gsLst>
                  <a:gs pos="0">
                    <a:schemeClr val="accent4">
                      <a:tint val="94000"/>
                      <a:satMod val="100000"/>
                      <a:lumMod val="104000"/>
                    </a:schemeClr>
                  </a:gs>
                  <a:gs pos="69000">
                    <a:schemeClr val="accent4">
                      <a:shade val="86000"/>
                      <a:satMod val="130000"/>
                      <a:lumMod val="102000"/>
                    </a:schemeClr>
                  </a:gs>
                  <a:gs pos="100000">
                    <a:schemeClr val="accent4">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7-82AF-40F0-B4EA-879EF67EAF90}"/>
              </c:ext>
            </c:extLst>
          </c:dPt>
          <c:dPt>
            <c:idx val="4"/>
            <c:bubble3D val="0"/>
            <c:spPr>
              <a:gradFill rotWithShape="1">
                <a:gsLst>
                  <a:gs pos="0">
                    <a:schemeClr val="accent5">
                      <a:tint val="94000"/>
                      <a:satMod val="100000"/>
                      <a:lumMod val="104000"/>
                    </a:schemeClr>
                  </a:gs>
                  <a:gs pos="69000">
                    <a:schemeClr val="accent5">
                      <a:shade val="86000"/>
                      <a:satMod val="130000"/>
                      <a:lumMod val="102000"/>
                    </a:schemeClr>
                  </a:gs>
                  <a:gs pos="100000">
                    <a:schemeClr val="accent5">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9-82AF-40F0-B4EA-879EF67EAF9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'67'!$A$4:$A$9</c:f>
              <c:strCache>
                <c:ptCount val="5"/>
                <c:pt idx="0">
                  <c:v>18-28</c:v>
                </c:pt>
                <c:pt idx="1">
                  <c:v>29-39</c:v>
                </c:pt>
                <c:pt idx="2">
                  <c:v>40-50</c:v>
                </c:pt>
                <c:pt idx="3">
                  <c:v>51-61</c:v>
                </c:pt>
                <c:pt idx="4">
                  <c:v>62-72</c:v>
                </c:pt>
              </c:strCache>
            </c:strRef>
          </c:cat>
          <c:val>
            <c:numRef>
              <c:f>'67'!$B$4:$B$9</c:f>
              <c:numCache>
                <c:formatCode>0.00%</c:formatCode>
                <c:ptCount val="5"/>
                <c:pt idx="0">
                  <c:v>0.21273515187467951</c:v>
                </c:pt>
                <c:pt idx="1">
                  <c:v>0.2128759162251023</c:v>
                </c:pt>
                <c:pt idx="2">
                  <c:v>0.21140794514212172</c:v>
                </c:pt>
                <c:pt idx="3">
                  <c:v>0.20990981026976482</c:v>
                </c:pt>
                <c:pt idx="4">
                  <c:v>0.15307117648833163</c:v>
                </c:pt>
              </c:numCache>
            </c:numRef>
          </c:val>
          <c:extLst>
            <c:ext xmlns:c16="http://schemas.microsoft.com/office/drawing/2014/chart" uri="{C3380CC4-5D6E-409C-BE32-E72D297353CC}">
              <c16:uniqueId val="{0000000A-82AF-40F0-B4EA-879EF67EAF90}"/>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19605296050415766"/>
          <c:y val="0.60709537816887826"/>
          <c:w val="9.3816284831111679E-2"/>
          <c:h val="0.2222566517104273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1.xlsx]67!PivotTable2</c:name>
    <c:fmtId val="8"/>
  </c:pivotSource>
  <c:chart>
    <c:autoTitleDeleted val="1"/>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scene3d>
          <a:sp3d prstMaterial="plastic">
            <a:bevelT w="0" h="0"/>
          </a:sp3d>
        </c:spPr>
      </c:pivotFmt>
      <c:pivotFmt>
        <c:idx val="3"/>
        <c:spPr>
          <a:solidFill>
            <a:schemeClr val="accent1"/>
          </a:solidFill>
          <a:ln>
            <a:noFill/>
          </a:ln>
          <a:effectLst/>
          <a:scene3d>
            <a:camera prst="orthographicFront">
              <a:rot lat="0" lon="0" rev="0"/>
            </a:camera>
            <a:lightRig rig="threePt" dir="tl"/>
          </a:scene3d>
          <a:sp3d prstMaterial="plastic">
            <a:bevelT w="0" h="0"/>
          </a:sp3d>
        </c:spPr>
      </c:pivotFmt>
      <c:pivotFmt>
        <c:idx val="4"/>
        <c:spPr>
          <a:solidFill>
            <a:schemeClr val="accent1"/>
          </a:solidFill>
          <a:ln>
            <a:noFill/>
          </a:ln>
          <a:effectLst/>
          <a:scene3d>
            <a:camera prst="orthographicFront">
              <a:rot lat="0" lon="0" rev="0"/>
            </a:camera>
            <a:lightRig rig="threePt" dir="tl"/>
          </a:scene3d>
          <a:sp3d prstMaterial="plastic">
            <a:bevelT w="0" h="0"/>
          </a:sp3d>
        </c:spPr>
      </c:pivotFmt>
      <c:pivotFmt>
        <c:idx val="5"/>
        <c:spPr>
          <a:solidFill>
            <a:schemeClr val="accent1"/>
          </a:solidFill>
          <a:ln>
            <a:noFill/>
          </a:ln>
          <a:effectLst/>
          <a:scene3d>
            <a:camera prst="orthographicFront">
              <a:rot lat="0" lon="0" rev="0"/>
            </a:camera>
            <a:lightRig rig="threePt" dir="tl"/>
          </a:scene3d>
          <a:sp3d prstMaterial="plastic">
            <a:bevelT w="0" h="0"/>
          </a:sp3d>
        </c:spPr>
      </c:pivotFmt>
      <c:pivotFmt>
        <c:idx val="6"/>
        <c:spPr>
          <a:solidFill>
            <a:schemeClr val="accent1"/>
          </a:solidFill>
          <a:ln>
            <a:noFill/>
          </a:ln>
          <a:effectLst/>
          <a:scene3d>
            <a:camera prst="orthographicFront">
              <a:rot lat="0" lon="0" rev="0"/>
            </a:camera>
            <a:lightRig rig="threePt" dir="tl"/>
          </a:scene3d>
          <a:sp3d prstMaterial="plastic">
            <a:bevelT w="0" h="0"/>
          </a:sp3d>
        </c:spPr>
      </c:pivotFmt>
      <c:pivotFmt>
        <c:idx val="7"/>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threePt" dir="tl"/>
          </a:scene3d>
          <a:sp3d prstMaterial="plastic">
            <a:bevelT w="0" h="0"/>
          </a:sp3d>
        </c:spPr>
      </c:pivotFmt>
      <c:pivotFmt>
        <c:idx val="9"/>
        <c:spPr>
          <a:solidFill>
            <a:schemeClr val="accent1"/>
          </a:solidFill>
          <a:ln>
            <a:noFill/>
          </a:ln>
          <a:effectLst/>
          <a:scene3d>
            <a:camera prst="orthographicFront">
              <a:rot lat="0" lon="0" rev="0"/>
            </a:camera>
            <a:lightRig rig="threePt" dir="tl"/>
          </a:scene3d>
          <a:sp3d prstMaterial="plastic">
            <a:bevelT w="0" h="0"/>
          </a:sp3d>
        </c:spPr>
      </c:pivotFmt>
      <c:pivotFmt>
        <c:idx val="10"/>
        <c:spPr>
          <a:solidFill>
            <a:schemeClr val="accent1"/>
          </a:solidFill>
          <a:ln>
            <a:noFill/>
          </a:ln>
          <a:effectLst/>
          <a:scene3d>
            <a:camera prst="orthographicFront">
              <a:rot lat="0" lon="0" rev="0"/>
            </a:camera>
            <a:lightRig rig="threePt" dir="tl"/>
          </a:scene3d>
          <a:sp3d prstMaterial="plastic">
            <a:bevelT w="0" h="0"/>
          </a:sp3d>
        </c:spPr>
      </c:pivotFmt>
      <c:pivotFmt>
        <c:idx val="11"/>
        <c:spPr>
          <a:solidFill>
            <a:schemeClr val="accent1"/>
          </a:solidFill>
          <a:ln>
            <a:noFill/>
          </a:ln>
          <a:effectLst/>
          <a:scene3d>
            <a:camera prst="orthographicFront">
              <a:rot lat="0" lon="0" rev="0"/>
            </a:camera>
            <a:lightRig rig="threePt" dir="tl"/>
          </a:scene3d>
          <a:sp3d prstMaterial="plastic">
            <a:bevelT w="0" h="0"/>
          </a:sp3d>
        </c:spPr>
      </c:pivotFmt>
      <c:pivotFmt>
        <c:idx val="12"/>
        <c:spPr>
          <a:solidFill>
            <a:schemeClr val="accent1"/>
          </a:solidFill>
          <a:ln>
            <a:noFill/>
          </a:ln>
          <a:effectLst/>
          <a:scene3d>
            <a:camera prst="orthographicFront">
              <a:rot lat="0" lon="0" rev="0"/>
            </a:camera>
            <a:lightRig rig="threePt" dir="tl"/>
          </a:scene3d>
          <a:sp3d prstMaterial="plastic">
            <a:bevelT w="0" h="0"/>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1390017098633016E-2"/>
          <c:y val="0.15388905713980858"/>
          <c:w val="0.41548498187175059"/>
          <c:h val="0.84544955508109998"/>
        </c:manualLayout>
      </c:layout>
      <c:pie3DChart>
        <c:varyColors val="1"/>
        <c:ser>
          <c:idx val="0"/>
          <c:order val="0"/>
          <c:tx>
            <c:strRef>
              <c:f>'67'!$C$23</c:f>
              <c:strCache>
                <c:ptCount val="1"/>
                <c:pt idx="0">
                  <c:v>Total</c:v>
                </c:pt>
              </c:strCache>
            </c:strRef>
          </c:tx>
          <c:dPt>
            <c:idx val="0"/>
            <c:bubble3D val="0"/>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1-4135-434C-8030-A86AB15831DD}"/>
              </c:ext>
            </c:extLst>
          </c:dPt>
          <c:dPt>
            <c:idx val="1"/>
            <c:bubble3D val="0"/>
            <c:spPr>
              <a:gradFill rotWithShape="1">
                <a:gsLst>
                  <a:gs pos="0">
                    <a:schemeClr val="accent3">
                      <a:tint val="94000"/>
                      <a:satMod val="100000"/>
                      <a:lumMod val="104000"/>
                    </a:schemeClr>
                  </a:gs>
                  <a:gs pos="69000">
                    <a:schemeClr val="accent3">
                      <a:shade val="86000"/>
                      <a:satMod val="130000"/>
                      <a:lumMod val="102000"/>
                    </a:schemeClr>
                  </a:gs>
                  <a:gs pos="100000">
                    <a:schemeClr val="accent3">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3-4135-434C-8030-A86AB15831DD}"/>
              </c:ext>
            </c:extLst>
          </c:dPt>
          <c:dPt>
            <c:idx val="2"/>
            <c:bubble3D val="0"/>
            <c:spPr>
              <a:gradFill rotWithShape="1">
                <a:gsLst>
                  <a:gs pos="0">
                    <a:schemeClr val="accent5">
                      <a:tint val="94000"/>
                      <a:satMod val="100000"/>
                      <a:lumMod val="104000"/>
                    </a:schemeClr>
                  </a:gs>
                  <a:gs pos="69000">
                    <a:schemeClr val="accent5">
                      <a:shade val="86000"/>
                      <a:satMod val="130000"/>
                      <a:lumMod val="102000"/>
                    </a:schemeClr>
                  </a:gs>
                  <a:gs pos="100000">
                    <a:schemeClr val="accent5">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5-4135-434C-8030-A86AB15831DD}"/>
              </c:ext>
            </c:extLst>
          </c:dPt>
          <c:dPt>
            <c:idx val="3"/>
            <c:bubble3D val="0"/>
            <c:spPr>
              <a:gradFill rotWithShape="1">
                <a:gsLst>
                  <a:gs pos="0">
                    <a:schemeClr val="accent1">
                      <a:lumMod val="60000"/>
                      <a:tint val="94000"/>
                      <a:satMod val="100000"/>
                      <a:lumMod val="104000"/>
                    </a:schemeClr>
                  </a:gs>
                  <a:gs pos="69000">
                    <a:schemeClr val="accent1">
                      <a:lumMod val="60000"/>
                      <a:shade val="86000"/>
                      <a:satMod val="130000"/>
                      <a:lumMod val="102000"/>
                    </a:schemeClr>
                  </a:gs>
                  <a:gs pos="100000">
                    <a:schemeClr val="accent1">
                      <a:lumMod val="6000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7-4135-434C-8030-A86AB15831DD}"/>
              </c:ext>
            </c:extLst>
          </c:dPt>
          <c:dPt>
            <c:idx val="4"/>
            <c:bubble3D val="0"/>
            <c:spPr>
              <a:gradFill rotWithShape="1">
                <a:gsLst>
                  <a:gs pos="0">
                    <a:schemeClr val="accent3">
                      <a:lumMod val="60000"/>
                      <a:tint val="94000"/>
                      <a:satMod val="100000"/>
                      <a:lumMod val="104000"/>
                    </a:schemeClr>
                  </a:gs>
                  <a:gs pos="69000">
                    <a:schemeClr val="accent3">
                      <a:lumMod val="60000"/>
                      <a:shade val="86000"/>
                      <a:satMod val="130000"/>
                      <a:lumMod val="102000"/>
                    </a:schemeClr>
                  </a:gs>
                  <a:gs pos="100000">
                    <a:schemeClr val="accent3">
                      <a:lumMod val="6000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9-4135-434C-8030-A86AB15831D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'67'!$B$24:$B$29</c:f>
              <c:strCache>
                <c:ptCount val="5"/>
                <c:pt idx="0">
                  <c:v>18-28</c:v>
                </c:pt>
                <c:pt idx="1">
                  <c:v>29-39</c:v>
                </c:pt>
                <c:pt idx="2">
                  <c:v>40-50</c:v>
                </c:pt>
                <c:pt idx="3">
                  <c:v>51-61</c:v>
                </c:pt>
                <c:pt idx="4">
                  <c:v>62-72</c:v>
                </c:pt>
              </c:strCache>
            </c:strRef>
          </c:cat>
          <c:val>
            <c:numRef>
              <c:f>'67'!$C$24:$C$29</c:f>
              <c:numCache>
                <c:formatCode>0.00%</c:formatCode>
                <c:ptCount val="5"/>
                <c:pt idx="0">
                  <c:v>0.21158773100222317</c:v>
                </c:pt>
                <c:pt idx="1">
                  <c:v>0.21257750777908724</c:v>
                </c:pt>
                <c:pt idx="2">
                  <c:v>0.21357697116089469</c:v>
                </c:pt>
                <c:pt idx="3">
                  <c:v>0.20843648059120135</c:v>
                </c:pt>
                <c:pt idx="4">
                  <c:v>0.15382130946659356</c:v>
                </c:pt>
              </c:numCache>
            </c:numRef>
          </c:val>
          <c:extLst>
            <c:ext xmlns:c16="http://schemas.microsoft.com/office/drawing/2014/chart" uri="{C3380CC4-5D6E-409C-BE32-E72D297353CC}">
              <c16:uniqueId val="{0000000A-4135-434C-8030-A86AB15831DD}"/>
            </c:ext>
          </c:extLst>
        </c:ser>
        <c:dLbls>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
          <c:y val="0.12369783667637729"/>
          <c:w val="0.51727052616836455"/>
          <c:h val="7.662092995935752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1.xlsx]10 4!PivotTable5</c:name>
    <c:fmtId val="5"/>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doughnutChart>
        <c:varyColors val="1"/>
        <c:ser>
          <c:idx val="0"/>
          <c:order val="0"/>
          <c:tx>
            <c:strRef>
              <c:f>'10 4'!$W$1</c:f>
              <c:strCache>
                <c:ptCount val="1"/>
                <c:pt idx="0">
                  <c:v>Count of 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290-4298-B35D-C4F60C31EA4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290-4298-B35D-C4F60C31EA4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290-4298-B35D-C4F60C31EA40}"/>
              </c:ext>
            </c:extLst>
          </c:dPt>
          <c:cat>
            <c:strRef>
              <c:f>'10 4'!$V$2:$V$5</c:f>
              <c:strCache>
                <c:ptCount val="3"/>
                <c:pt idx="0">
                  <c:v>Cash</c:v>
                </c:pt>
                <c:pt idx="1">
                  <c:v>Credit Card</c:v>
                </c:pt>
                <c:pt idx="2">
                  <c:v>Debit Card</c:v>
                </c:pt>
              </c:strCache>
            </c:strRef>
          </c:cat>
          <c:val>
            <c:numRef>
              <c:f>'10 4'!$W$2:$W$5</c:f>
              <c:numCache>
                <c:formatCode>0,\K</c:formatCode>
                <c:ptCount val="3"/>
                <c:pt idx="0">
                  <c:v>44447</c:v>
                </c:pt>
                <c:pt idx="1">
                  <c:v>34931</c:v>
                </c:pt>
                <c:pt idx="2">
                  <c:v>20079</c:v>
                </c:pt>
              </c:numCache>
            </c:numRef>
          </c:val>
          <c:extLst>
            <c:ext xmlns:c16="http://schemas.microsoft.com/office/drawing/2014/chart" uri="{C3380CC4-5D6E-409C-BE32-E72D297353CC}">
              <c16:uniqueId val="{00000006-7290-4298-B35D-C4F60C31EA40}"/>
            </c:ext>
          </c:extLst>
        </c:ser>
        <c:ser>
          <c:idx val="1"/>
          <c:order val="1"/>
          <c:tx>
            <c:strRef>
              <c:f>'10 4'!$X$1</c:f>
              <c:strCache>
                <c:ptCount val="1"/>
                <c:pt idx="0">
                  <c:v>Sum of price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8-7290-4298-B35D-C4F60C31EA4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A-7290-4298-B35D-C4F60C31EA4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C-7290-4298-B35D-C4F60C31EA40}"/>
              </c:ext>
            </c:extLst>
          </c:dPt>
          <c:cat>
            <c:strRef>
              <c:f>'10 4'!$V$2:$V$5</c:f>
              <c:strCache>
                <c:ptCount val="3"/>
                <c:pt idx="0">
                  <c:v>Cash</c:v>
                </c:pt>
                <c:pt idx="1">
                  <c:v>Credit Card</c:v>
                </c:pt>
                <c:pt idx="2">
                  <c:v>Debit Card</c:v>
                </c:pt>
              </c:strCache>
            </c:strRef>
          </c:cat>
          <c:val>
            <c:numRef>
              <c:f>'10 4'!$X$2:$X$5</c:f>
              <c:numCache>
                <c:formatCode>0,\K</c:formatCode>
                <c:ptCount val="3"/>
                <c:pt idx="0">
                  <c:v>30705030.980000529</c:v>
                </c:pt>
                <c:pt idx="1">
                  <c:v>24051476.930001289</c:v>
                </c:pt>
                <c:pt idx="2">
                  <c:v>13794858.000001626</c:v>
                </c:pt>
              </c:numCache>
            </c:numRef>
          </c:val>
          <c:extLst>
            <c:ext xmlns:c16="http://schemas.microsoft.com/office/drawing/2014/chart" uri="{C3380CC4-5D6E-409C-BE32-E72D297353CC}">
              <c16:uniqueId val="{0000000D-7290-4298-B35D-C4F60C31EA40}"/>
            </c:ext>
          </c:extLst>
        </c:ser>
        <c:ser>
          <c:idx val="2"/>
          <c:order val="2"/>
          <c:tx>
            <c:strRef>
              <c:f>'10 4'!$Y$1</c:f>
              <c:strCache>
                <c:ptCount val="1"/>
                <c:pt idx="0">
                  <c:v>Sum of quantity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F-7290-4298-B35D-C4F60C31EA4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1-7290-4298-B35D-C4F60C31EA4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3-7290-4298-B35D-C4F60C31EA40}"/>
              </c:ext>
            </c:extLst>
          </c:dPt>
          <c:cat>
            <c:strRef>
              <c:f>'10 4'!$V$2:$V$5</c:f>
              <c:strCache>
                <c:ptCount val="3"/>
                <c:pt idx="0">
                  <c:v>Cash</c:v>
                </c:pt>
                <c:pt idx="1">
                  <c:v>Credit Card</c:v>
                </c:pt>
                <c:pt idx="2">
                  <c:v>Debit Card</c:v>
                </c:pt>
              </c:strCache>
            </c:strRef>
          </c:cat>
          <c:val>
            <c:numRef>
              <c:f>'10 4'!$Y$2:$Y$5</c:f>
              <c:numCache>
                <c:formatCode>0,\K</c:formatCode>
                <c:ptCount val="3"/>
                <c:pt idx="0">
                  <c:v>133370</c:v>
                </c:pt>
                <c:pt idx="1">
                  <c:v>105045</c:v>
                </c:pt>
                <c:pt idx="2">
                  <c:v>60297</c:v>
                </c:pt>
              </c:numCache>
            </c:numRef>
          </c:val>
          <c:extLst>
            <c:ext xmlns:c16="http://schemas.microsoft.com/office/drawing/2014/chart" uri="{C3380CC4-5D6E-409C-BE32-E72D297353CC}">
              <c16:uniqueId val="{00000014-7290-4298-B35D-C4F60C31EA4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1.xlsx]9!PivotTable6</c:name>
    <c:fmtId val="36"/>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cap="all" spc="150" baseline="0">
                <a:solidFill>
                  <a:prstClr val="white">
                    <a:lumMod val="50000"/>
                    <a:lumOff val="50000"/>
                  </a:prstClr>
                </a:solidFill>
                <a:latin typeface="+mn-lt"/>
                <a:ea typeface="+mn-ea"/>
                <a:cs typeface="+mn-cs"/>
              </a:defRPr>
            </a:pPr>
            <a:r>
              <a:rPr lang="en-IN" sz="1600" b="1" u="none" strike="noStrike" dirty="0">
                <a:solidFill>
                  <a:schemeClr val="accent1">
                    <a:lumMod val="20000"/>
                    <a:lumOff val="80000"/>
                  </a:schemeClr>
                </a:solidFill>
                <a:effectLst/>
              </a:rPr>
              <a:t>Payment method</a:t>
            </a:r>
            <a:r>
              <a:rPr lang="en-IN" sz="1600" b="1" u="none" strike="noStrike" baseline="0" dirty="0">
                <a:solidFill>
                  <a:schemeClr val="accent1">
                    <a:lumMod val="20000"/>
                    <a:lumOff val="80000"/>
                  </a:schemeClr>
                </a:solidFill>
                <a:effectLst/>
              </a:rPr>
              <a:t> by</a:t>
            </a:r>
            <a:r>
              <a:rPr lang="en-IN" sz="1600" b="1" u="none" strike="noStrike" dirty="0">
                <a:solidFill>
                  <a:schemeClr val="accent1">
                    <a:lumMod val="20000"/>
                    <a:lumOff val="80000"/>
                  </a:schemeClr>
                </a:solidFill>
                <a:effectLst/>
              </a:rPr>
              <a:t> price</a:t>
            </a:r>
            <a:endParaRPr lang="en-IN" sz="1600" b="1" i="0" u="none" strike="noStrike" dirty="0">
              <a:solidFill>
                <a:schemeClr val="accent1">
                  <a:lumMod val="20000"/>
                  <a:lumOff val="80000"/>
                </a:schemeClr>
              </a:solidFill>
              <a:effectLst/>
              <a:latin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white">
                    <a:lumMod val="50000"/>
                    <a:lumOff val="50000"/>
                  </a:prstClr>
                </a:solidFill>
              </a:defRPr>
            </a:pPr>
            <a:endParaRPr lang="en-IN" sz="1600"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cap="all" spc="150" baseline="0">
              <a:solidFill>
                <a:prstClr val="white">
                  <a:lumMod val="50000"/>
                  <a:lumOff val="50000"/>
                </a:prst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'9'!$B$3</c:f>
              <c:strCache>
                <c:ptCount val="1"/>
                <c:pt idx="0">
                  <c:v>Total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numFmt formatCode="#,##0.0,\K"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'9'!$A$4:$A$7</c:f>
              <c:strCache>
                <c:ptCount val="3"/>
                <c:pt idx="0">
                  <c:v>Cash</c:v>
                </c:pt>
                <c:pt idx="1">
                  <c:v>Credit Card</c:v>
                </c:pt>
                <c:pt idx="2">
                  <c:v>Debit Card</c:v>
                </c:pt>
              </c:strCache>
            </c:strRef>
          </c:cat>
          <c:val>
            <c:numRef>
              <c:f>'9'!$B$4:$B$7</c:f>
              <c:numCache>
                <c:formatCode>#,##0.0,\K</c:formatCode>
                <c:ptCount val="3"/>
                <c:pt idx="0">
                  <c:v>30705030.980000529</c:v>
                </c:pt>
                <c:pt idx="1">
                  <c:v>24051476.930001289</c:v>
                </c:pt>
                <c:pt idx="2">
                  <c:v>13794858.000001626</c:v>
                </c:pt>
              </c:numCache>
            </c:numRef>
          </c:val>
          <c:extLst>
            <c:ext xmlns:c16="http://schemas.microsoft.com/office/drawing/2014/chart" uri="{C3380CC4-5D6E-409C-BE32-E72D297353CC}">
              <c16:uniqueId val="{00000000-2ACB-420A-A22A-984D0CD34B93}"/>
            </c:ext>
          </c:extLst>
        </c:ser>
        <c:dLbls>
          <c:dLblPos val="outEnd"/>
          <c:showLegendKey val="0"/>
          <c:showVal val="1"/>
          <c:showCatName val="0"/>
          <c:showSerName val="0"/>
          <c:showPercent val="0"/>
          <c:showBubbleSize val="0"/>
        </c:dLbls>
        <c:gapWidth val="164"/>
        <c:overlap val="-22"/>
        <c:axId val="1306393183"/>
        <c:axId val="1306372543"/>
      </c:barChart>
      <c:catAx>
        <c:axId val="1306393183"/>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6372543"/>
        <c:crosses val="autoZero"/>
        <c:auto val="1"/>
        <c:lblAlgn val="ctr"/>
        <c:lblOffset val="100"/>
        <c:noMultiLvlLbl val="0"/>
      </c:catAx>
      <c:valAx>
        <c:axId val="1306372543"/>
        <c:scaling>
          <c:orientation val="minMax"/>
        </c:scaling>
        <c:delete val="0"/>
        <c:axPos val="l"/>
        <c:numFmt formatCode="#,##0.0,\K"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639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28B42D-0858-4D5F-A0AF-80D6AE19FFD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9BA92135-18F2-4D1D-82DF-D494FCB7A433}">
      <dgm:prSet/>
      <dgm:spPr/>
      <dgm:t>
        <a:bodyPr/>
        <a:lstStyle/>
        <a:p>
          <a:pPr algn="ctr"/>
          <a:r>
            <a:rPr lang="en-IN" b="1" i="0" dirty="0"/>
            <a:t>Our Team</a:t>
          </a:r>
          <a:endParaRPr lang="en-IN" dirty="0"/>
        </a:p>
      </dgm:t>
    </dgm:pt>
    <dgm:pt modelId="{B1F4DBE0-8DCB-47C2-9A95-91C7FF98C789}" type="parTrans" cxnId="{0C81831B-35D1-4DD2-ADAF-BAC0909FDE0F}">
      <dgm:prSet/>
      <dgm:spPr/>
      <dgm:t>
        <a:bodyPr/>
        <a:lstStyle/>
        <a:p>
          <a:endParaRPr lang="en-IN"/>
        </a:p>
      </dgm:t>
    </dgm:pt>
    <dgm:pt modelId="{19D6E46F-1B8B-4D43-B889-833F7F26A748}" type="sibTrans" cxnId="{0C81831B-35D1-4DD2-ADAF-BAC0909FDE0F}">
      <dgm:prSet/>
      <dgm:spPr/>
      <dgm:t>
        <a:bodyPr/>
        <a:lstStyle/>
        <a:p>
          <a:endParaRPr lang="en-IN"/>
        </a:p>
      </dgm:t>
    </dgm:pt>
    <dgm:pt modelId="{01BB5F48-31D5-4C83-96D4-5DB7565F4159}" type="pres">
      <dgm:prSet presAssocID="{F228B42D-0858-4D5F-A0AF-80D6AE19FFD6}" presName="linear" presStyleCnt="0">
        <dgm:presLayoutVars>
          <dgm:animLvl val="lvl"/>
          <dgm:resizeHandles val="exact"/>
        </dgm:presLayoutVars>
      </dgm:prSet>
      <dgm:spPr/>
    </dgm:pt>
    <dgm:pt modelId="{1AAA8E82-CE99-4510-962A-601173BA7549}" type="pres">
      <dgm:prSet presAssocID="{9BA92135-18F2-4D1D-82DF-D494FCB7A433}" presName="parentText" presStyleLbl="node1" presStyleIdx="0" presStyleCnt="1" custScaleX="41851" custLinFactNeighborX="4247" custLinFactNeighborY="-24932">
        <dgm:presLayoutVars>
          <dgm:chMax val="0"/>
          <dgm:bulletEnabled val="1"/>
        </dgm:presLayoutVars>
      </dgm:prSet>
      <dgm:spPr/>
    </dgm:pt>
  </dgm:ptLst>
  <dgm:cxnLst>
    <dgm:cxn modelId="{0C81831B-35D1-4DD2-ADAF-BAC0909FDE0F}" srcId="{F228B42D-0858-4D5F-A0AF-80D6AE19FFD6}" destId="{9BA92135-18F2-4D1D-82DF-D494FCB7A433}" srcOrd="0" destOrd="0" parTransId="{B1F4DBE0-8DCB-47C2-9A95-91C7FF98C789}" sibTransId="{19D6E46F-1B8B-4D43-B889-833F7F26A748}"/>
    <dgm:cxn modelId="{FF3FE457-EBEE-4D59-8BB7-BA597BB302E9}" type="presOf" srcId="{9BA92135-18F2-4D1D-82DF-D494FCB7A433}" destId="{1AAA8E82-CE99-4510-962A-601173BA7549}" srcOrd="0" destOrd="0" presId="urn:microsoft.com/office/officeart/2005/8/layout/vList2"/>
    <dgm:cxn modelId="{E1AD93BF-1269-46A6-BD9C-0A0359BA32E0}" type="presOf" srcId="{F228B42D-0858-4D5F-A0AF-80D6AE19FFD6}" destId="{01BB5F48-31D5-4C83-96D4-5DB7565F4159}" srcOrd="0" destOrd="0" presId="urn:microsoft.com/office/officeart/2005/8/layout/vList2"/>
    <dgm:cxn modelId="{D426F9EF-EBAC-4FC4-AE19-4C11A023E3FC}" type="presParOf" srcId="{01BB5F48-31D5-4C83-96D4-5DB7565F4159}" destId="{1AAA8E82-CE99-4510-962A-601173BA754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F8643F4-B2FF-48B1-BD08-822D729BBFD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480CC81-8A73-4872-965E-5D82C7CE1D07}">
      <dgm:prSet/>
      <dgm:spPr/>
      <dgm:t>
        <a:bodyPr/>
        <a:lstStyle/>
        <a:p>
          <a:r>
            <a:rPr lang="en-US" b="0" i="0" dirty="0"/>
            <a:t>From the provided data, it's evident that clothing is the most dominant category in terms of quantity of purchases, followed by cosmetics and food &amp; beverage.</a:t>
          </a:r>
          <a:endParaRPr lang="en-IN" dirty="0"/>
        </a:p>
      </dgm:t>
    </dgm:pt>
    <dgm:pt modelId="{40B315CD-4747-48C0-9E5B-0B01B4A71866}" type="parTrans" cxnId="{2BE7BDBD-11BE-4FB0-A626-2D1C61CE8EB0}">
      <dgm:prSet/>
      <dgm:spPr/>
      <dgm:t>
        <a:bodyPr/>
        <a:lstStyle/>
        <a:p>
          <a:endParaRPr lang="en-IN"/>
        </a:p>
      </dgm:t>
    </dgm:pt>
    <dgm:pt modelId="{6B59FD62-82BD-4A60-823D-522E0EFE2128}" type="sibTrans" cxnId="{2BE7BDBD-11BE-4FB0-A626-2D1C61CE8EB0}">
      <dgm:prSet/>
      <dgm:spPr/>
      <dgm:t>
        <a:bodyPr/>
        <a:lstStyle/>
        <a:p>
          <a:endParaRPr lang="en-IN"/>
        </a:p>
      </dgm:t>
    </dgm:pt>
    <dgm:pt modelId="{0C18F3D4-34BC-474A-8859-88A0D251F1F0}" type="pres">
      <dgm:prSet presAssocID="{3F8643F4-B2FF-48B1-BD08-822D729BBFDA}" presName="linear" presStyleCnt="0">
        <dgm:presLayoutVars>
          <dgm:animLvl val="lvl"/>
          <dgm:resizeHandles val="exact"/>
        </dgm:presLayoutVars>
      </dgm:prSet>
      <dgm:spPr/>
    </dgm:pt>
    <dgm:pt modelId="{09BA76C7-DBFA-46F6-AD2F-0699DDAC43D0}" type="pres">
      <dgm:prSet presAssocID="{7480CC81-8A73-4872-965E-5D82C7CE1D07}" presName="parentText" presStyleLbl="node1" presStyleIdx="0" presStyleCnt="1">
        <dgm:presLayoutVars>
          <dgm:chMax val="0"/>
          <dgm:bulletEnabled val="1"/>
        </dgm:presLayoutVars>
      </dgm:prSet>
      <dgm:spPr/>
    </dgm:pt>
  </dgm:ptLst>
  <dgm:cxnLst>
    <dgm:cxn modelId="{C7309753-0252-4881-904B-A5DFE67F6BEE}" type="presOf" srcId="{3F8643F4-B2FF-48B1-BD08-822D729BBFDA}" destId="{0C18F3D4-34BC-474A-8859-88A0D251F1F0}" srcOrd="0" destOrd="0" presId="urn:microsoft.com/office/officeart/2005/8/layout/vList2"/>
    <dgm:cxn modelId="{2BE7BDBD-11BE-4FB0-A626-2D1C61CE8EB0}" srcId="{3F8643F4-B2FF-48B1-BD08-822D729BBFDA}" destId="{7480CC81-8A73-4872-965E-5D82C7CE1D07}" srcOrd="0" destOrd="0" parTransId="{40B315CD-4747-48C0-9E5B-0B01B4A71866}" sibTransId="{6B59FD62-82BD-4A60-823D-522E0EFE2128}"/>
    <dgm:cxn modelId="{65F1ECE0-5045-4800-93A4-3DF001232FA5}" type="presOf" srcId="{7480CC81-8A73-4872-965E-5D82C7CE1D07}" destId="{09BA76C7-DBFA-46F6-AD2F-0699DDAC43D0}" srcOrd="0" destOrd="0" presId="urn:microsoft.com/office/officeart/2005/8/layout/vList2"/>
    <dgm:cxn modelId="{3A7AE875-51EC-4040-BC9F-654FBA015A4A}" type="presParOf" srcId="{0C18F3D4-34BC-474A-8859-88A0D251F1F0}" destId="{09BA76C7-DBFA-46F6-AD2F-0699DDAC43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9769EB2-D61F-441C-999E-F11031C89FB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3189FA0C-36F0-4E4F-AF30-D02894AE9BE2}">
      <dgm:prSet/>
      <dgm:spPr/>
      <dgm:t>
        <a:bodyPr/>
        <a:lstStyle/>
        <a:p>
          <a:r>
            <a:rPr lang="en-US" b="1" i="0" dirty="0"/>
            <a:t>Clothing</a:t>
          </a:r>
          <a:r>
            <a:rPr lang="en-US" b="0" i="0" dirty="0"/>
            <a:t>: Clothing accounts for the highest quantity of purchases, with a total of 103,558 units, representing approximately 34.67% of the grand total.</a:t>
          </a:r>
          <a:endParaRPr lang="en-IN" dirty="0"/>
        </a:p>
      </dgm:t>
    </dgm:pt>
    <dgm:pt modelId="{1F6107BD-692B-4E72-860C-578E2C2CF798}" type="parTrans" cxnId="{2BEC7A26-2BF2-4578-BC80-E24909505F8C}">
      <dgm:prSet/>
      <dgm:spPr/>
      <dgm:t>
        <a:bodyPr/>
        <a:lstStyle/>
        <a:p>
          <a:endParaRPr lang="en-IN"/>
        </a:p>
      </dgm:t>
    </dgm:pt>
    <dgm:pt modelId="{62954284-06DB-4CE5-A13C-42FD847FF9B3}" type="sibTrans" cxnId="{2BEC7A26-2BF2-4578-BC80-E24909505F8C}">
      <dgm:prSet/>
      <dgm:spPr/>
      <dgm:t>
        <a:bodyPr/>
        <a:lstStyle/>
        <a:p>
          <a:endParaRPr lang="en-IN"/>
        </a:p>
      </dgm:t>
    </dgm:pt>
    <dgm:pt modelId="{9A8E6106-143B-4F49-B68B-ABEF755D1E53}">
      <dgm:prSet/>
      <dgm:spPr/>
      <dgm:t>
        <a:bodyPr/>
        <a:lstStyle/>
        <a:p>
          <a:r>
            <a:rPr lang="en-US" b="1" i="0"/>
            <a:t>Cosmetics</a:t>
          </a:r>
          <a:r>
            <a:rPr lang="en-US" b="0" i="0"/>
            <a:t>: The cosmetics category follows clothing, with 45,465 units purchased, accounting for approximately 15.22% of the total quantity.</a:t>
          </a:r>
          <a:endParaRPr lang="en-IN"/>
        </a:p>
      </dgm:t>
    </dgm:pt>
    <dgm:pt modelId="{FAD60AC8-2B2D-4FB2-B9D6-02A8AA19B723}" type="parTrans" cxnId="{8D103FAD-84C0-453B-A015-7A8BBB77C170}">
      <dgm:prSet/>
      <dgm:spPr/>
      <dgm:t>
        <a:bodyPr/>
        <a:lstStyle/>
        <a:p>
          <a:endParaRPr lang="en-IN"/>
        </a:p>
      </dgm:t>
    </dgm:pt>
    <dgm:pt modelId="{B6A26BFB-04F3-453B-B3C7-83384AC2B267}" type="sibTrans" cxnId="{8D103FAD-84C0-453B-A015-7A8BBB77C170}">
      <dgm:prSet/>
      <dgm:spPr/>
      <dgm:t>
        <a:bodyPr/>
        <a:lstStyle/>
        <a:p>
          <a:endParaRPr lang="en-IN"/>
        </a:p>
      </dgm:t>
    </dgm:pt>
    <dgm:pt modelId="{46B41527-D374-42C0-A7E2-4D663B4EEDD4}">
      <dgm:prSet/>
      <dgm:spPr/>
      <dgm:t>
        <a:bodyPr/>
        <a:lstStyle/>
        <a:p>
          <a:r>
            <a:rPr lang="en-US" b="1" i="0"/>
            <a:t>Food &amp; Beverage</a:t>
          </a:r>
          <a:r>
            <a:rPr lang="en-US" b="0" i="0"/>
            <a:t>: Food &amp; beverage purchases amount to 44,277 units, making up approximately 14.82% of the total quantity.</a:t>
          </a:r>
          <a:endParaRPr lang="en-IN"/>
        </a:p>
      </dgm:t>
    </dgm:pt>
    <dgm:pt modelId="{7A6A6788-A486-493B-A5BD-4A8A9146FFD2}" type="parTrans" cxnId="{31113D84-7E42-4BE0-874B-D07ABC65FE62}">
      <dgm:prSet/>
      <dgm:spPr/>
      <dgm:t>
        <a:bodyPr/>
        <a:lstStyle/>
        <a:p>
          <a:endParaRPr lang="en-IN"/>
        </a:p>
      </dgm:t>
    </dgm:pt>
    <dgm:pt modelId="{1C4E2C45-C14E-4138-9F57-97C2820A7068}" type="sibTrans" cxnId="{31113D84-7E42-4BE0-874B-D07ABC65FE62}">
      <dgm:prSet/>
      <dgm:spPr/>
      <dgm:t>
        <a:bodyPr/>
        <a:lstStyle/>
        <a:p>
          <a:endParaRPr lang="en-IN"/>
        </a:p>
      </dgm:t>
    </dgm:pt>
    <dgm:pt modelId="{85C0378A-31A6-4788-B828-8F6ABBA11CE3}">
      <dgm:prSet/>
      <dgm:spPr/>
      <dgm:t>
        <a:bodyPr/>
        <a:lstStyle/>
        <a:p>
          <a:r>
            <a:rPr lang="en-US" b="1" i="0"/>
            <a:t>Toys</a:t>
          </a:r>
          <a:r>
            <a:rPr lang="en-US" b="0" i="0"/>
            <a:t>: Toys represent 30,321 units purchased, accounting for approximately 10.15% of the total quantity.</a:t>
          </a:r>
          <a:endParaRPr lang="en-IN"/>
        </a:p>
      </dgm:t>
    </dgm:pt>
    <dgm:pt modelId="{6DA0FC56-4035-453C-A21B-36F50C4C282F}" type="parTrans" cxnId="{32253657-B74A-43F7-BB62-49113996E91A}">
      <dgm:prSet/>
      <dgm:spPr/>
      <dgm:t>
        <a:bodyPr/>
        <a:lstStyle/>
        <a:p>
          <a:endParaRPr lang="en-IN"/>
        </a:p>
      </dgm:t>
    </dgm:pt>
    <dgm:pt modelId="{DF1F02CB-BBB3-4AD3-A403-94EC49567022}" type="sibTrans" cxnId="{32253657-B74A-43F7-BB62-49113996E91A}">
      <dgm:prSet/>
      <dgm:spPr/>
      <dgm:t>
        <a:bodyPr/>
        <a:lstStyle/>
        <a:p>
          <a:endParaRPr lang="en-IN"/>
        </a:p>
      </dgm:t>
    </dgm:pt>
    <dgm:pt modelId="{4A22B148-29C7-49CF-B9D1-B15CD1E01B7C}">
      <dgm:prSet/>
      <dgm:spPr/>
      <dgm:t>
        <a:bodyPr/>
        <a:lstStyle/>
        <a:p>
          <a:r>
            <a:rPr lang="en-US" b="1" i="0"/>
            <a:t>Shoes</a:t>
          </a:r>
          <a:r>
            <a:rPr lang="en-US" b="0" i="0"/>
            <a:t>: The shoes category closely follows toys, with 30,217 units purchased, accounting for approximately 10.12% of the total quantity.</a:t>
          </a:r>
          <a:endParaRPr lang="en-IN"/>
        </a:p>
      </dgm:t>
    </dgm:pt>
    <dgm:pt modelId="{A891DDCB-7098-4775-867C-6F8585CB0490}" type="parTrans" cxnId="{3E22B8F2-1795-4265-AA34-6C3A606A0C98}">
      <dgm:prSet/>
      <dgm:spPr/>
      <dgm:t>
        <a:bodyPr/>
        <a:lstStyle/>
        <a:p>
          <a:endParaRPr lang="en-IN"/>
        </a:p>
      </dgm:t>
    </dgm:pt>
    <dgm:pt modelId="{0D7AACF8-1219-4682-9DF2-EB589E6AEB4B}" type="sibTrans" cxnId="{3E22B8F2-1795-4265-AA34-6C3A606A0C98}">
      <dgm:prSet/>
      <dgm:spPr/>
      <dgm:t>
        <a:bodyPr/>
        <a:lstStyle/>
        <a:p>
          <a:endParaRPr lang="en-IN"/>
        </a:p>
      </dgm:t>
    </dgm:pt>
    <dgm:pt modelId="{E1AB9B43-4FED-4D56-BE4C-F4BE6D35D5F5}">
      <dgm:prSet/>
      <dgm:spPr/>
      <dgm:t>
        <a:bodyPr/>
        <a:lstStyle/>
        <a:p>
          <a:r>
            <a:rPr lang="en-US" b="1" i="0"/>
            <a:t>Technology</a:t>
          </a:r>
          <a:r>
            <a:rPr lang="en-US" b="0" i="0"/>
            <a:t>: Technology products amount to 15,021 units purchased, representing approximately 5.03% of the total quantity.</a:t>
          </a:r>
          <a:endParaRPr lang="en-IN"/>
        </a:p>
      </dgm:t>
    </dgm:pt>
    <dgm:pt modelId="{1CC45B43-CF5B-4A4E-98FB-50CB0EDB868E}" type="parTrans" cxnId="{E7EFDCCC-0B90-4D77-9CC8-C29926AF1C07}">
      <dgm:prSet/>
      <dgm:spPr/>
      <dgm:t>
        <a:bodyPr/>
        <a:lstStyle/>
        <a:p>
          <a:endParaRPr lang="en-IN"/>
        </a:p>
      </dgm:t>
    </dgm:pt>
    <dgm:pt modelId="{B8D2AF93-DBD3-48A8-A8D1-835936F77F0C}" type="sibTrans" cxnId="{E7EFDCCC-0B90-4D77-9CC8-C29926AF1C07}">
      <dgm:prSet/>
      <dgm:spPr/>
      <dgm:t>
        <a:bodyPr/>
        <a:lstStyle/>
        <a:p>
          <a:endParaRPr lang="en-IN"/>
        </a:p>
      </dgm:t>
    </dgm:pt>
    <dgm:pt modelId="{6BF50D6A-02D9-40ED-930C-67293C533B50}">
      <dgm:prSet/>
      <dgm:spPr/>
      <dgm:t>
        <a:bodyPr/>
        <a:lstStyle/>
        <a:p>
          <a:r>
            <a:rPr lang="en-US" b="1" i="0"/>
            <a:t>Books</a:t>
          </a:r>
          <a:r>
            <a:rPr lang="en-US" b="0" i="0"/>
            <a:t>: Books account for 14,982 units purchased, making up approximately 5.02% of the total quantity.</a:t>
          </a:r>
          <a:endParaRPr lang="en-IN"/>
        </a:p>
      </dgm:t>
    </dgm:pt>
    <dgm:pt modelId="{ED8D3199-6268-4190-8288-FADD616EF6A6}" type="parTrans" cxnId="{5AA41DDC-C57E-4471-9587-82982553D4E0}">
      <dgm:prSet/>
      <dgm:spPr/>
      <dgm:t>
        <a:bodyPr/>
        <a:lstStyle/>
        <a:p>
          <a:endParaRPr lang="en-IN"/>
        </a:p>
      </dgm:t>
    </dgm:pt>
    <dgm:pt modelId="{5982D743-FF5D-4B19-ADDF-4FC22212F3F0}" type="sibTrans" cxnId="{5AA41DDC-C57E-4471-9587-82982553D4E0}">
      <dgm:prSet/>
      <dgm:spPr/>
      <dgm:t>
        <a:bodyPr/>
        <a:lstStyle/>
        <a:p>
          <a:endParaRPr lang="en-IN"/>
        </a:p>
      </dgm:t>
    </dgm:pt>
    <dgm:pt modelId="{CB72D0C1-EE52-43E6-AE4B-9E7ED17E82F2}">
      <dgm:prSet/>
      <dgm:spPr/>
      <dgm:t>
        <a:bodyPr/>
        <a:lstStyle/>
        <a:p>
          <a:r>
            <a:rPr lang="en-US" b="1" i="0"/>
            <a:t>Souvenir</a:t>
          </a:r>
          <a:r>
            <a:rPr lang="en-US" b="0" i="0"/>
            <a:t>: Souvenir purchases amount to 14,871 units, accounting for approximately 4.98% of the total quantity</a:t>
          </a:r>
          <a:endParaRPr lang="en-IN"/>
        </a:p>
      </dgm:t>
    </dgm:pt>
    <dgm:pt modelId="{44CF6B1E-16CF-4851-BD09-4BE8BDC6A34E}" type="parTrans" cxnId="{FDBD744D-5DF3-4A64-AA82-37C30EA624DF}">
      <dgm:prSet/>
      <dgm:spPr/>
      <dgm:t>
        <a:bodyPr/>
        <a:lstStyle/>
        <a:p>
          <a:endParaRPr lang="en-IN"/>
        </a:p>
      </dgm:t>
    </dgm:pt>
    <dgm:pt modelId="{6BBBB0C9-8AE4-45CE-B1C9-58876A4D8DA1}" type="sibTrans" cxnId="{FDBD744D-5DF3-4A64-AA82-37C30EA624DF}">
      <dgm:prSet/>
      <dgm:spPr/>
      <dgm:t>
        <a:bodyPr/>
        <a:lstStyle/>
        <a:p>
          <a:endParaRPr lang="en-IN"/>
        </a:p>
      </dgm:t>
    </dgm:pt>
    <dgm:pt modelId="{1A7EC143-B0CE-4BBA-94B9-61265C99438B}" type="pres">
      <dgm:prSet presAssocID="{C9769EB2-D61F-441C-999E-F11031C89FBE}" presName="linear" presStyleCnt="0">
        <dgm:presLayoutVars>
          <dgm:animLvl val="lvl"/>
          <dgm:resizeHandles val="exact"/>
        </dgm:presLayoutVars>
      </dgm:prSet>
      <dgm:spPr/>
    </dgm:pt>
    <dgm:pt modelId="{2B12FF06-12A9-416C-968F-3A81D47E0AE2}" type="pres">
      <dgm:prSet presAssocID="{3189FA0C-36F0-4E4F-AF30-D02894AE9BE2}" presName="parentText" presStyleLbl="node1" presStyleIdx="0" presStyleCnt="8">
        <dgm:presLayoutVars>
          <dgm:chMax val="0"/>
          <dgm:bulletEnabled val="1"/>
        </dgm:presLayoutVars>
      </dgm:prSet>
      <dgm:spPr/>
    </dgm:pt>
    <dgm:pt modelId="{48EDEFC8-5D3D-4C39-841C-E1DFB4A885BB}" type="pres">
      <dgm:prSet presAssocID="{62954284-06DB-4CE5-A13C-42FD847FF9B3}" presName="spacer" presStyleCnt="0"/>
      <dgm:spPr/>
    </dgm:pt>
    <dgm:pt modelId="{E92D6C6C-536A-4882-8617-7CCA334CCE58}" type="pres">
      <dgm:prSet presAssocID="{9A8E6106-143B-4F49-B68B-ABEF755D1E53}" presName="parentText" presStyleLbl="node1" presStyleIdx="1" presStyleCnt="8">
        <dgm:presLayoutVars>
          <dgm:chMax val="0"/>
          <dgm:bulletEnabled val="1"/>
        </dgm:presLayoutVars>
      </dgm:prSet>
      <dgm:spPr/>
    </dgm:pt>
    <dgm:pt modelId="{D1AAB7F3-7D3D-4B2D-8BD7-B1657F42485E}" type="pres">
      <dgm:prSet presAssocID="{B6A26BFB-04F3-453B-B3C7-83384AC2B267}" presName="spacer" presStyleCnt="0"/>
      <dgm:spPr/>
    </dgm:pt>
    <dgm:pt modelId="{70279BEC-3107-4AEF-9FB5-B822132719AC}" type="pres">
      <dgm:prSet presAssocID="{46B41527-D374-42C0-A7E2-4D663B4EEDD4}" presName="parentText" presStyleLbl="node1" presStyleIdx="2" presStyleCnt="8">
        <dgm:presLayoutVars>
          <dgm:chMax val="0"/>
          <dgm:bulletEnabled val="1"/>
        </dgm:presLayoutVars>
      </dgm:prSet>
      <dgm:spPr/>
    </dgm:pt>
    <dgm:pt modelId="{F3BFAC90-32C9-4D77-9259-A22522106927}" type="pres">
      <dgm:prSet presAssocID="{1C4E2C45-C14E-4138-9F57-97C2820A7068}" presName="spacer" presStyleCnt="0"/>
      <dgm:spPr/>
    </dgm:pt>
    <dgm:pt modelId="{F0C14A0D-89D0-4AA4-B1C7-475D62F3AF4F}" type="pres">
      <dgm:prSet presAssocID="{85C0378A-31A6-4788-B828-8F6ABBA11CE3}" presName="parentText" presStyleLbl="node1" presStyleIdx="3" presStyleCnt="8">
        <dgm:presLayoutVars>
          <dgm:chMax val="0"/>
          <dgm:bulletEnabled val="1"/>
        </dgm:presLayoutVars>
      </dgm:prSet>
      <dgm:spPr/>
    </dgm:pt>
    <dgm:pt modelId="{502F50B0-F188-4F1C-8BB8-EA7F4705856E}" type="pres">
      <dgm:prSet presAssocID="{DF1F02CB-BBB3-4AD3-A403-94EC49567022}" presName="spacer" presStyleCnt="0"/>
      <dgm:spPr/>
    </dgm:pt>
    <dgm:pt modelId="{778C382A-4A11-4E7A-AEA9-427D6706D00E}" type="pres">
      <dgm:prSet presAssocID="{4A22B148-29C7-49CF-B9D1-B15CD1E01B7C}" presName="parentText" presStyleLbl="node1" presStyleIdx="4" presStyleCnt="8">
        <dgm:presLayoutVars>
          <dgm:chMax val="0"/>
          <dgm:bulletEnabled val="1"/>
        </dgm:presLayoutVars>
      </dgm:prSet>
      <dgm:spPr/>
    </dgm:pt>
    <dgm:pt modelId="{9F4CA1B8-8568-4E85-B9AA-58294BD842FD}" type="pres">
      <dgm:prSet presAssocID="{0D7AACF8-1219-4682-9DF2-EB589E6AEB4B}" presName="spacer" presStyleCnt="0"/>
      <dgm:spPr/>
    </dgm:pt>
    <dgm:pt modelId="{7664E5DC-3B89-40D0-91EB-D998DA0DDB01}" type="pres">
      <dgm:prSet presAssocID="{E1AB9B43-4FED-4D56-BE4C-F4BE6D35D5F5}" presName="parentText" presStyleLbl="node1" presStyleIdx="5" presStyleCnt="8">
        <dgm:presLayoutVars>
          <dgm:chMax val="0"/>
          <dgm:bulletEnabled val="1"/>
        </dgm:presLayoutVars>
      </dgm:prSet>
      <dgm:spPr/>
    </dgm:pt>
    <dgm:pt modelId="{59898721-2B9F-42B9-9345-B7B047532688}" type="pres">
      <dgm:prSet presAssocID="{B8D2AF93-DBD3-48A8-A8D1-835936F77F0C}" presName="spacer" presStyleCnt="0"/>
      <dgm:spPr/>
    </dgm:pt>
    <dgm:pt modelId="{0C0C95DC-05CC-47F1-A728-B6ED75C0A2AD}" type="pres">
      <dgm:prSet presAssocID="{6BF50D6A-02D9-40ED-930C-67293C533B50}" presName="parentText" presStyleLbl="node1" presStyleIdx="6" presStyleCnt="8">
        <dgm:presLayoutVars>
          <dgm:chMax val="0"/>
          <dgm:bulletEnabled val="1"/>
        </dgm:presLayoutVars>
      </dgm:prSet>
      <dgm:spPr/>
    </dgm:pt>
    <dgm:pt modelId="{97656B40-82AB-4275-9D16-43B0DF4D96C1}" type="pres">
      <dgm:prSet presAssocID="{5982D743-FF5D-4B19-ADDF-4FC22212F3F0}" presName="spacer" presStyleCnt="0"/>
      <dgm:spPr/>
    </dgm:pt>
    <dgm:pt modelId="{39D035BC-8125-4954-A511-AA14D26BD27B}" type="pres">
      <dgm:prSet presAssocID="{CB72D0C1-EE52-43E6-AE4B-9E7ED17E82F2}" presName="parentText" presStyleLbl="node1" presStyleIdx="7" presStyleCnt="8">
        <dgm:presLayoutVars>
          <dgm:chMax val="0"/>
          <dgm:bulletEnabled val="1"/>
        </dgm:presLayoutVars>
      </dgm:prSet>
      <dgm:spPr/>
    </dgm:pt>
  </dgm:ptLst>
  <dgm:cxnLst>
    <dgm:cxn modelId="{57677200-4FE0-40CB-B8EF-E020504747BD}" type="presOf" srcId="{CB72D0C1-EE52-43E6-AE4B-9E7ED17E82F2}" destId="{39D035BC-8125-4954-A511-AA14D26BD27B}" srcOrd="0" destOrd="0" presId="urn:microsoft.com/office/officeart/2005/8/layout/vList2"/>
    <dgm:cxn modelId="{6FF37922-3EB0-4B41-AB0A-8CA5CC6FAD84}" type="presOf" srcId="{85C0378A-31A6-4788-B828-8F6ABBA11CE3}" destId="{F0C14A0D-89D0-4AA4-B1C7-475D62F3AF4F}" srcOrd="0" destOrd="0" presId="urn:microsoft.com/office/officeart/2005/8/layout/vList2"/>
    <dgm:cxn modelId="{2BEC7A26-2BF2-4578-BC80-E24909505F8C}" srcId="{C9769EB2-D61F-441C-999E-F11031C89FBE}" destId="{3189FA0C-36F0-4E4F-AF30-D02894AE9BE2}" srcOrd="0" destOrd="0" parTransId="{1F6107BD-692B-4E72-860C-578E2C2CF798}" sibTransId="{62954284-06DB-4CE5-A13C-42FD847FF9B3}"/>
    <dgm:cxn modelId="{3630375C-704C-49D9-ABCA-29465D192E5B}" type="presOf" srcId="{E1AB9B43-4FED-4D56-BE4C-F4BE6D35D5F5}" destId="{7664E5DC-3B89-40D0-91EB-D998DA0DDB01}" srcOrd="0" destOrd="0" presId="urn:microsoft.com/office/officeart/2005/8/layout/vList2"/>
    <dgm:cxn modelId="{D397C15E-109A-41E5-A420-DCA9F1CA9261}" type="presOf" srcId="{46B41527-D374-42C0-A7E2-4D663B4EEDD4}" destId="{70279BEC-3107-4AEF-9FB5-B822132719AC}" srcOrd="0" destOrd="0" presId="urn:microsoft.com/office/officeart/2005/8/layout/vList2"/>
    <dgm:cxn modelId="{EEE6334C-A18E-47C0-AF6D-4C0F8D5456A9}" type="presOf" srcId="{3189FA0C-36F0-4E4F-AF30-D02894AE9BE2}" destId="{2B12FF06-12A9-416C-968F-3A81D47E0AE2}" srcOrd="0" destOrd="0" presId="urn:microsoft.com/office/officeart/2005/8/layout/vList2"/>
    <dgm:cxn modelId="{FDBD744D-5DF3-4A64-AA82-37C30EA624DF}" srcId="{C9769EB2-D61F-441C-999E-F11031C89FBE}" destId="{CB72D0C1-EE52-43E6-AE4B-9E7ED17E82F2}" srcOrd="7" destOrd="0" parTransId="{44CF6B1E-16CF-4851-BD09-4BE8BDC6A34E}" sibTransId="{6BBBB0C9-8AE4-45CE-B1C9-58876A4D8DA1}"/>
    <dgm:cxn modelId="{32253657-B74A-43F7-BB62-49113996E91A}" srcId="{C9769EB2-D61F-441C-999E-F11031C89FBE}" destId="{85C0378A-31A6-4788-B828-8F6ABBA11CE3}" srcOrd="3" destOrd="0" parTransId="{6DA0FC56-4035-453C-A21B-36F50C4C282F}" sibTransId="{DF1F02CB-BBB3-4AD3-A403-94EC49567022}"/>
    <dgm:cxn modelId="{31113D84-7E42-4BE0-874B-D07ABC65FE62}" srcId="{C9769EB2-D61F-441C-999E-F11031C89FBE}" destId="{46B41527-D374-42C0-A7E2-4D663B4EEDD4}" srcOrd="2" destOrd="0" parTransId="{7A6A6788-A486-493B-A5BD-4A8A9146FFD2}" sibTransId="{1C4E2C45-C14E-4138-9F57-97C2820A7068}"/>
    <dgm:cxn modelId="{8C09D894-80FC-4A20-9893-0B33F0BB6BB5}" type="presOf" srcId="{9A8E6106-143B-4F49-B68B-ABEF755D1E53}" destId="{E92D6C6C-536A-4882-8617-7CCA334CCE58}" srcOrd="0" destOrd="0" presId="urn:microsoft.com/office/officeart/2005/8/layout/vList2"/>
    <dgm:cxn modelId="{BDC984A8-5956-47DF-8F8C-4A3E501FA118}" type="presOf" srcId="{6BF50D6A-02D9-40ED-930C-67293C533B50}" destId="{0C0C95DC-05CC-47F1-A728-B6ED75C0A2AD}" srcOrd="0" destOrd="0" presId="urn:microsoft.com/office/officeart/2005/8/layout/vList2"/>
    <dgm:cxn modelId="{8D103FAD-84C0-453B-A015-7A8BBB77C170}" srcId="{C9769EB2-D61F-441C-999E-F11031C89FBE}" destId="{9A8E6106-143B-4F49-B68B-ABEF755D1E53}" srcOrd="1" destOrd="0" parTransId="{FAD60AC8-2B2D-4FB2-B9D6-02A8AA19B723}" sibTransId="{B6A26BFB-04F3-453B-B3C7-83384AC2B267}"/>
    <dgm:cxn modelId="{005582C4-CCE5-46A6-89BA-1234D06B83A8}" type="presOf" srcId="{C9769EB2-D61F-441C-999E-F11031C89FBE}" destId="{1A7EC143-B0CE-4BBA-94B9-61265C99438B}" srcOrd="0" destOrd="0" presId="urn:microsoft.com/office/officeart/2005/8/layout/vList2"/>
    <dgm:cxn modelId="{1A8826CC-0903-4DF5-BC7D-39A0557A2DE5}" type="presOf" srcId="{4A22B148-29C7-49CF-B9D1-B15CD1E01B7C}" destId="{778C382A-4A11-4E7A-AEA9-427D6706D00E}" srcOrd="0" destOrd="0" presId="urn:microsoft.com/office/officeart/2005/8/layout/vList2"/>
    <dgm:cxn modelId="{E7EFDCCC-0B90-4D77-9CC8-C29926AF1C07}" srcId="{C9769EB2-D61F-441C-999E-F11031C89FBE}" destId="{E1AB9B43-4FED-4D56-BE4C-F4BE6D35D5F5}" srcOrd="5" destOrd="0" parTransId="{1CC45B43-CF5B-4A4E-98FB-50CB0EDB868E}" sibTransId="{B8D2AF93-DBD3-48A8-A8D1-835936F77F0C}"/>
    <dgm:cxn modelId="{5AA41DDC-C57E-4471-9587-82982553D4E0}" srcId="{C9769EB2-D61F-441C-999E-F11031C89FBE}" destId="{6BF50D6A-02D9-40ED-930C-67293C533B50}" srcOrd="6" destOrd="0" parTransId="{ED8D3199-6268-4190-8288-FADD616EF6A6}" sibTransId="{5982D743-FF5D-4B19-ADDF-4FC22212F3F0}"/>
    <dgm:cxn modelId="{3E22B8F2-1795-4265-AA34-6C3A606A0C98}" srcId="{C9769EB2-D61F-441C-999E-F11031C89FBE}" destId="{4A22B148-29C7-49CF-B9D1-B15CD1E01B7C}" srcOrd="4" destOrd="0" parTransId="{A891DDCB-7098-4775-867C-6F8585CB0490}" sibTransId="{0D7AACF8-1219-4682-9DF2-EB589E6AEB4B}"/>
    <dgm:cxn modelId="{61776AC9-A722-4D63-91E8-9033D75C06F7}" type="presParOf" srcId="{1A7EC143-B0CE-4BBA-94B9-61265C99438B}" destId="{2B12FF06-12A9-416C-968F-3A81D47E0AE2}" srcOrd="0" destOrd="0" presId="urn:microsoft.com/office/officeart/2005/8/layout/vList2"/>
    <dgm:cxn modelId="{D4EB9434-925B-4A80-8710-7F41EDBF9EE5}" type="presParOf" srcId="{1A7EC143-B0CE-4BBA-94B9-61265C99438B}" destId="{48EDEFC8-5D3D-4C39-841C-E1DFB4A885BB}" srcOrd="1" destOrd="0" presId="urn:microsoft.com/office/officeart/2005/8/layout/vList2"/>
    <dgm:cxn modelId="{75BF6E48-6CCA-42CC-B03A-5F5B05A1FABE}" type="presParOf" srcId="{1A7EC143-B0CE-4BBA-94B9-61265C99438B}" destId="{E92D6C6C-536A-4882-8617-7CCA334CCE58}" srcOrd="2" destOrd="0" presId="urn:microsoft.com/office/officeart/2005/8/layout/vList2"/>
    <dgm:cxn modelId="{A79D275D-4B45-4E62-9714-68337FB67D53}" type="presParOf" srcId="{1A7EC143-B0CE-4BBA-94B9-61265C99438B}" destId="{D1AAB7F3-7D3D-4B2D-8BD7-B1657F42485E}" srcOrd="3" destOrd="0" presId="urn:microsoft.com/office/officeart/2005/8/layout/vList2"/>
    <dgm:cxn modelId="{19A32966-F0BC-4320-8307-02972B387DEE}" type="presParOf" srcId="{1A7EC143-B0CE-4BBA-94B9-61265C99438B}" destId="{70279BEC-3107-4AEF-9FB5-B822132719AC}" srcOrd="4" destOrd="0" presId="urn:microsoft.com/office/officeart/2005/8/layout/vList2"/>
    <dgm:cxn modelId="{2E1718D9-4F78-42E0-B66E-D12D8A4C4751}" type="presParOf" srcId="{1A7EC143-B0CE-4BBA-94B9-61265C99438B}" destId="{F3BFAC90-32C9-4D77-9259-A22522106927}" srcOrd="5" destOrd="0" presId="urn:microsoft.com/office/officeart/2005/8/layout/vList2"/>
    <dgm:cxn modelId="{F3097296-4559-428B-B09A-3F6023C44D77}" type="presParOf" srcId="{1A7EC143-B0CE-4BBA-94B9-61265C99438B}" destId="{F0C14A0D-89D0-4AA4-B1C7-475D62F3AF4F}" srcOrd="6" destOrd="0" presId="urn:microsoft.com/office/officeart/2005/8/layout/vList2"/>
    <dgm:cxn modelId="{71DFB810-A79B-43C2-9E58-6C8AA27F3168}" type="presParOf" srcId="{1A7EC143-B0CE-4BBA-94B9-61265C99438B}" destId="{502F50B0-F188-4F1C-8BB8-EA7F4705856E}" srcOrd="7" destOrd="0" presId="urn:microsoft.com/office/officeart/2005/8/layout/vList2"/>
    <dgm:cxn modelId="{E7842C0E-326B-42EC-BB62-4D6717E98952}" type="presParOf" srcId="{1A7EC143-B0CE-4BBA-94B9-61265C99438B}" destId="{778C382A-4A11-4E7A-AEA9-427D6706D00E}" srcOrd="8" destOrd="0" presId="urn:microsoft.com/office/officeart/2005/8/layout/vList2"/>
    <dgm:cxn modelId="{37CDE86C-B85F-43CC-B010-B5AFA8A719EC}" type="presParOf" srcId="{1A7EC143-B0CE-4BBA-94B9-61265C99438B}" destId="{9F4CA1B8-8568-4E85-B9AA-58294BD842FD}" srcOrd="9" destOrd="0" presId="urn:microsoft.com/office/officeart/2005/8/layout/vList2"/>
    <dgm:cxn modelId="{570ED5C8-93F4-4312-9E2F-7AD0DB33ABA9}" type="presParOf" srcId="{1A7EC143-B0CE-4BBA-94B9-61265C99438B}" destId="{7664E5DC-3B89-40D0-91EB-D998DA0DDB01}" srcOrd="10" destOrd="0" presId="urn:microsoft.com/office/officeart/2005/8/layout/vList2"/>
    <dgm:cxn modelId="{97F1D73D-F6B4-42D5-B92D-F308132CBA37}" type="presParOf" srcId="{1A7EC143-B0CE-4BBA-94B9-61265C99438B}" destId="{59898721-2B9F-42B9-9345-B7B047532688}" srcOrd="11" destOrd="0" presId="urn:microsoft.com/office/officeart/2005/8/layout/vList2"/>
    <dgm:cxn modelId="{E1E493F7-D621-41B8-BF2E-297E9917D60B}" type="presParOf" srcId="{1A7EC143-B0CE-4BBA-94B9-61265C99438B}" destId="{0C0C95DC-05CC-47F1-A728-B6ED75C0A2AD}" srcOrd="12" destOrd="0" presId="urn:microsoft.com/office/officeart/2005/8/layout/vList2"/>
    <dgm:cxn modelId="{BB849FB7-CC07-412B-B89C-28D2A73D8B7B}" type="presParOf" srcId="{1A7EC143-B0CE-4BBA-94B9-61265C99438B}" destId="{97656B40-82AB-4275-9D16-43B0DF4D96C1}" srcOrd="13" destOrd="0" presId="urn:microsoft.com/office/officeart/2005/8/layout/vList2"/>
    <dgm:cxn modelId="{D8131896-A583-4870-8F7B-17472C08C62B}" type="presParOf" srcId="{1A7EC143-B0CE-4BBA-94B9-61265C99438B}" destId="{39D035BC-8125-4954-A511-AA14D26BD27B}"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9F6F2AE-11E3-493E-B10A-93E5E29A509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64A02CE-7E75-4C3E-877A-182B8BF8D7B1}">
      <dgm:prSet/>
      <dgm:spPr/>
      <dgm:t>
        <a:bodyPr/>
        <a:lstStyle/>
        <a:p>
          <a:pPr algn="ctr"/>
          <a:r>
            <a:rPr lang="en-US" b="1" i="0" dirty="0"/>
            <a:t>Shopping Distribution According To Age</a:t>
          </a:r>
          <a:endParaRPr lang="en-IN" dirty="0"/>
        </a:p>
      </dgm:t>
    </dgm:pt>
    <dgm:pt modelId="{D7A5437E-EFA5-4D56-AAE2-50E0A8F55C40}" type="parTrans" cxnId="{F508FB2F-0CD4-48F8-9AB0-9EF0E58F6AC0}">
      <dgm:prSet/>
      <dgm:spPr/>
      <dgm:t>
        <a:bodyPr/>
        <a:lstStyle/>
        <a:p>
          <a:endParaRPr lang="en-IN"/>
        </a:p>
      </dgm:t>
    </dgm:pt>
    <dgm:pt modelId="{D82AF4EA-E760-49C3-A0CD-6A73F371790F}" type="sibTrans" cxnId="{F508FB2F-0CD4-48F8-9AB0-9EF0E58F6AC0}">
      <dgm:prSet/>
      <dgm:spPr/>
      <dgm:t>
        <a:bodyPr/>
        <a:lstStyle/>
        <a:p>
          <a:endParaRPr lang="en-IN"/>
        </a:p>
      </dgm:t>
    </dgm:pt>
    <dgm:pt modelId="{EE74497E-10B4-4D04-9602-FAAA5078B0CC}" type="pres">
      <dgm:prSet presAssocID="{39F6F2AE-11E3-493E-B10A-93E5E29A509A}" presName="linear" presStyleCnt="0">
        <dgm:presLayoutVars>
          <dgm:animLvl val="lvl"/>
          <dgm:resizeHandles val="exact"/>
        </dgm:presLayoutVars>
      </dgm:prSet>
      <dgm:spPr/>
    </dgm:pt>
    <dgm:pt modelId="{98A831F0-CDA0-4EB2-8259-914DA09DDDBE}" type="pres">
      <dgm:prSet presAssocID="{B64A02CE-7E75-4C3E-877A-182B8BF8D7B1}" presName="parentText" presStyleLbl="node1" presStyleIdx="0" presStyleCnt="1">
        <dgm:presLayoutVars>
          <dgm:chMax val="0"/>
          <dgm:bulletEnabled val="1"/>
        </dgm:presLayoutVars>
      </dgm:prSet>
      <dgm:spPr/>
    </dgm:pt>
  </dgm:ptLst>
  <dgm:cxnLst>
    <dgm:cxn modelId="{CEEFBB0F-03F5-4667-86F2-1368FB0B8D59}" type="presOf" srcId="{39F6F2AE-11E3-493E-B10A-93E5E29A509A}" destId="{EE74497E-10B4-4D04-9602-FAAA5078B0CC}" srcOrd="0" destOrd="0" presId="urn:microsoft.com/office/officeart/2005/8/layout/vList2"/>
    <dgm:cxn modelId="{F508FB2F-0CD4-48F8-9AB0-9EF0E58F6AC0}" srcId="{39F6F2AE-11E3-493E-B10A-93E5E29A509A}" destId="{B64A02CE-7E75-4C3E-877A-182B8BF8D7B1}" srcOrd="0" destOrd="0" parTransId="{D7A5437E-EFA5-4D56-AAE2-50E0A8F55C40}" sibTransId="{D82AF4EA-E760-49C3-A0CD-6A73F371790F}"/>
    <dgm:cxn modelId="{975DE34F-F7D4-4BDF-B914-9E610C216ADD}" type="presOf" srcId="{B64A02CE-7E75-4C3E-877A-182B8BF8D7B1}" destId="{98A831F0-CDA0-4EB2-8259-914DA09DDDBE}" srcOrd="0" destOrd="0" presId="urn:microsoft.com/office/officeart/2005/8/layout/vList2"/>
    <dgm:cxn modelId="{089858F6-8FA3-4E4A-A888-3B9AA1536CFF}" type="presParOf" srcId="{EE74497E-10B4-4D04-9602-FAAA5078B0CC}" destId="{98A831F0-CDA0-4EB2-8259-914DA09DDDB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9705C37-9D5B-4EC4-86C3-61D21B502C0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385CCC-6ECF-4F5A-A6F8-755612A7715B}">
      <dgm:prSet/>
      <dgm:spPr/>
      <dgm:t>
        <a:bodyPr/>
        <a:lstStyle/>
        <a:p>
          <a:r>
            <a:rPr lang="en-US" b="0" i="0" dirty="0"/>
            <a:t>The 29-39 age group with the highest sum of quantities indicates the members of that age group are making the most purchases across the categories 63619.</a:t>
          </a:r>
          <a:endParaRPr lang="en-IN" dirty="0"/>
        </a:p>
      </dgm:t>
    </dgm:pt>
    <dgm:pt modelId="{DC689177-8708-4D28-8712-0F6FA786E9D2}" type="parTrans" cxnId="{EA6B289A-E01E-408F-AC9A-F865794B345B}">
      <dgm:prSet/>
      <dgm:spPr/>
      <dgm:t>
        <a:bodyPr/>
        <a:lstStyle/>
        <a:p>
          <a:endParaRPr lang="en-IN"/>
        </a:p>
      </dgm:t>
    </dgm:pt>
    <dgm:pt modelId="{3A2882EB-0B29-4856-80E1-EBC47F06F2D6}" type="sibTrans" cxnId="{EA6B289A-E01E-408F-AC9A-F865794B345B}">
      <dgm:prSet/>
      <dgm:spPr/>
      <dgm:t>
        <a:bodyPr/>
        <a:lstStyle/>
        <a:p>
          <a:endParaRPr lang="en-IN"/>
        </a:p>
      </dgm:t>
    </dgm:pt>
    <dgm:pt modelId="{64427A17-A6EF-4A77-8457-965794E61892}">
      <dgm:prSet/>
      <dgm:spPr/>
      <dgm:t>
        <a:bodyPr/>
        <a:lstStyle/>
        <a:p>
          <a:r>
            <a:rPr lang="en-US" dirty="0"/>
            <a:t>The 18-28 age group with </a:t>
          </a:r>
          <a:r>
            <a:rPr lang="en-IN" dirty="0"/>
            <a:t>second highest sum of quantities indicates the members of that age group are making the most purchases 63501  </a:t>
          </a:r>
        </a:p>
      </dgm:t>
    </dgm:pt>
    <dgm:pt modelId="{540F9A11-DE6E-43CC-91C6-8334FCE4FE73}" type="parTrans" cxnId="{CD33663D-36D9-4E3A-B004-2DC90CEA7A12}">
      <dgm:prSet/>
      <dgm:spPr/>
      <dgm:t>
        <a:bodyPr/>
        <a:lstStyle/>
        <a:p>
          <a:endParaRPr lang="en-IN"/>
        </a:p>
      </dgm:t>
    </dgm:pt>
    <dgm:pt modelId="{AD354872-C754-4E8E-9429-EDD2B846EC75}" type="sibTrans" cxnId="{CD33663D-36D9-4E3A-B004-2DC90CEA7A12}">
      <dgm:prSet/>
      <dgm:spPr/>
      <dgm:t>
        <a:bodyPr/>
        <a:lstStyle/>
        <a:p>
          <a:endParaRPr lang="en-IN"/>
        </a:p>
      </dgm:t>
    </dgm:pt>
    <dgm:pt modelId="{C9D4EEF4-1343-4BC7-BF08-FFD4B3B7537B}">
      <dgm:prSet/>
      <dgm:spPr/>
      <dgm:t>
        <a:bodyPr/>
        <a:lstStyle/>
        <a:p>
          <a:r>
            <a:rPr lang="en-IN"/>
            <a:t>The 40-50 age group with the third highest sum of quantities indicates the members of that age group are making the most purchases 63058 </a:t>
          </a:r>
        </a:p>
      </dgm:t>
    </dgm:pt>
    <dgm:pt modelId="{10779D50-378C-4225-BF68-EC69282D1161}" type="parTrans" cxnId="{98A32E62-0D65-4928-905D-A58009C0CAE4}">
      <dgm:prSet/>
      <dgm:spPr/>
      <dgm:t>
        <a:bodyPr/>
        <a:lstStyle/>
        <a:p>
          <a:endParaRPr lang="en-IN"/>
        </a:p>
      </dgm:t>
    </dgm:pt>
    <dgm:pt modelId="{9BC0125A-B23B-4E78-924D-E0513554E71E}" type="sibTrans" cxnId="{98A32E62-0D65-4928-905D-A58009C0CAE4}">
      <dgm:prSet/>
      <dgm:spPr/>
      <dgm:t>
        <a:bodyPr/>
        <a:lstStyle/>
        <a:p>
          <a:endParaRPr lang="en-IN"/>
        </a:p>
      </dgm:t>
    </dgm:pt>
    <dgm:pt modelId="{1EF97644-5EA2-4A8C-AF3A-8873D84080BB}">
      <dgm:prSet/>
      <dgm:spPr/>
      <dgm:t>
        <a:bodyPr/>
        <a:lstStyle/>
        <a:p>
          <a:r>
            <a:rPr lang="en-IN"/>
            <a:t>The 51-61 Ge group with the fourth highest sum of quantities indicates the member of the age group are making the most purchases 62826</a:t>
          </a:r>
        </a:p>
      </dgm:t>
    </dgm:pt>
    <dgm:pt modelId="{34FA0942-95FA-40B7-B063-C60B087B6CDF}" type="parTrans" cxnId="{3B9D7A4E-25F4-4247-9DAE-CD81DCF6D3FB}">
      <dgm:prSet/>
      <dgm:spPr/>
      <dgm:t>
        <a:bodyPr/>
        <a:lstStyle/>
        <a:p>
          <a:endParaRPr lang="en-IN"/>
        </a:p>
      </dgm:t>
    </dgm:pt>
    <dgm:pt modelId="{CA079F6C-8C59-4F3D-A2AD-2565D9E9C5BE}" type="sibTrans" cxnId="{3B9D7A4E-25F4-4247-9DAE-CD81DCF6D3FB}">
      <dgm:prSet/>
      <dgm:spPr/>
      <dgm:t>
        <a:bodyPr/>
        <a:lstStyle/>
        <a:p>
          <a:endParaRPr lang="en-IN"/>
        </a:p>
      </dgm:t>
    </dgm:pt>
    <dgm:pt modelId="{7D3AC4ED-6A3B-478A-9F88-14C94D2CB266}">
      <dgm:prSet/>
      <dgm:spPr/>
      <dgm:t>
        <a:bodyPr/>
        <a:lstStyle/>
        <a:p>
          <a:r>
            <a:rPr lang="en-IN" dirty="0"/>
            <a:t>The 62-72 Ge group with the fourth highest sum of quantities indicates the member of the age group are making the most purchases 62826</a:t>
          </a:r>
        </a:p>
      </dgm:t>
    </dgm:pt>
    <dgm:pt modelId="{22481012-6E52-43CB-976F-8849367BA7B2}" type="parTrans" cxnId="{2C6F92AA-1DC1-43D2-9566-77D400189776}">
      <dgm:prSet/>
      <dgm:spPr/>
      <dgm:t>
        <a:bodyPr/>
        <a:lstStyle/>
        <a:p>
          <a:endParaRPr lang="en-IN"/>
        </a:p>
      </dgm:t>
    </dgm:pt>
    <dgm:pt modelId="{D9630D59-28BD-45BD-BE31-9BDA94841646}" type="sibTrans" cxnId="{2C6F92AA-1DC1-43D2-9566-77D400189776}">
      <dgm:prSet/>
      <dgm:spPr/>
      <dgm:t>
        <a:bodyPr/>
        <a:lstStyle/>
        <a:p>
          <a:endParaRPr lang="en-IN"/>
        </a:p>
      </dgm:t>
    </dgm:pt>
    <dgm:pt modelId="{E0658649-AD54-4E83-A636-2600EDE4A684}" type="pres">
      <dgm:prSet presAssocID="{A9705C37-9D5B-4EC4-86C3-61D21B502C08}" presName="linear" presStyleCnt="0">
        <dgm:presLayoutVars>
          <dgm:animLvl val="lvl"/>
          <dgm:resizeHandles val="exact"/>
        </dgm:presLayoutVars>
      </dgm:prSet>
      <dgm:spPr/>
    </dgm:pt>
    <dgm:pt modelId="{93109E71-1F8C-4D77-B171-FE713620D93F}" type="pres">
      <dgm:prSet presAssocID="{FC385CCC-6ECF-4F5A-A6F8-755612A7715B}" presName="parentText" presStyleLbl="node1" presStyleIdx="0" presStyleCnt="5">
        <dgm:presLayoutVars>
          <dgm:chMax val="0"/>
          <dgm:bulletEnabled val="1"/>
        </dgm:presLayoutVars>
      </dgm:prSet>
      <dgm:spPr/>
    </dgm:pt>
    <dgm:pt modelId="{9D7AEA4D-FE59-4452-9A86-63370B83683B}" type="pres">
      <dgm:prSet presAssocID="{3A2882EB-0B29-4856-80E1-EBC47F06F2D6}" presName="spacer" presStyleCnt="0"/>
      <dgm:spPr/>
    </dgm:pt>
    <dgm:pt modelId="{DCF29AF8-AE03-4E85-BAD6-0CE28D2ADDEE}" type="pres">
      <dgm:prSet presAssocID="{64427A17-A6EF-4A77-8457-965794E61892}" presName="parentText" presStyleLbl="node1" presStyleIdx="1" presStyleCnt="5">
        <dgm:presLayoutVars>
          <dgm:chMax val="0"/>
          <dgm:bulletEnabled val="1"/>
        </dgm:presLayoutVars>
      </dgm:prSet>
      <dgm:spPr/>
    </dgm:pt>
    <dgm:pt modelId="{B3E77908-ED82-4EE1-B87E-A05D8042CBBD}" type="pres">
      <dgm:prSet presAssocID="{AD354872-C754-4E8E-9429-EDD2B846EC75}" presName="spacer" presStyleCnt="0"/>
      <dgm:spPr/>
    </dgm:pt>
    <dgm:pt modelId="{C02A6836-CA9C-448C-9E77-FF4E85DBC30E}" type="pres">
      <dgm:prSet presAssocID="{C9D4EEF4-1343-4BC7-BF08-FFD4B3B7537B}" presName="parentText" presStyleLbl="node1" presStyleIdx="2" presStyleCnt="5">
        <dgm:presLayoutVars>
          <dgm:chMax val="0"/>
          <dgm:bulletEnabled val="1"/>
        </dgm:presLayoutVars>
      </dgm:prSet>
      <dgm:spPr/>
    </dgm:pt>
    <dgm:pt modelId="{4A3954BF-D859-4AD9-A086-5674FE14FAA6}" type="pres">
      <dgm:prSet presAssocID="{9BC0125A-B23B-4E78-924D-E0513554E71E}" presName="spacer" presStyleCnt="0"/>
      <dgm:spPr/>
    </dgm:pt>
    <dgm:pt modelId="{CBB5F2A3-E43D-43D0-9CDB-C80A8672D35A}" type="pres">
      <dgm:prSet presAssocID="{1EF97644-5EA2-4A8C-AF3A-8873D84080BB}" presName="parentText" presStyleLbl="node1" presStyleIdx="3" presStyleCnt="5">
        <dgm:presLayoutVars>
          <dgm:chMax val="0"/>
          <dgm:bulletEnabled val="1"/>
        </dgm:presLayoutVars>
      </dgm:prSet>
      <dgm:spPr/>
    </dgm:pt>
    <dgm:pt modelId="{0B9DF3BC-22A9-45B6-8954-FBCF86CA340D}" type="pres">
      <dgm:prSet presAssocID="{CA079F6C-8C59-4F3D-A2AD-2565D9E9C5BE}" presName="spacer" presStyleCnt="0"/>
      <dgm:spPr/>
    </dgm:pt>
    <dgm:pt modelId="{FDE3CD38-9458-440E-96B5-F3C3A2FD4991}" type="pres">
      <dgm:prSet presAssocID="{7D3AC4ED-6A3B-478A-9F88-14C94D2CB266}" presName="parentText" presStyleLbl="node1" presStyleIdx="4" presStyleCnt="5">
        <dgm:presLayoutVars>
          <dgm:chMax val="0"/>
          <dgm:bulletEnabled val="1"/>
        </dgm:presLayoutVars>
      </dgm:prSet>
      <dgm:spPr/>
    </dgm:pt>
  </dgm:ptLst>
  <dgm:cxnLst>
    <dgm:cxn modelId="{88FF240B-4375-47F6-B2B7-22BABEEFC0F6}" type="presOf" srcId="{A9705C37-9D5B-4EC4-86C3-61D21B502C08}" destId="{E0658649-AD54-4E83-A636-2600EDE4A684}" srcOrd="0" destOrd="0" presId="urn:microsoft.com/office/officeart/2005/8/layout/vList2"/>
    <dgm:cxn modelId="{6228E21C-B39E-4F54-A7A3-71D39365E688}" type="presOf" srcId="{64427A17-A6EF-4A77-8457-965794E61892}" destId="{DCF29AF8-AE03-4E85-BAD6-0CE28D2ADDEE}" srcOrd="0" destOrd="0" presId="urn:microsoft.com/office/officeart/2005/8/layout/vList2"/>
    <dgm:cxn modelId="{CD33663D-36D9-4E3A-B004-2DC90CEA7A12}" srcId="{A9705C37-9D5B-4EC4-86C3-61D21B502C08}" destId="{64427A17-A6EF-4A77-8457-965794E61892}" srcOrd="1" destOrd="0" parTransId="{540F9A11-DE6E-43CC-91C6-8334FCE4FE73}" sibTransId="{AD354872-C754-4E8E-9429-EDD2B846EC75}"/>
    <dgm:cxn modelId="{BA0B4F5E-B31C-47CA-B42C-B76314CEF43E}" type="presOf" srcId="{C9D4EEF4-1343-4BC7-BF08-FFD4B3B7537B}" destId="{C02A6836-CA9C-448C-9E77-FF4E85DBC30E}" srcOrd="0" destOrd="0" presId="urn:microsoft.com/office/officeart/2005/8/layout/vList2"/>
    <dgm:cxn modelId="{98A32E62-0D65-4928-905D-A58009C0CAE4}" srcId="{A9705C37-9D5B-4EC4-86C3-61D21B502C08}" destId="{C9D4EEF4-1343-4BC7-BF08-FFD4B3B7537B}" srcOrd="2" destOrd="0" parTransId="{10779D50-378C-4225-BF68-EC69282D1161}" sibTransId="{9BC0125A-B23B-4E78-924D-E0513554E71E}"/>
    <dgm:cxn modelId="{3B9D7A4E-25F4-4247-9DAE-CD81DCF6D3FB}" srcId="{A9705C37-9D5B-4EC4-86C3-61D21B502C08}" destId="{1EF97644-5EA2-4A8C-AF3A-8873D84080BB}" srcOrd="3" destOrd="0" parTransId="{34FA0942-95FA-40B7-B063-C60B087B6CDF}" sibTransId="{CA079F6C-8C59-4F3D-A2AD-2565D9E9C5BE}"/>
    <dgm:cxn modelId="{EA6B289A-E01E-408F-AC9A-F865794B345B}" srcId="{A9705C37-9D5B-4EC4-86C3-61D21B502C08}" destId="{FC385CCC-6ECF-4F5A-A6F8-755612A7715B}" srcOrd="0" destOrd="0" parTransId="{DC689177-8708-4D28-8712-0F6FA786E9D2}" sibTransId="{3A2882EB-0B29-4856-80E1-EBC47F06F2D6}"/>
    <dgm:cxn modelId="{2C6F92AA-1DC1-43D2-9566-77D400189776}" srcId="{A9705C37-9D5B-4EC4-86C3-61D21B502C08}" destId="{7D3AC4ED-6A3B-478A-9F88-14C94D2CB266}" srcOrd="4" destOrd="0" parTransId="{22481012-6E52-43CB-976F-8849367BA7B2}" sibTransId="{D9630D59-28BD-45BD-BE31-9BDA94841646}"/>
    <dgm:cxn modelId="{F51CDABF-2729-4CF2-A4A7-4089F923B8D6}" type="presOf" srcId="{7D3AC4ED-6A3B-478A-9F88-14C94D2CB266}" destId="{FDE3CD38-9458-440E-96B5-F3C3A2FD4991}" srcOrd="0" destOrd="0" presId="urn:microsoft.com/office/officeart/2005/8/layout/vList2"/>
    <dgm:cxn modelId="{00F691E6-A60C-4F41-B0CA-B62E95A1266D}" type="presOf" srcId="{FC385CCC-6ECF-4F5A-A6F8-755612A7715B}" destId="{93109E71-1F8C-4D77-B171-FE713620D93F}" srcOrd="0" destOrd="0" presId="urn:microsoft.com/office/officeart/2005/8/layout/vList2"/>
    <dgm:cxn modelId="{D6455AF2-8353-4D77-B9AB-C2714708A639}" type="presOf" srcId="{1EF97644-5EA2-4A8C-AF3A-8873D84080BB}" destId="{CBB5F2A3-E43D-43D0-9CDB-C80A8672D35A}" srcOrd="0" destOrd="0" presId="urn:microsoft.com/office/officeart/2005/8/layout/vList2"/>
    <dgm:cxn modelId="{D6172614-71E2-4C66-A485-7EF4B0CA0904}" type="presParOf" srcId="{E0658649-AD54-4E83-A636-2600EDE4A684}" destId="{93109E71-1F8C-4D77-B171-FE713620D93F}" srcOrd="0" destOrd="0" presId="urn:microsoft.com/office/officeart/2005/8/layout/vList2"/>
    <dgm:cxn modelId="{86507BBB-2A0E-4442-B139-ED629CDC76B2}" type="presParOf" srcId="{E0658649-AD54-4E83-A636-2600EDE4A684}" destId="{9D7AEA4D-FE59-4452-9A86-63370B83683B}" srcOrd="1" destOrd="0" presId="urn:microsoft.com/office/officeart/2005/8/layout/vList2"/>
    <dgm:cxn modelId="{B7D4DCB2-4596-4515-ACC4-F977AC8E63D2}" type="presParOf" srcId="{E0658649-AD54-4E83-A636-2600EDE4A684}" destId="{DCF29AF8-AE03-4E85-BAD6-0CE28D2ADDEE}" srcOrd="2" destOrd="0" presId="urn:microsoft.com/office/officeart/2005/8/layout/vList2"/>
    <dgm:cxn modelId="{B7950F1D-28FB-476D-B4CD-8F709A8D8D76}" type="presParOf" srcId="{E0658649-AD54-4E83-A636-2600EDE4A684}" destId="{B3E77908-ED82-4EE1-B87E-A05D8042CBBD}" srcOrd="3" destOrd="0" presId="urn:microsoft.com/office/officeart/2005/8/layout/vList2"/>
    <dgm:cxn modelId="{2B88E2CE-ED26-4538-9A19-0BD781247B27}" type="presParOf" srcId="{E0658649-AD54-4E83-A636-2600EDE4A684}" destId="{C02A6836-CA9C-448C-9E77-FF4E85DBC30E}" srcOrd="4" destOrd="0" presId="urn:microsoft.com/office/officeart/2005/8/layout/vList2"/>
    <dgm:cxn modelId="{A9BE3431-6FC4-4B15-859E-1F4967057A0B}" type="presParOf" srcId="{E0658649-AD54-4E83-A636-2600EDE4A684}" destId="{4A3954BF-D859-4AD9-A086-5674FE14FAA6}" srcOrd="5" destOrd="0" presId="urn:microsoft.com/office/officeart/2005/8/layout/vList2"/>
    <dgm:cxn modelId="{F1219011-1A4B-445F-9BA3-E6CD12FD0343}" type="presParOf" srcId="{E0658649-AD54-4E83-A636-2600EDE4A684}" destId="{CBB5F2A3-E43D-43D0-9CDB-C80A8672D35A}" srcOrd="6" destOrd="0" presId="urn:microsoft.com/office/officeart/2005/8/layout/vList2"/>
    <dgm:cxn modelId="{837F9A24-A936-432B-BD7B-51E791BB117F}" type="presParOf" srcId="{E0658649-AD54-4E83-A636-2600EDE4A684}" destId="{0B9DF3BC-22A9-45B6-8954-FBCF86CA340D}" srcOrd="7" destOrd="0" presId="urn:microsoft.com/office/officeart/2005/8/layout/vList2"/>
    <dgm:cxn modelId="{24A7B68F-B63E-48C8-9672-8EB576B6F6F4}" type="presParOf" srcId="{E0658649-AD54-4E83-A636-2600EDE4A684}" destId="{FDE3CD38-9458-440E-96B5-F3C3A2FD499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41A51A4-C3E9-4D17-9B57-5EF82C9EED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20BB616-469B-4C59-BBEA-41BACC37C9DA}">
      <dgm:prSet/>
      <dgm:spPr/>
      <dgm:t>
        <a:bodyPr/>
        <a:lstStyle/>
        <a:p>
          <a:r>
            <a:rPr lang="en-US" b="1" i="0" dirty="0"/>
            <a:t> We Sell More Products To cat Age</a:t>
          </a:r>
          <a:endParaRPr lang="en-IN" dirty="0"/>
        </a:p>
      </dgm:t>
    </dgm:pt>
    <dgm:pt modelId="{69F2815C-6884-4B7D-AE12-3F684F09A102}" type="parTrans" cxnId="{AC927399-127F-4CD2-BA6B-CFEEFA28CB0F}">
      <dgm:prSet/>
      <dgm:spPr/>
      <dgm:t>
        <a:bodyPr/>
        <a:lstStyle/>
        <a:p>
          <a:endParaRPr lang="en-IN"/>
        </a:p>
      </dgm:t>
    </dgm:pt>
    <dgm:pt modelId="{97F88CBF-94CA-4865-A2C6-B589F05918D2}" type="sibTrans" cxnId="{AC927399-127F-4CD2-BA6B-CFEEFA28CB0F}">
      <dgm:prSet/>
      <dgm:spPr/>
      <dgm:t>
        <a:bodyPr/>
        <a:lstStyle/>
        <a:p>
          <a:endParaRPr lang="en-IN"/>
        </a:p>
      </dgm:t>
    </dgm:pt>
    <dgm:pt modelId="{16F6C61A-0215-469F-8D6E-F1E417A50AEB}" type="pres">
      <dgm:prSet presAssocID="{941A51A4-C3E9-4D17-9B57-5EF82C9EED4C}" presName="linear" presStyleCnt="0">
        <dgm:presLayoutVars>
          <dgm:animLvl val="lvl"/>
          <dgm:resizeHandles val="exact"/>
        </dgm:presLayoutVars>
      </dgm:prSet>
      <dgm:spPr/>
    </dgm:pt>
    <dgm:pt modelId="{D05B59F0-C5B2-4FE4-ADC0-0584182BDAC8}" type="pres">
      <dgm:prSet presAssocID="{020BB616-469B-4C59-BBEA-41BACC37C9DA}" presName="parentText" presStyleLbl="node1" presStyleIdx="0" presStyleCnt="1">
        <dgm:presLayoutVars>
          <dgm:chMax val="0"/>
          <dgm:bulletEnabled val="1"/>
        </dgm:presLayoutVars>
      </dgm:prSet>
      <dgm:spPr/>
    </dgm:pt>
  </dgm:ptLst>
  <dgm:cxnLst>
    <dgm:cxn modelId="{65BCA974-85B4-4007-870A-0126043964EC}" type="presOf" srcId="{020BB616-469B-4C59-BBEA-41BACC37C9DA}" destId="{D05B59F0-C5B2-4FE4-ADC0-0584182BDAC8}" srcOrd="0" destOrd="0" presId="urn:microsoft.com/office/officeart/2005/8/layout/vList2"/>
    <dgm:cxn modelId="{AC927399-127F-4CD2-BA6B-CFEEFA28CB0F}" srcId="{941A51A4-C3E9-4D17-9B57-5EF82C9EED4C}" destId="{020BB616-469B-4C59-BBEA-41BACC37C9DA}" srcOrd="0" destOrd="0" parTransId="{69F2815C-6884-4B7D-AE12-3F684F09A102}" sibTransId="{97F88CBF-94CA-4865-A2C6-B589F05918D2}"/>
    <dgm:cxn modelId="{260F03B7-6FB2-4F6E-AB30-3B11A20B72A2}" type="presOf" srcId="{941A51A4-C3E9-4D17-9B57-5EF82C9EED4C}" destId="{16F6C61A-0215-469F-8D6E-F1E417A50AEB}" srcOrd="0" destOrd="0" presId="urn:microsoft.com/office/officeart/2005/8/layout/vList2"/>
    <dgm:cxn modelId="{C63772A2-85C9-4467-97A0-E9D2C246D642}" type="presParOf" srcId="{16F6C61A-0215-469F-8D6E-F1E417A50AEB}" destId="{D05B59F0-C5B2-4FE4-ADC0-0584182BDAC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D2188C9-383F-4744-ABDC-1365967CEA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DCB4A950-DCF7-4AAC-A88F-E4CE5E2AE80C}">
      <dgm:prSet/>
      <dgm:spPr/>
      <dgm:t>
        <a:bodyPr/>
        <a:lstStyle/>
        <a:p>
          <a:r>
            <a:rPr lang="en-US" i="0" dirty="0"/>
            <a:t>Based on the provided data, it appears that the </a:t>
          </a:r>
          <a:r>
            <a:rPr lang="en-US" b="1" i="0" dirty="0"/>
            <a:t>29-39</a:t>
          </a:r>
          <a:r>
            <a:rPr lang="en-US" i="0" dirty="0"/>
            <a:t> age category has the highest percentage of product sales at </a:t>
          </a:r>
          <a:r>
            <a:rPr lang="en-US" b="1" i="0" dirty="0"/>
            <a:t>21.29%</a:t>
          </a:r>
          <a:r>
            <a:rPr lang="en-US" i="0" dirty="0"/>
            <a:t>closely followed by the </a:t>
          </a:r>
          <a:r>
            <a:rPr lang="en-US" b="1" i="0" dirty="0"/>
            <a:t>18-28</a:t>
          </a:r>
          <a:r>
            <a:rPr lang="en-US" i="0" dirty="0"/>
            <a:t> age category at </a:t>
          </a:r>
          <a:r>
            <a:rPr lang="en-US" b="1" dirty="0"/>
            <a:t>21.27%. </a:t>
          </a:r>
          <a:r>
            <a:rPr lang="en-US" i="0" dirty="0"/>
            <a:t>The </a:t>
          </a:r>
          <a:r>
            <a:rPr lang="en-US" b="1" i="0" dirty="0"/>
            <a:t>40-50</a:t>
          </a:r>
          <a:r>
            <a:rPr lang="en-US" i="0" dirty="0"/>
            <a:t> age category follows with </a:t>
          </a:r>
          <a:r>
            <a:rPr lang="en-US" b="1" i="0" dirty="0"/>
            <a:t>21.14%, </a:t>
          </a:r>
          <a:r>
            <a:rPr lang="en-US" i="0" dirty="0"/>
            <a:t>the </a:t>
          </a:r>
          <a:r>
            <a:rPr lang="en-US" b="1" i="0" dirty="0"/>
            <a:t>51-61</a:t>
          </a:r>
          <a:r>
            <a:rPr lang="en-US" i="0" dirty="0"/>
            <a:t> age category at </a:t>
          </a:r>
          <a:r>
            <a:rPr lang="en-US" b="1" i="0" dirty="0"/>
            <a:t>20.99%</a:t>
          </a:r>
          <a:r>
            <a:rPr lang="en-US" i="0" dirty="0"/>
            <a:t>, and the </a:t>
          </a:r>
          <a:r>
            <a:rPr lang="en-US" b="1" i="0" dirty="0"/>
            <a:t>62-72</a:t>
          </a:r>
          <a:r>
            <a:rPr lang="en-US" i="0" dirty="0"/>
            <a:t> age category at </a:t>
          </a:r>
          <a:r>
            <a:rPr lang="en-US" b="1" i="0" dirty="0"/>
            <a:t>15.31%</a:t>
          </a:r>
          <a:r>
            <a:rPr lang="en-US" i="0" dirty="0"/>
            <a:t>.</a:t>
          </a:r>
          <a:endParaRPr lang="en-IN" dirty="0"/>
        </a:p>
      </dgm:t>
    </dgm:pt>
    <dgm:pt modelId="{34D19559-8E60-4A02-81C1-C3CFB3D46D24}" type="parTrans" cxnId="{43F9CC64-79E8-49C8-8281-3F415833FEF6}">
      <dgm:prSet/>
      <dgm:spPr/>
      <dgm:t>
        <a:bodyPr/>
        <a:lstStyle/>
        <a:p>
          <a:endParaRPr lang="en-IN"/>
        </a:p>
      </dgm:t>
    </dgm:pt>
    <dgm:pt modelId="{A2647B60-1299-43A3-8D03-0AAFE10822B4}" type="sibTrans" cxnId="{43F9CC64-79E8-49C8-8281-3F415833FEF6}">
      <dgm:prSet/>
      <dgm:spPr/>
      <dgm:t>
        <a:bodyPr/>
        <a:lstStyle/>
        <a:p>
          <a:endParaRPr lang="en-IN"/>
        </a:p>
      </dgm:t>
    </dgm:pt>
    <dgm:pt modelId="{37874A58-955B-4C08-A98A-D5C1E85E2F60}">
      <dgm:prSet/>
      <dgm:spPr/>
      <dgm:t>
        <a:bodyPr/>
        <a:lstStyle/>
        <a:p>
          <a:r>
            <a:rPr lang="en-US" b="1" i="0"/>
            <a:t>29-39 Age Category</a:t>
          </a:r>
          <a:r>
            <a:rPr lang="en-US" i="0"/>
            <a:t>: This age group accounts for the highest percentage of product sales at </a:t>
          </a:r>
          <a:r>
            <a:rPr lang="en-US" b="1" i="0"/>
            <a:t>21.29%, </a:t>
          </a:r>
          <a:r>
            <a:rPr lang="en-US" i="0"/>
            <a:t>indicating that individuals within this age range are the most active purchasers among the specified groups</a:t>
          </a:r>
          <a:endParaRPr lang="en-IN"/>
        </a:p>
      </dgm:t>
    </dgm:pt>
    <dgm:pt modelId="{BDDF3313-0B74-458B-982D-39601026E335}" type="parTrans" cxnId="{3891694A-FCF4-429A-A561-9651612BAB85}">
      <dgm:prSet/>
      <dgm:spPr/>
      <dgm:t>
        <a:bodyPr/>
        <a:lstStyle/>
        <a:p>
          <a:endParaRPr lang="en-IN"/>
        </a:p>
      </dgm:t>
    </dgm:pt>
    <dgm:pt modelId="{80708A98-09AE-4B69-BC7F-D0C5BA4608F8}" type="sibTrans" cxnId="{3891694A-FCF4-429A-A561-9651612BAB85}">
      <dgm:prSet/>
      <dgm:spPr/>
      <dgm:t>
        <a:bodyPr/>
        <a:lstStyle/>
        <a:p>
          <a:endParaRPr lang="en-IN"/>
        </a:p>
      </dgm:t>
    </dgm:pt>
    <dgm:pt modelId="{3B5A9D87-914A-4920-9E4D-4043930996BD}" type="pres">
      <dgm:prSet presAssocID="{7D2188C9-383F-4744-ABDC-1365967CEA79}" presName="linear" presStyleCnt="0">
        <dgm:presLayoutVars>
          <dgm:animLvl val="lvl"/>
          <dgm:resizeHandles val="exact"/>
        </dgm:presLayoutVars>
      </dgm:prSet>
      <dgm:spPr/>
    </dgm:pt>
    <dgm:pt modelId="{9398B206-0BB0-4950-8F2D-A4B25B7CAB62}" type="pres">
      <dgm:prSet presAssocID="{DCB4A950-DCF7-4AAC-A88F-E4CE5E2AE80C}" presName="parentText" presStyleLbl="node1" presStyleIdx="0" presStyleCnt="2" custLinFactY="-47397" custLinFactNeighborX="-653" custLinFactNeighborY="-100000">
        <dgm:presLayoutVars>
          <dgm:chMax val="0"/>
          <dgm:bulletEnabled val="1"/>
        </dgm:presLayoutVars>
      </dgm:prSet>
      <dgm:spPr/>
    </dgm:pt>
    <dgm:pt modelId="{D10293D8-0F33-4ABC-BC02-8178ED868ACB}" type="pres">
      <dgm:prSet presAssocID="{A2647B60-1299-43A3-8D03-0AAFE10822B4}" presName="spacer" presStyleCnt="0"/>
      <dgm:spPr/>
    </dgm:pt>
    <dgm:pt modelId="{9C6F12C0-12EA-4EC7-8F77-91FCF31FCEC8}" type="pres">
      <dgm:prSet presAssocID="{37874A58-955B-4C08-A98A-D5C1E85E2F60}" presName="parentText" presStyleLbl="node1" presStyleIdx="1" presStyleCnt="2">
        <dgm:presLayoutVars>
          <dgm:chMax val="0"/>
          <dgm:bulletEnabled val="1"/>
        </dgm:presLayoutVars>
      </dgm:prSet>
      <dgm:spPr/>
    </dgm:pt>
  </dgm:ptLst>
  <dgm:cxnLst>
    <dgm:cxn modelId="{D7762B09-D872-4ED7-90DD-3B9E238AE799}" type="presOf" srcId="{37874A58-955B-4C08-A98A-D5C1E85E2F60}" destId="{9C6F12C0-12EA-4EC7-8F77-91FCF31FCEC8}" srcOrd="0" destOrd="0" presId="urn:microsoft.com/office/officeart/2005/8/layout/vList2"/>
    <dgm:cxn modelId="{E9B48562-AED6-4529-AADD-24DBBC2C207A}" type="presOf" srcId="{DCB4A950-DCF7-4AAC-A88F-E4CE5E2AE80C}" destId="{9398B206-0BB0-4950-8F2D-A4B25B7CAB62}" srcOrd="0" destOrd="0" presId="urn:microsoft.com/office/officeart/2005/8/layout/vList2"/>
    <dgm:cxn modelId="{43F9CC64-79E8-49C8-8281-3F415833FEF6}" srcId="{7D2188C9-383F-4744-ABDC-1365967CEA79}" destId="{DCB4A950-DCF7-4AAC-A88F-E4CE5E2AE80C}" srcOrd="0" destOrd="0" parTransId="{34D19559-8E60-4A02-81C1-C3CFB3D46D24}" sibTransId="{A2647B60-1299-43A3-8D03-0AAFE10822B4}"/>
    <dgm:cxn modelId="{8EAA6F68-A1DC-42E9-AB63-1E68C5A63EB8}" type="presOf" srcId="{7D2188C9-383F-4744-ABDC-1365967CEA79}" destId="{3B5A9D87-914A-4920-9E4D-4043930996BD}" srcOrd="0" destOrd="0" presId="urn:microsoft.com/office/officeart/2005/8/layout/vList2"/>
    <dgm:cxn modelId="{3891694A-FCF4-429A-A561-9651612BAB85}" srcId="{7D2188C9-383F-4744-ABDC-1365967CEA79}" destId="{37874A58-955B-4C08-A98A-D5C1E85E2F60}" srcOrd="1" destOrd="0" parTransId="{BDDF3313-0B74-458B-982D-39601026E335}" sibTransId="{80708A98-09AE-4B69-BC7F-D0C5BA4608F8}"/>
    <dgm:cxn modelId="{2550576D-705B-4C08-9719-4BCDFEDC7B5B}" type="presParOf" srcId="{3B5A9D87-914A-4920-9E4D-4043930996BD}" destId="{9398B206-0BB0-4950-8F2D-A4B25B7CAB62}" srcOrd="0" destOrd="0" presId="urn:microsoft.com/office/officeart/2005/8/layout/vList2"/>
    <dgm:cxn modelId="{53ABF244-B31E-443D-8774-84590AA49323}" type="presParOf" srcId="{3B5A9D87-914A-4920-9E4D-4043930996BD}" destId="{D10293D8-0F33-4ABC-BC02-8178ED868ACB}" srcOrd="1" destOrd="0" presId="urn:microsoft.com/office/officeart/2005/8/layout/vList2"/>
    <dgm:cxn modelId="{FF3F90AD-E07C-4A6C-B95C-213FD5B6B913}" type="presParOf" srcId="{3B5A9D87-914A-4920-9E4D-4043930996BD}" destId="{9C6F12C0-12EA-4EC7-8F77-91FCF31FCEC8}"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41376F4-052D-4732-BD3D-28C05AC19C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1D7651B-4750-4795-8612-A9BA49227376}">
      <dgm:prSet custT="1"/>
      <dgm:spPr/>
      <dgm:t>
        <a:bodyPr/>
        <a:lstStyle/>
        <a:p>
          <a:r>
            <a:rPr lang="en-US" sz="2800" b="1" i="0" dirty="0"/>
            <a:t>Age Categories Generated More Revenue</a:t>
          </a:r>
          <a:endParaRPr lang="en-IN" sz="2800" dirty="0"/>
        </a:p>
      </dgm:t>
    </dgm:pt>
    <dgm:pt modelId="{5FE26A8F-3E60-426D-9166-C6FBC33FC302}" type="parTrans" cxnId="{7857FA45-154C-41FB-A051-FD35CE41D92F}">
      <dgm:prSet/>
      <dgm:spPr/>
      <dgm:t>
        <a:bodyPr/>
        <a:lstStyle/>
        <a:p>
          <a:endParaRPr lang="en-IN"/>
        </a:p>
      </dgm:t>
    </dgm:pt>
    <dgm:pt modelId="{D4478479-577B-4862-8933-0CA28C4F5998}" type="sibTrans" cxnId="{7857FA45-154C-41FB-A051-FD35CE41D92F}">
      <dgm:prSet/>
      <dgm:spPr/>
      <dgm:t>
        <a:bodyPr/>
        <a:lstStyle/>
        <a:p>
          <a:endParaRPr lang="en-IN"/>
        </a:p>
      </dgm:t>
    </dgm:pt>
    <dgm:pt modelId="{5E03856F-6BF4-4091-9E0D-EEBCA5C48A14}" type="pres">
      <dgm:prSet presAssocID="{941376F4-052D-4732-BD3D-28C05AC19C92}" presName="linear" presStyleCnt="0">
        <dgm:presLayoutVars>
          <dgm:animLvl val="lvl"/>
          <dgm:resizeHandles val="exact"/>
        </dgm:presLayoutVars>
      </dgm:prSet>
      <dgm:spPr/>
    </dgm:pt>
    <dgm:pt modelId="{6B1DEEB4-F4B1-41FC-B5C6-182730AB5F27}" type="pres">
      <dgm:prSet presAssocID="{61D7651B-4750-4795-8612-A9BA49227376}" presName="parentText" presStyleLbl="node1" presStyleIdx="0" presStyleCnt="1">
        <dgm:presLayoutVars>
          <dgm:chMax val="0"/>
          <dgm:bulletEnabled val="1"/>
        </dgm:presLayoutVars>
      </dgm:prSet>
      <dgm:spPr/>
    </dgm:pt>
  </dgm:ptLst>
  <dgm:cxnLst>
    <dgm:cxn modelId="{23F9BF1A-BAE8-423C-80DE-4A440269DFCF}" type="presOf" srcId="{941376F4-052D-4732-BD3D-28C05AC19C92}" destId="{5E03856F-6BF4-4091-9E0D-EEBCA5C48A14}" srcOrd="0" destOrd="0" presId="urn:microsoft.com/office/officeart/2005/8/layout/vList2"/>
    <dgm:cxn modelId="{7857FA45-154C-41FB-A051-FD35CE41D92F}" srcId="{941376F4-052D-4732-BD3D-28C05AC19C92}" destId="{61D7651B-4750-4795-8612-A9BA49227376}" srcOrd="0" destOrd="0" parTransId="{5FE26A8F-3E60-426D-9166-C6FBC33FC302}" sibTransId="{D4478479-577B-4862-8933-0CA28C4F5998}"/>
    <dgm:cxn modelId="{F5FFF0CD-56B3-4666-9B60-F3DBA19609C3}" type="presOf" srcId="{61D7651B-4750-4795-8612-A9BA49227376}" destId="{6B1DEEB4-F4B1-41FC-B5C6-182730AB5F27}" srcOrd="0" destOrd="0" presId="urn:microsoft.com/office/officeart/2005/8/layout/vList2"/>
    <dgm:cxn modelId="{46F8B1DF-16E9-4424-A628-54FE5682599A}" type="presParOf" srcId="{5E03856F-6BF4-4091-9E0D-EEBCA5C48A14}" destId="{6B1DEEB4-F4B1-41FC-B5C6-182730AB5F2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D266518-CE34-42B9-A4A8-A533DA226A5D}"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E2548AA-DF63-4B77-A2C3-AC27E5B6FC0E}">
      <dgm:prSet/>
      <dgm:spPr/>
      <dgm:t>
        <a:bodyPr/>
        <a:lstStyle/>
        <a:p>
          <a:r>
            <a:rPr lang="en-US" b="0" i="0"/>
            <a:t>Based on the provided data, it appears that the 40-50 age category generated the highest percentage of revenue at 21.36%, closely followed by the 29-39 age category at 21.26%. The 18-28 age category follows closely behind at 21.16%, while the 51-61 age category generated 20.84% of revenue. The 62-72 age category contributed 15.38% to the revenue.</a:t>
          </a:r>
          <a:endParaRPr lang="en-IN"/>
        </a:p>
      </dgm:t>
    </dgm:pt>
    <dgm:pt modelId="{708831D2-6838-4D70-BA8F-1CD9FA3271D4}" type="parTrans" cxnId="{86126376-ACA8-475C-8243-D7D8474DC5BB}">
      <dgm:prSet/>
      <dgm:spPr/>
      <dgm:t>
        <a:bodyPr/>
        <a:lstStyle/>
        <a:p>
          <a:endParaRPr lang="en-IN"/>
        </a:p>
      </dgm:t>
    </dgm:pt>
    <dgm:pt modelId="{B0BE228E-B895-4E0B-BBC7-9B85A38EC7F1}" type="sibTrans" cxnId="{86126376-ACA8-475C-8243-D7D8474DC5BB}">
      <dgm:prSet/>
      <dgm:spPr/>
      <dgm:t>
        <a:bodyPr/>
        <a:lstStyle/>
        <a:p>
          <a:endParaRPr lang="en-IN"/>
        </a:p>
      </dgm:t>
    </dgm:pt>
    <dgm:pt modelId="{E71B7DAC-6040-46A4-8D77-A50E09F46E37}">
      <dgm:prSet/>
      <dgm:spPr/>
      <dgm:t>
        <a:bodyPr/>
        <a:lstStyle/>
        <a:p>
          <a:r>
            <a:rPr lang="en-US" b="0" i="0" dirty="0"/>
            <a:t>The </a:t>
          </a:r>
          <a:r>
            <a:rPr lang="en-US" b="1" i="0" dirty="0"/>
            <a:t>40–50 age category</a:t>
          </a:r>
          <a:r>
            <a:rPr lang="en-US" b="0" i="0" dirty="0"/>
            <a:t> generated the highest percentage of revenue at </a:t>
          </a:r>
          <a:r>
            <a:rPr lang="en-US" b="1" i="0" dirty="0"/>
            <a:t>21.36%</a:t>
          </a:r>
          <a:r>
            <a:rPr lang="en-US" b="0" i="0" dirty="0"/>
            <a:t>, making it the top revenu</a:t>
          </a:r>
          <a:r>
            <a:rPr lang="en-US" dirty="0"/>
            <a:t>e </a:t>
          </a:r>
          <a:r>
            <a:rPr lang="en-US" b="0" i="0" dirty="0"/>
            <a:t>contributing age group among the ones listed.</a:t>
          </a:r>
          <a:endParaRPr lang="en-IN" dirty="0"/>
        </a:p>
      </dgm:t>
    </dgm:pt>
    <dgm:pt modelId="{0B4BA2F3-EF1D-480F-B330-DFDA4322CE77}" type="parTrans" cxnId="{992A3089-07C7-41EC-9BF9-900EE07C21A7}">
      <dgm:prSet/>
      <dgm:spPr/>
      <dgm:t>
        <a:bodyPr/>
        <a:lstStyle/>
        <a:p>
          <a:endParaRPr lang="en-IN"/>
        </a:p>
      </dgm:t>
    </dgm:pt>
    <dgm:pt modelId="{21907DC8-F901-4167-81F1-7BCE85C881E7}" type="sibTrans" cxnId="{992A3089-07C7-41EC-9BF9-900EE07C21A7}">
      <dgm:prSet/>
      <dgm:spPr/>
      <dgm:t>
        <a:bodyPr/>
        <a:lstStyle/>
        <a:p>
          <a:endParaRPr lang="en-IN"/>
        </a:p>
      </dgm:t>
    </dgm:pt>
    <dgm:pt modelId="{97149DD1-9032-4091-B261-F28CC81A9CC3}" type="pres">
      <dgm:prSet presAssocID="{0D266518-CE34-42B9-A4A8-A533DA226A5D}" presName="linear" presStyleCnt="0">
        <dgm:presLayoutVars>
          <dgm:animLvl val="lvl"/>
          <dgm:resizeHandles val="exact"/>
        </dgm:presLayoutVars>
      </dgm:prSet>
      <dgm:spPr/>
    </dgm:pt>
    <dgm:pt modelId="{EE62FC2D-2F7E-4EF0-8027-D2085BAD3F1F}" type="pres">
      <dgm:prSet presAssocID="{FE2548AA-DF63-4B77-A2C3-AC27E5B6FC0E}" presName="parentText" presStyleLbl="node1" presStyleIdx="0" presStyleCnt="2">
        <dgm:presLayoutVars>
          <dgm:chMax val="0"/>
          <dgm:bulletEnabled val="1"/>
        </dgm:presLayoutVars>
      </dgm:prSet>
      <dgm:spPr/>
    </dgm:pt>
    <dgm:pt modelId="{9CB6B4FF-422B-4FB8-98F0-31E5613390BC}" type="pres">
      <dgm:prSet presAssocID="{B0BE228E-B895-4E0B-BBC7-9B85A38EC7F1}" presName="spacer" presStyleCnt="0"/>
      <dgm:spPr/>
    </dgm:pt>
    <dgm:pt modelId="{4E117421-AEFE-453B-99A2-BBADEB5F028F}" type="pres">
      <dgm:prSet presAssocID="{E71B7DAC-6040-46A4-8D77-A50E09F46E37}" presName="parentText" presStyleLbl="node1" presStyleIdx="1" presStyleCnt="2">
        <dgm:presLayoutVars>
          <dgm:chMax val="0"/>
          <dgm:bulletEnabled val="1"/>
        </dgm:presLayoutVars>
      </dgm:prSet>
      <dgm:spPr/>
    </dgm:pt>
  </dgm:ptLst>
  <dgm:cxnLst>
    <dgm:cxn modelId="{BF832C16-7703-40C3-8C86-3626B033B2A3}" type="presOf" srcId="{FE2548AA-DF63-4B77-A2C3-AC27E5B6FC0E}" destId="{EE62FC2D-2F7E-4EF0-8027-D2085BAD3F1F}" srcOrd="0" destOrd="0" presId="urn:microsoft.com/office/officeart/2005/8/layout/vList2"/>
    <dgm:cxn modelId="{8DC43F27-FFD2-4A2B-83B3-BC80ECB694E1}" type="presOf" srcId="{E71B7DAC-6040-46A4-8D77-A50E09F46E37}" destId="{4E117421-AEFE-453B-99A2-BBADEB5F028F}" srcOrd="0" destOrd="0" presId="urn:microsoft.com/office/officeart/2005/8/layout/vList2"/>
    <dgm:cxn modelId="{86126376-ACA8-475C-8243-D7D8474DC5BB}" srcId="{0D266518-CE34-42B9-A4A8-A533DA226A5D}" destId="{FE2548AA-DF63-4B77-A2C3-AC27E5B6FC0E}" srcOrd="0" destOrd="0" parTransId="{708831D2-6838-4D70-BA8F-1CD9FA3271D4}" sibTransId="{B0BE228E-B895-4E0B-BBC7-9B85A38EC7F1}"/>
    <dgm:cxn modelId="{992A3089-07C7-41EC-9BF9-900EE07C21A7}" srcId="{0D266518-CE34-42B9-A4A8-A533DA226A5D}" destId="{E71B7DAC-6040-46A4-8D77-A50E09F46E37}" srcOrd="1" destOrd="0" parTransId="{0B4BA2F3-EF1D-480F-B330-DFDA4322CE77}" sibTransId="{21907DC8-F901-4167-81F1-7BCE85C881E7}"/>
    <dgm:cxn modelId="{12A97FB2-3AFF-42FE-8BF3-0FFB6696AFC2}" type="presOf" srcId="{0D266518-CE34-42B9-A4A8-A533DA226A5D}" destId="{97149DD1-9032-4091-B261-F28CC81A9CC3}" srcOrd="0" destOrd="0" presId="urn:microsoft.com/office/officeart/2005/8/layout/vList2"/>
    <dgm:cxn modelId="{4813082C-C2E2-4FCF-A841-6862AEEB5EBD}" type="presParOf" srcId="{97149DD1-9032-4091-B261-F28CC81A9CC3}" destId="{EE62FC2D-2F7E-4EF0-8027-D2085BAD3F1F}" srcOrd="0" destOrd="0" presId="urn:microsoft.com/office/officeart/2005/8/layout/vList2"/>
    <dgm:cxn modelId="{1D5D8DF6-964B-4326-8254-E6B5665868D5}" type="presParOf" srcId="{97149DD1-9032-4091-B261-F28CC81A9CC3}" destId="{9CB6B4FF-422B-4FB8-98F0-31E5613390BC}" srcOrd="1" destOrd="0" presId="urn:microsoft.com/office/officeart/2005/8/layout/vList2"/>
    <dgm:cxn modelId="{8E4418BB-C6C3-47A1-A96A-40A7B29DB120}" type="presParOf" srcId="{97149DD1-9032-4091-B261-F28CC81A9CC3}" destId="{4E117421-AEFE-453B-99A2-BBADEB5F02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1AC4AB4-DC18-4C64-85D9-F192966473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C6813DF-FA70-48B3-AE93-A80970D0571D}">
      <dgm:prSet/>
      <dgm:spPr/>
      <dgm:t>
        <a:bodyPr/>
        <a:lstStyle/>
        <a:p>
          <a:pPr algn="ctr"/>
          <a:r>
            <a:rPr lang="en-US" b="1" dirty="0"/>
            <a:t>Payment Method Have A Relation With Other Columns</a:t>
          </a:r>
          <a:endParaRPr lang="en-IN" b="1" dirty="0"/>
        </a:p>
      </dgm:t>
    </dgm:pt>
    <dgm:pt modelId="{C6A8EDC6-85DF-4C31-ACBF-4D2B02909092}" type="parTrans" cxnId="{BBDB7692-B313-415A-B37C-18CEBAD628D1}">
      <dgm:prSet/>
      <dgm:spPr/>
      <dgm:t>
        <a:bodyPr/>
        <a:lstStyle/>
        <a:p>
          <a:endParaRPr lang="en-IN"/>
        </a:p>
      </dgm:t>
    </dgm:pt>
    <dgm:pt modelId="{A33C488E-2AC3-4929-9260-0FBC9D27A0EF}" type="sibTrans" cxnId="{BBDB7692-B313-415A-B37C-18CEBAD628D1}">
      <dgm:prSet/>
      <dgm:spPr/>
      <dgm:t>
        <a:bodyPr/>
        <a:lstStyle/>
        <a:p>
          <a:endParaRPr lang="en-IN"/>
        </a:p>
      </dgm:t>
    </dgm:pt>
    <dgm:pt modelId="{8184BA9F-AA91-4ED1-822A-28BFB5E1A4F1}" type="pres">
      <dgm:prSet presAssocID="{A1AC4AB4-DC18-4C64-85D9-F192966473FF}" presName="linear" presStyleCnt="0">
        <dgm:presLayoutVars>
          <dgm:animLvl val="lvl"/>
          <dgm:resizeHandles val="exact"/>
        </dgm:presLayoutVars>
      </dgm:prSet>
      <dgm:spPr/>
    </dgm:pt>
    <dgm:pt modelId="{853F0854-2FE7-4D86-8B0E-8C73B94A97BE}" type="pres">
      <dgm:prSet presAssocID="{5C6813DF-FA70-48B3-AE93-A80970D0571D}" presName="parentText" presStyleLbl="node1" presStyleIdx="0" presStyleCnt="1">
        <dgm:presLayoutVars>
          <dgm:chMax val="0"/>
          <dgm:bulletEnabled val="1"/>
        </dgm:presLayoutVars>
      </dgm:prSet>
      <dgm:spPr/>
    </dgm:pt>
  </dgm:ptLst>
  <dgm:cxnLst>
    <dgm:cxn modelId="{DD7FD985-837F-4C7F-9D38-001882B6FDD7}" type="presOf" srcId="{A1AC4AB4-DC18-4C64-85D9-F192966473FF}" destId="{8184BA9F-AA91-4ED1-822A-28BFB5E1A4F1}" srcOrd="0" destOrd="0" presId="urn:microsoft.com/office/officeart/2005/8/layout/vList2"/>
    <dgm:cxn modelId="{BBDB7692-B313-415A-B37C-18CEBAD628D1}" srcId="{A1AC4AB4-DC18-4C64-85D9-F192966473FF}" destId="{5C6813DF-FA70-48B3-AE93-A80970D0571D}" srcOrd="0" destOrd="0" parTransId="{C6A8EDC6-85DF-4C31-ACBF-4D2B02909092}" sibTransId="{A33C488E-2AC3-4929-9260-0FBC9D27A0EF}"/>
    <dgm:cxn modelId="{FDCC93BB-C763-465F-86DE-F8CA91ACF34B}" type="presOf" srcId="{5C6813DF-FA70-48B3-AE93-A80970D0571D}" destId="{853F0854-2FE7-4D86-8B0E-8C73B94A97BE}" srcOrd="0" destOrd="0" presId="urn:microsoft.com/office/officeart/2005/8/layout/vList2"/>
    <dgm:cxn modelId="{D191C932-E87B-4573-A143-959A605CDCA4}" type="presParOf" srcId="{8184BA9F-AA91-4ED1-822A-28BFB5E1A4F1}" destId="{853F0854-2FE7-4D86-8B0E-8C73B94A97B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50D6DA9-18E4-4399-837E-B75E97F9D2D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3A17E0C1-0738-4978-8F16-336641E2D059}">
      <dgm:prSet custT="1"/>
      <dgm:spPr/>
      <dgm:t>
        <a:bodyPr/>
        <a:lstStyle/>
        <a:p>
          <a:r>
            <a:rPr lang="en-US" sz="1800" b="0" i="0" dirty="0"/>
            <a:t>Cash transactions account for the highest sales value, with a total of </a:t>
          </a:r>
          <a:r>
            <a:rPr lang="en-US" sz="1800" b="1" i="0" dirty="0"/>
            <a:t>TRY30,705K</a:t>
          </a:r>
          <a:r>
            <a:rPr lang="en-US" sz="1800" b="0" i="0" dirty="0"/>
            <a:t>, followed by credit card transactions at </a:t>
          </a:r>
          <a:r>
            <a:rPr lang="en-US" sz="1800" b="1" dirty="0"/>
            <a:t>TRY </a:t>
          </a:r>
          <a:r>
            <a:rPr lang="en-US" sz="1800" b="1" i="0" dirty="0"/>
            <a:t>24,051K</a:t>
          </a:r>
          <a:r>
            <a:rPr lang="en-US" sz="1800" b="0" i="0" dirty="0"/>
            <a:t>, and debit card transactions </a:t>
          </a:r>
          <a:r>
            <a:rPr lang="en-US" sz="1800" i="0" dirty="0"/>
            <a:t>at </a:t>
          </a:r>
          <a:r>
            <a:rPr lang="en-US" sz="1800" b="1" i="0" dirty="0"/>
            <a:t>TRY 13,795K</a:t>
          </a:r>
          <a:r>
            <a:rPr lang="en-US" sz="1800" b="0" i="0" dirty="0"/>
            <a:t>.</a:t>
          </a:r>
          <a:endParaRPr lang="en-IN" sz="1800" dirty="0"/>
        </a:p>
      </dgm:t>
    </dgm:pt>
    <dgm:pt modelId="{56452EE7-90C4-4797-B03E-7A7024C4B773}" type="parTrans" cxnId="{D20B3B9C-21D9-4D8F-B052-12CAB0758668}">
      <dgm:prSet/>
      <dgm:spPr/>
      <dgm:t>
        <a:bodyPr/>
        <a:lstStyle/>
        <a:p>
          <a:endParaRPr lang="en-IN"/>
        </a:p>
      </dgm:t>
    </dgm:pt>
    <dgm:pt modelId="{D29812F6-5AE1-4FCE-8BDA-1D3D10CA106E}" type="sibTrans" cxnId="{D20B3B9C-21D9-4D8F-B052-12CAB0758668}">
      <dgm:prSet/>
      <dgm:spPr/>
      <dgm:t>
        <a:bodyPr/>
        <a:lstStyle/>
        <a:p>
          <a:endParaRPr lang="en-IN"/>
        </a:p>
      </dgm:t>
    </dgm:pt>
    <dgm:pt modelId="{FE9989C7-39B0-43C1-BEE5-76EE7D4AE212}">
      <dgm:prSet custT="1"/>
      <dgm:spPr/>
      <dgm:t>
        <a:bodyPr/>
        <a:lstStyle/>
        <a:p>
          <a:r>
            <a:rPr lang="en-US" sz="1800" b="0" i="0" dirty="0"/>
            <a:t>In terms of the quantity of transactions, cash transactions also lead with  </a:t>
          </a:r>
          <a:r>
            <a:rPr lang="en-US" sz="1800" b="1" i="0" dirty="0"/>
            <a:t>TRY 133K </a:t>
          </a:r>
          <a:r>
            <a:rPr lang="en-US" sz="1800" b="0" i="0" dirty="0"/>
            <a:t>transactions, followed by credit card transactions </a:t>
          </a:r>
          <a:r>
            <a:rPr lang="en-US" sz="1800" i="0" dirty="0"/>
            <a:t>at</a:t>
          </a:r>
          <a:r>
            <a:rPr lang="en-US" sz="1800" b="1" i="0" dirty="0"/>
            <a:t> TRY 105K</a:t>
          </a:r>
          <a:r>
            <a:rPr lang="en-US" sz="1800" b="0" i="0" dirty="0"/>
            <a:t>, and debit card transactions at </a:t>
          </a:r>
          <a:r>
            <a:rPr lang="en-US" sz="1800" b="1" i="0" dirty="0"/>
            <a:t>TRY 60K.</a:t>
          </a:r>
          <a:endParaRPr lang="en-IN" sz="1800" dirty="0"/>
        </a:p>
      </dgm:t>
    </dgm:pt>
    <dgm:pt modelId="{2C13978C-2F3A-42EF-B56A-0D3625449315}" type="parTrans" cxnId="{E7B1A89D-0B7F-4346-831A-0544F7404007}">
      <dgm:prSet/>
      <dgm:spPr/>
      <dgm:t>
        <a:bodyPr/>
        <a:lstStyle/>
        <a:p>
          <a:endParaRPr lang="en-IN"/>
        </a:p>
      </dgm:t>
    </dgm:pt>
    <dgm:pt modelId="{E7207A8B-D76A-41F9-8764-D32FB328986C}" type="sibTrans" cxnId="{E7B1A89D-0B7F-4346-831A-0544F7404007}">
      <dgm:prSet/>
      <dgm:spPr/>
      <dgm:t>
        <a:bodyPr/>
        <a:lstStyle/>
        <a:p>
          <a:endParaRPr lang="en-IN"/>
        </a:p>
      </dgm:t>
    </dgm:pt>
    <dgm:pt modelId="{8F1D1A94-339E-4A1F-9C4E-AC121D718160}">
      <dgm:prSet custT="1"/>
      <dgm:spPr/>
      <dgm:t>
        <a:bodyPr/>
        <a:lstStyle/>
        <a:p>
          <a:r>
            <a:rPr lang="en-US" sz="1800" b="0" i="0" dirty="0"/>
            <a:t>Overall, the grand total of all transactions across all payment methods is </a:t>
          </a:r>
          <a:r>
            <a:rPr lang="en-US" sz="1800" b="1" i="0" dirty="0"/>
            <a:t>TRY 68,551K</a:t>
          </a:r>
          <a:r>
            <a:rPr lang="en-US" sz="1800" b="0" i="0" dirty="0"/>
            <a:t>, with a total of </a:t>
          </a:r>
          <a:r>
            <a:rPr lang="en-US" sz="1800" b="1" i="0" dirty="0"/>
            <a:t>TRY 299K </a:t>
          </a:r>
          <a:r>
            <a:rPr lang="en-US" sz="1800" b="0" i="0" dirty="0"/>
            <a:t>transactions</a:t>
          </a:r>
          <a:endParaRPr lang="en-IN" sz="1800" dirty="0"/>
        </a:p>
      </dgm:t>
    </dgm:pt>
    <dgm:pt modelId="{35F5698F-9B90-4C7A-BCA7-F4994074407A}" type="parTrans" cxnId="{2D67DF2D-61E3-4DD8-A999-1B771A69E573}">
      <dgm:prSet/>
      <dgm:spPr/>
      <dgm:t>
        <a:bodyPr/>
        <a:lstStyle/>
        <a:p>
          <a:endParaRPr lang="en-IN"/>
        </a:p>
      </dgm:t>
    </dgm:pt>
    <dgm:pt modelId="{B1ACFA8E-9502-4EC7-8F3E-F59DA7A0ADCD}" type="sibTrans" cxnId="{2D67DF2D-61E3-4DD8-A999-1B771A69E573}">
      <dgm:prSet/>
      <dgm:spPr/>
      <dgm:t>
        <a:bodyPr/>
        <a:lstStyle/>
        <a:p>
          <a:endParaRPr lang="en-IN"/>
        </a:p>
      </dgm:t>
    </dgm:pt>
    <dgm:pt modelId="{BFBEB75E-8CFE-4463-B9C3-5F642DE7D222}" type="pres">
      <dgm:prSet presAssocID="{650D6DA9-18E4-4399-837E-B75E97F9D2D9}" presName="linear" presStyleCnt="0">
        <dgm:presLayoutVars>
          <dgm:animLvl val="lvl"/>
          <dgm:resizeHandles val="exact"/>
        </dgm:presLayoutVars>
      </dgm:prSet>
      <dgm:spPr/>
    </dgm:pt>
    <dgm:pt modelId="{408BE103-FA15-48D6-B1DC-A7AEAACAC3AA}" type="pres">
      <dgm:prSet presAssocID="{3A17E0C1-0738-4978-8F16-336641E2D059}" presName="parentText" presStyleLbl="node1" presStyleIdx="0" presStyleCnt="3">
        <dgm:presLayoutVars>
          <dgm:chMax val="0"/>
          <dgm:bulletEnabled val="1"/>
        </dgm:presLayoutVars>
      </dgm:prSet>
      <dgm:spPr/>
    </dgm:pt>
    <dgm:pt modelId="{A82FC8F2-6B1C-4E4F-A7DB-5F34BC12425F}" type="pres">
      <dgm:prSet presAssocID="{D29812F6-5AE1-4FCE-8BDA-1D3D10CA106E}" presName="spacer" presStyleCnt="0"/>
      <dgm:spPr/>
    </dgm:pt>
    <dgm:pt modelId="{B38CB8B6-455A-4AE4-A7A2-7262275BB5AC}" type="pres">
      <dgm:prSet presAssocID="{FE9989C7-39B0-43C1-BEE5-76EE7D4AE212}" presName="parentText" presStyleLbl="node1" presStyleIdx="1" presStyleCnt="3">
        <dgm:presLayoutVars>
          <dgm:chMax val="0"/>
          <dgm:bulletEnabled val="1"/>
        </dgm:presLayoutVars>
      </dgm:prSet>
      <dgm:spPr/>
    </dgm:pt>
    <dgm:pt modelId="{2DF5B57B-A3C9-42DF-AA85-310FAC9EA027}" type="pres">
      <dgm:prSet presAssocID="{E7207A8B-D76A-41F9-8764-D32FB328986C}" presName="spacer" presStyleCnt="0"/>
      <dgm:spPr/>
    </dgm:pt>
    <dgm:pt modelId="{BFF3F13D-EE5C-4AD8-A50E-291B7E8EEBD2}" type="pres">
      <dgm:prSet presAssocID="{8F1D1A94-339E-4A1F-9C4E-AC121D718160}" presName="parentText" presStyleLbl="node1" presStyleIdx="2" presStyleCnt="3">
        <dgm:presLayoutVars>
          <dgm:chMax val="0"/>
          <dgm:bulletEnabled val="1"/>
        </dgm:presLayoutVars>
      </dgm:prSet>
      <dgm:spPr/>
    </dgm:pt>
  </dgm:ptLst>
  <dgm:cxnLst>
    <dgm:cxn modelId="{2D67DF2D-61E3-4DD8-A999-1B771A69E573}" srcId="{650D6DA9-18E4-4399-837E-B75E97F9D2D9}" destId="{8F1D1A94-339E-4A1F-9C4E-AC121D718160}" srcOrd="2" destOrd="0" parTransId="{35F5698F-9B90-4C7A-BCA7-F4994074407A}" sibTransId="{B1ACFA8E-9502-4EC7-8F3E-F59DA7A0ADCD}"/>
    <dgm:cxn modelId="{2012B96C-96A8-4030-BC9D-4D54A11B36D7}" type="presOf" srcId="{8F1D1A94-339E-4A1F-9C4E-AC121D718160}" destId="{BFF3F13D-EE5C-4AD8-A50E-291B7E8EEBD2}" srcOrd="0" destOrd="0" presId="urn:microsoft.com/office/officeart/2005/8/layout/vList2"/>
    <dgm:cxn modelId="{B02D204D-2A33-449C-A353-39A26058EED1}" type="presOf" srcId="{FE9989C7-39B0-43C1-BEE5-76EE7D4AE212}" destId="{B38CB8B6-455A-4AE4-A7A2-7262275BB5AC}" srcOrd="0" destOrd="0" presId="urn:microsoft.com/office/officeart/2005/8/layout/vList2"/>
    <dgm:cxn modelId="{30EB538A-9F82-411F-8CFF-5F2A44285C5A}" type="presOf" srcId="{3A17E0C1-0738-4978-8F16-336641E2D059}" destId="{408BE103-FA15-48D6-B1DC-A7AEAACAC3AA}" srcOrd="0" destOrd="0" presId="urn:microsoft.com/office/officeart/2005/8/layout/vList2"/>
    <dgm:cxn modelId="{D20B3B9C-21D9-4D8F-B052-12CAB0758668}" srcId="{650D6DA9-18E4-4399-837E-B75E97F9D2D9}" destId="{3A17E0C1-0738-4978-8F16-336641E2D059}" srcOrd="0" destOrd="0" parTransId="{56452EE7-90C4-4797-B03E-7A7024C4B773}" sibTransId="{D29812F6-5AE1-4FCE-8BDA-1D3D10CA106E}"/>
    <dgm:cxn modelId="{E7B1A89D-0B7F-4346-831A-0544F7404007}" srcId="{650D6DA9-18E4-4399-837E-B75E97F9D2D9}" destId="{FE9989C7-39B0-43C1-BEE5-76EE7D4AE212}" srcOrd="1" destOrd="0" parTransId="{2C13978C-2F3A-42EF-B56A-0D3625449315}" sibTransId="{E7207A8B-D76A-41F9-8764-D32FB328986C}"/>
    <dgm:cxn modelId="{FC3FB1A7-818E-4463-BBCD-8AB3D803027C}" type="presOf" srcId="{650D6DA9-18E4-4399-837E-B75E97F9D2D9}" destId="{BFBEB75E-8CFE-4463-B9C3-5F642DE7D222}" srcOrd="0" destOrd="0" presId="urn:microsoft.com/office/officeart/2005/8/layout/vList2"/>
    <dgm:cxn modelId="{18A7C742-4802-4740-B362-58CB5BAE5267}" type="presParOf" srcId="{BFBEB75E-8CFE-4463-B9C3-5F642DE7D222}" destId="{408BE103-FA15-48D6-B1DC-A7AEAACAC3AA}" srcOrd="0" destOrd="0" presId="urn:microsoft.com/office/officeart/2005/8/layout/vList2"/>
    <dgm:cxn modelId="{23AF86B0-042C-46BE-A200-111061DFE1CA}" type="presParOf" srcId="{BFBEB75E-8CFE-4463-B9C3-5F642DE7D222}" destId="{A82FC8F2-6B1C-4E4F-A7DB-5F34BC12425F}" srcOrd="1" destOrd="0" presId="urn:microsoft.com/office/officeart/2005/8/layout/vList2"/>
    <dgm:cxn modelId="{65AEB763-5FDF-4A2A-987E-D3F68F1C9AD8}" type="presParOf" srcId="{BFBEB75E-8CFE-4463-B9C3-5F642DE7D222}" destId="{B38CB8B6-455A-4AE4-A7A2-7262275BB5AC}" srcOrd="2" destOrd="0" presId="urn:microsoft.com/office/officeart/2005/8/layout/vList2"/>
    <dgm:cxn modelId="{1A4E70D1-30B6-4A0D-BA11-699119693B3E}" type="presParOf" srcId="{BFBEB75E-8CFE-4463-B9C3-5F642DE7D222}" destId="{2DF5B57B-A3C9-42DF-AA85-310FAC9EA027}" srcOrd="3" destOrd="0" presId="urn:microsoft.com/office/officeart/2005/8/layout/vList2"/>
    <dgm:cxn modelId="{DDF0F47C-0400-461E-90BD-2AD243AFADA3}" type="presParOf" srcId="{BFBEB75E-8CFE-4463-B9C3-5F642DE7D222}" destId="{BFF3F13D-EE5C-4AD8-A50E-291B7E8EEBD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C8EC06-54AD-4126-862C-0B7290F5622E}" type="doc">
      <dgm:prSet loTypeId="urn:microsoft.com/office/officeart/2005/8/layout/default" loCatId="list" qsTypeId="urn:microsoft.com/office/officeart/2005/8/quickstyle/3d3" qsCatId="3D" csTypeId="urn:microsoft.com/office/officeart/2005/8/colors/accent1_2" csCatId="accent1" phldr="1"/>
      <dgm:spPr/>
      <dgm:t>
        <a:bodyPr/>
        <a:lstStyle/>
        <a:p>
          <a:endParaRPr lang="en-IN"/>
        </a:p>
      </dgm:t>
    </dgm:pt>
    <dgm:pt modelId="{8F52B0A1-CD3D-422E-AFDD-EC075FD12498}">
      <dgm:prSet/>
      <dgm:spPr/>
      <dgm:t>
        <a:bodyPr/>
        <a:lstStyle/>
        <a:p>
          <a:r>
            <a:rPr lang="en-IN" b="1" dirty="0"/>
            <a:t>Gugan K</a:t>
          </a:r>
          <a:endParaRPr lang="en-IN" dirty="0"/>
        </a:p>
      </dgm:t>
    </dgm:pt>
    <dgm:pt modelId="{F6EA8003-3916-4D16-B606-BDC0F65428FA}" type="parTrans" cxnId="{5E23F134-C269-41EA-989B-5ABDBD78AC67}">
      <dgm:prSet/>
      <dgm:spPr/>
      <dgm:t>
        <a:bodyPr/>
        <a:lstStyle/>
        <a:p>
          <a:endParaRPr lang="en-IN"/>
        </a:p>
      </dgm:t>
    </dgm:pt>
    <dgm:pt modelId="{117518C0-C37E-490A-8901-FADD3FBC2D19}" type="sibTrans" cxnId="{5E23F134-C269-41EA-989B-5ABDBD78AC67}">
      <dgm:prSet/>
      <dgm:spPr/>
      <dgm:t>
        <a:bodyPr/>
        <a:lstStyle/>
        <a:p>
          <a:endParaRPr lang="en-IN"/>
        </a:p>
      </dgm:t>
    </dgm:pt>
    <dgm:pt modelId="{3EF52E64-2E87-4B78-BD4A-BD14F839BA16}">
      <dgm:prSet/>
      <dgm:spPr/>
      <dgm:t>
        <a:bodyPr/>
        <a:lstStyle/>
        <a:p>
          <a:r>
            <a:rPr lang="en-IN" b="1" dirty="0"/>
            <a:t>Laxman </a:t>
          </a:r>
          <a:r>
            <a:rPr lang="en-IN" b="1" dirty="0" err="1"/>
            <a:t>Mallapur</a:t>
          </a:r>
          <a:endParaRPr lang="en-IN" dirty="0"/>
        </a:p>
      </dgm:t>
    </dgm:pt>
    <dgm:pt modelId="{BB0B7615-D009-4065-8C43-9C78119724FB}" type="parTrans" cxnId="{4954CF2F-D0E6-4EDB-9037-80B8A1A2A2C9}">
      <dgm:prSet/>
      <dgm:spPr/>
      <dgm:t>
        <a:bodyPr/>
        <a:lstStyle/>
        <a:p>
          <a:endParaRPr lang="en-IN"/>
        </a:p>
      </dgm:t>
    </dgm:pt>
    <dgm:pt modelId="{8037B17F-6122-4436-9EF6-057E432E0F44}" type="sibTrans" cxnId="{4954CF2F-D0E6-4EDB-9037-80B8A1A2A2C9}">
      <dgm:prSet/>
      <dgm:spPr/>
      <dgm:t>
        <a:bodyPr/>
        <a:lstStyle/>
        <a:p>
          <a:endParaRPr lang="en-IN"/>
        </a:p>
      </dgm:t>
    </dgm:pt>
    <dgm:pt modelId="{E1D131B7-1AE2-4C89-869E-A6C1047C4330}">
      <dgm:prSet/>
      <dgm:spPr/>
      <dgm:t>
        <a:bodyPr/>
        <a:lstStyle/>
        <a:p>
          <a:r>
            <a:rPr lang="en-IN" b="1" dirty="0"/>
            <a:t>Safar Dileep Kumar </a:t>
          </a:r>
          <a:endParaRPr lang="en-IN" dirty="0"/>
        </a:p>
      </dgm:t>
    </dgm:pt>
    <dgm:pt modelId="{00ECCA5B-A7CB-4EE9-BEE5-B0FCBA1DCF12}" type="parTrans" cxnId="{FC3DA324-F6B4-47D4-B4A3-EB02A8423000}">
      <dgm:prSet/>
      <dgm:spPr/>
      <dgm:t>
        <a:bodyPr/>
        <a:lstStyle/>
        <a:p>
          <a:endParaRPr lang="en-IN"/>
        </a:p>
      </dgm:t>
    </dgm:pt>
    <dgm:pt modelId="{38173564-91B1-40CE-A6C3-DC946CE64D7B}" type="sibTrans" cxnId="{FC3DA324-F6B4-47D4-B4A3-EB02A8423000}">
      <dgm:prSet/>
      <dgm:spPr/>
      <dgm:t>
        <a:bodyPr/>
        <a:lstStyle/>
        <a:p>
          <a:endParaRPr lang="en-IN"/>
        </a:p>
      </dgm:t>
    </dgm:pt>
    <dgm:pt modelId="{B7DE31C0-8D86-4EBA-B161-156B03EB4899}" type="pres">
      <dgm:prSet presAssocID="{75C8EC06-54AD-4126-862C-0B7290F5622E}" presName="diagram" presStyleCnt="0">
        <dgm:presLayoutVars>
          <dgm:dir/>
          <dgm:resizeHandles val="exact"/>
        </dgm:presLayoutVars>
      </dgm:prSet>
      <dgm:spPr/>
    </dgm:pt>
    <dgm:pt modelId="{4C503011-E1C0-46BF-863C-ECC32716C487}" type="pres">
      <dgm:prSet presAssocID="{8F52B0A1-CD3D-422E-AFDD-EC075FD12498}" presName="node" presStyleLbl="node1" presStyleIdx="0" presStyleCnt="3">
        <dgm:presLayoutVars>
          <dgm:bulletEnabled val="1"/>
        </dgm:presLayoutVars>
      </dgm:prSet>
      <dgm:spPr/>
    </dgm:pt>
    <dgm:pt modelId="{31752E6B-2E0C-4F1D-A659-57A9726BFEB3}" type="pres">
      <dgm:prSet presAssocID="{117518C0-C37E-490A-8901-FADD3FBC2D19}" presName="sibTrans" presStyleCnt="0"/>
      <dgm:spPr/>
    </dgm:pt>
    <dgm:pt modelId="{4DBBE5DC-92F6-4B4B-8259-593CD5E76EA0}" type="pres">
      <dgm:prSet presAssocID="{3EF52E64-2E87-4B78-BD4A-BD14F839BA16}" presName="node" presStyleLbl="node1" presStyleIdx="1" presStyleCnt="3">
        <dgm:presLayoutVars>
          <dgm:bulletEnabled val="1"/>
        </dgm:presLayoutVars>
      </dgm:prSet>
      <dgm:spPr/>
    </dgm:pt>
    <dgm:pt modelId="{5B72D350-0D47-4E23-9C13-AACAB0332878}" type="pres">
      <dgm:prSet presAssocID="{8037B17F-6122-4436-9EF6-057E432E0F44}" presName="sibTrans" presStyleCnt="0"/>
      <dgm:spPr/>
    </dgm:pt>
    <dgm:pt modelId="{410106BE-03C4-4B38-A44E-28DE9B9F15EF}" type="pres">
      <dgm:prSet presAssocID="{E1D131B7-1AE2-4C89-869E-A6C1047C4330}" presName="node" presStyleLbl="node1" presStyleIdx="2" presStyleCnt="3">
        <dgm:presLayoutVars>
          <dgm:bulletEnabled val="1"/>
        </dgm:presLayoutVars>
      </dgm:prSet>
      <dgm:spPr/>
    </dgm:pt>
  </dgm:ptLst>
  <dgm:cxnLst>
    <dgm:cxn modelId="{CBB66001-C0E6-47A9-8712-E02954894001}" type="presOf" srcId="{75C8EC06-54AD-4126-862C-0B7290F5622E}" destId="{B7DE31C0-8D86-4EBA-B161-156B03EB4899}" srcOrd="0" destOrd="0" presId="urn:microsoft.com/office/officeart/2005/8/layout/default"/>
    <dgm:cxn modelId="{FC3DA324-F6B4-47D4-B4A3-EB02A8423000}" srcId="{75C8EC06-54AD-4126-862C-0B7290F5622E}" destId="{E1D131B7-1AE2-4C89-869E-A6C1047C4330}" srcOrd="2" destOrd="0" parTransId="{00ECCA5B-A7CB-4EE9-BEE5-B0FCBA1DCF12}" sibTransId="{38173564-91B1-40CE-A6C3-DC946CE64D7B}"/>
    <dgm:cxn modelId="{A7E15B29-2208-40E6-A9C1-259E3C272040}" type="presOf" srcId="{8F52B0A1-CD3D-422E-AFDD-EC075FD12498}" destId="{4C503011-E1C0-46BF-863C-ECC32716C487}" srcOrd="0" destOrd="0" presId="urn:microsoft.com/office/officeart/2005/8/layout/default"/>
    <dgm:cxn modelId="{4954CF2F-D0E6-4EDB-9037-80B8A1A2A2C9}" srcId="{75C8EC06-54AD-4126-862C-0B7290F5622E}" destId="{3EF52E64-2E87-4B78-BD4A-BD14F839BA16}" srcOrd="1" destOrd="0" parTransId="{BB0B7615-D009-4065-8C43-9C78119724FB}" sibTransId="{8037B17F-6122-4436-9EF6-057E432E0F44}"/>
    <dgm:cxn modelId="{5E23F134-C269-41EA-989B-5ABDBD78AC67}" srcId="{75C8EC06-54AD-4126-862C-0B7290F5622E}" destId="{8F52B0A1-CD3D-422E-AFDD-EC075FD12498}" srcOrd="0" destOrd="0" parTransId="{F6EA8003-3916-4D16-B606-BDC0F65428FA}" sibTransId="{117518C0-C37E-490A-8901-FADD3FBC2D19}"/>
    <dgm:cxn modelId="{7E319C48-96EC-4BDB-84E4-B7ADF82CC6AF}" type="presOf" srcId="{3EF52E64-2E87-4B78-BD4A-BD14F839BA16}" destId="{4DBBE5DC-92F6-4B4B-8259-593CD5E76EA0}" srcOrd="0" destOrd="0" presId="urn:microsoft.com/office/officeart/2005/8/layout/default"/>
    <dgm:cxn modelId="{1F59D68D-D464-4771-9943-3EF2FCF69296}" type="presOf" srcId="{E1D131B7-1AE2-4C89-869E-A6C1047C4330}" destId="{410106BE-03C4-4B38-A44E-28DE9B9F15EF}" srcOrd="0" destOrd="0" presId="urn:microsoft.com/office/officeart/2005/8/layout/default"/>
    <dgm:cxn modelId="{A16D34DA-D635-4839-962B-C29E8B79BA21}" type="presParOf" srcId="{B7DE31C0-8D86-4EBA-B161-156B03EB4899}" destId="{4C503011-E1C0-46BF-863C-ECC32716C487}" srcOrd="0" destOrd="0" presId="urn:microsoft.com/office/officeart/2005/8/layout/default"/>
    <dgm:cxn modelId="{0DBF3EEC-BD7D-43FA-A6AE-5A9DFC8B7164}" type="presParOf" srcId="{B7DE31C0-8D86-4EBA-B161-156B03EB4899}" destId="{31752E6B-2E0C-4F1D-A659-57A9726BFEB3}" srcOrd="1" destOrd="0" presId="urn:microsoft.com/office/officeart/2005/8/layout/default"/>
    <dgm:cxn modelId="{238F8720-16DD-40CF-85E5-758A4BD9CBD2}" type="presParOf" srcId="{B7DE31C0-8D86-4EBA-B161-156B03EB4899}" destId="{4DBBE5DC-92F6-4B4B-8259-593CD5E76EA0}" srcOrd="2" destOrd="0" presId="urn:microsoft.com/office/officeart/2005/8/layout/default"/>
    <dgm:cxn modelId="{1330DC85-1116-4123-893E-E1562D3DEEDA}" type="presParOf" srcId="{B7DE31C0-8D86-4EBA-B161-156B03EB4899}" destId="{5B72D350-0D47-4E23-9C13-AACAB0332878}" srcOrd="3" destOrd="0" presId="urn:microsoft.com/office/officeart/2005/8/layout/default"/>
    <dgm:cxn modelId="{1E599E69-05FC-458E-AC4F-EEE0DF47DEDA}" type="presParOf" srcId="{B7DE31C0-8D86-4EBA-B161-156B03EB4899}" destId="{410106BE-03C4-4B38-A44E-28DE9B9F15EF}" srcOrd="4"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5F629A-A1EC-43B1-9ACE-BE615A45E4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0467023-C34F-4283-BC3A-5B976E7F22B9}">
      <dgm:prSet/>
      <dgm:spPr/>
      <dgm:t>
        <a:bodyPr/>
        <a:lstStyle/>
        <a:p>
          <a:r>
            <a:rPr lang="en-US" b="1" i="0" dirty="0"/>
            <a:t>The Distribution Of The Payment Method</a:t>
          </a:r>
          <a:endParaRPr lang="en-IN" dirty="0"/>
        </a:p>
      </dgm:t>
    </dgm:pt>
    <dgm:pt modelId="{1F14324F-360E-48B3-B9AA-6AE92B65E983}" type="parTrans" cxnId="{67171200-B1E3-4FF4-A648-E197B8C67793}">
      <dgm:prSet/>
      <dgm:spPr/>
      <dgm:t>
        <a:bodyPr/>
        <a:lstStyle/>
        <a:p>
          <a:endParaRPr lang="en-IN"/>
        </a:p>
      </dgm:t>
    </dgm:pt>
    <dgm:pt modelId="{6366279D-8911-480C-8CE2-AD1E97795DB5}" type="sibTrans" cxnId="{67171200-B1E3-4FF4-A648-E197B8C67793}">
      <dgm:prSet/>
      <dgm:spPr/>
      <dgm:t>
        <a:bodyPr/>
        <a:lstStyle/>
        <a:p>
          <a:endParaRPr lang="en-IN"/>
        </a:p>
      </dgm:t>
    </dgm:pt>
    <dgm:pt modelId="{884F4C0E-C79C-4B3B-B127-94328A96D62E}" type="pres">
      <dgm:prSet presAssocID="{D85F629A-A1EC-43B1-9ACE-BE615A45E433}" presName="linear" presStyleCnt="0">
        <dgm:presLayoutVars>
          <dgm:animLvl val="lvl"/>
          <dgm:resizeHandles val="exact"/>
        </dgm:presLayoutVars>
      </dgm:prSet>
      <dgm:spPr/>
    </dgm:pt>
    <dgm:pt modelId="{7E58EAE5-CDEE-409D-BC40-759013B0DF92}" type="pres">
      <dgm:prSet presAssocID="{10467023-C34F-4283-BC3A-5B976E7F22B9}" presName="parentText" presStyleLbl="node1" presStyleIdx="0" presStyleCnt="1" custLinFactNeighborX="1118" custLinFactNeighborY="-47622">
        <dgm:presLayoutVars>
          <dgm:chMax val="0"/>
          <dgm:bulletEnabled val="1"/>
        </dgm:presLayoutVars>
      </dgm:prSet>
      <dgm:spPr/>
    </dgm:pt>
  </dgm:ptLst>
  <dgm:cxnLst>
    <dgm:cxn modelId="{67171200-B1E3-4FF4-A648-E197B8C67793}" srcId="{D85F629A-A1EC-43B1-9ACE-BE615A45E433}" destId="{10467023-C34F-4283-BC3A-5B976E7F22B9}" srcOrd="0" destOrd="0" parTransId="{1F14324F-360E-48B3-B9AA-6AE92B65E983}" sibTransId="{6366279D-8911-480C-8CE2-AD1E97795DB5}"/>
    <dgm:cxn modelId="{CA0BE85F-D48D-478C-B7F8-AF341C9B50D6}" type="presOf" srcId="{10467023-C34F-4283-BC3A-5B976E7F22B9}" destId="{7E58EAE5-CDEE-409D-BC40-759013B0DF92}" srcOrd="0" destOrd="0" presId="urn:microsoft.com/office/officeart/2005/8/layout/vList2"/>
    <dgm:cxn modelId="{C691CAE4-6E6C-41F5-82F0-DFB3DD8CE31B}" type="presOf" srcId="{D85F629A-A1EC-43B1-9ACE-BE615A45E433}" destId="{884F4C0E-C79C-4B3B-B127-94328A96D62E}" srcOrd="0" destOrd="0" presId="urn:microsoft.com/office/officeart/2005/8/layout/vList2"/>
    <dgm:cxn modelId="{5139C30C-4AF0-4867-8D6B-CD26A2023ED8}" type="presParOf" srcId="{884F4C0E-C79C-4B3B-B127-94328A96D62E}" destId="{7E58EAE5-CDEE-409D-BC40-759013B0DF9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84D6139-3080-4249-A69C-484AC404B5E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80CFE6F-E315-4BFD-B8D3-79727EE2A26E}">
      <dgm:prSet/>
      <dgm:spPr/>
      <dgm:t>
        <a:bodyPr/>
        <a:lstStyle/>
        <a:p>
          <a:r>
            <a:rPr lang="en-US" b="0" i="0" dirty="0"/>
            <a:t>Cash transactions account for the highest sales value, with a total </a:t>
          </a:r>
          <a:r>
            <a:rPr lang="en-US" b="0" i="0"/>
            <a:t>of 30,705K</a:t>
          </a:r>
          <a:r>
            <a:rPr lang="en-US" b="0" i="0" dirty="0"/>
            <a:t>, followed by credit card transactions at 24,051K, and debit card transactions at 13,795K.</a:t>
          </a:r>
          <a:endParaRPr lang="en-IN" dirty="0"/>
        </a:p>
      </dgm:t>
    </dgm:pt>
    <dgm:pt modelId="{BDB3D1D1-D139-441B-92EF-675F7A7BB38E}" type="parTrans" cxnId="{8CB99FFC-DFC9-4390-BA5A-F6AE4CEFFF6E}">
      <dgm:prSet/>
      <dgm:spPr/>
      <dgm:t>
        <a:bodyPr/>
        <a:lstStyle/>
        <a:p>
          <a:endParaRPr lang="en-IN"/>
        </a:p>
      </dgm:t>
    </dgm:pt>
    <dgm:pt modelId="{415A05E6-5916-4353-B930-0E4C9A1E1451}" type="sibTrans" cxnId="{8CB99FFC-DFC9-4390-BA5A-F6AE4CEFFF6E}">
      <dgm:prSet/>
      <dgm:spPr/>
      <dgm:t>
        <a:bodyPr/>
        <a:lstStyle/>
        <a:p>
          <a:endParaRPr lang="en-IN"/>
        </a:p>
      </dgm:t>
    </dgm:pt>
    <dgm:pt modelId="{C9BE564C-BB9F-449D-9F7D-A559FE96259F}">
      <dgm:prSet/>
      <dgm:spPr/>
      <dgm:t>
        <a:bodyPr/>
        <a:lstStyle/>
        <a:p>
          <a:r>
            <a:rPr lang="en-US" b="0" i="0"/>
            <a:t>In terms of the quantity of transactions, cash transactions also lead with 133K transactions, followed by credit card transactions at 105K, and debit card transactions at 60K.</a:t>
          </a:r>
          <a:endParaRPr lang="en-IN"/>
        </a:p>
      </dgm:t>
    </dgm:pt>
    <dgm:pt modelId="{600F1413-94DE-47CC-ACAD-D683C54FBE73}" type="parTrans" cxnId="{52A605BC-E37A-4BC9-87D6-22875286AFBA}">
      <dgm:prSet/>
      <dgm:spPr/>
      <dgm:t>
        <a:bodyPr/>
        <a:lstStyle/>
        <a:p>
          <a:endParaRPr lang="en-IN"/>
        </a:p>
      </dgm:t>
    </dgm:pt>
    <dgm:pt modelId="{8A8B214A-03FA-4966-A2A3-F04D81CB0405}" type="sibTrans" cxnId="{52A605BC-E37A-4BC9-87D6-22875286AFBA}">
      <dgm:prSet/>
      <dgm:spPr/>
      <dgm:t>
        <a:bodyPr/>
        <a:lstStyle/>
        <a:p>
          <a:endParaRPr lang="en-IN"/>
        </a:p>
      </dgm:t>
    </dgm:pt>
    <dgm:pt modelId="{FEB9BE5A-5849-4268-B2DD-692AA601344A}">
      <dgm:prSet/>
      <dgm:spPr/>
      <dgm:t>
        <a:bodyPr/>
        <a:lstStyle/>
        <a:p>
          <a:r>
            <a:rPr lang="en-US" b="0" i="0"/>
            <a:t>Overall, the grand total of all transactions across all payment methods is $68,551K, with a total of 299K transactions.</a:t>
          </a:r>
          <a:endParaRPr lang="en-IN"/>
        </a:p>
      </dgm:t>
    </dgm:pt>
    <dgm:pt modelId="{3F534E75-4AC4-40AA-BE3B-92DE0E25A606}" type="parTrans" cxnId="{4515239C-2826-472D-9A9E-B1BE0D92C692}">
      <dgm:prSet/>
      <dgm:spPr/>
      <dgm:t>
        <a:bodyPr/>
        <a:lstStyle/>
        <a:p>
          <a:endParaRPr lang="en-IN"/>
        </a:p>
      </dgm:t>
    </dgm:pt>
    <dgm:pt modelId="{C05E910B-CEFB-4751-BD44-C7139E0E6B86}" type="sibTrans" cxnId="{4515239C-2826-472D-9A9E-B1BE0D92C692}">
      <dgm:prSet/>
      <dgm:spPr/>
      <dgm:t>
        <a:bodyPr/>
        <a:lstStyle/>
        <a:p>
          <a:endParaRPr lang="en-IN"/>
        </a:p>
      </dgm:t>
    </dgm:pt>
    <dgm:pt modelId="{23AA6C99-529E-4864-B63A-36B459A2247B}" type="pres">
      <dgm:prSet presAssocID="{A84D6139-3080-4249-A69C-484AC404B5E6}" presName="linear" presStyleCnt="0">
        <dgm:presLayoutVars>
          <dgm:animLvl val="lvl"/>
          <dgm:resizeHandles val="exact"/>
        </dgm:presLayoutVars>
      </dgm:prSet>
      <dgm:spPr/>
    </dgm:pt>
    <dgm:pt modelId="{3575E790-A75F-4C35-A3B2-E56E0522660F}" type="pres">
      <dgm:prSet presAssocID="{280CFE6F-E315-4BFD-B8D3-79727EE2A26E}" presName="parentText" presStyleLbl="node1" presStyleIdx="0" presStyleCnt="3">
        <dgm:presLayoutVars>
          <dgm:chMax val="0"/>
          <dgm:bulletEnabled val="1"/>
        </dgm:presLayoutVars>
      </dgm:prSet>
      <dgm:spPr/>
    </dgm:pt>
    <dgm:pt modelId="{CC6DED85-D8AF-4DB8-A820-68FC088C1168}" type="pres">
      <dgm:prSet presAssocID="{415A05E6-5916-4353-B930-0E4C9A1E1451}" presName="spacer" presStyleCnt="0"/>
      <dgm:spPr/>
    </dgm:pt>
    <dgm:pt modelId="{E710293E-8B70-4620-AD6E-EBE7E910E2BB}" type="pres">
      <dgm:prSet presAssocID="{C9BE564C-BB9F-449D-9F7D-A559FE96259F}" presName="parentText" presStyleLbl="node1" presStyleIdx="1" presStyleCnt="3">
        <dgm:presLayoutVars>
          <dgm:chMax val="0"/>
          <dgm:bulletEnabled val="1"/>
        </dgm:presLayoutVars>
      </dgm:prSet>
      <dgm:spPr/>
    </dgm:pt>
    <dgm:pt modelId="{12F6671A-481A-4858-B141-64B5B7300636}" type="pres">
      <dgm:prSet presAssocID="{8A8B214A-03FA-4966-A2A3-F04D81CB0405}" presName="spacer" presStyleCnt="0"/>
      <dgm:spPr/>
    </dgm:pt>
    <dgm:pt modelId="{1751EAF3-BD56-4601-BA58-8EC8EE7700E6}" type="pres">
      <dgm:prSet presAssocID="{FEB9BE5A-5849-4268-B2DD-692AA601344A}" presName="parentText" presStyleLbl="node1" presStyleIdx="2" presStyleCnt="3">
        <dgm:presLayoutVars>
          <dgm:chMax val="0"/>
          <dgm:bulletEnabled val="1"/>
        </dgm:presLayoutVars>
      </dgm:prSet>
      <dgm:spPr/>
    </dgm:pt>
  </dgm:ptLst>
  <dgm:cxnLst>
    <dgm:cxn modelId="{D4A54743-2384-430F-943E-36F628BE924F}" type="presOf" srcId="{C9BE564C-BB9F-449D-9F7D-A559FE96259F}" destId="{E710293E-8B70-4620-AD6E-EBE7E910E2BB}" srcOrd="0" destOrd="0" presId="urn:microsoft.com/office/officeart/2005/8/layout/vList2"/>
    <dgm:cxn modelId="{A0BCEA66-39B0-4F71-A3FD-2FE9A7873640}" type="presOf" srcId="{A84D6139-3080-4249-A69C-484AC404B5E6}" destId="{23AA6C99-529E-4864-B63A-36B459A2247B}" srcOrd="0" destOrd="0" presId="urn:microsoft.com/office/officeart/2005/8/layout/vList2"/>
    <dgm:cxn modelId="{E848D94C-7A2F-42E5-8B54-7C1A2B6B8EB8}" type="presOf" srcId="{FEB9BE5A-5849-4268-B2DD-692AA601344A}" destId="{1751EAF3-BD56-4601-BA58-8EC8EE7700E6}" srcOrd="0" destOrd="0" presId="urn:microsoft.com/office/officeart/2005/8/layout/vList2"/>
    <dgm:cxn modelId="{24F6EA7A-5076-4FC7-BBE8-6E6B90E73294}" type="presOf" srcId="{280CFE6F-E315-4BFD-B8D3-79727EE2A26E}" destId="{3575E790-A75F-4C35-A3B2-E56E0522660F}" srcOrd="0" destOrd="0" presId="urn:microsoft.com/office/officeart/2005/8/layout/vList2"/>
    <dgm:cxn modelId="{4515239C-2826-472D-9A9E-B1BE0D92C692}" srcId="{A84D6139-3080-4249-A69C-484AC404B5E6}" destId="{FEB9BE5A-5849-4268-B2DD-692AA601344A}" srcOrd="2" destOrd="0" parTransId="{3F534E75-4AC4-40AA-BE3B-92DE0E25A606}" sibTransId="{C05E910B-CEFB-4751-BD44-C7139E0E6B86}"/>
    <dgm:cxn modelId="{52A605BC-E37A-4BC9-87D6-22875286AFBA}" srcId="{A84D6139-3080-4249-A69C-484AC404B5E6}" destId="{C9BE564C-BB9F-449D-9F7D-A559FE96259F}" srcOrd="1" destOrd="0" parTransId="{600F1413-94DE-47CC-ACAD-D683C54FBE73}" sibTransId="{8A8B214A-03FA-4966-A2A3-F04D81CB0405}"/>
    <dgm:cxn modelId="{8CB99FFC-DFC9-4390-BA5A-F6AE4CEFFF6E}" srcId="{A84D6139-3080-4249-A69C-484AC404B5E6}" destId="{280CFE6F-E315-4BFD-B8D3-79727EE2A26E}" srcOrd="0" destOrd="0" parTransId="{BDB3D1D1-D139-441B-92EF-675F7A7BB38E}" sibTransId="{415A05E6-5916-4353-B930-0E4C9A1E1451}"/>
    <dgm:cxn modelId="{54C73834-0E6F-4459-AADC-0CCA03EB13AE}" type="presParOf" srcId="{23AA6C99-529E-4864-B63A-36B459A2247B}" destId="{3575E790-A75F-4C35-A3B2-E56E0522660F}" srcOrd="0" destOrd="0" presId="urn:microsoft.com/office/officeart/2005/8/layout/vList2"/>
    <dgm:cxn modelId="{BE62A4AF-08AA-4B92-B177-201BD8525F41}" type="presParOf" srcId="{23AA6C99-529E-4864-B63A-36B459A2247B}" destId="{CC6DED85-D8AF-4DB8-A820-68FC088C1168}" srcOrd="1" destOrd="0" presId="urn:microsoft.com/office/officeart/2005/8/layout/vList2"/>
    <dgm:cxn modelId="{DC1F4A6A-9521-4825-9901-2189562F14E2}" type="presParOf" srcId="{23AA6C99-529E-4864-B63A-36B459A2247B}" destId="{E710293E-8B70-4620-AD6E-EBE7E910E2BB}" srcOrd="2" destOrd="0" presId="urn:microsoft.com/office/officeart/2005/8/layout/vList2"/>
    <dgm:cxn modelId="{03A92635-8A49-48CD-A8BA-AC1BE5723F7B}" type="presParOf" srcId="{23AA6C99-529E-4864-B63A-36B459A2247B}" destId="{12F6671A-481A-4858-B141-64B5B7300636}" srcOrd="3" destOrd="0" presId="urn:microsoft.com/office/officeart/2005/8/layout/vList2"/>
    <dgm:cxn modelId="{6A84C0D8-2FE4-40DD-9091-F1B5A543AFBE}" type="presParOf" srcId="{23AA6C99-529E-4864-B63A-36B459A2247B}" destId="{1751EAF3-BD56-4601-BA58-8EC8EE7700E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E3C8C14-02C1-4936-A870-19014929628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8C7750C-1DF4-4122-B768-5B0D25994E40}">
      <dgm:prSet/>
      <dgm:spPr/>
      <dgm:t>
        <a:bodyPr/>
        <a:lstStyle/>
        <a:p>
          <a:r>
            <a:rPr lang="en-US" b="1" i="0" dirty="0"/>
            <a:t>Visualize the data using Tableau</a:t>
          </a:r>
          <a:endParaRPr lang="en-IN" dirty="0"/>
        </a:p>
      </dgm:t>
    </dgm:pt>
    <dgm:pt modelId="{4357B3B5-7D90-4848-9429-1EF2A2772173}" type="parTrans" cxnId="{C41B7525-23EC-4268-ADE6-A27993D8858D}">
      <dgm:prSet/>
      <dgm:spPr/>
      <dgm:t>
        <a:bodyPr/>
        <a:lstStyle/>
        <a:p>
          <a:endParaRPr lang="en-IN"/>
        </a:p>
      </dgm:t>
    </dgm:pt>
    <dgm:pt modelId="{278A7519-6865-41FF-B733-CB0FA41C4892}" type="sibTrans" cxnId="{C41B7525-23EC-4268-ADE6-A27993D8858D}">
      <dgm:prSet/>
      <dgm:spPr/>
      <dgm:t>
        <a:bodyPr/>
        <a:lstStyle/>
        <a:p>
          <a:endParaRPr lang="en-IN"/>
        </a:p>
      </dgm:t>
    </dgm:pt>
    <dgm:pt modelId="{16C777A4-F1B7-4441-882B-6042F43D92FA}" type="pres">
      <dgm:prSet presAssocID="{0E3C8C14-02C1-4936-A870-190149296287}" presName="linear" presStyleCnt="0">
        <dgm:presLayoutVars>
          <dgm:animLvl val="lvl"/>
          <dgm:resizeHandles val="exact"/>
        </dgm:presLayoutVars>
      </dgm:prSet>
      <dgm:spPr/>
    </dgm:pt>
    <dgm:pt modelId="{0953DC43-9E81-4D93-900D-06F86E0F977B}" type="pres">
      <dgm:prSet presAssocID="{98C7750C-1DF4-4122-B768-5B0D25994E40}" presName="parentText" presStyleLbl="node1" presStyleIdx="0" presStyleCnt="1">
        <dgm:presLayoutVars>
          <dgm:chMax val="0"/>
          <dgm:bulletEnabled val="1"/>
        </dgm:presLayoutVars>
      </dgm:prSet>
      <dgm:spPr/>
    </dgm:pt>
  </dgm:ptLst>
  <dgm:cxnLst>
    <dgm:cxn modelId="{C41B7525-23EC-4268-ADE6-A27993D8858D}" srcId="{0E3C8C14-02C1-4936-A870-190149296287}" destId="{98C7750C-1DF4-4122-B768-5B0D25994E40}" srcOrd="0" destOrd="0" parTransId="{4357B3B5-7D90-4848-9429-1EF2A2772173}" sibTransId="{278A7519-6865-41FF-B733-CB0FA41C4892}"/>
    <dgm:cxn modelId="{CAF8FAD8-F3E7-43B7-A4B8-0C7C5A39D2BE}" type="presOf" srcId="{0E3C8C14-02C1-4936-A870-190149296287}" destId="{16C777A4-F1B7-4441-882B-6042F43D92FA}" srcOrd="0" destOrd="0" presId="urn:microsoft.com/office/officeart/2005/8/layout/vList2"/>
    <dgm:cxn modelId="{24B712FF-E801-42D1-B106-A341C67FB5DA}" type="presOf" srcId="{98C7750C-1DF4-4122-B768-5B0D25994E40}" destId="{0953DC43-9E81-4D93-900D-06F86E0F977B}" srcOrd="0" destOrd="0" presId="urn:microsoft.com/office/officeart/2005/8/layout/vList2"/>
    <dgm:cxn modelId="{0A1E6C0C-48BB-4F74-A422-59503B37BF11}" type="presParOf" srcId="{16C777A4-F1B7-4441-882B-6042F43D92FA}" destId="{0953DC43-9E81-4D93-900D-06F86E0F977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EA0EE62-D523-4FAF-9956-6C637B889B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5DDFD0D-B2E7-4FDC-8CB0-910416B0E90F}">
      <dgm:prSet/>
      <dgm:spPr/>
      <dgm:t>
        <a:bodyPr/>
        <a:lstStyle/>
        <a:p>
          <a:pPr algn="ctr"/>
          <a:r>
            <a:rPr lang="en-US" b="1" dirty="0"/>
            <a:t>Suggestions To The Company</a:t>
          </a:r>
          <a:endParaRPr lang="en-IN" dirty="0"/>
        </a:p>
      </dgm:t>
    </dgm:pt>
    <dgm:pt modelId="{AC94CBFC-7C00-4EF7-BA3B-950441AE66C0}" type="parTrans" cxnId="{BEFFEA7B-35B8-4025-B807-954EF12E113D}">
      <dgm:prSet/>
      <dgm:spPr/>
      <dgm:t>
        <a:bodyPr/>
        <a:lstStyle/>
        <a:p>
          <a:endParaRPr lang="en-IN"/>
        </a:p>
      </dgm:t>
    </dgm:pt>
    <dgm:pt modelId="{9F21EA83-166D-430D-8598-8C9306741C5B}" type="sibTrans" cxnId="{BEFFEA7B-35B8-4025-B807-954EF12E113D}">
      <dgm:prSet/>
      <dgm:spPr/>
      <dgm:t>
        <a:bodyPr/>
        <a:lstStyle/>
        <a:p>
          <a:endParaRPr lang="en-IN"/>
        </a:p>
      </dgm:t>
    </dgm:pt>
    <dgm:pt modelId="{916EF62E-A95A-43EF-A4E3-D46DFC05FACE}" type="pres">
      <dgm:prSet presAssocID="{FEA0EE62-D523-4FAF-9956-6C637B889B8D}" presName="linear" presStyleCnt="0">
        <dgm:presLayoutVars>
          <dgm:animLvl val="lvl"/>
          <dgm:resizeHandles val="exact"/>
        </dgm:presLayoutVars>
      </dgm:prSet>
      <dgm:spPr/>
    </dgm:pt>
    <dgm:pt modelId="{3A4E9E2A-36E0-47A3-A929-9BF9D0F070B2}" type="pres">
      <dgm:prSet presAssocID="{E5DDFD0D-B2E7-4FDC-8CB0-910416B0E90F}" presName="parentText" presStyleLbl="node1" presStyleIdx="0" presStyleCnt="1">
        <dgm:presLayoutVars>
          <dgm:chMax val="0"/>
          <dgm:bulletEnabled val="1"/>
        </dgm:presLayoutVars>
      </dgm:prSet>
      <dgm:spPr/>
    </dgm:pt>
  </dgm:ptLst>
  <dgm:cxnLst>
    <dgm:cxn modelId="{DD5B1F08-A715-409D-B31A-9B6BCF3AFA96}" type="presOf" srcId="{FEA0EE62-D523-4FAF-9956-6C637B889B8D}" destId="{916EF62E-A95A-43EF-A4E3-D46DFC05FACE}" srcOrd="0" destOrd="0" presId="urn:microsoft.com/office/officeart/2005/8/layout/vList2"/>
    <dgm:cxn modelId="{7390AD65-A0C4-4A20-9C76-D0FED3A7A88E}" type="presOf" srcId="{E5DDFD0D-B2E7-4FDC-8CB0-910416B0E90F}" destId="{3A4E9E2A-36E0-47A3-A929-9BF9D0F070B2}" srcOrd="0" destOrd="0" presId="urn:microsoft.com/office/officeart/2005/8/layout/vList2"/>
    <dgm:cxn modelId="{BEFFEA7B-35B8-4025-B807-954EF12E113D}" srcId="{FEA0EE62-D523-4FAF-9956-6C637B889B8D}" destId="{E5DDFD0D-B2E7-4FDC-8CB0-910416B0E90F}" srcOrd="0" destOrd="0" parTransId="{AC94CBFC-7C00-4EF7-BA3B-950441AE66C0}" sibTransId="{9F21EA83-166D-430D-8598-8C9306741C5B}"/>
    <dgm:cxn modelId="{611FF078-5956-40B6-92E5-F668D5B0D63D}" type="presParOf" srcId="{916EF62E-A95A-43EF-A4E3-D46DFC05FACE}" destId="{3A4E9E2A-36E0-47A3-A929-9BF9D0F070B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D257D2-4179-41B3-B796-2A45B4C2599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7E37583-AF03-4876-AFD7-E3ED6B7935C4}">
      <dgm:prSet/>
      <dgm:spPr/>
      <dgm:t>
        <a:bodyPr/>
        <a:lstStyle/>
        <a:p>
          <a:r>
            <a:rPr lang="en-US" b="1" i="0" baseline="0" dirty="0"/>
            <a:t>Shopping Distribution According To Gender</a:t>
          </a:r>
          <a:endParaRPr lang="en-IN" dirty="0"/>
        </a:p>
      </dgm:t>
    </dgm:pt>
    <dgm:pt modelId="{B2278D6A-5203-4D0B-9159-A96A49B3070D}" type="parTrans" cxnId="{6BCA98F9-812F-46CC-8558-0440E9E27DE1}">
      <dgm:prSet/>
      <dgm:spPr/>
      <dgm:t>
        <a:bodyPr/>
        <a:lstStyle/>
        <a:p>
          <a:endParaRPr lang="en-IN"/>
        </a:p>
      </dgm:t>
    </dgm:pt>
    <dgm:pt modelId="{27C327F8-10B0-4043-A6BB-33972B5230A5}" type="sibTrans" cxnId="{6BCA98F9-812F-46CC-8558-0440E9E27DE1}">
      <dgm:prSet/>
      <dgm:spPr/>
      <dgm:t>
        <a:bodyPr/>
        <a:lstStyle/>
        <a:p>
          <a:endParaRPr lang="en-IN"/>
        </a:p>
      </dgm:t>
    </dgm:pt>
    <dgm:pt modelId="{B015140D-1A3C-4CF3-868A-B40460DB79AA}" type="pres">
      <dgm:prSet presAssocID="{D3D257D2-4179-41B3-B796-2A45B4C2599C}" presName="linear" presStyleCnt="0">
        <dgm:presLayoutVars>
          <dgm:animLvl val="lvl"/>
          <dgm:resizeHandles val="exact"/>
        </dgm:presLayoutVars>
      </dgm:prSet>
      <dgm:spPr/>
    </dgm:pt>
    <dgm:pt modelId="{388EFB0F-4E65-4036-85F4-B24C341A8200}" type="pres">
      <dgm:prSet presAssocID="{97E37583-AF03-4876-AFD7-E3ED6B7935C4}" presName="parentText" presStyleLbl="node1" presStyleIdx="0" presStyleCnt="1">
        <dgm:presLayoutVars>
          <dgm:chMax val="0"/>
          <dgm:bulletEnabled val="1"/>
        </dgm:presLayoutVars>
      </dgm:prSet>
      <dgm:spPr/>
    </dgm:pt>
  </dgm:ptLst>
  <dgm:cxnLst>
    <dgm:cxn modelId="{910D0534-0852-440E-A3F5-2BE5422B1903}" type="presOf" srcId="{D3D257D2-4179-41B3-B796-2A45B4C2599C}" destId="{B015140D-1A3C-4CF3-868A-B40460DB79AA}" srcOrd="0" destOrd="0" presId="urn:microsoft.com/office/officeart/2005/8/layout/vList2"/>
    <dgm:cxn modelId="{2AD61293-35FC-4AE8-A47C-B6BEBD2493CE}" type="presOf" srcId="{97E37583-AF03-4876-AFD7-E3ED6B7935C4}" destId="{388EFB0F-4E65-4036-85F4-B24C341A8200}" srcOrd="0" destOrd="0" presId="urn:microsoft.com/office/officeart/2005/8/layout/vList2"/>
    <dgm:cxn modelId="{6BCA98F9-812F-46CC-8558-0440E9E27DE1}" srcId="{D3D257D2-4179-41B3-B796-2A45B4C2599C}" destId="{97E37583-AF03-4876-AFD7-E3ED6B7935C4}" srcOrd="0" destOrd="0" parTransId="{B2278D6A-5203-4D0B-9159-A96A49B3070D}" sibTransId="{27C327F8-10B0-4043-A6BB-33972B5230A5}"/>
    <dgm:cxn modelId="{0196F68D-BA68-4457-8FEA-BE2076F63C92}" type="presParOf" srcId="{B015140D-1A3C-4CF3-868A-B40460DB79AA}" destId="{388EFB0F-4E65-4036-85F4-B24C341A820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3AF42F-1607-4948-A422-32DB6F60C353}"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252BE6E1-7DD1-4AF9-9286-FA6F84606A70}">
      <dgm:prSet custT="1"/>
      <dgm:spPr/>
      <dgm:t>
        <a:bodyPr/>
        <a:lstStyle/>
        <a:p>
          <a:r>
            <a:rPr lang="en-US" sz="1400" b="0" i="0" dirty="0"/>
            <a:t>In many societies, there is a prevailing trend where females tend to engage in more shopping activities compared to males. Moreover, societal norms often dictate that women place a higher emphasis on appearance and grooming compared to men</a:t>
          </a:r>
          <a:endParaRPr lang="en-IN" sz="1400" dirty="0"/>
        </a:p>
      </dgm:t>
    </dgm:pt>
    <dgm:pt modelId="{4534F764-A8FF-49DD-8772-9EC202899E06}" type="parTrans" cxnId="{E5D1B5BB-90E6-4434-9001-C7F61227C7E9}">
      <dgm:prSet/>
      <dgm:spPr/>
      <dgm:t>
        <a:bodyPr/>
        <a:lstStyle/>
        <a:p>
          <a:endParaRPr lang="en-IN"/>
        </a:p>
      </dgm:t>
    </dgm:pt>
    <dgm:pt modelId="{BD2BB744-99E7-4E51-87AA-D91869BB0D0A}" type="sibTrans" cxnId="{E5D1B5BB-90E6-4434-9001-C7F61227C7E9}">
      <dgm:prSet/>
      <dgm:spPr/>
      <dgm:t>
        <a:bodyPr/>
        <a:lstStyle/>
        <a:p>
          <a:endParaRPr lang="en-IN"/>
        </a:p>
      </dgm:t>
    </dgm:pt>
    <dgm:pt modelId="{9B31CB35-512F-446B-AEDD-3E55292A4CF6}">
      <dgm:prSet custT="1"/>
      <dgm:spPr/>
      <dgm:t>
        <a:bodyPr/>
        <a:lstStyle/>
        <a:p>
          <a:r>
            <a:rPr lang="en-US" sz="1400" b="0" i="0" dirty="0"/>
            <a:t>As a result, women may engage in more frequent shopping trips for clothing, cosmetics, and personal care products to adhere to these societal standards.</a:t>
          </a:r>
          <a:endParaRPr lang="en-IN" sz="1400" dirty="0"/>
        </a:p>
      </dgm:t>
    </dgm:pt>
    <dgm:pt modelId="{5AADE556-E29B-4D69-8F55-5D41893AC149}" type="parTrans" cxnId="{6909A20E-5E43-4A71-B6D7-9081AD56DCC0}">
      <dgm:prSet/>
      <dgm:spPr/>
      <dgm:t>
        <a:bodyPr/>
        <a:lstStyle/>
        <a:p>
          <a:endParaRPr lang="en-IN"/>
        </a:p>
      </dgm:t>
    </dgm:pt>
    <dgm:pt modelId="{C7F7ACBD-4DB8-4FD4-8BB9-7F32A0A346C6}" type="sibTrans" cxnId="{6909A20E-5E43-4A71-B6D7-9081AD56DCC0}">
      <dgm:prSet/>
      <dgm:spPr/>
      <dgm:t>
        <a:bodyPr/>
        <a:lstStyle/>
        <a:p>
          <a:endParaRPr lang="en-IN"/>
        </a:p>
      </dgm:t>
    </dgm:pt>
    <dgm:pt modelId="{80898B74-4F56-41A5-8B98-EB96FF5FD8D6}" type="pres">
      <dgm:prSet presAssocID="{D63AF42F-1607-4948-A422-32DB6F60C353}" presName="linear" presStyleCnt="0">
        <dgm:presLayoutVars>
          <dgm:animLvl val="lvl"/>
          <dgm:resizeHandles val="exact"/>
        </dgm:presLayoutVars>
      </dgm:prSet>
      <dgm:spPr/>
    </dgm:pt>
    <dgm:pt modelId="{9ADD86C2-2DAB-4698-AB14-815E71E3B9AF}" type="pres">
      <dgm:prSet presAssocID="{252BE6E1-7DD1-4AF9-9286-FA6F84606A70}" presName="parentText" presStyleLbl="node1" presStyleIdx="0" presStyleCnt="2">
        <dgm:presLayoutVars>
          <dgm:chMax val="0"/>
          <dgm:bulletEnabled val="1"/>
        </dgm:presLayoutVars>
      </dgm:prSet>
      <dgm:spPr/>
    </dgm:pt>
    <dgm:pt modelId="{80DE3170-EFF7-4F36-8229-290C5EADF4D8}" type="pres">
      <dgm:prSet presAssocID="{BD2BB744-99E7-4E51-87AA-D91869BB0D0A}" presName="spacer" presStyleCnt="0"/>
      <dgm:spPr/>
    </dgm:pt>
    <dgm:pt modelId="{91B5B53B-BD30-4F8F-AE5E-1A2D5580F037}" type="pres">
      <dgm:prSet presAssocID="{9B31CB35-512F-446B-AEDD-3E55292A4CF6}" presName="parentText" presStyleLbl="node1" presStyleIdx="1" presStyleCnt="2">
        <dgm:presLayoutVars>
          <dgm:chMax val="0"/>
          <dgm:bulletEnabled val="1"/>
        </dgm:presLayoutVars>
      </dgm:prSet>
      <dgm:spPr/>
    </dgm:pt>
  </dgm:ptLst>
  <dgm:cxnLst>
    <dgm:cxn modelId="{6909A20E-5E43-4A71-B6D7-9081AD56DCC0}" srcId="{D63AF42F-1607-4948-A422-32DB6F60C353}" destId="{9B31CB35-512F-446B-AEDD-3E55292A4CF6}" srcOrd="1" destOrd="0" parTransId="{5AADE556-E29B-4D69-8F55-5D41893AC149}" sibTransId="{C7F7ACBD-4DB8-4FD4-8BB9-7F32A0A346C6}"/>
    <dgm:cxn modelId="{AAD99B8F-DA50-4254-B9EF-1A0FB06E297E}" type="presOf" srcId="{D63AF42F-1607-4948-A422-32DB6F60C353}" destId="{80898B74-4F56-41A5-8B98-EB96FF5FD8D6}" srcOrd="0" destOrd="0" presId="urn:microsoft.com/office/officeart/2005/8/layout/vList2"/>
    <dgm:cxn modelId="{285BA68F-B1BB-499C-864A-DA0BF348799B}" type="presOf" srcId="{9B31CB35-512F-446B-AEDD-3E55292A4CF6}" destId="{91B5B53B-BD30-4F8F-AE5E-1A2D5580F037}" srcOrd="0" destOrd="0" presId="urn:microsoft.com/office/officeart/2005/8/layout/vList2"/>
    <dgm:cxn modelId="{E5D1B5BB-90E6-4434-9001-C7F61227C7E9}" srcId="{D63AF42F-1607-4948-A422-32DB6F60C353}" destId="{252BE6E1-7DD1-4AF9-9286-FA6F84606A70}" srcOrd="0" destOrd="0" parTransId="{4534F764-A8FF-49DD-8772-9EC202899E06}" sibTransId="{BD2BB744-99E7-4E51-87AA-D91869BB0D0A}"/>
    <dgm:cxn modelId="{B6BA75CD-0800-4CF0-B314-03DC6BFB842F}" type="presOf" srcId="{252BE6E1-7DD1-4AF9-9286-FA6F84606A70}" destId="{9ADD86C2-2DAB-4698-AB14-815E71E3B9AF}" srcOrd="0" destOrd="0" presId="urn:microsoft.com/office/officeart/2005/8/layout/vList2"/>
    <dgm:cxn modelId="{A326DFDA-1665-44EA-8FE3-75FC0ECA39FE}" type="presParOf" srcId="{80898B74-4F56-41A5-8B98-EB96FF5FD8D6}" destId="{9ADD86C2-2DAB-4698-AB14-815E71E3B9AF}" srcOrd="0" destOrd="0" presId="urn:microsoft.com/office/officeart/2005/8/layout/vList2"/>
    <dgm:cxn modelId="{9B69C218-248C-4DE1-93DD-082D9E8C72C4}" type="presParOf" srcId="{80898B74-4F56-41A5-8B98-EB96FF5FD8D6}" destId="{80DE3170-EFF7-4F36-8229-290C5EADF4D8}" srcOrd="1" destOrd="0" presId="urn:microsoft.com/office/officeart/2005/8/layout/vList2"/>
    <dgm:cxn modelId="{C7E38DED-F4D1-4D96-89B8-9FED338DF743}" type="presParOf" srcId="{80898B74-4F56-41A5-8B98-EB96FF5FD8D6}" destId="{91B5B53B-BD30-4F8F-AE5E-1A2D5580F037}"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438B23-4B72-4AD3-BFA5-58A7371DA8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8E291C2-E536-48D9-9EBD-3F424D2C57B1}">
      <dgm:prSet custT="1"/>
      <dgm:spPr/>
      <dgm:t>
        <a:bodyPr/>
        <a:lstStyle/>
        <a:p>
          <a:pPr algn="ctr"/>
          <a:r>
            <a:rPr lang="en-US" sz="3100" b="1" i="0" dirty="0"/>
            <a:t>We sell more products to gender</a:t>
          </a:r>
          <a:endParaRPr lang="en-IN" sz="3100" dirty="0"/>
        </a:p>
      </dgm:t>
    </dgm:pt>
    <dgm:pt modelId="{5DDE6915-3C78-47E7-B79E-A60DD6FB4EF6}" type="parTrans" cxnId="{C8782BB1-99C0-498F-A7F9-8AE7B8187877}">
      <dgm:prSet/>
      <dgm:spPr/>
      <dgm:t>
        <a:bodyPr/>
        <a:lstStyle/>
        <a:p>
          <a:endParaRPr lang="en-IN"/>
        </a:p>
      </dgm:t>
    </dgm:pt>
    <dgm:pt modelId="{3D31DC97-BE54-434B-93E9-E5A52DC615CE}" type="sibTrans" cxnId="{C8782BB1-99C0-498F-A7F9-8AE7B8187877}">
      <dgm:prSet/>
      <dgm:spPr/>
      <dgm:t>
        <a:bodyPr/>
        <a:lstStyle/>
        <a:p>
          <a:endParaRPr lang="en-IN"/>
        </a:p>
      </dgm:t>
    </dgm:pt>
    <dgm:pt modelId="{535E1A54-874F-459F-B9C5-E07C319B95D1}" type="pres">
      <dgm:prSet presAssocID="{53438B23-4B72-4AD3-BFA5-58A7371DA8B6}" presName="linear" presStyleCnt="0">
        <dgm:presLayoutVars>
          <dgm:animLvl val="lvl"/>
          <dgm:resizeHandles val="exact"/>
        </dgm:presLayoutVars>
      </dgm:prSet>
      <dgm:spPr/>
    </dgm:pt>
    <dgm:pt modelId="{FFCAE6D5-24B1-4153-86D9-7209E7A17CD6}" type="pres">
      <dgm:prSet presAssocID="{28E291C2-E536-48D9-9EBD-3F424D2C57B1}" presName="parentText" presStyleLbl="node1" presStyleIdx="0" presStyleCnt="1">
        <dgm:presLayoutVars>
          <dgm:chMax val="0"/>
          <dgm:bulletEnabled val="1"/>
        </dgm:presLayoutVars>
      </dgm:prSet>
      <dgm:spPr/>
    </dgm:pt>
  </dgm:ptLst>
  <dgm:cxnLst>
    <dgm:cxn modelId="{A9C0AD2B-6404-4A8D-ADA5-00B54FCD3AE2}" type="presOf" srcId="{53438B23-4B72-4AD3-BFA5-58A7371DA8B6}" destId="{535E1A54-874F-459F-B9C5-E07C319B95D1}" srcOrd="0" destOrd="0" presId="urn:microsoft.com/office/officeart/2005/8/layout/vList2"/>
    <dgm:cxn modelId="{F9FA2188-EE65-4195-9178-DA9E3FDB0B71}" type="presOf" srcId="{28E291C2-E536-48D9-9EBD-3F424D2C57B1}" destId="{FFCAE6D5-24B1-4153-86D9-7209E7A17CD6}" srcOrd="0" destOrd="0" presId="urn:microsoft.com/office/officeart/2005/8/layout/vList2"/>
    <dgm:cxn modelId="{C8782BB1-99C0-498F-A7F9-8AE7B8187877}" srcId="{53438B23-4B72-4AD3-BFA5-58A7371DA8B6}" destId="{28E291C2-E536-48D9-9EBD-3F424D2C57B1}" srcOrd="0" destOrd="0" parTransId="{5DDE6915-3C78-47E7-B79E-A60DD6FB4EF6}" sibTransId="{3D31DC97-BE54-434B-93E9-E5A52DC615CE}"/>
    <dgm:cxn modelId="{8C16BAD2-AACE-48FB-99F1-E6C8BB3669F5}" type="presParOf" srcId="{535E1A54-874F-459F-B9C5-E07C319B95D1}" destId="{FFCAE6D5-24B1-4153-86D9-7209E7A17CD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2B07C2-D7AB-4D12-9A53-0C1E7705007E}"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927EE01B-2C5F-4320-B523-D0B99C36FE65}">
      <dgm:prSet/>
      <dgm:spPr/>
      <dgm:t>
        <a:bodyPr/>
        <a:lstStyle/>
        <a:p>
          <a:r>
            <a:rPr lang="en-US" i="1" dirty="0"/>
            <a:t>If you're looking for statistics on consumer behavior based on gender A it's commonly reported that women tend to make more purchases than men in many product categories. </a:t>
          </a:r>
          <a:endParaRPr lang="en-IN" dirty="0"/>
        </a:p>
      </dgm:t>
    </dgm:pt>
    <dgm:pt modelId="{CBCFCE18-2286-4140-944B-B6DF6040C703}" type="parTrans" cxnId="{BC0F3EAF-7090-484D-B9D3-1A22FD68DC72}">
      <dgm:prSet/>
      <dgm:spPr/>
      <dgm:t>
        <a:bodyPr/>
        <a:lstStyle/>
        <a:p>
          <a:endParaRPr lang="en-IN"/>
        </a:p>
      </dgm:t>
    </dgm:pt>
    <dgm:pt modelId="{2FA705D2-FD34-4DFF-8E25-696AE09E19B6}" type="sibTrans" cxnId="{BC0F3EAF-7090-484D-B9D3-1A22FD68DC72}">
      <dgm:prSet/>
      <dgm:spPr/>
      <dgm:t>
        <a:bodyPr/>
        <a:lstStyle/>
        <a:p>
          <a:endParaRPr lang="en-IN"/>
        </a:p>
      </dgm:t>
    </dgm:pt>
    <dgm:pt modelId="{F4A8B7D8-3BBD-4B5D-9296-F5D536229EA3}">
      <dgm:prSet/>
      <dgm:spPr/>
      <dgm:t>
        <a:bodyPr/>
        <a:lstStyle/>
        <a:p>
          <a:r>
            <a:rPr lang="en-US" i="1"/>
            <a:t>Women tend to shop more frequently than men, both online and offline. They often engage in browsing and comparison shopping, leading to more frequent purchases</a:t>
          </a:r>
          <a:endParaRPr lang="en-IN"/>
        </a:p>
      </dgm:t>
    </dgm:pt>
    <dgm:pt modelId="{41CB5993-9F0F-4B58-B1F6-17B4AEE0EAF0}" type="parTrans" cxnId="{A39587EE-C180-4564-9A2B-A099FEAFFEF7}">
      <dgm:prSet/>
      <dgm:spPr/>
      <dgm:t>
        <a:bodyPr/>
        <a:lstStyle/>
        <a:p>
          <a:endParaRPr lang="en-IN"/>
        </a:p>
      </dgm:t>
    </dgm:pt>
    <dgm:pt modelId="{3DBD545F-16AB-4874-8814-959350476520}" type="sibTrans" cxnId="{A39587EE-C180-4564-9A2B-A099FEAFFEF7}">
      <dgm:prSet/>
      <dgm:spPr/>
      <dgm:t>
        <a:bodyPr/>
        <a:lstStyle/>
        <a:p>
          <a:endParaRPr lang="en-IN"/>
        </a:p>
      </dgm:t>
    </dgm:pt>
    <dgm:pt modelId="{1B977D74-0B3B-48DC-A7CE-8E118762D4D6}">
      <dgm:prSet/>
      <dgm:spPr/>
      <dgm:t>
        <a:bodyPr/>
        <a:lstStyle/>
        <a:p>
          <a:r>
            <a:rPr lang="en-US" i="1"/>
            <a:t>Women often dominate in categories like apparel, cosmetics, household goods, and healthcare products.</a:t>
          </a:r>
          <a:endParaRPr lang="en-IN"/>
        </a:p>
      </dgm:t>
    </dgm:pt>
    <dgm:pt modelId="{46DDFAD4-F4B3-483E-853F-7FC4ED7D096A}" type="parTrans" cxnId="{8811C486-36BE-49D8-AA64-B224A9526329}">
      <dgm:prSet/>
      <dgm:spPr/>
      <dgm:t>
        <a:bodyPr/>
        <a:lstStyle/>
        <a:p>
          <a:endParaRPr lang="en-IN"/>
        </a:p>
      </dgm:t>
    </dgm:pt>
    <dgm:pt modelId="{19419FA4-DD0E-482D-85FA-7DF5CD863782}" type="sibTrans" cxnId="{8811C486-36BE-49D8-AA64-B224A9526329}">
      <dgm:prSet/>
      <dgm:spPr/>
      <dgm:t>
        <a:bodyPr/>
        <a:lstStyle/>
        <a:p>
          <a:endParaRPr lang="en-IN"/>
        </a:p>
      </dgm:t>
    </dgm:pt>
    <dgm:pt modelId="{420D5814-D522-415E-943E-E4436B2B57C1}">
      <dgm:prSet/>
      <dgm:spPr/>
      <dgm:t>
        <a:bodyPr/>
        <a:lstStyle/>
        <a:p>
          <a:r>
            <a:rPr lang="en-US" i="1"/>
            <a:t>Men may show higher spending in areas like electronics, automotive, and certain hobby-related items.</a:t>
          </a:r>
          <a:endParaRPr lang="en-IN"/>
        </a:p>
      </dgm:t>
    </dgm:pt>
    <dgm:pt modelId="{4D54E519-FF3D-480C-9EDA-D3B24252F136}" type="parTrans" cxnId="{212AB0DE-D72B-4A03-AFFA-3A9787B942E5}">
      <dgm:prSet/>
      <dgm:spPr/>
      <dgm:t>
        <a:bodyPr/>
        <a:lstStyle/>
        <a:p>
          <a:endParaRPr lang="en-IN"/>
        </a:p>
      </dgm:t>
    </dgm:pt>
    <dgm:pt modelId="{8A5DFA1D-F389-40E2-830A-E7411573CA78}" type="sibTrans" cxnId="{212AB0DE-D72B-4A03-AFFA-3A9787B942E5}">
      <dgm:prSet/>
      <dgm:spPr/>
      <dgm:t>
        <a:bodyPr/>
        <a:lstStyle/>
        <a:p>
          <a:endParaRPr lang="en-IN"/>
        </a:p>
      </dgm:t>
    </dgm:pt>
    <dgm:pt modelId="{F0A60680-DE46-4710-AAD0-6AD0FC26B4FD}" type="pres">
      <dgm:prSet presAssocID="{862B07C2-D7AB-4D12-9A53-0C1E7705007E}" presName="linear" presStyleCnt="0">
        <dgm:presLayoutVars>
          <dgm:animLvl val="lvl"/>
          <dgm:resizeHandles val="exact"/>
        </dgm:presLayoutVars>
      </dgm:prSet>
      <dgm:spPr/>
    </dgm:pt>
    <dgm:pt modelId="{CAA643BF-DEFD-4CA7-BB4B-0424DD5F8EC4}" type="pres">
      <dgm:prSet presAssocID="{927EE01B-2C5F-4320-B523-D0B99C36FE65}" presName="parentText" presStyleLbl="node1" presStyleIdx="0" presStyleCnt="4">
        <dgm:presLayoutVars>
          <dgm:chMax val="0"/>
          <dgm:bulletEnabled val="1"/>
        </dgm:presLayoutVars>
      </dgm:prSet>
      <dgm:spPr/>
    </dgm:pt>
    <dgm:pt modelId="{A2F19E4C-6596-4938-B912-2B79571288F4}" type="pres">
      <dgm:prSet presAssocID="{2FA705D2-FD34-4DFF-8E25-696AE09E19B6}" presName="spacer" presStyleCnt="0"/>
      <dgm:spPr/>
    </dgm:pt>
    <dgm:pt modelId="{144A3FE3-1F9D-4DC4-8F91-F32B5852DD28}" type="pres">
      <dgm:prSet presAssocID="{F4A8B7D8-3BBD-4B5D-9296-F5D536229EA3}" presName="parentText" presStyleLbl="node1" presStyleIdx="1" presStyleCnt="4">
        <dgm:presLayoutVars>
          <dgm:chMax val="0"/>
          <dgm:bulletEnabled val="1"/>
        </dgm:presLayoutVars>
      </dgm:prSet>
      <dgm:spPr/>
    </dgm:pt>
    <dgm:pt modelId="{308C2AEC-571F-4A30-9BB1-BC9B91A40896}" type="pres">
      <dgm:prSet presAssocID="{3DBD545F-16AB-4874-8814-959350476520}" presName="spacer" presStyleCnt="0"/>
      <dgm:spPr/>
    </dgm:pt>
    <dgm:pt modelId="{5EB95726-2490-4B07-B4D5-8959C45C6D4D}" type="pres">
      <dgm:prSet presAssocID="{1B977D74-0B3B-48DC-A7CE-8E118762D4D6}" presName="parentText" presStyleLbl="node1" presStyleIdx="2" presStyleCnt="4">
        <dgm:presLayoutVars>
          <dgm:chMax val="0"/>
          <dgm:bulletEnabled val="1"/>
        </dgm:presLayoutVars>
      </dgm:prSet>
      <dgm:spPr/>
    </dgm:pt>
    <dgm:pt modelId="{4753BC47-8E31-4106-AE87-B8F835961087}" type="pres">
      <dgm:prSet presAssocID="{19419FA4-DD0E-482D-85FA-7DF5CD863782}" presName="spacer" presStyleCnt="0"/>
      <dgm:spPr/>
    </dgm:pt>
    <dgm:pt modelId="{82E7F6B2-CFC2-4837-87FE-65F92BD3F37C}" type="pres">
      <dgm:prSet presAssocID="{420D5814-D522-415E-943E-E4436B2B57C1}" presName="parentText" presStyleLbl="node1" presStyleIdx="3" presStyleCnt="4">
        <dgm:presLayoutVars>
          <dgm:chMax val="0"/>
          <dgm:bulletEnabled val="1"/>
        </dgm:presLayoutVars>
      </dgm:prSet>
      <dgm:spPr/>
    </dgm:pt>
  </dgm:ptLst>
  <dgm:cxnLst>
    <dgm:cxn modelId="{E1777C00-5F0A-4DEF-B959-77520FF3C929}" type="presOf" srcId="{927EE01B-2C5F-4320-B523-D0B99C36FE65}" destId="{CAA643BF-DEFD-4CA7-BB4B-0424DD5F8EC4}" srcOrd="0" destOrd="0" presId="urn:microsoft.com/office/officeart/2005/8/layout/vList2"/>
    <dgm:cxn modelId="{5AEFF210-D972-4F55-81A3-A5206106E9F5}" type="presOf" srcId="{F4A8B7D8-3BBD-4B5D-9296-F5D536229EA3}" destId="{144A3FE3-1F9D-4DC4-8F91-F32B5852DD28}" srcOrd="0" destOrd="0" presId="urn:microsoft.com/office/officeart/2005/8/layout/vList2"/>
    <dgm:cxn modelId="{1FCBF227-908F-45FF-8EA4-05368E6A265A}" type="presOf" srcId="{862B07C2-D7AB-4D12-9A53-0C1E7705007E}" destId="{F0A60680-DE46-4710-AAD0-6AD0FC26B4FD}" srcOrd="0" destOrd="0" presId="urn:microsoft.com/office/officeart/2005/8/layout/vList2"/>
    <dgm:cxn modelId="{8811C486-36BE-49D8-AA64-B224A9526329}" srcId="{862B07C2-D7AB-4D12-9A53-0C1E7705007E}" destId="{1B977D74-0B3B-48DC-A7CE-8E118762D4D6}" srcOrd="2" destOrd="0" parTransId="{46DDFAD4-F4B3-483E-853F-7FC4ED7D096A}" sibTransId="{19419FA4-DD0E-482D-85FA-7DF5CD863782}"/>
    <dgm:cxn modelId="{BC0F3EAF-7090-484D-B9D3-1A22FD68DC72}" srcId="{862B07C2-D7AB-4D12-9A53-0C1E7705007E}" destId="{927EE01B-2C5F-4320-B523-D0B99C36FE65}" srcOrd="0" destOrd="0" parTransId="{CBCFCE18-2286-4140-944B-B6DF6040C703}" sibTransId="{2FA705D2-FD34-4DFF-8E25-696AE09E19B6}"/>
    <dgm:cxn modelId="{212AB0DE-D72B-4A03-AFFA-3A9787B942E5}" srcId="{862B07C2-D7AB-4D12-9A53-0C1E7705007E}" destId="{420D5814-D522-415E-943E-E4436B2B57C1}" srcOrd="3" destOrd="0" parTransId="{4D54E519-FF3D-480C-9EDA-D3B24252F136}" sibTransId="{8A5DFA1D-F389-40E2-830A-E7411573CA78}"/>
    <dgm:cxn modelId="{A39587EE-C180-4564-9A2B-A099FEAFFEF7}" srcId="{862B07C2-D7AB-4D12-9A53-0C1E7705007E}" destId="{F4A8B7D8-3BBD-4B5D-9296-F5D536229EA3}" srcOrd="1" destOrd="0" parTransId="{41CB5993-9F0F-4B58-B1F6-17B4AEE0EAF0}" sibTransId="{3DBD545F-16AB-4874-8814-959350476520}"/>
    <dgm:cxn modelId="{2CB03AF4-A0B8-4618-A733-D91971E08849}" type="presOf" srcId="{1B977D74-0B3B-48DC-A7CE-8E118762D4D6}" destId="{5EB95726-2490-4B07-B4D5-8959C45C6D4D}" srcOrd="0" destOrd="0" presId="urn:microsoft.com/office/officeart/2005/8/layout/vList2"/>
    <dgm:cxn modelId="{F60AF4FF-6453-41C6-9A82-56FDD276A395}" type="presOf" srcId="{420D5814-D522-415E-943E-E4436B2B57C1}" destId="{82E7F6B2-CFC2-4837-87FE-65F92BD3F37C}" srcOrd="0" destOrd="0" presId="urn:microsoft.com/office/officeart/2005/8/layout/vList2"/>
    <dgm:cxn modelId="{2A58719A-9500-4C84-B29E-1C5096090F32}" type="presParOf" srcId="{F0A60680-DE46-4710-AAD0-6AD0FC26B4FD}" destId="{CAA643BF-DEFD-4CA7-BB4B-0424DD5F8EC4}" srcOrd="0" destOrd="0" presId="urn:microsoft.com/office/officeart/2005/8/layout/vList2"/>
    <dgm:cxn modelId="{30D38FA6-E145-4183-9D80-CB741911A081}" type="presParOf" srcId="{F0A60680-DE46-4710-AAD0-6AD0FC26B4FD}" destId="{A2F19E4C-6596-4938-B912-2B79571288F4}" srcOrd="1" destOrd="0" presId="urn:microsoft.com/office/officeart/2005/8/layout/vList2"/>
    <dgm:cxn modelId="{FAFB3C53-7244-4FE2-A93C-561A8DE02D99}" type="presParOf" srcId="{F0A60680-DE46-4710-AAD0-6AD0FC26B4FD}" destId="{144A3FE3-1F9D-4DC4-8F91-F32B5852DD28}" srcOrd="2" destOrd="0" presId="urn:microsoft.com/office/officeart/2005/8/layout/vList2"/>
    <dgm:cxn modelId="{F0652D54-82A5-48CB-929F-11B18B8DDA26}" type="presParOf" srcId="{F0A60680-DE46-4710-AAD0-6AD0FC26B4FD}" destId="{308C2AEC-571F-4A30-9BB1-BC9B91A40896}" srcOrd="3" destOrd="0" presId="urn:microsoft.com/office/officeart/2005/8/layout/vList2"/>
    <dgm:cxn modelId="{1E989CF1-5B2C-474A-A7B4-19329CE45892}" type="presParOf" srcId="{F0A60680-DE46-4710-AAD0-6AD0FC26B4FD}" destId="{5EB95726-2490-4B07-B4D5-8959C45C6D4D}" srcOrd="4" destOrd="0" presId="urn:microsoft.com/office/officeart/2005/8/layout/vList2"/>
    <dgm:cxn modelId="{28BBA01C-C312-49CF-A16A-C53168F7543A}" type="presParOf" srcId="{F0A60680-DE46-4710-AAD0-6AD0FC26B4FD}" destId="{4753BC47-8E31-4106-AE87-B8F835961087}" srcOrd="5" destOrd="0" presId="urn:microsoft.com/office/officeart/2005/8/layout/vList2"/>
    <dgm:cxn modelId="{16CFF5A6-CC39-4E29-82A8-F10FFB99F2FA}" type="presParOf" srcId="{F0A60680-DE46-4710-AAD0-6AD0FC26B4FD}" destId="{82E7F6B2-CFC2-4837-87FE-65F92BD3F37C}" srcOrd="6"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80FAF0-13F4-4169-A866-1D158921E54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911F504-F56D-43F3-8029-F71D03F837DB}">
      <dgm:prSet/>
      <dgm:spPr/>
      <dgm:t>
        <a:bodyPr/>
        <a:lstStyle/>
        <a:p>
          <a:r>
            <a:rPr lang="en-US" b="1" i="0" dirty="0"/>
            <a:t>Which gender generated more revenue</a:t>
          </a:r>
          <a:endParaRPr lang="en-IN" dirty="0"/>
        </a:p>
      </dgm:t>
    </dgm:pt>
    <dgm:pt modelId="{B66786F1-69E4-45E8-A447-3E69AA1AAE31}" type="parTrans" cxnId="{FCE26D47-74AD-46BB-8135-6094F42FF676}">
      <dgm:prSet/>
      <dgm:spPr/>
      <dgm:t>
        <a:bodyPr/>
        <a:lstStyle/>
        <a:p>
          <a:endParaRPr lang="en-IN"/>
        </a:p>
      </dgm:t>
    </dgm:pt>
    <dgm:pt modelId="{82609B9C-A111-4A7B-B570-862F024FC5DB}" type="sibTrans" cxnId="{FCE26D47-74AD-46BB-8135-6094F42FF676}">
      <dgm:prSet/>
      <dgm:spPr/>
      <dgm:t>
        <a:bodyPr/>
        <a:lstStyle/>
        <a:p>
          <a:endParaRPr lang="en-IN"/>
        </a:p>
      </dgm:t>
    </dgm:pt>
    <dgm:pt modelId="{2F1C50B3-A98F-43E1-8838-D2181253D09C}" type="pres">
      <dgm:prSet presAssocID="{4F80FAF0-13F4-4169-A866-1D158921E549}" presName="linear" presStyleCnt="0">
        <dgm:presLayoutVars>
          <dgm:animLvl val="lvl"/>
          <dgm:resizeHandles val="exact"/>
        </dgm:presLayoutVars>
      </dgm:prSet>
      <dgm:spPr/>
    </dgm:pt>
    <dgm:pt modelId="{B36A1A83-0936-42E2-B7BD-29DCAFF9B5D8}" type="pres">
      <dgm:prSet presAssocID="{6911F504-F56D-43F3-8029-F71D03F837DB}" presName="parentText" presStyleLbl="node1" presStyleIdx="0" presStyleCnt="1">
        <dgm:presLayoutVars>
          <dgm:chMax val="0"/>
          <dgm:bulletEnabled val="1"/>
        </dgm:presLayoutVars>
      </dgm:prSet>
      <dgm:spPr/>
    </dgm:pt>
  </dgm:ptLst>
  <dgm:cxnLst>
    <dgm:cxn modelId="{C6DC812C-E83F-468D-BB05-00D2F347C9F1}" type="presOf" srcId="{6911F504-F56D-43F3-8029-F71D03F837DB}" destId="{B36A1A83-0936-42E2-B7BD-29DCAFF9B5D8}" srcOrd="0" destOrd="0" presId="urn:microsoft.com/office/officeart/2005/8/layout/vList2"/>
    <dgm:cxn modelId="{FCE26D47-74AD-46BB-8135-6094F42FF676}" srcId="{4F80FAF0-13F4-4169-A866-1D158921E549}" destId="{6911F504-F56D-43F3-8029-F71D03F837DB}" srcOrd="0" destOrd="0" parTransId="{B66786F1-69E4-45E8-A447-3E69AA1AAE31}" sibTransId="{82609B9C-A111-4A7B-B570-862F024FC5DB}"/>
    <dgm:cxn modelId="{657FE193-E9C3-4363-B7E3-AC2E797FE54E}" type="presOf" srcId="{4F80FAF0-13F4-4169-A866-1D158921E549}" destId="{2F1C50B3-A98F-43E1-8838-D2181253D09C}" srcOrd="0" destOrd="0" presId="urn:microsoft.com/office/officeart/2005/8/layout/vList2"/>
    <dgm:cxn modelId="{A5639ED8-8D8A-4E66-980B-BC838741EB10}" type="presParOf" srcId="{2F1C50B3-A98F-43E1-8838-D2181253D09C}" destId="{B36A1A83-0936-42E2-B7BD-29DCAFF9B5D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367DCB1-C1DC-41D6-911F-E4AE2D4CA46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9C6E805E-324F-454A-AC56-7EAEE23A9E44}">
      <dgm:prSet/>
      <dgm:spPr/>
      <dgm:t>
        <a:bodyPr/>
        <a:lstStyle/>
        <a:p>
          <a:r>
            <a:rPr lang="en-US" i="0" dirty="0"/>
            <a:t>Based on the provided data, it's evident that </a:t>
          </a:r>
          <a:r>
            <a:rPr lang="en-US" b="1" i="0" dirty="0"/>
            <a:t>Females</a:t>
          </a:r>
          <a:r>
            <a:rPr lang="en-US" i="0" dirty="0"/>
            <a:t> have contributed significantly more to the overall revenue generation compared to males.</a:t>
          </a:r>
          <a:endParaRPr lang="en-IN" dirty="0"/>
        </a:p>
      </dgm:t>
    </dgm:pt>
    <dgm:pt modelId="{A2EA8F61-A8D7-4B89-A8F4-4D72C50C603C}" type="parTrans" cxnId="{0CA72436-4EA7-4EE4-BA1E-48CD32BAD484}">
      <dgm:prSet/>
      <dgm:spPr/>
      <dgm:t>
        <a:bodyPr/>
        <a:lstStyle/>
        <a:p>
          <a:endParaRPr lang="en-IN"/>
        </a:p>
      </dgm:t>
    </dgm:pt>
    <dgm:pt modelId="{664CD3FE-90F6-42F2-8B4B-22A5E2D41970}" type="sibTrans" cxnId="{0CA72436-4EA7-4EE4-BA1E-48CD32BAD484}">
      <dgm:prSet/>
      <dgm:spPr/>
      <dgm:t>
        <a:bodyPr/>
        <a:lstStyle/>
        <a:p>
          <a:endParaRPr lang="en-IN"/>
        </a:p>
      </dgm:t>
    </dgm:pt>
    <dgm:pt modelId="{EB7847D3-EF97-424D-BEDC-AECB23915234}">
      <dgm:prSet/>
      <dgm:spPr/>
      <dgm:t>
        <a:bodyPr/>
        <a:lstStyle/>
        <a:p>
          <a:r>
            <a:rPr lang="en-US" i="0" dirty="0"/>
            <a:t>Among the total revenue of </a:t>
          </a:r>
          <a:r>
            <a:rPr lang="en-US" b="1" i="0" dirty="0"/>
            <a:t>68,551,366,</a:t>
          </a:r>
          <a:r>
            <a:rPr lang="en-US" i="0" dirty="0"/>
            <a:t> females accounted for </a:t>
          </a:r>
          <a:r>
            <a:rPr lang="en-US" b="1" i="0" dirty="0"/>
            <a:t>40,931,802,</a:t>
          </a:r>
          <a:r>
            <a:rPr lang="en-US" i="0" dirty="0"/>
            <a:t> which represents approximately </a:t>
          </a:r>
          <a:r>
            <a:rPr lang="en-US" b="1" i="0" dirty="0"/>
            <a:t>59.71%</a:t>
          </a:r>
          <a:r>
            <a:rPr lang="en-US" i="0" dirty="0"/>
            <a:t> of the total revenue. In contrast, males contributed </a:t>
          </a:r>
          <a:r>
            <a:rPr lang="en-US" b="1" i="0" dirty="0"/>
            <a:t>27,619,564,</a:t>
          </a:r>
          <a:r>
            <a:rPr lang="en-US" i="0" dirty="0"/>
            <a:t> constituting about </a:t>
          </a:r>
          <a:r>
            <a:rPr lang="en-US" b="1" i="0" dirty="0"/>
            <a:t>40.29% </a:t>
          </a:r>
          <a:r>
            <a:rPr lang="en-US" i="0" dirty="0"/>
            <a:t>of the total revenue.</a:t>
          </a:r>
          <a:endParaRPr lang="en-IN" dirty="0"/>
        </a:p>
      </dgm:t>
    </dgm:pt>
    <dgm:pt modelId="{BF2E0084-AF7C-4910-BDB4-2F9FFF5F8BB5}" type="parTrans" cxnId="{1CB8CD6D-84CC-43F4-A902-C34BDDC7BD17}">
      <dgm:prSet/>
      <dgm:spPr/>
      <dgm:t>
        <a:bodyPr/>
        <a:lstStyle/>
        <a:p>
          <a:endParaRPr lang="en-IN"/>
        </a:p>
      </dgm:t>
    </dgm:pt>
    <dgm:pt modelId="{20A96060-4403-40DC-B3AE-D047416DD6D3}" type="sibTrans" cxnId="{1CB8CD6D-84CC-43F4-A902-C34BDDC7BD17}">
      <dgm:prSet/>
      <dgm:spPr/>
      <dgm:t>
        <a:bodyPr/>
        <a:lstStyle/>
        <a:p>
          <a:endParaRPr lang="en-IN"/>
        </a:p>
      </dgm:t>
    </dgm:pt>
    <dgm:pt modelId="{F9945CF3-0ED7-4326-A699-6338C3B6F49E}" type="pres">
      <dgm:prSet presAssocID="{F367DCB1-C1DC-41D6-911F-E4AE2D4CA464}" presName="linear" presStyleCnt="0">
        <dgm:presLayoutVars>
          <dgm:animLvl val="lvl"/>
          <dgm:resizeHandles val="exact"/>
        </dgm:presLayoutVars>
      </dgm:prSet>
      <dgm:spPr/>
    </dgm:pt>
    <dgm:pt modelId="{66D7161E-C84E-4708-AFDD-56C67D22F3AA}" type="pres">
      <dgm:prSet presAssocID="{9C6E805E-324F-454A-AC56-7EAEE23A9E44}" presName="parentText" presStyleLbl="node1" presStyleIdx="0" presStyleCnt="2">
        <dgm:presLayoutVars>
          <dgm:chMax val="0"/>
          <dgm:bulletEnabled val="1"/>
        </dgm:presLayoutVars>
      </dgm:prSet>
      <dgm:spPr/>
    </dgm:pt>
    <dgm:pt modelId="{F19FBA36-943A-4129-9B01-9B63B882C7F3}" type="pres">
      <dgm:prSet presAssocID="{664CD3FE-90F6-42F2-8B4B-22A5E2D41970}" presName="spacer" presStyleCnt="0"/>
      <dgm:spPr/>
    </dgm:pt>
    <dgm:pt modelId="{43AAD9FD-71EC-4DAA-94F9-4A6932B49D39}" type="pres">
      <dgm:prSet presAssocID="{EB7847D3-EF97-424D-BEDC-AECB23915234}" presName="parentText" presStyleLbl="node1" presStyleIdx="1" presStyleCnt="2">
        <dgm:presLayoutVars>
          <dgm:chMax val="0"/>
          <dgm:bulletEnabled val="1"/>
        </dgm:presLayoutVars>
      </dgm:prSet>
      <dgm:spPr/>
    </dgm:pt>
  </dgm:ptLst>
  <dgm:cxnLst>
    <dgm:cxn modelId="{3FF54E1C-5CDD-41D2-9676-E643C4B127F4}" type="presOf" srcId="{F367DCB1-C1DC-41D6-911F-E4AE2D4CA464}" destId="{F9945CF3-0ED7-4326-A699-6338C3B6F49E}" srcOrd="0" destOrd="0" presId="urn:microsoft.com/office/officeart/2005/8/layout/vList2"/>
    <dgm:cxn modelId="{0CA72436-4EA7-4EE4-BA1E-48CD32BAD484}" srcId="{F367DCB1-C1DC-41D6-911F-E4AE2D4CA464}" destId="{9C6E805E-324F-454A-AC56-7EAEE23A9E44}" srcOrd="0" destOrd="0" parTransId="{A2EA8F61-A8D7-4B89-A8F4-4D72C50C603C}" sibTransId="{664CD3FE-90F6-42F2-8B4B-22A5E2D41970}"/>
    <dgm:cxn modelId="{1CB8CD6D-84CC-43F4-A902-C34BDDC7BD17}" srcId="{F367DCB1-C1DC-41D6-911F-E4AE2D4CA464}" destId="{EB7847D3-EF97-424D-BEDC-AECB23915234}" srcOrd="1" destOrd="0" parTransId="{BF2E0084-AF7C-4910-BDB4-2F9FFF5F8BB5}" sibTransId="{20A96060-4403-40DC-B3AE-D047416DD6D3}"/>
    <dgm:cxn modelId="{A226C978-30E1-4445-BFB7-D450E81A8F0C}" type="presOf" srcId="{EB7847D3-EF97-424D-BEDC-AECB23915234}" destId="{43AAD9FD-71EC-4DAA-94F9-4A6932B49D39}" srcOrd="0" destOrd="0" presId="urn:microsoft.com/office/officeart/2005/8/layout/vList2"/>
    <dgm:cxn modelId="{6057409F-17E3-4F7D-B8D0-F24EC06626CB}" type="presOf" srcId="{9C6E805E-324F-454A-AC56-7EAEE23A9E44}" destId="{66D7161E-C84E-4708-AFDD-56C67D22F3AA}" srcOrd="0" destOrd="0" presId="urn:microsoft.com/office/officeart/2005/8/layout/vList2"/>
    <dgm:cxn modelId="{2DA14760-E8D0-4B49-AB8D-75CFC926841E}" type="presParOf" srcId="{F9945CF3-0ED7-4326-A699-6338C3B6F49E}" destId="{66D7161E-C84E-4708-AFDD-56C67D22F3AA}" srcOrd="0" destOrd="0" presId="urn:microsoft.com/office/officeart/2005/8/layout/vList2"/>
    <dgm:cxn modelId="{DDE71090-D2D6-4698-B4E7-B31AAF011E35}" type="presParOf" srcId="{F9945CF3-0ED7-4326-A699-6338C3B6F49E}" destId="{F19FBA36-943A-4129-9B01-9B63B882C7F3}" srcOrd="1" destOrd="0" presId="urn:microsoft.com/office/officeart/2005/8/layout/vList2"/>
    <dgm:cxn modelId="{4334F875-827A-4A75-ACDD-05EA5C42E998}" type="presParOf" srcId="{F9945CF3-0ED7-4326-A699-6338C3B6F49E}" destId="{43AAD9FD-71EC-4DAA-94F9-4A6932B49D39}"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F5DADC2-CF18-40D7-A2B3-D8FC89710E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C679ECB-1B2C-40F4-93D6-8116DB4E4F82}">
      <dgm:prSet/>
      <dgm:spPr/>
      <dgm:t>
        <a:bodyPr/>
        <a:lstStyle/>
        <a:p>
          <a:r>
            <a:rPr lang="en-US" b="1" i="0" dirty="0"/>
            <a:t>Distribution of purchase categories relative to other columns:-</a:t>
          </a:r>
          <a:endParaRPr lang="en-IN" dirty="0"/>
        </a:p>
      </dgm:t>
    </dgm:pt>
    <dgm:pt modelId="{5A31DDBB-FA1E-442C-AD20-023B409437A8}" type="parTrans" cxnId="{62479A0A-0307-42D2-B5BA-2A2F705DFEE4}">
      <dgm:prSet/>
      <dgm:spPr/>
      <dgm:t>
        <a:bodyPr/>
        <a:lstStyle/>
        <a:p>
          <a:endParaRPr lang="en-IN"/>
        </a:p>
      </dgm:t>
    </dgm:pt>
    <dgm:pt modelId="{1207AA37-0207-4622-ABE7-95E4CCD24771}" type="sibTrans" cxnId="{62479A0A-0307-42D2-B5BA-2A2F705DFEE4}">
      <dgm:prSet/>
      <dgm:spPr/>
      <dgm:t>
        <a:bodyPr/>
        <a:lstStyle/>
        <a:p>
          <a:endParaRPr lang="en-IN"/>
        </a:p>
      </dgm:t>
    </dgm:pt>
    <dgm:pt modelId="{A72CB0EA-6965-4C4C-BC33-01C554CB5F97}" type="pres">
      <dgm:prSet presAssocID="{7F5DADC2-CF18-40D7-A2B3-D8FC89710E7B}" presName="linear" presStyleCnt="0">
        <dgm:presLayoutVars>
          <dgm:animLvl val="lvl"/>
          <dgm:resizeHandles val="exact"/>
        </dgm:presLayoutVars>
      </dgm:prSet>
      <dgm:spPr/>
    </dgm:pt>
    <dgm:pt modelId="{6D7FDE3E-6038-4382-A0E5-7988B87CB4B9}" type="pres">
      <dgm:prSet presAssocID="{DC679ECB-1B2C-40F4-93D6-8116DB4E4F82}" presName="parentText" presStyleLbl="node1" presStyleIdx="0" presStyleCnt="1">
        <dgm:presLayoutVars>
          <dgm:chMax val="0"/>
          <dgm:bulletEnabled val="1"/>
        </dgm:presLayoutVars>
      </dgm:prSet>
      <dgm:spPr/>
    </dgm:pt>
  </dgm:ptLst>
  <dgm:cxnLst>
    <dgm:cxn modelId="{62479A0A-0307-42D2-B5BA-2A2F705DFEE4}" srcId="{7F5DADC2-CF18-40D7-A2B3-D8FC89710E7B}" destId="{DC679ECB-1B2C-40F4-93D6-8116DB4E4F82}" srcOrd="0" destOrd="0" parTransId="{5A31DDBB-FA1E-442C-AD20-023B409437A8}" sibTransId="{1207AA37-0207-4622-ABE7-95E4CCD24771}"/>
    <dgm:cxn modelId="{3C92213E-6B94-44C0-ACFC-8CDBCDEA5DDD}" type="presOf" srcId="{7F5DADC2-CF18-40D7-A2B3-D8FC89710E7B}" destId="{A72CB0EA-6965-4C4C-BC33-01C554CB5F97}" srcOrd="0" destOrd="0" presId="urn:microsoft.com/office/officeart/2005/8/layout/vList2"/>
    <dgm:cxn modelId="{DC636D8B-DF89-4A56-9113-9E97B8E023D1}" type="presOf" srcId="{DC679ECB-1B2C-40F4-93D6-8116DB4E4F82}" destId="{6D7FDE3E-6038-4382-A0E5-7988B87CB4B9}" srcOrd="0" destOrd="0" presId="urn:microsoft.com/office/officeart/2005/8/layout/vList2"/>
    <dgm:cxn modelId="{C6803A59-8E77-4465-BF71-684497894691}" type="presParOf" srcId="{A72CB0EA-6965-4C4C-BC33-01C554CB5F97}" destId="{6D7FDE3E-6038-4382-A0E5-7988B87CB4B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A8E82-CE99-4510-962A-601173BA7549}">
      <dsp:nvSpPr>
        <dsp:cNvPr id="0" name=""/>
        <dsp:cNvSpPr/>
      </dsp:nvSpPr>
      <dsp:spPr>
        <a:xfrm>
          <a:off x="3133794" y="0"/>
          <a:ext cx="3935970" cy="1380599"/>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IN" sz="5400" b="1" i="0" kern="1200" dirty="0"/>
            <a:t>Our Team</a:t>
          </a:r>
          <a:endParaRPr lang="en-IN" sz="5400" kern="1200" dirty="0"/>
        </a:p>
      </dsp:txBody>
      <dsp:txXfrm>
        <a:off x="3201189" y="67395"/>
        <a:ext cx="3801180" cy="12458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A76C7-DBFA-46F6-AD2F-0699DDAC43D0}">
      <dsp:nvSpPr>
        <dsp:cNvPr id="0" name=""/>
        <dsp:cNvSpPr/>
      </dsp:nvSpPr>
      <dsp:spPr>
        <a:xfrm>
          <a:off x="0" y="26637"/>
          <a:ext cx="9706705" cy="772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From the provided data, it's evident that clothing is the most dominant category in terms of quantity of purchases, followed by cosmetics and food &amp; beverage.</a:t>
          </a:r>
          <a:endParaRPr lang="en-IN" sz="2000" kern="1200" dirty="0"/>
        </a:p>
      </dsp:txBody>
      <dsp:txXfrm>
        <a:off x="37696" y="64333"/>
        <a:ext cx="9631313" cy="69680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2FF06-12A9-416C-968F-3A81D47E0AE2}">
      <dsp:nvSpPr>
        <dsp:cNvPr id="0" name=""/>
        <dsp:cNvSpPr/>
      </dsp:nvSpPr>
      <dsp:spPr>
        <a:xfrm>
          <a:off x="0" y="45336"/>
          <a:ext cx="11408237" cy="61776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t>Clothing</a:t>
          </a:r>
          <a:r>
            <a:rPr lang="en-US" sz="1600" b="0" i="0" kern="1200" dirty="0"/>
            <a:t>: Clothing accounts for the highest quantity of purchases, with a total of 103,558 units, representing approximately 34.67% of the grand total.</a:t>
          </a:r>
          <a:endParaRPr lang="en-IN" sz="1600" kern="1200" dirty="0"/>
        </a:p>
      </dsp:txBody>
      <dsp:txXfrm>
        <a:off x="30157" y="75493"/>
        <a:ext cx="11347923" cy="557446"/>
      </dsp:txXfrm>
    </dsp:sp>
    <dsp:sp modelId="{E92D6C6C-536A-4882-8617-7CCA334CCE58}">
      <dsp:nvSpPr>
        <dsp:cNvPr id="0" name=""/>
        <dsp:cNvSpPr/>
      </dsp:nvSpPr>
      <dsp:spPr>
        <a:xfrm>
          <a:off x="0" y="709176"/>
          <a:ext cx="11408237" cy="61776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Cosmetics</a:t>
          </a:r>
          <a:r>
            <a:rPr lang="en-US" sz="1600" b="0" i="0" kern="1200"/>
            <a:t>: The cosmetics category follows clothing, with 45,465 units purchased, accounting for approximately 15.22% of the total quantity.</a:t>
          </a:r>
          <a:endParaRPr lang="en-IN" sz="1600" kern="1200"/>
        </a:p>
      </dsp:txBody>
      <dsp:txXfrm>
        <a:off x="30157" y="739333"/>
        <a:ext cx="11347923" cy="557446"/>
      </dsp:txXfrm>
    </dsp:sp>
    <dsp:sp modelId="{70279BEC-3107-4AEF-9FB5-B822132719AC}">
      <dsp:nvSpPr>
        <dsp:cNvPr id="0" name=""/>
        <dsp:cNvSpPr/>
      </dsp:nvSpPr>
      <dsp:spPr>
        <a:xfrm>
          <a:off x="0" y="1373016"/>
          <a:ext cx="11408237" cy="61776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Food &amp; Beverage</a:t>
          </a:r>
          <a:r>
            <a:rPr lang="en-US" sz="1600" b="0" i="0" kern="1200"/>
            <a:t>: Food &amp; beverage purchases amount to 44,277 units, making up approximately 14.82% of the total quantity.</a:t>
          </a:r>
          <a:endParaRPr lang="en-IN" sz="1600" kern="1200"/>
        </a:p>
      </dsp:txBody>
      <dsp:txXfrm>
        <a:off x="30157" y="1403173"/>
        <a:ext cx="11347923" cy="557446"/>
      </dsp:txXfrm>
    </dsp:sp>
    <dsp:sp modelId="{F0C14A0D-89D0-4AA4-B1C7-475D62F3AF4F}">
      <dsp:nvSpPr>
        <dsp:cNvPr id="0" name=""/>
        <dsp:cNvSpPr/>
      </dsp:nvSpPr>
      <dsp:spPr>
        <a:xfrm>
          <a:off x="0" y="2036856"/>
          <a:ext cx="11408237" cy="61776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Toys</a:t>
          </a:r>
          <a:r>
            <a:rPr lang="en-US" sz="1600" b="0" i="0" kern="1200"/>
            <a:t>: Toys represent 30,321 units purchased, accounting for approximately 10.15% of the total quantity.</a:t>
          </a:r>
          <a:endParaRPr lang="en-IN" sz="1600" kern="1200"/>
        </a:p>
      </dsp:txBody>
      <dsp:txXfrm>
        <a:off x="30157" y="2067013"/>
        <a:ext cx="11347923" cy="557446"/>
      </dsp:txXfrm>
    </dsp:sp>
    <dsp:sp modelId="{778C382A-4A11-4E7A-AEA9-427D6706D00E}">
      <dsp:nvSpPr>
        <dsp:cNvPr id="0" name=""/>
        <dsp:cNvSpPr/>
      </dsp:nvSpPr>
      <dsp:spPr>
        <a:xfrm>
          <a:off x="0" y="2700696"/>
          <a:ext cx="11408237" cy="61776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Shoes</a:t>
          </a:r>
          <a:r>
            <a:rPr lang="en-US" sz="1600" b="0" i="0" kern="1200"/>
            <a:t>: The shoes category closely follows toys, with 30,217 units purchased, accounting for approximately 10.12% of the total quantity.</a:t>
          </a:r>
          <a:endParaRPr lang="en-IN" sz="1600" kern="1200"/>
        </a:p>
      </dsp:txBody>
      <dsp:txXfrm>
        <a:off x="30157" y="2730853"/>
        <a:ext cx="11347923" cy="557446"/>
      </dsp:txXfrm>
    </dsp:sp>
    <dsp:sp modelId="{7664E5DC-3B89-40D0-91EB-D998DA0DDB01}">
      <dsp:nvSpPr>
        <dsp:cNvPr id="0" name=""/>
        <dsp:cNvSpPr/>
      </dsp:nvSpPr>
      <dsp:spPr>
        <a:xfrm>
          <a:off x="0" y="3364536"/>
          <a:ext cx="11408237" cy="61776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Technology</a:t>
          </a:r>
          <a:r>
            <a:rPr lang="en-US" sz="1600" b="0" i="0" kern="1200"/>
            <a:t>: Technology products amount to 15,021 units purchased, representing approximately 5.03% of the total quantity.</a:t>
          </a:r>
          <a:endParaRPr lang="en-IN" sz="1600" kern="1200"/>
        </a:p>
      </dsp:txBody>
      <dsp:txXfrm>
        <a:off x="30157" y="3394693"/>
        <a:ext cx="11347923" cy="557446"/>
      </dsp:txXfrm>
    </dsp:sp>
    <dsp:sp modelId="{0C0C95DC-05CC-47F1-A728-B6ED75C0A2AD}">
      <dsp:nvSpPr>
        <dsp:cNvPr id="0" name=""/>
        <dsp:cNvSpPr/>
      </dsp:nvSpPr>
      <dsp:spPr>
        <a:xfrm>
          <a:off x="0" y="4028376"/>
          <a:ext cx="11408237" cy="61776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Books</a:t>
          </a:r>
          <a:r>
            <a:rPr lang="en-US" sz="1600" b="0" i="0" kern="1200"/>
            <a:t>: Books account for 14,982 units purchased, making up approximately 5.02% of the total quantity.</a:t>
          </a:r>
          <a:endParaRPr lang="en-IN" sz="1600" kern="1200"/>
        </a:p>
      </dsp:txBody>
      <dsp:txXfrm>
        <a:off x="30157" y="4058533"/>
        <a:ext cx="11347923" cy="557446"/>
      </dsp:txXfrm>
    </dsp:sp>
    <dsp:sp modelId="{39D035BC-8125-4954-A511-AA14D26BD27B}">
      <dsp:nvSpPr>
        <dsp:cNvPr id="0" name=""/>
        <dsp:cNvSpPr/>
      </dsp:nvSpPr>
      <dsp:spPr>
        <a:xfrm>
          <a:off x="0" y="4692216"/>
          <a:ext cx="11408237" cy="61776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Souvenir</a:t>
          </a:r>
          <a:r>
            <a:rPr lang="en-US" sz="1600" b="0" i="0" kern="1200"/>
            <a:t>: Souvenir purchases amount to 14,871 units, accounting for approximately 4.98% of the total quantity</a:t>
          </a:r>
          <a:endParaRPr lang="en-IN" sz="1600" kern="1200"/>
        </a:p>
      </dsp:txBody>
      <dsp:txXfrm>
        <a:off x="30157" y="4722373"/>
        <a:ext cx="11347923" cy="55744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831F0-CDA0-4EB2-8259-914DA09DDDBE}">
      <dsp:nvSpPr>
        <dsp:cNvPr id="0" name=""/>
        <dsp:cNvSpPr/>
      </dsp:nvSpPr>
      <dsp:spPr>
        <a:xfrm>
          <a:off x="0" y="7714"/>
          <a:ext cx="9404723"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1" i="0" kern="1200" dirty="0"/>
            <a:t>Shopping Distribution According To Age</a:t>
          </a:r>
          <a:endParaRPr lang="en-IN" sz="3400" kern="1200" dirty="0"/>
        </a:p>
      </dsp:txBody>
      <dsp:txXfrm>
        <a:off x="38838" y="46552"/>
        <a:ext cx="9327047" cy="71792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09E71-1F8C-4D77-B171-FE713620D93F}">
      <dsp:nvSpPr>
        <dsp:cNvPr id="0" name=""/>
        <dsp:cNvSpPr/>
      </dsp:nvSpPr>
      <dsp:spPr>
        <a:xfrm>
          <a:off x="0" y="35385"/>
          <a:ext cx="11090788" cy="579149"/>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29-39 age group with the highest sum of quantities indicates the members of that age group are making the most purchases across the categories 63619.</a:t>
          </a:r>
          <a:endParaRPr lang="en-IN" sz="1500" kern="1200" dirty="0"/>
        </a:p>
      </dsp:txBody>
      <dsp:txXfrm>
        <a:off x="28272" y="63657"/>
        <a:ext cx="11034244" cy="522605"/>
      </dsp:txXfrm>
    </dsp:sp>
    <dsp:sp modelId="{DCF29AF8-AE03-4E85-BAD6-0CE28D2ADDEE}">
      <dsp:nvSpPr>
        <dsp:cNvPr id="0" name=""/>
        <dsp:cNvSpPr/>
      </dsp:nvSpPr>
      <dsp:spPr>
        <a:xfrm>
          <a:off x="0" y="657735"/>
          <a:ext cx="11090788" cy="579149"/>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18-28 age group with </a:t>
          </a:r>
          <a:r>
            <a:rPr lang="en-IN" sz="1500" kern="1200" dirty="0"/>
            <a:t>second highest sum of quantities indicates the members of that age group are making the most purchases 63501  </a:t>
          </a:r>
        </a:p>
      </dsp:txBody>
      <dsp:txXfrm>
        <a:off x="28272" y="686007"/>
        <a:ext cx="11034244" cy="522605"/>
      </dsp:txXfrm>
    </dsp:sp>
    <dsp:sp modelId="{C02A6836-CA9C-448C-9E77-FF4E85DBC30E}">
      <dsp:nvSpPr>
        <dsp:cNvPr id="0" name=""/>
        <dsp:cNvSpPr/>
      </dsp:nvSpPr>
      <dsp:spPr>
        <a:xfrm>
          <a:off x="0" y="1280085"/>
          <a:ext cx="11090788" cy="579149"/>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The 40-50 age group with the third highest sum of quantities indicates the members of that age group are making the most purchases 63058 </a:t>
          </a:r>
        </a:p>
      </dsp:txBody>
      <dsp:txXfrm>
        <a:off x="28272" y="1308357"/>
        <a:ext cx="11034244" cy="522605"/>
      </dsp:txXfrm>
    </dsp:sp>
    <dsp:sp modelId="{CBB5F2A3-E43D-43D0-9CDB-C80A8672D35A}">
      <dsp:nvSpPr>
        <dsp:cNvPr id="0" name=""/>
        <dsp:cNvSpPr/>
      </dsp:nvSpPr>
      <dsp:spPr>
        <a:xfrm>
          <a:off x="0" y="1902435"/>
          <a:ext cx="11090788" cy="579149"/>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The 51-61 Ge group with the fourth highest sum of quantities indicates the member of the age group are making the most purchases 62826</a:t>
          </a:r>
        </a:p>
      </dsp:txBody>
      <dsp:txXfrm>
        <a:off x="28272" y="1930707"/>
        <a:ext cx="11034244" cy="522605"/>
      </dsp:txXfrm>
    </dsp:sp>
    <dsp:sp modelId="{FDE3CD38-9458-440E-96B5-F3C3A2FD4991}">
      <dsp:nvSpPr>
        <dsp:cNvPr id="0" name=""/>
        <dsp:cNvSpPr/>
      </dsp:nvSpPr>
      <dsp:spPr>
        <a:xfrm>
          <a:off x="0" y="2524785"/>
          <a:ext cx="11090788" cy="579149"/>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The 62-72 Ge group with the fourth highest sum of quantities indicates the member of the age group are making the most purchases 62826</a:t>
          </a:r>
        </a:p>
      </dsp:txBody>
      <dsp:txXfrm>
        <a:off x="28272" y="2553057"/>
        <a:ext cx="11034244" cy="52260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B59F0-C5B2-4FE4-ADC0-0584182BDAC8}">
      <dsp:nvSpPr>
        <dsp:cNvPr id="0" name=""/>
        <dsp:cNvSpPr/>
      </dsp:nvSpPr>
      <dsp:spPr>
        <a:xfrm>
          <a:off x="0" y="8647"/>
          <a:ext cx="9087824" cy="936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i="0" kern="1200" dirty="0"/>
            <a:t> We Sell More Products To cat Age</a:t>
          </a:r>
          <a:endParaRPr lang="en-IN" sz="4000" kern="1200" dirty="0"/>
        </a:p>
      </dsp:txBody>
      <dsp:txXfrm>
        <a:off x="45692" y="54339"/>
        <a:ext cx="8996440" cy="84461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8B206-0BB0-4950-8F2D-A4B25B7CAB62}">
      <dsp:nvSpPr>
        <dsp:cNvPr id="0" name=""/>
        <dsp:cNvSpPr/>
      </dsp:nvSpPr>
      <dsp:spPr>
        <a:xfrm>
          <a:off x="0" y="0"/>
          <a:ext cx="7529201" cy="110448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0" kern="1200" dirty="0"/>
            <a:t>Based on the provided data, it appears that the </a:t>
          </a:r>
          <a:r>
            <a:rPr lang="en-US" sz="1600" b="1" i="0" kern="1200" dirty="0"/>
            <a:t>29-39</a:t>
          </a:r>
          <a:r>
            <a:rPr lang="en-US" sz="1600" i="0" kern="1200" dirty="0"/>
            <a:t> age category has the highest percentage of product sales at </a:t>
          </a:r>
          <a:r>
            <a:rPr lang="en-US" sz="1600" b="1" i="0" kern="1200" dirty="0"/>
            <a:t>21.29%</a:t>
          </a:r>
          <a:r>
            <a:rPr lang="en-US" sz="1600" i="0" kern="1200" dirty="0"/>
            <a:t>closely followed by the </a:t>
          </a:r>
          <a:r>
            <a:rPr lang="en-US" sz="1600" b="1" i="0" kern="1200" dirty="0"/>
            <a:t>18-28</a:t>
          </a:r>
          <a:r>
            <a:rPr lang="en-US" sz="1600" i="0" kern="1200" dirty="0"/>
            <a:t> age category at </a:t>
          </a:r>
          <a:r>
            <a:rPr lang="en-US" sz="1600" b="1" kern="1200" dirty="0"/>
            <a:t>21.27%. </a:t>
          </a:r>
          <a:r>
            <a:rPr lang="en-US" sz="1600" i="0" kern="1200" dirty="0"/>
            <a:t>The </a:t>
          </a:r>
          <a:r>
            <a:rPr lang="en-US" sz="1600" b="1" i="0" kern="1200" dirty="0"/>
            <a:t>40-50</a:t>
          </a:r>
          <a:r>
            <a:rPr lang="en-US" sz="1600" i="0" kern="1200" dirty="0"/>
            <a:t> age category follows with </a:t>
          </a:r>
          <a:r>
            <a:rPr lang="en-US" sz="1600" b="1" i="0" kern="1200" dirty="0"/>
            <a:t>21.14%, </a:t>
          </a:r>
          <a:r>
            <a:rPr lang="en-US" sz="1600" i="0" kern="1200" dirty="0"/>
            <a:t>the </a:t>
          </a:r>
          <a:r>
            <a:rPr lang="en-US" sz="1600" b="1" i="0" kern="1200" dirty="0"/>
            <a:t>51-61</a:t>
          </a:r>
          <a:r>
            <a:rPr lang="en-US" sz="1600" i="0" kern="1200" dirty="0"/>
            <a:t> age category at </a:t>
          </a:r>
          <a:r>
            <a:rPr lang="en-US" sz="1600" b="1" i="0" kern="1200" dirty="0"/>
            <a:t>20.99%</a:t>
          </a:r>
          <a:r>
            <a:rPr lang="en-US" sz="1600" i="0" kern="1200" dirty="0"/>
            <a:t>, and the </a:t>
          </a:r>
          <a:r>
            <a:rPr lang="en-US" sz="1600" b="1" i="0" kern="1200" dirty="0"/>
            <a:t>62-72</a:t>
          </a:r>
          <a:r>
            <a:rPr lang="en-US" sz="1600" i="0" kern="1200" dirty="0"/>
            <a:t> age category at </a:t>
          </a:r>
          <a:r>
            <a:rPr lang="en-US" sz="1600" b="1" i="0" kern="1200" dirty="0"/>
            <a:t>15.31%</a:t>
          </a:r>
          <a:r>
            <a:rPr lang="en-US" sz="1600" i="0" kern="1200" dirty="0"/>
            <a:t>.</a:t>
          </a:r>
          <a:endParaRPr lang="en-IN" sz="1600" kern="1200" dirty="0"/>
        </a:p>
      </dsp:txBody>
      <dsp:txXfrm>
        <a:off x="53916" y="53916"/>
        <a:ext cx="7421369" cy="996648"/>
      </dsp:txXfrm>
    </dsp:sp>
    <dsp:sp modelId="{9C6F12C0-12EA-4EC7-8F77-91FCF31FCEC8}">
      <dsp:nvSpPr>
        <dsp:cNvPr id="0" name=""/>
        <dsp:cNvSpPr/>
      </dsp:nvSpPr>
      <dsp:spPr>
        <a:xfrm>
          <a:off x="0" y="1315701"/>
          <a:ext cx="7529201" cy="110448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29-39 Age Category</a:t>
          </a:r>
          <a:r>
            <a:rPr lang="en-US" sz="1600" i="0" kern="1200"/>
            <a:t>: This age group accounts for the highest percentage of product sales at </a:t>
          </a:r>
          <a:r>
            <a:rPr lang="en-US" sz="1600" b="1" i="0" kern="1200"/>
            <a:t>21.29%, </a:t>
          </a:r>
          <a:r>
            <a:rPr lang="en-US" sz="1600" i="0" kern="1200"/>
            <a:t>indicating that individuals within this age range are the most active purchasers among the specified groups</a:t>
          </a:r>
          <a:endParaRPr lang="en-IN" sz="1600" kern="1200"/>
        </a:p>
      </dsp:txBody>
      <dsp:txXfrm>
        <a:off x="53916" y="1369617"/>
        <a:ext cx="7421369" cy="99664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DEEB4-F4B1-41FC-B5C6-182730AB5F27}">
      <dsp:nvSpPr>
        <dsp:cNvPr id="0" name=""/>
        <dsp:cNvSpPr/>
      </dsp:nvSpPr>
      <dsp:spPr>
        <a:xfrm>
          <a:off x="0" y="91864"/>
          <a:ext cx="9404723"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Age Categories Generated More Revenue</a:t>
          </a:r>
          <a:endParaRPr lang="en-IN" sz="2800" kern="1200" dirty="0"/>
        </a:p>
      </dsp:txBody>
      <dsp:txXfrm>
        <a:off x="59399" y="151263"/>
        <a:ext cx="9285925" cy="109800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2FC2D-2F7E-4EF0-8027-D2085BAD3F1F}">
      <dsp:nvSpPr>
        <dsp:cNvPr id="0" name=""/>
        <dsp:cNvSpPr/>
      </dsp:nvSpPr>
      <dsp:spPr>
        <a:xfrm>
          <a:off x="0" y="284460"/>
          <a:ext cx="6824218" cy="126360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Based on the provided data, it appears that the 40-50 age category generated the highest percentage of revenue at 21.36%, closely followed by the 29-39 age category at 21.26%. The 18-28 age category follows closely behind at 21.16%, while the 51-61 age category generated 20.84% of revenue. The 62-72 age category contributed 15.38% to the revenue.</a:t>
          </a:r>
          <a:endParaRPr lang="en-IN" sz="1500" kern="1200"/>
        </a:p>
      </dsp:txBody>
      <dsp:txXfrm>
        <a:off x="61684" y="346144"/>
        <a:ext cx="6700850" cy="1140232"/>
      </dsp:txXfrm>
    </dsp:sp>
    <dsp:sp modelId="{4E117421-AEFE-453B-99A2-BBADEB5F028F}">
      <dsp:nvSpPr>
        <dsp:cNvPr id="0" name=""/>
        <dsp:cNvSpPr/>
      </dsp:nvSpPr>
      <dsp:spPr>
        <a:xfrm>
          <a:off x="0" y="1591260"/>
          <a:ext cx="6824218" cy="126360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a:t>
          </a:r>
          <a:r>
            <a:rPr lang="en-US" sz="1500" b="1" i="0" kern="1200" dirty="0"/>
            <a:t>40–50 age category</a:t>
          </a:r>
          <a:r>
            <a:rPr lang="en-US" sz="1500" b="0" i="0" kern="1200" dirty="0"/>
            <a:t> generated the highest percentage of revenue at </a:t>
          </a:r>
          <a:r>
            <a:rPr lang="en-US" sz="1500" b="1" i="0" kern="1200" dirty="0"/>
            <a:t>21.36%</a:t>
          </a:r>
          <a:r>
            <a:rPr lang="en-US" sz="1500" b="0" i="0" kern="1200" dirty="0"/>
            <a:t>, making it the top revenu</a:t>
          </a:r>
          <a:r>
            <a:rPr lang="en-US" sz="1500" kern="1200" dirty="0"/>
            <a:t>e </a:t>
          </a:r>
          <a:r>
            <a:rPr lang="en-US" sz="1500" b="0" i="0" kern="1200" dirty="0"/>
            <a:t>contributing age group among the ones listed.</a:t>
          </a:r>
          <a:endParaRPr lang="en-IN" sz="1500" kern="1200" dirty="0"/>
        </a:p>
      </dsp:txBody>
      <dsp:txXfrm>
        <a:off x="61684" y="1652944"/>
        <a:ext cx="6700850" cy="114023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F0854-2FE7-4D86-8B0E-8C73B94A97BE}">
      <dsp:nvSpPr>
        <dsp:cNvPr id="0" name=""/>
        <dsp:cNvSpPr/>
      </dsp:nvSpPr>
      <dsp:spPr>
        <a:xfrm>
          <a:off x="0" y="5285"/>
          <a:ext cx="9404723" cy="1389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t>Payment Method Have A Relation With Other Columns</a:t>
          </a:r>
          <a:endParaRPr lang="en-IN" sz="3600" b="1" kern="1200" dirty="0"/>
        </a:p>
      </dsp:txBody>
      <dsp:txXfrm>
        <a:off x="67852" y="73137"/>
        <a:ext cx="9269019" cy="125425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BE103-FA15-48D6-B1DC-A7AEAACAC3AA}">
      <dsp:nvSpPr>
        <dsp:cNvPr id="0" name=""/>
        <dsp:cNvSpPr/>
      </dsp:nvSpPr>
      <dsp:spPr>
        <a:xfrm>
          <a:off x="0" y="543986"/>
          <a:ext cx="11445766" cy="121680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Cash transactions account for the highest sales value, with a total of </a:t>
          </a:r>
          <a:r>
            <a:rPr lang="en-US" sz="1800" b="1" i="0" kern="1200" dirty="0"/>
            <a:t>TRY30,705K</a:t>
          </a:r>
          <a:r>
            <a:rPr lang="en-US" sz="1800" b="0" i="0" kern="1200" dirty="0"/>
            <a:t>, followed by credit card transactions at </a:t>
          </a:r>
          <a:r>
            <a:rPr lang="en-US" sz="1800" b="1" kern="1200" dirty="0"/>
            <a:t>TRY </a:t>
          </a:r>
          <a:r>
            <a:rPr lang="en-US" sz="1800" b="1" i="0" kern="1200" dirty="0"/>
            <a:t>24,051K</a:t>
          </a:r>
          <a:r>
            <a:rPr lang="en-US" sz="1800" b="0" i="0" kern="1200" dirty="0"/>
            <a:t>, and debit card transactions </a:t>
          </a:r>
          <a:r>
            <a:rPr lang="en-US" sz="1800" i="0" kern="1200" dirty="0"/>
            <a:t>at </a:t>
          </a:r>
          <a:r>
            <a:rPr lang="en-US" sz="1800" b="1" i="0" kern="1200" dirty="0"/>
            <a:t>TRY 13,795K</a:t>
          </a:r>
          <a:r>
            <a:rPr lang="en-US" sz="1800" b="0" i="0" kern="1200" dirty="0"/>
            <a:t>.</a:t>
          </a:r>
          <a:endParaRPr lang="en-IN" sz="1800" kern="1200" dirty="0"/>
        </a:p>
      </dsp:txBody>
      <dsp:txXfrm>
        <a:off x="59399" y="603385"/>
        <a:ext cx="11326968" cy="1098002"/>
      </dsp:txXfrm>
    </dsp:sp>
    <dsp:sp modelId="{B38CB8B6-455A-4AE4-A7A2-7262275BB5AC}">
      <dsp:nvSpPr>
        <dsp:cNvPr id="0" name=""/>
        <dsp:cNvSpPr/>
      </dsp:nvSpPr>
      <dsp:spPr>
        <a:xfrm>
          <a:off x="0" y="1947987"/>
          <a:ext cx="11445766" cy="121680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In terms of the quantity of transactions, cash transactions also lead with  </a:t>
          </a:r>
          <a:r>
            <a:rPr lang="en-US" sz="1800" b="1" i="0" kern="1200" dirty="0"/>
            <a:t>TRY 133K </a:t>
          </a:r>
          <a:r>
            <a:rPr lang="en-US" sz="1800" b="0" i="0" kern="1200" dirty="0"/>
            <a:t>transactions, followed by credit card transactions </a:t>
          </a:r>
          <a:r>
            <a:rPr lang="en-US" sz="1800" i="0" kern="1200" dirty="0"/>
            <a:t>at</a:t>
          </a:r>
          <a:r>
            <a:rPr lang="en-US" sz="1800" b="1" i="0" kern="1200" dirty="0"/>
            <a:t> TRY 105K</a:t>
          </a:r>
          <a:r>
            <a:rPr lang="en-US" sz="1800" b="0" i="0" kern="1200" dirty="0"/>
            <a:t>, and debit card transactions at </a:t>
          </a:r>
          <a:r>
            <a:rPr lang="en-US" sz="1800" b="1" i="0" kern="1200" dirty="0"/>
            <a:t>TRY 60K.</a:t>
          </a:r>
          <a:endParaRPr lang="en-IN" sz="1800" kern="1200" dirty="0"/>
        </a:p>
      </dsp:txBody>
      <dsp:txXfrm>
        <a:off x="59399" y="2007386"/>
        <a:ext cx="11326968" cy="1098002"/>
      </dsp:txXfrm>
    </dsp:sp>
    <dsp:sp modelId="{BFF3F13D-EE5C-4AD8-A50E-291B7E8EEBD2}">
      <dsp:nvSpPr>
        <dsp:cNvPr id="0" name=""/>
        <dsp:cNvSpPr/>
      </dsp:nvSpPr>
      <dsp:spPr>
        <a:xfrm>
          <a:off x="0" y="3351987"/>
          <a:ext cx="11445766" cy="121680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Overall, the grand total of all transactions across all payment methods is </a:t>
          </a:r>
          <a:r>
            <a:rPr lang="en-US" sz="1800" b="1" i="0" kern="1200" dirty="0"/>
            <a:t>TRY 68,551K</a:t>
          </a:r>
          <a:r>
            <a:rPr lang="en-US" sz="1800" b="0" i="0" kern="1200" dirty="0"/>
            <a:t>, with a total of </a:t>
          </a:r>
          <a:r>
            <a:rPr lang="en-US" sz="1800" b="1" i="0" kern="1200" dirty="0"/>
            <a:t>TRY 299K </a:t>
          </a:r>
          <a:r>
            <a:rPr lang="en-US" sz="1800" b="0" i="0" kern="1200" dirty="0"/>
            <a:t>transactions</a:t>
          </a:r>
          <a:endParaRPr lang="en-IN" sz="1800" kern="1200" dirty="0"/>
        </a:p>
      </dsp:txBody>
      <dsp:txXfrm>
        <a:off x="59399" y="3411386"/>
        <a:ext cx="11326968"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03011-E1C0-46BF-863C-ECC32716C487}">
      <dsp:nvSpPr>
        <dsp:cNvPr id="0" name=""/>
        <dsp:cNvSpPr/>
      </dsp:nvSpPr>
      <dsp:spPr>
        <a:xfrm>
          <a:off x="1296590" y="400"/>
          <a:ext cx="2332880" cy="1399728"/>
        </a:xfrm>
        <a:prstGeom prst="rect">
          <a:avLst/>
        </a:prstGeom>
        <a:solidFill>
          <a:schemeClr val="accent1">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Gugan K</a:t>
          </a:r>
          <a:endParaRPr lang="en-IN" sz="2900" kern="1200" dirty="0"/>
        </a:p>
      </dsp:txBody>
      <dsp:txXfrm>
        <a:off x="1296590" y="400"/>
        <a:ext cx="2332880" cy="1399728"/>
      </dsp:txXfrm>
    </dsp:sp>
    <dsp:sp modelId="{4DBBE5DC-92F6-4B4B-8259-593CD5E76EA0}">
      <dsp:nvSpPr>
        <dsp:cNvPr id="0" name=""/>
        <dsp:cNvSpPr/>
      </dsp:nvSpPr>
      <dsp:spPr>
        <a:xfrm>
          <a:off x="3862759" y="400"/>
          <a:ext cx="2332880" cy="1399728"/>
        </a:xfrm>
        <a:prstGeom prst="rect">
          <a:avLst/>
        </a:prstGeom>
        <a:solidFill>
          <a:schemeClr val="accent1">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Laxman </a:t>
          </a:r>
          <a:r>
            <a:rPr lang="en-IN" sz="2900" b="1" kern="1200" dirty="0" err="1"/>
            <a:t>Mallapur</a:t>
          </a:r>
          <a:endParaRPr lang="en-IN" sz="2900" kern="1200" dirty="0"/>
        </a:p>
      </dsp:txBody>
      <dsp:txXfrm>
        <a:off x="3862759" y="400"/>
        <a:ext cx="2332880" cy="1399728"/>
      </dsp:txXfrm>
    </dsp:sp>
    <dsp:sp modelId="{410106BE-03C4-4B38-A44E-28DE9B9F15EF}">
      <dsp:nvSpPr>
        <dsp:cNvPr id="0" name=""/>
        <dsp:cNvSpPr/>
      </dsp:nvSpPr>
      <dsp:spPr>
        <a:xfrm>
          <a:off x="6428927" y="400"/>
          <a:ext cx="2332880" cy="1399728"/>
        </a:xfrm>
        <a:prstGeom prst="rect">
          <a:avLst/>
        </a:prstGeom>
        <a:solidFill>
          <a:schemeClr val="accent1">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Safar Dileep Kumar </a:t>
          </a:r>
          <a:endParaRPr lang="en-IN" sz="2900" kern="1200" dirty="0"/>
        </a:p>
      </dsp:txBody>
      <dsp:txXfrm>
        <a:off x="6428927" y="400"/>
        <a:ext cx="2332880" cy="139972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8EAE5-CDEE-409D-BC40-759013B0DF92}">
      <dsp:nvSpPr>
        <dsp:cNvPr id="0" name=""/>
        <dsp:cNvSpPr/>
      </dsp:nvSpPr>
      <dsp:spPr>
        <a:xfrm>
          <a:off x="0" y="0"/>
          <a:ext cx="9404723" cy="1389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i="0" kern="1200" dirty="0"/>
            <a:t>The Distribution Of The Payment Method</a:t>
          </a:r>
          <a:endParaRPr lang="en-IN" sz="3600" kern="1200" dirty="0"/>
        </a:p>
      </dsp:txBody>
      <dsp:txXfrm>
        <a:off x="67852" y="67852"/>
        <a:ext cx="9269019" cy="125425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5E790-A75F-4C35-A3B2-E56E0522660F}">
      <dsp:nvSpPr>
        <dsp:cNvPr id="0" name=""/>
        <dsp:cNvSpPr/>
      </dsp:nvSpPr>
      <dsp:spPr>
        <a:xfrm>
          <a:off x="0" y="59852"/>
          <a:ext cx="11426440" cy="6949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Cash transactions account for the highest sales value, with a total </a:t>
          </a:r>
          <a:r>
            <a:rPr lang="en-US" sz="1800" b="0" i="0" kern="1200"/>
            <a:t>of 30,705K</a:t>
          </a:r>
          <a:r>
            <a:rPr lang="en-US" sz="1800" b="0" i="0" kern="1200" dirty="0"/>
            <a:t>, followed by credit card transactions at 24,051K, and debit card transactions at 13,795K.</a:t>
          </a:r>
          <a:endParaRPr lang="en-IN" sz="1800" kern="1200" dirty="0"/>
        </a:p>
      </dsp:txBody>
      <dsp:txXfrm>
        <a:off x="33926" y="93778"/>
        <a:ext cx="11358588" cy="627128"/>
      </dsp:txXfrm>
    </dsp:sp>
    <dsp:sp modelId="{E710293E-8B70-4620-AD6E-EBE7E910E2BB}">
      <dsp:nvSpPr>
        <dsp:cNvPr id="0" name=""/>
        <dsp:cNvSpPr/>
      </dsp:nvSpPr>
      <dsp:spPr>
        <a:xfrm>
          <a:off x="0" y="806672"/>
          <a:ext cx="11426440" cy="6949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In terms of the quantity of transactions, cash transactions also lead with 133K transactions, followed by credit card transactions at 105K, and debit card transactions at 60K.</a:t>
          </a:r>
          <a:endParaRPr lang="en-IN" sz="1800" kern="1200"/>
        </a:p>
      </dsp:txBody>
      <dsp:txXfrm>
        <a:off x="33926" y="840598"/>
        <a:ext cx="11358588" cy="627128"/>
      </dsp:txXfrm>
    </dsp:sp>
    <dsp:sp modelId="{1751EAF3-BD56-4601-BA58-8EC8EE7700E6}">
      <dsp:nvSpPr>
        <dsp:cNvPr id="0" name=""/>
        <dsp:cNvSpPr/>
      </dsp:nvSpPr>
      <dsp:spPr>
        <a:xfrm>
          <a:off x="0" y="1553491"/>
          <a:ext cx="11426440" cy="6949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Overall, the grand total of all transactions across all payment methods is $68,551K, with a total of 299K transactions.</a:t>
          </a:r>
          <a:endParaRPr lang="en-IN" sz="1800" kern="1200"/>
        </a:p>
      </dsp:txBody>
      <dsp:txXfrm>
        <a:off x="33926" y="1587417"/>
        <a:ext cx="11358588" cy="62712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3DC43-9E81-4D93-900D-06F86E0F977B}">
      <dsp:nvSpPr>
        <dsp:cNvPr id="0" name=""/>
        <dsp:cNvSpPr/>
      </dsp:nvSpPr>
      <dsp:spPr>
        <a:xfrm>
          <a:off x="0" y="185464"/>
          <a:ext cx="9404723" cy="1029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Visualize the data using Tableau</a:t>
          </a:r>
          <a:endParaRPr lang="en-IN" sz="4400" kern="1200" dirty="0"/>
        </a:p>
      </dsp:txBody>
      <dsp:txXfrm>
        <a:off x="50261" y="235725"/>
        <a:ext cx="9304201" cy="92907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E9E2A-36E0-47A3-A929-9BF9D0F070B2}">
      <dsp:nvSpPr>
        <dsp:cNvPr id="0" name=""/>
        <dsp:cNvSpPr/>
      </dsp:nvSpPr>
      <dsp:spPr>
        <a:xfrm>
          <a:off x="0" y="1762"/>
          <a:ext cx="9070428" cy="865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1" kern="1200" dirty="0"/>
            <a:t>Suggestions To The Company</a:t>
          </a:r>
          <a:endParaRPr lang="en-IN" sz="3700" kern="1200" dirty="0"/>
        </a:p>
      </dsp:txBody>
      <dsp:txXfrm>
        <a:off x="42265" y="44027"/>
        <a:ext cx="8985898" cy="781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EFB0F-4E65-4036-85F4-B24C341A8200}">
      <dsp:nvSpPr>
        <dsp:cNvPr id="0" name=""/>
        <dsp:cNvSpPr/>
      </dsp:nvSpPr>
      <dsp:spPr>
        <a:xfrm>
          <a:off x="0" y="126053"/>
          <a:ext cx="8670888" cy="702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baseline="0" dirty="0"/>
            <a:t>Shopping Distribution According To Gender</a:t>
          </a:r>
          <a:endParaRPr lang="en-IN" sz="3000" kern="1200" dirty="0"/>
        </a:p>
      </dsp:txBody>
      <dsp:txXfrm>
        <a:off x="34269" y="160322"/>
        <a:ext cx="8602350" cy="633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D86C2-2DAB-4698-AB14-815E71E3B9AF}">
      <dsp:nvSpPr>
        <dsp:cNvPr id="0" name=""/>
        <dsp:cNvSpPr/>
      </dsp:nvSpPr>
      <dsp:spPr>
        <a:xfrm>
          <a:off x="0" y="135"/>
          <a:ext cx="10846675" cy="54288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In many societies, there is a prevailing trend where females tend to engage in more shopping activities compared to males. Moreover, societal norms often dictate that women place a higher emphasis on appearance and grooming compared to men</a:t>
          </a:r>
          <a:endParaRPr lang="en-IN" sz="1400" kern="1200" dirty="0"/>
        </a:p>
      </dsp:txBody>
      <dsp:txXfrm>
        <a:off x="26501" y="26636"/>
        <a:ext cx="10793673" cy="489878"/>
      </dsp:txXfrm>
    </dsp:sp>
    <dsp:sp modelId="{91B5B53B-BD30-4F8F-AE5E-1A2D5580F037}">
      <dsp:nvSpPr>
        <dsp:cNvPr id="0" name=""/>
        <dsp:cNvSpPr/>
      </dsp:nvSpPr>
      <dsp:spPr>
        <a:xfrm>
          <a:off x="0" y="626535"/>
          <a:ext cx="10846675" cy="54288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As a result, women may engage in more frequent shopping trips for clothing, cosmetics, and personal care products to adhere to these societal standards.</a:t>
          </a:r>
          <a:endParaRPr lang="en-IN" sz="1400" kern="1200" dirty="0"/>
        </a:p>
      </dsp:txBody>
      <dsp:txXfrm>
        <a:off x="26501" y="653036"/>
        <a:ext cx="10793673" cy="4898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AE6D5-24B1-4153-86D9-7209E7A17CD6}">
      <dsp:nvSpPr>
        <dsp:cNvPr id="0" name=""/>
        <dsp:cNvSpPr/>
      </dsp:nvSpPr>
      <dsp:spPr>
        <a:xfrm>
          <a:off x="0" y="6636"/>
          <a:ext cx="9618766" cy="101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dirty="0"/>
            <a:t>We sell more products to gender</a:t>
          </a:r>
          <a:endParaRPr lang="en-IN" sz="3100" kern="1200" dirty="0"/>
        </a:p>
      </dsp:txBody>
      <dsp:txXfrm>
        <a:off x="49347" y="55983"/>
        <a:ext cx="9520072" cy="9121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643BF-DEFD-4CA7-BB4B-0424DD5F8EC4}">
      <dsp:nvSpPr>
        <dsp:cNvPr id="0" name=""/>
        <dsp:cNvSpPr/>
      </dsp:nvSpPr>
      <dsp:spPr>
        <a:xfrm>
          <a:off x="0" y="220338"/>
          <a:ext cx="6096000" cy="91494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dirty="0"/>
            <a:t>If you're looking for statistics on consumer behavior based on gender A it's commonly reported that women tend to make more purchases than men in many product categories. </a:t>
          </a:r>
          <a:endParaRPr lang="en-IN" sz="1700" kern="1200" dirty="0"/>
        </a:p>
      </dsp:txBody>
      <dsp:txXfrm>
        <a:off x="44664" y="265002"/>
        <a:ext cx="6006672" cy="825612"/>
      </dsp:txXfrm>
    </dsp:sp>
    <dsp:sp modelId="{144A3FE3-1F9D-4DC4-8F91-F32B5852DD28}">
      <dsp:nvSpPr>
        <dsp:cNvPr id="0" name=""/>
        <dsp:cNvSpPr/>
      </dsp:nvSpPr>
      <dsp:spPr>
        <a:xfrm>
          <a:off x="0" y="1184238"/>
          <a:ext cx="6096000" cy="91494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Women tend to shop more frequently than men, both online and offline. They often engage in browsing and comparison shopping, leading to more frequent purchases</a:t>
          </a:r>
          <a:endParaRPr lang="en-IN" sz="1700" kern="1200"/>
        </a:p>
      </dsp:txBody>
      <dsp:txXfrm>
        <a:off x="44664" y="1228902"/>
        <a:ext cx="6006672" cy="825612"/>
      </dsp:txXfrm>
    </dsp:sp>
    <dsp:sp modelId="{5EB95726-2490-4B07-B4D5-8959C45C6D4D}">
      <dsp:nvSpPr>
        <dsp:cNvPr id="0" name=""/>
        <dsp:cNvSpPr/>
      </dsp:nvSpPr>
      <dsp:spPr>
        <a:xfrm>
          <a:off x="0" y="2148138"/>
          <a:ext cx="6096000" cy="91494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Women often dominate in categories like apparel, cosmetics, household goods, and healthcare products.</a:t>
          </a:r>
          <a:endParaRPr lang="en-IN" sz="1700" kern="1200"/>
        </a:p>
      </dsp:txBody>
      <dsp:txXfrm>
        <a:off x="44664" y="2192802"/>
        <a:ext cx="6006672" cy="825612"/>
      </dsp:txXfrm>
    </dsp:sp>
    <dsp:sp modelId="{82E7F6B2-CFC2-4837-87FE-65F92BD3F37C}">
      <dsp:nvSpPr>
        <dsp:cNvPr id="0" name=""/>
        <dsp:cNvSpPr/>
      </dsp:nvSpPr>
      <dsp:spPr>
        <a:xfrm>
          <a:off x="0" y="3112038"/>
          <a:ext cx="6096000" cy="914940"/>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Men may show higher spending in areas like electronics, automotive, and certain hobby-related items.</a:t>
          </a:r>
          <a:endParaRPr lang="en-IN" sz="1700" kern="1200"/>
        </a:p>
      </dsp:txBody>
      <dsp:txXfrm>
        <a:off x="44664" y="3156702"/>
        <a:ext cx="6006672" cy="8256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A1A83-0936-42E2-B7BD-29DCAFF9B5D8}">
      <dsp:nvSpPr>
        <dsp:cNvPr id="0" name=""/>
        <dsp:cNvSpPr/>
      </dsp:nvSpPr>
      <dsp:spPr>
        <a:xfrm>
          <a:off x="0" y="279065"/>
          <a:ext cx="9404723" cy="842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i="0" kern="1200" dirty="0"/>
            <a:t>Which gender generated more revenue</a:t>
          </a:r>
          <a:endParaRPr lang="en-IN" sz="3600" kern="1200" dirty="0"/>
        </a:p>
      </dsp:txBody>
      <dsp:txXfrm>
        <a:off x="41123" y="320188"/>
        <a:ext cx="9322477" cy="7601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7161E-C84E-4708-AFDD-56C67D22F3AA}">
      <dsp:nvSpPr>
        <dsp:cNvPr id="0" name=""/>
        <dsp:cNvSpPr/>
      </dsp:nvSpPr>
      <dsp:spPr>
        <a:xfrm>
          <a:off x="0" y="25517"/>
          <a:ext cx="6682740" cy="1241223"/>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0" kern="1200" dirty="0"/>
            <a:t>Based on the provided data, it's evident that </a:t>
          </a:r>
          <a:r>
            <a:rPr lang="en-US" sz="1800" b="1" i="0" kern="1200" dirty="0"/>
            <a:t>Females</a:t>
          </a:r>
          <a:r>
            <a:rPr lang="en-US" sz="1800" i="0" kern="1200" dirty="0"/>
            <a:t> have contributed significantly more to the overall revenue generation compared to males.</a:t>
          </a:r>
          <a:endParaRPr lang="en-IN" sz="1800" kern="1200" dirty="0"/>
        </a:p>
      </dsp:txBody>
      <dsp:txXfrm>
        <a:off x="60592" y="86109"/>
        <a:ext cx="6561556" cy="1120039"/>
      </dsp:txXfrm>
    </dsp:sp>
    <dsp:sp modelId="{43AAD9FD-71EC-4DAA-94F9-4A6932B49D39}">
      <dsp:nvSpPr>
        <dsp:cNvPr id="0" name=""/>
        <dsp:cNvSpPr/>
      </dsp:nvSpPr>
      <dsp:spPr>
        <a:xfrm>
          <a:off x="0" y="1318581"/>
          <a:ext cx="6682740" cy="1241223"/>
        </a:xfrm>
        <a:prstGeom prst="round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0" kern="1200" dirty="0"/>
            <a:t>Among the total revenue of </a:t>
          </a:r>
          <a:r>
            <a:rPr lang="en-US" sz="1800" b="1" i="0" kern="1200" dirty="0"/>
            <a:t>68,551,366,</a:t>
          </a:r>
          <a:r>
            <a:rPr lang="en-US" sz="1800" i="0" kern="1200" dirty="0"/>
            <a:t> females accounted for </a:t>
          </a:r>
          <a:r>
            <a:rPr lang="en-US" sz="1800" b="1" i="0" kern="1200" dirty="0"/>
            <a:t>40,931,802,</a:t>
          </a:r>
          <a:r>
            <a:rPr lang="en-US" sz="1800" i="0" kern="1200" dirty="0"/>
            <a:t> which represents approximately </a:t>
          </a:r>
          <a:r>
            <a:rPr lang="en-US" sz="1800" b="1" i="0" kern="1200" dirty="0"/>
            <a:t>59.71%</a:t>
          </a:r>
          <a:r>
            <a:rPr lang="en-US" sz="1800" i="0" kern="1200" dirty="0"/>
            <a:t> of the total revenue. In contrast, males contributed </a:t>
          </a:r>
          <a:r>
            <a:rPr lang="en-US" sz="1800" b="1" i="0" kern="1200" dirty="0"/>
            <a:t>27,619,564,</a:t>
          </a:r>
          <a:r>
            <a:rPr lang="en-US" sz="1800" i="0" kern="1200" dirty="0"/>
            <a:t> constituting about </a:t>
          </a:r>
          <a:r>
            <a:rPr lang="en-US" sz="1800" b="1" i="0" kern="1200" dirty="0"/>
            <a:t>40.29% </a:t>
          </a:r>
          <a:r>
            <a:rPr lang="en-US" sz="1800" i="0" kern="1200" dirty="0"/>
            <a:t>of the total revenue.</a:t>
          </a:r>
          <a:endParaRPr lang="en-IN" sz="1800" kern="1200" dirty="0"/>
        </a:p>
      </dsp:txBody>
      <dsp:txXfrm>
        <a:off x="60592" y="1379173"/>
        <a:ext cx="6561556" cy="11200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FDE3E-6038-4382-A0E5-7988B87CB4B9}">
      <dsp:nvSpPr>
        <dsp:cNvPr id="0" name=""/>
        <dsp:cNvSpPr/>
      </dsp:nvSpPr>
      <dsp:spPr>
        <a:xfrm>
          <a:off x="0" y="5285"/>
          <a:ext cx="9404723" cy="1389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i="0" kern="1200" dirty="0"/>
            <a:t>Distribution of purchase categories relative to other columns:-</a:t>
          </a:r>
          <a:endParaRPr lang="en-IN" sz="3600" kern="1200" dirty="0"/>
        </a:p>
      </dsp:txBody>
      <dsp:txXfrm>
        <a:off x="67852" y="73137"/>
        <a:ext cx="9269019" cy="12542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fld id="{5765FE43-85C5-49A7-9673-256F1B052EA1}" type="datetime1">
              <a:rPr lang="en-IN" smtClean="0"/>
              <a:pPr lvl="0"/>
              <a:t>15-Apr-2024</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82E4E4BC-8BFF-4548-A378-B434A628FF6C}" type="slidenum">
              <a:rPr lang="en-IN" smtClean="0"/>
              <a:t>‹#›</a:t>
            </a:fld>
            <a:endParaRPr lang="en-IN"/>
          </a:p>
        </p:txBody>
      </p:sp>
    </p:spTree>
    <p:extLst>
      <p:ext uri="{BB962C8B-B14F-4D97-AF65-F5344CB8AC3E}">
        <p14:creationId xmlns:p14="http://schemas.microsoft.com/office/powerpoint/2010/main" val="372240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FC1C27B8-2172-4EA0-B5BD-9B244FFD2798}" type="datetime1">
              <a:rPr lang="en-IN" smtClean="0"/>
              <a:pPr lvl="0"/>
              <a:t>15-Apr-2024</a:t>
            </a:fld>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5876DD95-6698-407D-AEE2-05DC7AAF1CD6}" type="slidenum">
              <a:rPr lang="en-IN" smtClean="0"/>
              <a:t>‹#›</a:t>
            </a:fld>
            <a:endParaRPr lang="en-IN"/>
          </a:p>
        </p:txBody>
      </p:sp>
    </p:spTree>
    <p:extLst>
      <p:ext uri="{BB962C8B-B14F-4D97-AF65-F5344CB8AC3E}">
        <p14:creationId xmlns:p14="http://schemas.microsoft.com/office/powerpoint/2010/main" val="4076465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BC0F379B-66C7-4B61-96D6-61E811371B85}" type="datetime1">
              <a:rPr lang="en-IN" smtClean="0"/>
              <a:pPr lvl="0"/>
              <a:t>15-Apr-2024</a:t>
            </a:fld>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FF9F29AB-1855-4AD4-A052-6C6EDB74BCD3}" type="slidenum">
              <a:rPr lang="en-IN" smtClean="0"/>
              <a:t>‹#›</a:t>
            </a:fld>
            <a:endParaRPr lang="en-IN"/>
          </a:p>
        </p:txBody>
      </p:sp>
    </p:spTree>
    <p:extLst>
      <p:ext uri="{BB962C8B-B14F-4D97-AF65-F5344CB8AC3E}">
        <p14:creationId xmlns:p14="http://schemas.microsoft.com/office/powerpoint/2010/main" val="2320144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10C395E4-65DD-41E8-9D18-2326FFA71409}" type="datetime1">
              <a:rPr lang="en-IN" smtClean="0"/>
              <a:pPr lvl="0"/>
              <a:t>15-Apr-2024</a:t>
            </a:fld>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FC798B2A-8DE5-4638-8638-563AAAED28A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0386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10C395E4-65DD-41E8-9D18-2326FFA71409}" type="datetime1">
              <a:rPr lang="en-IN" smtClean="0"/>
              <a:pPr lvl="0"/>
              <a:t>15-Apr-2024</a:t>
            </a:fld>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FC798B2A-8DE5-4638-8638-563AAAED28A4}" type="slidenum">
              <a:rPr lang="en-IN" smtClean="0"/>
              <a:t>‹#›</a:t>
            </a:fld>
            <a:endParaRPr lang="en-IN"/>
          </a:p>
        </p:txBody>
      </p:sp>
    </p:spTree>
    <p:extLst>
      <p:ext uri="{BB962C8B-B14F-4D97-AF65-F5344CB8AC3E}">
        <p14:creationId xmlns:p14="http://schemas.microsoft.com/office/powerpoint/2010/main" val="1887970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lvl="0"/>
            <a:fld id="{4893019A-9632-4B6D-9C0C-1A85003EA664}" type="datetime1">
              <a:rPr lang="en-IN" smtClean="0"/>
              <a:pPr lvl="0"/>
              <a:t>15-Apr-2024</a:t>
            </a:fld>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2BEA3C07-F6F3-495A-A0BD-9B451B1CAC06}" type="slidenum">
              <a:rPr lang="en-IN" smtClean="0"/>
              <a:t>‹#›</a:t>
            </a:fld>
            <a:endParaRPr lang="en-IN"/>
          </a:p>
        </p:txBody>
      </p:sp>
    </p:spTree>
    <p:extLst>
      <p:ext uri="{BB962C8B-B14F-4D97-AF65-F5344CB8AC3E}">
        <p14:creationId xmlns:p14="http://schemas.microsoft.com/office/powerpoint/2010/main" val="3925075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lvl="0"/>
            <a:fld id="{D3BCFB34-2D9C-4BA9-B07A-56BEAA0D0789}" type="datetime1">
              <a:rPr lang="en-IN" smtClean="0"/>
              <a:pPr lvl="0"/>
              <a:t>15-Apr-2024</a:t>
            </a:fld>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EDF59968-94F2-4E87-B7EC-A1F7E598A7DF}" type="slidenum">
              <a:rPr lang="en-IN" smtClean="0"/>
              <a:t>‹#›</a:t>
            </a:fld>
            <a:endParaRPr lang="en-IN"/>
          </a:p>
        </p:txBody>
      </p:sp>
    </p:spTree>
    <p:extLst>
      <p:ext uri="{BB962C8B-B14F-4D97-AF65-F5344CB8AC3E}">
        <p14:creationId xmlns:p14="http://schemas.microsoft.com/office/powerpoint/2010/main" val="2993886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A986E9ED-E1C0-401D-A82D-2EABCC644518}" type="datetime1">
              <a:rPr lang="en-IN" smtClean="0"/>
              <a:pPr lvl="0"/>
              <a:t>15-Apr-2024</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0105F031-CA27-4246-9242-65DFD27BD893}" type="slidenum">
              <a:rPr lang="en-IN" smtClean="0"/>
              <a:t>‹#›</a:t>
            </a:fld>
            <a:endParaRPr lang="en-IN"/>
          </a:p>
        </p:txBody>
      </p:sp>
    </p:spTree>
    <p:extLst>
      <p:ext uri="{BB962C8B-B14F-4D97-AF65-F5344CB8AC3E}">
        <p14:creationId xmlns:p14="http://schemas.microsoft.com/office/powerpoint/2010/main" val="3467239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601F56EE-B054-4B59-89E4-41299281B94C}" type="datetime1">
              <a:rPr lang="en-IN" smtClean="0"/>
              <a:pPr lvl="0"/>
              <a:t>15-Apr-2024</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3D821C80-A000-4BB6-9BF2-BF3C0DB52E7D}" type="slidenum">
              <a:rPr lang="en-IN" smtClean="0"/>
              <a:t>‹#›</a:t>
            </a:fld>
            <a:endParaRPr lang="en-IN"/>
          </a:p>
        </p:txBody>
      </p:sp>
    </p:spTree>
    <p:extLst>
      <p:ext uri="{BB962C8B-B14F-4D97-AF65-F5344CB8AC3E}">
        <p14:creationId xmlns:p14="http://schemas.microsoft.com/office/powerpoint/2010/main" val="3384948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E05FDF70-0760-41CB-A00D-6A981D0F4B0E}" type="datetime1">
              <a:rPr lang="en-IN" smtClean="0"/>
              <a:pPr lvl="0"/>
              <a:t>15-Apr-2024</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A288CBB3-A4AB-4610-B18A-55489BD32A45}" type="slidenum">
              <a:rPr lang="en-IN" smtClean="0"/>
              <a:t>‹#›</a:t>
            </a:fld>
            <a:endParaRPr lang="en-IN"/>
          </a:p>
        </p:txBody>
      </p:sp>
    </p:spTree>
    <p:extLst>
      <p:ext uri="{BB962C8B-B14F-4D97-AF65-F5344CB8AC3E}">
        <p14:creationId xmlns:p14="http://schemas.microsoft.com/office/powerpoint/2010/main" val="2651788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fld id="{242E9F3E-4A48-494F-8953-0A3812939E72}" type="datetime1">
              <a:rPr lang="en-IN" smtClean="0"/>
              <a:pPr lvl="0"/>
              <a:t>15-Apr-2024</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EB0F04F8-9000-4989-8A47-11DCFF839A71}" type="slidenum">
              <a:rPr lang="en-IN" smtClean="0"/>
              <a:t>‹#›</a:t>
            </a:fld>
            <a:endParaRPr lang="en-IN"/>
          </a:p>
        </p:txBody>
      </p:sp>
    </p:spTree>
    <p:extLst>
      <p:ext uri="{BB962C8B-B14F-4D97-AF65-F5344CB8AC3E}">
        <p14:creationId xmlns:p14="http://schemas.microsoft.com/office/powerpoint/2010/main" val="1563709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fld id="{02FB9BEF-A7D2-4D2C-A7DD-D9E360560935}" type="datetime1">
              <a:rPr lang="en-IN" smtClean="0"/>
              <a:pPr lvl="0"/>
              <a:t>15-Apr-2024</a:t>
            </a:fld>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F1F1FAC5-E138-44E4-9EC8-5FDE1B326AE2}" type="slidenum">
              <a:rPr lang="en-IN" smtClean="0"/>
              <a:t>‹#›</a:t>
            </a:fld>
            <a:endParaRPr lang="en-IN"/>
          </a:p>
        </p:txBody>
      </p:sp>
    </p:spTree>
    <p:extLst>
      <p:ext uri="{BB962C8B-B14F-4D97-AF65-F5344CB8AC3E}">
        <p14:creationId xmlns:p14="http://schemas.microsoft.com/office/powerpoint/2010/main" val="259089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fld id="{FE209587-FF8A-4374-8670-8D3B0CB74A2C}" type="datetime1">
              <a:rPr lang="en-IN" smtClean="0"/>
              <a:pPr lvl="0"/>
              <a:t>15-Apr-2024</a:t>
            </a:fld>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1436882B-9003-41F6-A539-BDF68E472BBD}" type="slidenum">
              <a:rPr lang="en-IN" smtClean="0"/>
              <a:t>‹#›</a:t>
            </a:fld>
            <a:endParaRPr lang="en-IN"/>
          </a:p>
        </p:txBody>
      </p:sp>
    </p:spTree>
    <p:extLst>
      <p:ext uri="{BB962C8B-B14F-4D97-AF65-F5344CB8AC3E}">
        <p14:creationId xmlns:p14="http://schemas.microsoft.com/office/powerpoint/2010/main" val="2151195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fld id="{96588A52-4812-44A9-A55B-1A57366B130C}" type="datetime1">
              <a:rPr lang="en-IN" smtClean="0"/>
              <a:pPr lvl="0"/>
              <a:t>15-Apr-2024</a:t>
            </a:fld>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C4A62F5B-192A-48CA-9B15-6164F4B43401}" type="slidenum">
              <a:rPr lang="en-IN" smtClean="0"/>
              <a:t>‹#›</a:t>
            </a:fld>
            <a:endParaRPr lang="en-IN"/>
          </a:p>
        </p:txBody>
      </p:sp>
    </p:spTree>
    <p:extLst>
      <p:ext uri="{BB962C8B-B14F-4D97-AF65-F5344CB8AC3E}">
        <p14:creationId xmlns:p14="http://schemas.microsoft.com/office/powerpoint/2010/main" val="969682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5909804B-5002-41B7-814D-63645BA9F613}" type="datetime1">
              <a:rPr lang="en-IN" smtClean="0"/>
              <a:pPr lvl="0"/>
              <a:t>15-Apr-2024</a:t>
            </a:fld>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8A032E8F-317E-4315-9BB4-7E4BF36E2615}" type="slidenum">
              <a:rPr lang="en-IN" smtClean="0"/>
              <a:t>‹#›</a:t>
            </a:fld>
            <a:endParaRPr lang="en-IN"/>
          </a:p>
        </p:txBody>
      </p:sp>
    </p:spTree>
    <p:extLst>
      <p:ext uri="{BB962C8B-B14F-4D97-AF65-F5344CB8AC3E}">
        <p14:creationId xmlns:p14="http://schemas.microsoft.com/office/powerpoint/2010/main" val="2357944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38B40990-5669-4A32-AE4B-72DFD8BB977A}" type="datetime1">
              <a:rPr lang="en-IN" smtClean="0"/>
              <a:pPr lvl="0"/>
              <a:t>15-Apr-2024</a:t>
            </a:fld>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76E193A5-C985-4A12-A567-732EE3A68DA2}" type="slidenum">
              <a:rPr lang="en-IN" smtClean="0"/>
              <a:t>‹#›</a:t>
            </a:fld>
            <a:endParaRPr lang="en-IN"/>
          </a:p>
        </p:txBody>
      </p:sp>
    </p:spTree>
    <p:extLst>
      <p:ext uri="{BB962C8B-B14F-4D97-AF65-F5344CB8AC3E}">
        <p14:creationId xmlns:p14="http://schemas.microsoft.com/office/powerpoint/2010/main" val="2877191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C57ED1B9-C904-45A7-B6F9-8FCBAC4848E5}" type="datetime1">
              <a:rPr lang="en-IN" smtClean="0"/>
              <a:pPr lvl="0"/>
              <a:t>15-Apr-2024</a:t>
            </a:fld>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E9508643-B60E-4113-B667-E8122083F113}" type="slidenum">
              <a:rPr lang="en-IN" smtClean="0"/>
              <a:t>‹#›</a:t>
            </a:fld>
            <a:endParaRPr lang="en-IN"/>
          </a:p>
        </p:txBody>
      </p:sp>
    </p:spTree>
    <p:extLst>
      <p:ext uri="{BB962C8B-B14F-4D97-AF65-F5344CB8AC3E}">
        <p14:creationId xmlns:p14="http://schemas.microsoft.com/office/powerpoint/2010/main" val="2886014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lvl="0"/>
            <a:fld id="{10C395E4-65DD-41E8-9D18-2326FFA71409}" type="datetime1">
              <a:rPr lang="en-IN" smtClean="0"/>
              <a:pPr lvl="0"/>
              <a:t>15-Apr-2024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lvl="0"/>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lvl="0"/>
            <a:fld id="{FC798B2A-8DE5-4638-8638-563AAAED28A4}" type="slidenum">
              <a:rPr lang="en-IN" smtClean="0"/>
              <a:t>‹#›</a:t>
            </a:fld>
            <a:endParaRPr lang="en-IN"/>
          </a:p>
        </p:txBody>
      </p:sp>
    </p:spTree>
    <p:extLst>
      <p:ext uri="{BB962C8B-B14F-4D97-AF65-F5344CB8AC3E}">
        <p14:creationId xmlns:p14="http://schemas.microsoft.com/office/powerpoint/2010/main" val="1958480063"/>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chart" Target="../charts/chart6.xml"/><Relationship Id="rId13" Type="http://schemas.microsoft.com/office/2007/relationships/diagramDrawing" Target="../diagrams/drawing15.xml"/><Relationship Id="rId3" Type="http://schemas.openxmlformats.org/officeDocument/2006/relationships/diagramData" Target="../diagrams/data14.xml"/><Relationship Id="rId7" Type="http://schemas.microsoft.com/office/2007/relationships/diagramDrawing" Target="../diagrams/drawing14.xml"/><Relationship Id="rId12" Type="http://schemas.openxmlformats.org/officeDocument/2006/relationships/diagramColors" Target="../diagrams/colors15.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14.xml"/><Relationship Id="rId11" Type="http://schemas.openxmlformats.org/officeDocument/2006/relationships/diagramQuickStyle" Target="../diagrams/quickStyle15.xml"/><Relationship Id="rId5" Type="http://schemas.openxmlformats.org/officeDocument/2006/relationships/diagramQuickStyle" Target="../diagrams/quickStyle14.xml"/><Relationship Id="rId10" Type="http://schemas.openxmlformats.org/officeDocument/2006/relationships/diagramLayout" Target="../diagrams/layout15.xml"/><Relationship Id="rId4" Type="http://schemas.openxmlformats.org/officeDocument/2006/relationships/diagramLayout" Target="../diagrams/layout14.xml"/><Relationship Id="rId9" Type="http://schemas.openxmlformats.org/officeDocument/2006/relationships/diagramData" Target="../diagrams/data15.xml"/></Relationships>
</file>

<file path=ppt/slides/_rels/slide11.xml.rels><?xml version="1.0" encoding="UTF-8" standalone="yes"?>
<Relationships xmlns="http://schemas.openxmlformats.org/package/2006/relationships"><Relationship Id="rId8" Type="http://schemas.openxmlformats.org/officeDocument/2006/relationships/chart" Target="../charts/chart7.xml"/><Relationship Id="rId13" Type="http://schemas.microsoft.com/office/2007/relationships/diagramDrawing" Target="../diagrams/drawing17.xml"/><Relationship Id="rId3" Type="http://schemas.openxmlformats.org/officeDocument/2006/relationships/diagramData" Target="../diagrams/data16.xml"/><Relationship Id="rId7" Type="http://schemas.microsoft.com/office/2007/relationships/diagramDrawing" Target="../diagrams/drawing16.xml"/><Relationship Id="rId12" Type="http://schemas.openxmlformats.org/officeDocument/2006/relationships/diagramColors" Target="../diagrams/colors17.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16.xml"/><Relationship Id="rId11" Type="http://schemas.openxmlformats.org/officeDocument/2006/relationships/diagramQuickStyle" Target="../diagrams/quickStyle17.xml"/><Relationship Id="rId5" Type="http://schemas.openxmlformats.org/officeDocument/2006/relationships/diagramQuickStyle" Target="../diagrams/quickStyle16.xml"/><Relationship Id="rId10" Type="http://schemas.openxmlformats.org/officeDocument/2006/relationships/diagramLayout" Target="../diagrams/layout17.xml"/><Relationship Id="rId4" Type="http://schemas.openxmlformats.org/officeDocument/2006/relationships/diagramLayout" Target="../diagrams/layout16.xml"/><Relationship Id="rId9" Type="http://schemas.openxmlformats.org/officeDocument/2006/relationships/diagramData" Target="../diagrams/data17.xml"/></Relationships>
</file>

<file path=ppt/slides/_rels/slide12.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4.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 Id="rId9" Type="http://schemas.openxmlformats.org/officeDocument/2006/relationships/chart" Target="../charts/chart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13" Type="http://schemas.microsoft.com/office/2007/relationships/diagramDrawing" Target="../diagrams/drawing4.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diagramColors" Target="../diagrams/colors4.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QuickStyle" Target="../diagrams/quickStyle4.xml"/><Relationship Id="rId5" Type="http://schemas.openxmlformats.org/officeDocument/2006/relationships/diagramQuickStyle" Target="../diagrams/quickStyle3.xml"/><Relationship Id="rId10" Type="http://schemas.openxmlformats.org/officeDocument/2006/relationships/diagramLayout" Target="../diagrams/layout4.xml"/><Relationship Id="rId4" Type="http://schemas.openxmlformats.org/officeDocument/2006/relationships/diagramLayout" Target="../diagrams/layout3.xml"/><Relationship Id="rId9" Type="http://schemas.openxmlformats.org/officeDocument/2006/relationships/diagramData" Target="../diagrams/data4.xml"/></Relationships>
</file>

<file path=ppt/slides/_rels/slide4.xml.rels><?xml version="1.0" encoding="UTF-8" standalone="yes"?>
<Relationships xmlns="http://schemas.openxmlformats.org/package/2006/relationships"><Relationship Id="rId8" Type="http://schemas.openxmlformats.org/officeDocument/2006/relationships/chart" Target="../charts/chart2.xml"/><Relationship Id="rId13" Type="http://schemas.microsoft.com/office/2007/relationships/diagramDrawing" Target="../diagrams/drawing6.xml"/><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diagramColors" Target="../diagrams/colors6.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5.xml"/><Relationship Id="rId11" Type="http://schemas.openxmlformats.org/officeDocument/2006/relationships/diagramQuickStyle" Target="../diagrams/quickStyle6.xml"/><Relationship Id="rId5" Type="http://schemas.openxmlformats.org/officeDocument/2006/relationships/diagramQuickStyle" Target="../diagrams/quickStyle5.xml"/><Relationship Id="rId10" Type="http://schemas.openxmlformats.org/officeDocument/2006/relationships/diagramLayout" Target="../diagrams/layout6.xml"/><Relationship Id="rId4" Type="http://schemas.openxmlformats.org/officeDocument/2006/relationships/diagramLayout" Target="../diagrams/layout5.xml"/><Relationship Id="rId9" Type="http://schemas.openxmlformats.org/officeDocument/2006/relationships/diagramData" Target="../diagrams/data6.xml"/></Relationships>
</file>

<file path=ppt/slides/_rels/slide5.xml.rels><?xml version="1.0" encoding="UTF-8" standalone="yes"?>
<Relationships xmlns="http://schemas.openxmlformats.org/package/2006/relationships"><Relationship Id="rId8" Type="http://schemas.openxmlformats.org/officeDocument/2006/relationships/chart" Target="../charts/chart3.xml"/><Relationship Id="rId13" Type="http://schemas.microsoft.com/office/2007/relationships/diagramDrawing" Target="../diagrams/drawing8.xml"/><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diagramColors" Target="../diagrams/colors8.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7.xml"/><Relationship Id="rId11" Type="http://schemas.openxmlformats.org/officeDocument/2006/relationships/diagramQuickStyle" Target="../diagrams/quickStyle8.xml"/><Relationship Id="rId5" Type="http://schemas.openxmlformats.org/officeDocument/2006/relationships/diagramQuickStyle" Target="../diagrams/quickStyle7.xml"/><Relationship Id="rId10" Type="http://schemas.openxmlformats.org/officeDocument/2006/relationships/diagramLayout" Target="../diagrams/layout8.xml"/><Relationship Id="rId4" Type="http://schemas.openxmlformats.org/officeDocument/2006/relationships/diagramLayout" Target="../diagrams/layout7.xml"/><Relationship Id="rId9" Type="http://schemas.openxmlformats.org/officeDocument/2006/relationships/diagramData" Target="../diagrams/data8.xml"/></Relationships>
</file>

<file path=ppt/slides/_rels/slide6.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8.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5F95-9942-0C38-4BB2-C6685E8E3BE5}"/>
              </a:ext>
            </a:extLst>
          </p:cNvPr>
          <p:cNvSpPr txBox="1">
            <a:spLocks noGrp="1"/>
          </p:cNvSpPr>
          <p:nvPr>
            <p:ph type="title"/>
          </p:nvPr>
        </p:nvSpPr>
        <p:spPr>
          <a:xfrm>
            <a:off x="672899" y="1208989"/>
            <a:ext cx="11153916" cy="941184"/>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pPr algn="ctr"/>
            <a:r>
              <a:rPr lang="en-IN" sz="5400" b="1" cap="none" dirty="0">
                <a:ln>
                  <a:solidFill>
                    <a:schemeClr val="accent1">
                      <a:lumMod val="60000"/>
                      <a:lumOff val="40000"/>
                    </a:schemeClr>
                  </a:solidFill>
                </a:ln>
                <a:solidFill>
                  <a:srgbClr val="FF671F"/>
                </a:solidFill>
                <a:effectLst/>
                <a:latin typeface="Rockwell Extra Bold" panose="02060903040505020403" pitchFamily="18" charset="0"/>
                <a:cs typeface="Times New Roman" panose="02020603050405020304" pitchFamily="18" charset="0"/>
              </a:rPr>
              <a:t>DATAMITES</a:t>
            </a:r>
            <a:r>
              <a:rPr lang="en-IN" sz="5400" b="1" cap="none" dirty="0">
                <a:ln>
                  <a:solidFill>
                    <a:schemeClr val="accent1">
                      <a:lumMod val="60000"/>
                      <a:lumOff val="40000"/>
                    </a:schemeClr>
                  </a:solidFill>
                </a:ln>
                <a:solidFill>
                  <a:srgbClr val="FF671F"/>
                </a:solidFill>
                <a:latin typeface="Rockwell Extra Bold" panose="02060903040505020403" pitchFamily="18" charset="0"/>
                <a:cs typeface="Times New Roman" panose="02020603050405020304" pitchFamily="18" charset="0"/>
              </a:rPr>
              <a:t> </a:t>
            </a:r>
            <a:r>
              <a:rPr lang="en-IN" sz="5400" b="1" dirty="0">
                <a:ln>
                  <a:solidFill>
                    <a:schemeClr val="accent1">
                      <a:lumMod val="60000"/>
                      <a:lumOff val="40000"/>
                    </a:schemeClr>
                  </a:solidFill>
                </a:ln>
                <a:solidFill>
                  <a:srgbClr val="FF671F"/>
                </a:solidFill>
                <a:latin typeface="Rockwell Extra Bold" panose="02060903040505020403" pitchFamily="18" charset="0"/>
                <a:cs typeface="Times New Roman" panose="02020603050405020304" pitchFamily="18" charset="0"/>
              </a:rPr>
              <a:t>CDA INTERNSHIP</a:t>
            </a:r>
          </a:p>
        </p:txBody>
      </p:sp>
      <p:sp>
        <p:nvSpPr>
          <p:cNvPr id="11" name="TextBox 10">
            <a:extLst>
              <a:ext uri="{FF2B5EF4-FFF2-40B4-BE49-F238E27FC236}">
                <a16:creationId xmlns:a16="http://schemas.microsoft.com/office/drawing/2014/main" id="{0685BF1F-BF60-5085-B9A1-6D2168DEF829}"/>
              </a:ext>
            </a:extLst>
          </p:cNvPr>
          <p:cNvSpPr txBox="1"/>
          <p:nvPr/>
        </p:nvSpPr>
        <p:spPr>
          <a:xfrm>
            <a:off x="2139041" y="2186135"/>
            <a:ext cx="8402437" cy="584775"/>
          </a:xfrm>
          <a:prstGeom prst="rect">
            <a:avLst/>
          </a:prstGeom>
          <a:noFill/>
        </p:spPr>
        <p:txBody>
          <a:bodyPr wrap="square">
            <a:spAutoFit/>
          </a:bodyPr>
          <a:lstStyle/>
          <a:p>
            <a:pPr algn="ctr"/>
            <a:r>
              <a:rPr lang="en-IN" sz="3200" b="1" i="0" dirty="0">
                <a:solidFill>
                  <a:schemeClr val="accent1">
                    <a:lumMod val="60000"/>
                    <a:lumOff val="40000"/>
                  </a:schemeClr>
                </a:solidFill>
                <a:effectLst/>
                <a:latin typeface="+mj-lt"/>
                <a:cs typeface="Times New Roman" panose="02020603050405020304" pitchFamily="18" charset="0"/>
              </a:rPr>
              <a:t>Customer Segmentation Analysis</a:t>
            </a:r>
            <a:endParaRPr lang="en-IN" sz="3200" b="1" dirty="0">
              <a:solidFill>
                <a:schemeClr val="accent1">
                  <a:lumMod val="60000"/>
                  <a:lumOff val="40000"/>
                </a:schemeClr>
              </a:solidFill>
              <a:latin typeface="+mj-lt"/>
              <a:cs typeface="Times New Roman" panose="02020603050405020304" pitchFamily="18" charset="0"/>
            </a:endParaRPr>
          </a:p>
        </p:txBody>
      </p:sp>
      <p:sp>
        <p:nvSpPr>
          <p:cNvPr id="14" name="TextBox 13">
            <a:extLst>
              <a:ext uri="{FF2B5EF4-FFF2-40B4-BE49-F238E27FC236}">
                <a16:creationId xmlns:a16="http://schemas.microsoft.com/office/drawing/2014/main" id="{C34E1D83-5A67-5D91-6F1E-655A7E491AA0}"/>
              </a:ext>
            </a:extLst>
          </p:cNvPr>
          <p:cNvSpPr txBox="1"/>
          <p:nvPr/>
        </p:nvSpPr>
        <p:spPr>
          <a:xfrm>
            <a:off x="2401763" y="3299315"/>
            <a:ext cx="6094140" cy="1845185"/>
          </a:xfrm>
          <a:prstGeom prst="rect">
            <a:avLst/>
          </a:prstGeom>
          <a:noFill/>
        </p:spPr>
        <p:txBody>
          <a:bodyPr wrap="square">
            <a:spAutoFit/>
          </a:bodyPr>
          <a:lstStyle/>
          <a:p>
            <a:pPr algn="ctr">
              <a:lnSpc>
                <a:spcPct val="200000"/>
              </a:lnSpc>
            </a:pPr>
            <a:r>
              <a:rPr lang="en-US" sz="2000" b="1" dirty="0">
                <a:solidFill>
                  <a:schemeClr val="accent1">
                    <a:lumMod val="60000"/>
                    <a:lumOff val="40000"/>
                  </a:schemeClr>
                </a:solidFill>
                <a:latin typeface="+mj-lt"/>
                <a:cs typeface="Times New Roman" panose="02020603050405020304" pitchFamily="18" charset="0"/>
              </a:rPr>
              <a:t>Capstone Project 1</a:t>
            </a:r>
          </a:p>
          <a:p>
            <a:pPr algn="ctr">
              <a:lnSpc>
                <a:spcPct val="200000"/>
              </a:lnSpc>
            </a:pPr>
            <a:r>
              <a:rPr lang="en-IN" sz="2000" b="1" dirty="0">
                <a:solidFill>
                  <a:schemeClr val="accent1">
                    <a:lumMod val="60000"/>
                    <a:lumOff val="40000"/>
                  </a:schemeClr>
                </a:solidFill>
                <a:latin typeface="+mj-lt"/>
                <a:cs typeface="Times New Roman" panose="02020603050405020304" pitchFamily="18" charset="0"/>
              </a:rPr>
              <a:t>Project Team ID: </a:t>
            </a:r>
            <a:r>
              <a:rPr lang="en-IN" sz="2000" b="1" i="0" dirty="0">
                <a:solidFill>
                  <a:schemeClr val="accent1">
                    <a:lumMod val="60000"/>
                    <a:lumOff val="40000"/>
                  </a:schemeClr>
                </a:solidFill>
                <a:effectLst/>
                <a:latin typeface="+mj-lt"/>
                <a:cs typeface="Times New Roman" panose="02020603050405020304" pitchFamily="18" charset="0"/>
              </a:rPr>
              <a:t>PTID-CDA-MAR-23-133  </a:t>
            </a:r>
          </a:p>
          <a:p>
            <a:pPr algn="ctr">
              <a:lnSpc>
                <a:spcPct val="200000"/>
              </a:lnSpc>
            </a:pPr>
            <a:r>
              <a:rPr lang="en-IN" sz="2000" b="1" dirty="0">
                <a:solidFill>
                  <a:schemeClr val="accent1">
                    <a:lumMod val="60000"/>
                    <a:lumOff val="40000"/>
                  </a:schemeClr>
                </a:solidFill>
                <a:latin typeface="+mj-lt"/>
                <a:cs typeface="Times New Roman" panose="02020603050405020304" pitchFamily="18" charset="0"/>
              </a:rPr>
              <a:t>PROJECT CODE : PRDA </a:t>
            </a:r>
            <a:r>
              <a:rPr lang="en-IN" sz="2000" b="1">
                <a:solidFill>
                  <a:schemeClr val="accent1">
                    <a:lumMod val="60000"/>
                    <a:lumOff val="40000"/>
                  </a:schemeClr>
                </a:solidFill>
                <a:latin typeface="+mj-lt"/>
                <a:cs typeface="Times New Roman" panose="02020603050405020304" pitchFamily="18" charset="0"/>
              </a:rPr>
              <a:t>- 05</a:t>
            </a:r>
            <a:endParaRPr lang="en-IN" sz="2000" b="1" dirty="0">
              <a:solidFill>
                <a:schemeClr val="accent1">
                  <a:lumMod val="60000"/>
                  <a:lumOff val="40000"/>
                </a:schemeClr>
              </a:solidFill>
              <a:latin typeface="+mj-lt"/>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8">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89FC9AAC-1F61-6E83-9854-57BB6CBD1794}"/>
              </a:ext>
            </a:extLst>
          </p:cNvPr>
          <p:cNvGraphicFramePr/>
          <p:nvPr>
            <p:extLst>
              <p:ext uri="{D42A27DB-BD31-4B8C-83A1-F6EECF244321}">
                <p14:modId xmlns:p14="http://schemas.microsoft.com/office/powerpoint/2010/main" val="731079072"/>
              </p:ext>
            </p:extLst>
          </p:nvPr>
        </p:nvGraphicFramePr>
        <p:xfrm>
          <a:off x="646112" y="452718"/>
          <a:ext cx="9087824" cy="9532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hart 5">
            <a:extLst>
              <a:ext uri="{FF2B5EF4-FFF2-40B4-BE49-F238E27FC236}">
                <a16:creationId xmlns:a16="http://schemas.microsoft.com/office/drawing/2014/main" id="{5D01DDC0-EC3B-6A60-2F90-6264277E340C}"/>
              </a:ext>
            </a:extLst>
          </p:cNvPr>
          <p:cNvGraphicFramePr>
            <a:graphicFrameLocks/>
          </p:cNvGraphicFramePr>
          <p:nvPr>
            <p:extLst>
              <p:ext uri="{D42A27DB-BD31-4B8C-83A1-F6EECF244321}">
                <p14:modId xmlns:p14="http://schemas.microsoft.com/office/powerpoint/2010/main" val="4217836758"/>
              </p:ext>
            </p:extLst>
          </p:nvPr>
        </p:nvGraphicFramePr>
        <p:xfrm>
          <a:off x="119744" y="892629"/>
          <a:ext cx="6680450" cy="574765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 name="Diagram 4">
            <a:extLst>
              <a:ext uri="{FF2B5EF4-FFF2-40B4-BE49-F238E27FC236}">
                <a16:creationId xmlns:a16="http://schemas.microsoft.com/office/drawing/2014/main" id="{0E261FE4-85A1-02A0-E83C-E8A76B166EBF}"/>
              </a:ext>
            </a:extLst>
          </p:cNvPr>
          <p:cNvGraphicFramePr/>
          <p:nvPr>
            <p:extLst>
              <p:ext uri="{D42A27DB-BD31-4B8C-83A1-F6EECF244321}">
                <p14:modId xmlns:p14="http://schemas.microsoft.com/office/powerpoint/2010/main" val="3089030946"/>
              </p:ext>
            </p:extLst>
          </p:nvPr>
        </p:nvGraphicFramePr>
        <p:xfrm>
          <a:off x="4393324" y="2293159"/>
          <a:ext cx="7529201" cy="258532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80">
                                          <p:stCondLst>
                                            <p:cond delay="0"/>
                                          </p:stCondLst>
                                        </p:cTn>
                                        <p:tgtEl>
                                          <p:spTgt spid="6"/>
                                        </p:tgtEl>
                                      </p:cBhvr>
                                    </p:animEffect>
                                    <p:anim calcmode="lin" valueType="num">
                                      <p:cBhvr>
                                        <p:cTn id="1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3" dur="26">
                                          <p:stCondLst>
                                            <p:cond delay="650"/>
                                          </p:stCondLst>
                                        </p:cTn>
                                        <p:tgtEl>
                                          <p:spTgt spid="6"/>
                                        </p:tgtEl>
                                      </p:cBhvr>
                                      <p:to x="100000" y="60000"/>
                                    </p:animScale>
                                    <p:animScale>
                                      <p:cBhvr>
                                        <p:cTn id="24" dur="166" decel="50000">
                                          <p:stCondLst>
                                            <p:cond delay="676"/>
                                          </p:stCondLst>
                                        </p:cTn>
                                        <p:tgtEl>
                                          <p:spTgt spid="6"/>
                                        </p:tgtEl>
                                      </p:cBhvr>
                                      <p:to x="100000" y="100000"/>
                                    </p:animScale>
                                    <p:animScale>
                                      <p:cBhvr>
                                        <p:cTn id="25" dur="26">
                                          <p:stCondLst>
                                            <p:cond delay="1312"/>
                                          </p:stCondLst>
                                        </p:cTn>
                                        <p:tgtEl>
                                          <p:spTgt spid="6"/>
                                        </p:tgtEl>
                                      </p:cBhvr>
                                      <p:to x="100000" y="80000"/>
                                    </p:animScale>
                                    <p:animScale>
                                      <p:cBhvr>
                                        <p:cTn id="26" dur="166" decel="50000">
                                          <p:stCondLst>
                                            <p:cond delay="1338"/>
                                          </p:stCondLst>
                                        </p:cTn>
                                        <p:tgtEl>
                                          <p:spTgt spid="6"/>
                                        </p:tgtEl>
                                      </p:cBhvr>
                                      <p:to x="100000" y="100000"/>
                                    </p:animScale>
                                    <p:animScale>
                                      <p:cBhvr>
                                        <p:cTn id="27" dur="26">
                                          <p:stCondLst>
                                            <p:cond delay="1642"/>
                                          </p:stCondLst>
                                        </p:cTn>
                                        <p:tgtEl>
                                          <p:spTgt spid="6"/>
                                        </p:tgtEl>
                                      </p:cBhvr>
                                      <p:to x="100000" y="90000"/>
                                    </p:animScale>
                                    <p:animScale>
                                      <p:cBhvr>
                                        <p:cTn id="28" dur="166" decel="50000">
                                          <p:stCondLst>
                                            <p:cond delay="1668"/>
                                          </p:stCondLst>
                                        </p:cTn>
                                        <p:tgtEl>
                                          <p:spTgt spid="6"/>
                                        </p:tgtEl>
                                      </p:cBhvr>
                                      <p:to x="100000" y="100000"/>
                                    </p:animScale>
                                    <p:animScale>
                                      <p:cBhvr>
                                        <p:cTn id="29" dur="26">
                                          <p:stCondLst>
                                            <p:cond delay="1808"/>
                                          </p:stCondLst>
                                        </p:cTn>
                                        <p:tgtEl>
                                          <p:spTgt spid="6"/>
                                        </p:tgtEl>
                                      </p:cBhvr>
                                      <p:to x="100000" y="95000"/>
                                    </p:animScale>
                                    <p:animScale>
                                      <p:cBhvr>
                                        <p:cTn id="3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6" grpId="0">
        <p:bldAsOne/>
      </p:bldGraphic>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CC5A2A97-7E37-DD38-4BA7-CAE8A61BAE00}"/>
              </a:ext>
            </a:extLst>
          </p:cNvPr>
          <p:cNvGraphicFramePr/>
          <p:nvPr>
            <p:extLst>
              <p:ext uri="{D42A27DB-BD31-4B8C-83A1-F6EECF244321}">
                <p14:modId xmlns:p14="http://schemas.microsoft.com/office/powerpoint/2010/main" val="2584161124"/>
              </p:ext>
            </p:extLst>
          </p:nvPr>
        </p:nvGraphicFramePr>
        <p:xfrm>
          <a:off x="758780" y="222018"/>
          <a:ext cx="9404723" cy="1400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B359DAA6-558C-C175-C3B6-6B63CEDED3B1}"/>
              </a:ext>
            </a:extLst>
          </p:cNvPr>
          <p:cNvGraphicFramePr>
            <a:graphicFrameLocks/>
          </p:cNvGraphicFramePr>
          <p:nvPr>
            <p:extLst>
              <p:ext uri="{D42A27DB-BD31-4B8C-83A1-F6EECF244321}">
                <p14:modId xmlns:p14="http://schemas.microsoft.com/office/powerpoint/2010/main" val="4133421195"/>
              </p:ext>
            </p:extLst>
          </p:nvPr>
        </p:nvGraphicFramePr>
        <p:xfrm>
          <a:off x="166664" y="922283"/>
          <a:ext cx="9924770" cy="556708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9" name="Diagram 8">
            <a:extLst>
              <a:ext uri="{FF2B5EF4-FFF2-40B4-BE49-F238E27FC236}">
                <a16:creationId xmlns:a16="http://schemas.microsoft.com/office/drawing/2014/main" id="{0DE94865-588B-AAD2-D833-4902A031E4A6}"/>
              </a:ext>
            </a:extLst>
          </p:cNvPr>
          <p:cNvGraphicFramePr/>
          <p:nvPr>
            <p:extLst>
              <p:ext uri="{D42A27DB-BD31-4B8C-83A1-F6EECF244321}">
                <p14:modId xmlns:p14="http://schemas.microsoft.com/office/powerpoint/2010/main" val="2752137690"/>
              </p:ext>
            </p:extLst>
          </p:nvPr>
        </p:nvGraphicFramePr>
        <p:xfrm>
          <a:off x="5129049" y="2044373"/>
          <a:ext cx="6824218" cy="313932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16402847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30">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81C69037-8D6C-ADCF-68F7-6B9C0C0CCFF3}"/>
              </a:ext>
            </a:extLst>
          </p:cNvPr>
          <p:cNvGraphicFramePr/>
          <p:nvPr>
            <p:extLst>
              <p:ext uri="{D42A27DB-BD31-4B8C-83A1-F6EECF244321}">
                <p14:modId xmlns:p14="http://schemas.microsoft.com/office/powerpoint/2010/main" val="4229692545"/>
              </p:ext>
            </p:extLst>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a:extLst>
              <a:ext uri="{FF2B5EF4-FFF2-40B4-BE49-F238E27FC236}">
                <a16:creationId xmlns:a16="http://schemas.microsoft.com/office/drawing/2014/main" id="{A76EAF6F-63BD-2CA2-C373-EC772F1E36CD}"/>
              </a:ext>
            </a:extLst>
          </p:cNvPr>
          <p:cNvGraphicFramePr>
            <a:graphicFrameLocks noGrp="1"/>
          </p:cNvGraphicFramePr>
          <p:nvPr>
            <p:extLst>
              <p:ext uri="{D42A27DB-BD31-4B8C-83A1-F6EECF244321}">
                <p14:modId xmlns:p14="http://schemas.microsoft.com/office/powerpoint/2010/main" val="1352035944"/>
              </p:ext>
            </p:extLst>
          </p:nvPr>
        </p:nvGraphicFramePr>
        <p:xfrm>
          <a:off x="5348472" y="2664542"/>
          <a:ext cx="6754760" cy="3209800"/>
        </p:xfrm>
        <a:graphic>
          <a:graphicData uri="http://schemas.openxmlformats.org/drawingml/2006/table">
            <a:tbl>
              <a:tblPr firstRow="1" firstCol="1">
                <a:tableStyleId>{D113A9D2-9D6B-4929-AA2D-F23B5EE8CBE7}</a:tableStyleId>
              </a:tblPr>
              <a:tblGrid>
                <a:gridCol w="1358829">
                  <a:extLst>
                    <a:ext uri="{9D8B030D-6E8A-4147-A177-3AD203B41FA5}">
                      <a16:colId xmlns:a16="http://schemas.microsoft.com/office/drawing/2014/main" val="3847691844"/>
                    </a:ext>
                  </a:extLst>
                </a:gridCol>
                <a:gridCol w="1358829">
                  <a:extLst>
                    <a:ext uri="{9D8B030D-6E8A-4147-A177-3AD203B41FA5}">
                      <a16:colId xmlns:a16="http://schemas.microsoft.com/office/drawing/2014/main" val="3342560505"/>
                    </a:ext>
                  </a:extLst>
                </a:gridCol>
                <a:gridCol w="2031535">
                  <a:extLst>
                    <a:ext uri="{9D8B030D-6E8A-4147-A177-3AD203B41FA5}">
                      <a16:colId xmlns:a16="http://schemas.microsoft.com/office/drawing/2014/main" val="33004681"/>
                    </a:ext>
                  </a:extLst>
                </a:gridCol>
                <a:gridCol w="2005567">
                  <a:extLst>
                    <a:ext uri="{9D8B030D-6E8A-4147-A177-3AD203B41FA5}">
                      <a16:colId xmlns:a16="http://schemas.microsoft.com/office/drawing/2014/main" val="3715587937"/>
                    </a:ext>
                  </a:extLst>
                </a:gridCol>
              </a:tblGrid>
              <a:tr h="641960">
                <a:tc>
                  <a:txBody>
                    <a:bodyPr/>
                    <a:lstStyle/>
                    <a:p>
                      <a:pPr algn="ctr" fontAlgn="b"/>
                      <a:r>
                        <a:rPr lang="en-IN" sz="1400" b="1" u="none" strike="noStrike" dirty="0">
                          <a:solidFill>
                            <a:schemeClr val="accent1">
                              <a:lumMod val="20000"/>
                              <a:lumOff val="80000"/>
                            </a:schemeClr>
                          </a:solidFill>
                          <a:effectLst/>
                          <a:latin typeface="+mn-lt"/>
                        </a:rPr>
                        <a:t>Row Labels</a:t>
                      </a:r>
                      <a:endParaRPr lang="en-IN" sz="1400" b="1" i="0" u="none" strike="noStrike" dirty="0">
                        <a:solidFill>
                          <a:schemeClr val="accent1">
                            <a:lumMod val="20000"/>
                            <a:lumOff val="80000"/>
                          </a:schemeClr>
                        </a:solidFill>
                        <a:effectLst/>
                        <a:latin typeface="+mn-lt"/>
                      </a:endParaRPr>
                    </a:p>
                  </a:txBody>
                  <a:tcPr marL="7620" marR="7620" marT="7620" marB="0" anchor="ctr">
                    <a:cell3D prstMaterial="dkEdge">
                      <a:bevel prst="riblet"/>
                      <a:lightRig rig="flood" dir="t"/>
                    </a:cell3D>
                    <a:solidFill>
                      <a:schemeClr val="accent1">
                        <a:lumMod val="75000"/>
                      </a:schemeClr>
                    </a:solidFill>
                  </a:tcPr>
                </a:tc>
                <a:tc>
                  <a:txBody>
                    <a:bodyPr/>
                    <a:lstStyle/>
                    <a:p>
                      <a:pPr algn="ctr" fontAlgn="b"/>
                      <a:r>
                        <a:rPr lang="en-IN" sz="1400" b="1" i="0" u="none" strike="noStrike" dirty="0">
                          <a:solidFill>
                            <a:schemeClr val="accent1">
                              <a:lumMod val="20000"/>
                              <a:lumOff val="80000"/>
                            </a:schemeClr>
                          </a:solidFill>
                          <a:effectLst/>
                          <a:latin typeface="+mn-lt"/>
                        </a:rPr>
                        <a:t>Gender</a:t>
                      </a:r>
                    </a:p>
                  </a:txBody>
                  <a:tcPr marL="7620" marR="7620" marT="7620" marB="0" anchor="ctr">
                    <a:cell3D prstMaterial="dkEdge">
                      <a:bevel prst="riblet"/>
                      <a:lightRig rig="flood" dir="t"/>
                    </a:cell3D>
                    <a:solidFill>
                      <a:schemeClr val="accent1">
                        <a:lumMod val="75000"/>
                      </a:schemeClr>
                    </a:solidFill>
                  </a:tcPr>
                </a:tc>
                <a:tc>
                  <a:txBody>
                    <a:bodyPr/>
                    <a:lstStyle/>
                    <a:p>
                      <a:pPr algn="ctr" fontAlgn="b"/>
                      <a:r>
                        <a:rPr lang="en-IN" sz="1400" b="1" i="0" u="none" strike="noStrike" dirty="0">
                          <a:solidFill>
                            <a:schemeClr val="accent1">
                              <a:lumMod val="20000"/>
                              <a:lumOff val="80000"/>
                            </a:schemeClr>
                          </a:solidFill>
                          <a:effectLst/>
                          <a:latin typeface="+mn-lt"/>
                        </a:rPr>
                        <a:t>Sum of Price</a:t>
                      </a:r>
                    </a:p>
                  </a:txBody>
                  <a:tcPr marL="7620" marR="7620" marT="7620" marB="0" anchor="ctr">
                    <a:cell3D prstMaterial="dkEdge">
                      <a:bevel prst="riblet"/>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latin typeface="+mn-lt"/>
                        </a:rPr>
                        <a:t>Sum of quantity</a:t>
                      </a:r>
                      <a:endParaRPr lang="en-IN" sz="1400" b="1" i="0" u="none" strike="noStrike" dirty="0">
                        <a:solidFill>
                          <a:schemeClr val="accent1">
                            <a:lumMod val="20000"/>
                            <a:lumOff val="80000"/>
                          </a:schemeClr>
                        </a:solidFill>
                        <a:effectLst/>
                        <a:latin typeface="+mn-lt"/>
                      </a:endParaRPr>
                    </a:p>
                  </a:txBody>
                  <a:tcPr marL="7620" marR="7620" marT="7620" marB="0" anchor="ctr">
                    <a:cell3D prstMaterial="dkEdge">
                      <a:bevel prst="riblet"/>
                      <a:lightRig rig="flood" dir="t"/>
                    </a:cell3D>
                    <a:solidFill>
                      <a:schemeClr val="accent1">
                        <a:lumMod val="75000"/>
                      </a:schemeClr>
                    </a:solidFill>
                  </a:tcPr>
                </a:tc>
                <a:extLst>
                  <a:ext uri="{0D108BD9-81ED-4DB2-BD59-A6C34878D82A}">
                    <a16:rowId xmlns:a16="http://schemas.microsoft.com/office/drawing/2014/main" val="584182973"/>
                  </a:ext>
                </a:extLst>
              </a:tr>
              <a:tr h="641960">
                <a:tc>
                  <a:txBody>
                    <a:bodyPr/>
                    <a:lstStyle/>
                    <a:p>
                      <a:pPr algn="ctr" fontAlgn="b"/>
                      <a:r>
                        <a:rPr lang="en-IN" sz="1400" b="1" u="none" strike="noStrike" dirty="0">
                          <a:solidFill>
                            <a:schemeClr val="accent1">
                              <a:lumMod val="20000"/>
                              <a:lumOff val="80000"/>
                            </a:schemeClr>
                          </a:solidFill>
                          <a:effectLst/>
                          <a:latin typeface="+mn-lt"/>
                        </a:rPr>
                        <a:t>Cash</a:t>
                      </a:r>
                      <a:endParaRPr lang="en-IN" sz="1400" b="1" i="0" u="none" strike="noStrike" dirty="0">
                        <a:solidFill>
                          <a:schemeClr val="accent1">
                            <a:lumMod val="20000"/>
                            <a:lumOff val="80000"/>
                          </a:schemeClr>
                        </a:solidFill>
                        <a:effectLst/>
                        <a:latin typeface="+mn-lt"/>
                      </a:endParaRPr>
                    </a:p>
                  </a:txBody>
                  <a:tcPr marL="7620" marR="7620" marT="7620" marB="0" anchor="ctr">
                    <a:cell3D prstMaterial="dkEdge">
                      <a:bevel prst="riblet"/>
                      <a:lightRig rig="flood" dir="t"/>
                    </a:cell3D>
                    <a:solidFill>
                      <a:schemeClr val="accent1">
                        <a:lumMod val="75000"/>
                      </a:schemeClr>
                    </a:solidFill>
                  </a:tcPr>
                </a:tc>
                <a:tc>
                  <a:txBody>
                    <a:bodyPr/>
                    <a:lstStyle/>
                    <a:p>
                      <a:pPr algn="ctr" fontAlgn="b"/>
                      <a:r>
                        <a:rPr lang="en-IN" sz="1400" b="1" i="0" u="none" strike="noStrike" dirty="0">
                          <a:solidFill>
                            <a:schemeClr val="accent1">
                              <a:lumMod val="20000"/>
                              <a:lumOff val="80000"/>
                            </a:schemeClr>
                          </a:solidFill>
                          <a:effectLst/>
                          <a:latin typeface="+mn-lt"/>
                        </a:rPr>
                        <a:t>44K</a:t>
                      </a:r>
                    </a:p>
                  </a:txBody>
                  <a:tcPr marL="7620" marR="7620" marT="7620" marB="0" anchor="ctr">
                    <a:cell3D prstMaterial="dkEdge">
                      <a:bevel prst="riblet"/>
                      <a:lightRig rig="flood" dir="t"/>
                    </a:cell3D>
                    <a:solidFill>
                      <a:schemeClr val="accent1">
                        <a:lumMod val="75000"/>
                      </a:schemeClr>
                    </a:solidFill>
                  </a:tcPr>
                </a:tc>
                <a:tc>
                  <a:txBody>
                    <a:bodyPr/>
                    <a:lstStyle/>
                    <a:p>
                      <a:pPr algn="ctr" fontAlgn="b"/>
                      <a:r>
                        <a:rPr lang="en-IN" sz="1400" b="1" i="0" u="none" strike="noStrike">
                          <a:solidFill>
                            <a:schemeClr val="accent1">
                              <a:lumMod val="20000"/>
                              <a:lumOff val="80000"/>
                            </a:schemeClr>
                          </a:solidFill>
                          <a:effectLst/>
                          <a:latin typeface="+mn-lt"/>
                        </a:rPr>
                        <a:t>30705K</a:t>
                      </a:r>
                    </a:p>
                  </a:txBody>
                  <a:tcPr marL="7620" marR="7620" marT="7620" marB="0" anchor="ctr">
                    <a:cell3D prstMaterial="dkEdge">
                      <a:bevel prst="riblet"/>
                      <a:lightRig rig="flood" dir="t"/>
                    </a:cell3D>
                    <a:solidFill>
                      <a:schemeClr val="accent1">
                        <a:lumMod val="75000"/>
                      </a:schemeClr>
                    </a:solidFill>
                  </a:tcPr>
                </a:tc>
                <a:tc>
                  <a:txBody>
                    <a:bodyPr/>
                    <a:lstStyle/>
                    <a:p>
                      <a:pPr algn="ctr" fontAlgn="b"/>
                      <a:r>
                        <a:rPr lang="en-IN" sz="1400" b="1" i="0" u="none" strike="noStrike">
                          <a:solidFill>
                            <a:schemeClr val="accent1">
                              <a:lumMod val="20000"/>
                              <a:lumOff val="80000"/>
                            </a:schemeClr>
                          </a:solidFill>
                          <a:effectLst/>
                          <a:latin typeface="+mn-lt"/>
                        </a:rPr>
                        <a:t>133K</a:t>
                      </a:r>
                    </a:p>
                  </a:txBody>
                  <a:tcPr marL="7620" marR="7620" marT="7620" marB="0" anchor="ctr">
                    <a:cell3D prstMaterial="dkEdge">
                      <a:bevel prst="riblet"/>
                      <a:lightRig rig="flood" dir="t"/>
                    </a:cell3D>
                    <a:solidFill>
                      <a:schemeClr val="accent1">
                        <a:lumMod val="75000"/>
                      </a:schemeClr>
                    </a:solidFill>
                  </a:tcPr>
                </a:tc>
                <a:extLst>
                  <a:ext uri="{0D108BD9-81ED-4DB2-BD59-A6C34878D82A}">
                    <a16:rowId xmlns:a16="http://schemas.microsoft.com/office/drawing/2014/main" val="3320743544"/>
                  </a:ext>
                </a:extLst>
              </a:tr>
              <a:tr h="641960">
                <a:tc>
                  <a:txBody>
                    <a:bodyPr/>
                    <a:lstStyle/>
                    <a:p>
                      <a:pPr algn="ctr" fontAlgn="b"/>
                      <a:r>
                        <a:rPr lang="en-IN" sz="1400" b="1" u="none" strike="noStrike" dirty="0">
                          <a:solidFill>
                            <a:schemeClr val="accent1">
                              <a:lumMod val="20000"/>
                              <a:lumOff val="80000"/>
                            </a:schemeClr>
                          </a:solidFill>
                          <a:effectLst/>
                          <a:latin typeface="+mn-lt"/>
                        </a:rPr>
                        <a:t>Credit Card</a:t>
                      </a:r>
                      <a:endParaRPr lang="en-IN" sz="1400" b="1" i="0" u="none" strike="noStrike" dirty="0">
                        <a:solidFill>
                          <a:schemeClr val="accent1">
                            <a:lumMod val="20000"/>
                            <a:lumOff val="80000"/>
                          </a:schemeClr>
                        </a:solidFill>
                        <a:effectLst/>
                        <a:latin typeface="+mn-lt"/>
                      </a:endParaRPr>
                    </a:p>
                  </a:txBody>
                  <a:tcPr marL="7620" marR="7620" marT="7620" marB="0" anchor="ctr">
                    <a:cell3D prstMaterial="dkEdge">
                      <a:bevel prst="riblet"/>
                      <a:lightRig rig="flood" dir="t"/>
                    </a:cell3D>
                    <a:solidFill>
                      <a:schemeClr val="accent1">
                        <a:lumMod val="75000"/>
                      </a:schemeClr>
                    </a:solidFill>
                  </a:tcPr>
                </a:tc>
                <a:tc>
                  <a:txBody>
                    <a:bodyPr/>
                    <a:lstStyle/>
                    <a:p>
                      <a:pPr algn="ctr" fontAlgn="b"/>
                      <a:r>
                        <a:rPr lang="en-IN" sz="1400" b="1" i="0" u="none" strike="noStrike" dirty="0">
                          <a:solidFill>
                            <a:schemeClr val="accent1">
                              <a:lumMod val="20000"/>
                              <a:lumOff val="80000"/>
                            </a:schemeClr>
                          </a:solidFill>
                          <a:effectLst/>
                          <a:latin typeface="+mn-lt"/>
                        </a:rPr>
                        <a:t>35K</a:t>
                      </a:r>
                    </a:p>
                  </a:txBody>
                  <a:tcPr marL="7620" marR="7620" marT="7620" marB="0" anchor="ctr">
                    <a:cell3D prstMaterial="dkEdge">
                      <a:bevel prst="riblet"/>
                      <a:lightRig rig="flood" dir="t"/>
                    </a:cell3D>
                    <a:solidFill>
                      <a:schemeClr val="accent1">
                        <a:lumMod val="75000"/>
                      </a:schemeClr>
                    </a:solidFill>
                  </a:tcPr>
                </a:tc>
                <a:tc>
                  <a:txBody>
                    <a:bodyPr/>
                    <a:lstStyle/>
                    <a:p>
                      <a:pPr algn="ctr" fontAlgn="b"/>
                      <a:r>
                        <a:rPr lang="en-IN" sz="1400" b="1" i="0" u="none" strike="noStrike" dirty="0">
                          <a:solidFill>
                            <a:schemeClr val="accent1">
                              <a:lumMod val="20000"/>
                              <a:lumOff val="80000"/>
                            </a:schemeClr>
                          </a:solidFill>
                          <a:effectLst/>
                          <a:latin typeface="+mn-lt"/>
                        </a:rPr>
                        <a:t>24051K</a:t>
                      </a:r>
                    </a:p>
                  </a:txBody>
                  <a:tcPr marL="7620" marR="7620" marT="7620" marB="0" anchor="ctr">
                    <a:cell3D prstMaterial="dkEdge">
                      <a:bevel prst="riblet"/>
                      <a:lightRig rig="flood" dir="t"/>
                    </a:cell3D>
                    <a:solidFill>
                      <a:schemeClr val="accent1">
                        <a:lumMod val="75000"/>
                      </a:schemeClr>
                    </a:solidFill>
                  </a:tcPr>
                </a:tc>
                <a:tc>
                  <a:txBody>
                    <a:bodyPr/>
                    <a:lstStyle/>
                    <a:p>
                      <a:pPr algn="ctr" fontAlgn="b"/>
                      <a:r>
                        <a:rPr lang="en-IN" sz="1400" b="1" i="0" u="none" strike="noStrike" dirty="0">
                          <a:solidFill>
                            <a:schemeClr val="accent1">
                              <a:lumMod val="20000"/>
                              <a:lumOff val="80000"/>
                            </a:schemeClr>
                          </a:solidFill>
                          <a:effectLst/>
                          <a:latin typeface="+mn-lt"/>
                        </a:rPr>
                        <a:t>105K</a:t>
                      </a:r>
                    </a:p>
                  </a:txBody>
                  <a:tcPr marL="7620" marR="7620" marT="7620" marB="0" anchor="ctr">
                    <a:cell3D prstMaterial="dkEdge">
                      <a:bevel prst="riblet"/>
                      <a:lightRig rig="flood" dir="t"/>
                    </a:cell3D>
                    <a:solidFill>
                      <a:schemeClr val="accent1">
                        <a:lumMod val="75000"/>
                      </a:schemeClr>
                    </a:solidFill>
                  </a:tcPr>
                </a:tc>
                <a:extLst>
                  <a:ext uri="{0D108BD9-81ED-4DB2-BD59-A6C34878D82A}">
                    <a16:rowId xmlns:a16="http://schemas.microsoft.com/office/drawing/2014/main" val="3274545783"/>
                  </a:ext>
                </a:extLst>
              </a:tr>
              <a:tr h="641960">
                <a:tc>
                  <a:txBody>
                    <a:bodyPr/>
                    <a:lstStyle/>
                    <a:p>
                      <a:pPr algn="ctr" fontAlgn="b"/>
                      <a:r>
                        <a:rPr lang="en-IN" sz="1400" b="1" u="none" strike="noStrike" dirty="0">
                          <a:solidFill>
                            <a:schemeClr val="accent1">
                              <a:lumMod val="20000"/>
                              <a:lumOff val="80000"/>
                            </a:schemeClr>
                          </a:solidFill>
                          <a:effectLst/>
                          <a:latin typeface="+mn-lt"/>
                        </a:rPr>
                        <a:t>Debit Card</a:t>
                      </a:r>
                      <a:endParaRPr lang="en-IN" sz="1400" b="1" i="0" u="none" strike="noStrike" dirty="0">
                        <a:solidFill>
                          <a:schemeClr val="accent1">
                            <a:lumMod val="20000"/>
                            <a:lumOff val="80000"/>
                          </a:schemeClr>
                        </a:solidFill>
                        <a:effectLst/>
                        <a:latin typeface="+mn-lt"/>
                      </a:endParaRPr>
                    </a:p>
                  </a:txBody>
                  <a:tcPr marL="7620" marR="7620" marT="7620" marB="0" anchor="ctr">
                    <a:cell3D prstMaterial="dkEdge">
                      <a:bevel prst="riblet"/>
                      <a:lightRig rig="flood" dir="t"/>
                    </a:cell3D>
                    <a:solidFill>
                      <a:schemeClr val="accent1">
                        <a:lumMod val="75000"/>
                      </a:schemeClr>
                    </a:solidFill>
                  </a:tcPr>
                </a:tc>
                <a:tc>
                  <a:txBody>
                    <a:bodyPr/>
                    <a:lstStyle/>
                    <a:p>
                      <a:pPr algn="ctr" fontAlgn="b"/>
                      <a:r>
                        <a:rPr lang="en-IN" sz="1400" b="1" i="0" u="none" strike="noStrike">
                          <a:solidFill>
                            <a:schemeClr val="accent1">
                              <a:lumMod val="20000"/>
                              <a:lumOff val="80000"/>
                            </a:schemeClr>
                          </a:solidFill>
                          <a:effectLst/>
                          <a:latin typeface="+mn-lt"/>
                        </a:rPr>
                        <a:t>20K</a:t>
                      </a:r>
                    </a:p>
                  </a:txBody>
                  <a:tcPr marL="7620" marR="7620" marT="7620" marB="0" anchor="ctr">
                    <a:cell3D prstMaterial="dkEdge">
                      <a:bevel prst="riblet"/>
                      <a:lightRig rig="flood" dir="t"/>
                    </a:cell3D>
                    <a:solidFill>
                      <a:schemeClr val="accent1">
                        <a:lumMod val="75000"/>
                      </a:schemeClr>
                    </a:solidFill>
                  </a:tcPr>
                </a:tc>
                <a:tc>
                  <a:txBody>
                    <a:bodyPr/>
                    <a:lstStyle/>
                    <a:p>
                      <a:pPr algn="ctr" fontAlgn="b"/>
                      <a:r>
                        <a:rPr lang="en-IN" sz="1400" b="1" i="0" u="none" strike="noStrike" dirty="0">
                          <a:solidFill>
                            <a:schemeClr val="accent1">
                              <a:lumMod val="20000"/>
                              <a:lumOff val="80000"/>
                            </a:schemeClr>
                          </a:solidFill>
                          <a:effectLst/>
                          <a:latin typeface="+mn-lt"/>
                        </a:rPr>
                        <a:t>13795K</a:t>
                      </a:r>
                    </a:p>
                  </a:txBody>
                  <a:tcPr marL="7620" marR="7620" marT="7620" marB="0" anchor="ctr">
                    <a:cell3D prstMaterial="dkEdge">
                      <a:bevel prst="riblet"/>
                      <a:lightRig rig="flood" dir="t"/>
                    </a:cell3D>
                    <a:solidFill>
                      <a:schemeClr val="accent1">
                        <a:lumMod val="75000"/>
                      </a:schemeClr>
                    </a:solidFill>
                  </a:tcPr>
                </a:tc>
                <a:tc>
                  <a:txBody>
                    <a:bodyPr/>
                    <a:lstStyle/>
                    <a:p>
                      <a:pPr algn="ctr" fontAlgn="b"/>
                      <a:r>
                        <a:rPr lang="en-IN" sz="1400" b="1" i="0" u="none" strike="noStrike">
                          <a:solidFill>
                            <a:schemeClr val="accent1">
                              <a:lumMod val="20000"/>
                              <a:lumOff val="80000"/>
                            </a:schemeClr>
                          </a:solidFill>
                          <a:effectLst/>
                          <a:latin typeface="+mn-lt"/>
                        </a:rPr>
                        <a:t>60K</a:t>
                      </a:r>
                    </a:p>
                  </a:txBody>
                  <a:tcPr marL="7620" marR="7620" marT="7620" marB="0" anchor="ctr">
                    <a:cell3D prstMaterial="dkEdge">
                      <a:bevel prst="riblet"/>
                      <a:lightRig rig="flood" dir="t"/>
                    </a:cell3D>
                    <a:solidFill>
                      <a:schemeClr val="accent1">
                        <a:lumMod val="75000"/>
                      </a:schemeClr>
                    </a:solidFill>
                  </a:tcPr>
                </a:tc>
                <a:extLst>
                  <a:ext uri="{0D108BD9-81ED-4DB2-BD59-A6C34878D82A}">
                    <a16:rowId xmlns:a16="http://schemas.microsoft.com/office/drawing/2014/main" val="2353877579"/>
                  </a:ext>
                </a:extLst>
              </a:tr>
              <a:tr h="641960">
                <a:tc>
                  <a:txBody>
                    <a:bodyPr/>
                    <a:lstStyle/>
                    <a:p>
                      <a:pPr algn="ctr" fontAlgn="b"/>
                      <a:r>
                        <a:rPr lang="en-IN" sz="1400" b="1" u="none" strike="noStrike" dirty="0">
                          <a:solidFill>
                            <a:schemeClr val="accent1">
                              <a:lumMod val="20000"/>
                              <a:lumOff val="80000"/>
                            </a:schemeClr>
                          </a:solidFill>
                          <a:effectLst/>
                          <a:latin typeface="+mn-lt"/>
                        </a:rPr>
                        <a:t>Grand Total</a:t>
                      </a:r>
                      <a:endParaRPr lang="en-IN" sz="1400" b="1" i="0" u="none" strike="noStrike" dirty="0">
                        <a:solidFill>
                          <a:schemeClr val="accent1">
                            <a:lumMod val="20000"/>
                            <a:lumOff val="80000"/>
                          </a:schemeClr>
                        </a:solidFill>
                        <a:effectLst/>
                        <a:latin typeface="+mn-lt"/>
                      </a:endParaRPr>
                    </a:p>
                  </a:txBody>
                  <a:tcPr marL="7620" marR="7620" marT="7620" marB="0" anchor="ctr">
                    <a:cell3D prstMaterial="dkEdge">
                      <a:bevel prst="riblet"/>
                      <a:lightRig rig="flood" dir="t"/>
                    </a:cell3D>
                    <a:solidFill>
                      <a:schemeClr val="accent1">
                        <a:lumMod val="60000"/>
                        <a:lumOff val="40000"/>
                      </a:schemeClr>
                    </a:solidFill>
                  </a:tcPr>
                </a:tc>
                <a:tc>
                  <a:txBody>
                    <a:bodyPr/>
                    <a:lstStyle/>
                    <a:p>
                      <a:pPr algn="ctr" fontAlgn="b"/>
                      <a:r>
                        <a:rPr lang="en-IN" sz="1400" b="1" i="0" u="none" strike="noStrike">
                          <a:solidFill>
                            <a:schemeClr val="accent1">
                              <a:lumMod val="20000"/>
                              <a:lumOff val="80000"/>
                            </a:schemeClr>
                          </a:solidFill>
                          <a:effectLst/>
                          <a:latin typeface="+mn-lt"/>
                        </a:rPr>
                        <a:t>99K</a:t>
                      </a:r>
                    </a:p>
                  </a:txBody>
                  <a:tcPr marL="7620" marR="7620" marT="7620" marB="0" anchor="ctr">
                    <a:cell3D prstMaterial="dkEdge">
                      <a:bevel prst="riblet"/>
                      <a:lightRig rig="flood" dir="t"/>
                    </a:cell3D>
                    <a:solidFill>
                      <a:schemeClr val="accent1">
                        <a:lumMod val="60000"/>
                        <a:lumOff val="40000"/>
                      </a:schemeClr>
                    </a:solidFill>
                  </a:tcPr>
                </a:tc>
                <a:tc>
                  <a:txBody>
                    <a:bodyPr/>
                    <a:lstStyle/>
                    <a:p>
                      <a:pPr algn="ctr" fontAlgn="b"/>
                      <a:r>
                        <a:rPr lang="en-IN" sz="1400" b="1" i="0" u="none" strike="noStrike" dirty="0">
                          <a:solidFill>
                            <a:schemeClr val="accent1">
                              <a:lumMod val="20000"/>
                              <a:lumOff val="80000"/>
                            </a:schemeClr>
                          </a:solidFill>
                          <a:effectLst/>
                          <a:latin typeface="+mn-lt"/>
                        </a:rPr>
                        <a:t>68551K</a:t>
                      </a:r>
                    </a:p>
                  </a:txBody>
                  <a:tcPr marL="7620" marR="7620" marT="7620" marB="0" anchor="ctr">
                    <a:cell3D prstMaterial="dkEdge">
                      <a:bevel prst="riblet"/>
                      <a:lightRig rig="flood" dir="t"/>
                    </a:cell3D>
                    <a:solidFill>
                      <a:schemeClr val="accent1">
                        <a:lumMod val="60000"/>
                        <a:lumOff val="40000"/>
                      </a:schemeClr>
                    </a:solidFill>
                  </a:tcPr>
                </a:tc>
                <a:tc>
                  <a:txBody>
                    <a:bodyPr/>
                    <a:lstStyle/>
                    <a:p>
                      <a:pPr algn="ctr" fontAlgn="b"/>
                      <a:r>
                        <a:rPr lang="en-IN" sz="1400" b="1" i="0" u="none" strike="noStrike" dirty="0">
                          <a:solidFill>
                            <a:schemeClr val="accent1">
                              <a:lumMod val="20000"/>
                              <a:lumOff val="80000"/>
                            </a:schemeClr>
                          </a:solidFill>
                          <a:effectLst/>
                          <a:latin typeface="+mn-lt"/>
                        </a:rPr>
                        <a:t>299K</a:t>
                      </a:r>
                    </a:p>
                  </a:txBody>
                  <a:tcPr marL="7620" marR="7620" marT="7620" marB="0" anchor="ctr">
                    <a:cell3D prstMaterial="dkEdge">
                      <a:bevel prst="riblet"/>
                      <a:lightRig rig="flood" dir="t"/>
                    </a:cell3D>
                    <a:solidFill>
                      <a:schemeClr val="accent1">
                        <a:lumMod val="60000"/>
                        <a:lumOff val="40000"/>
                      </a:schemeClr>
                    </a:solidFill>
                  </a:tcPr>
                </a:tc>
                <a:extLst>
                  <a:ext uri="{0D108BD9-81ED-4DB2-BD59-A6C34878D82A}">
                    <a16:rowId xmlns:a16="http://schemas.microsoft.com/office/drawing/2014/main" val="725486929"/>
                  </a:ext>
                </a:extLst>
              </a:tr>
            </a:tbl>
          </a:graphicData>
        </a:graphic>
      </p:graphicFrame>
      <p:graphicFrame>
        <p:nvGraphicFramePr>
          <p:cNvPr id="7" name="Chart 6">
            <a:extLst>
              <a:ext uri="{FF2B5EF4-FFF2-40B4-BE49-F238E27FC236}">
                <a16:creationId xmlns:a16="http://schemas.microsoft.com/office/drawing/2014/main" id="{5B25F931-0860-F2E1-7BF1-9BE1D6352D6A}"/>
              </a:ext>
            </a:extLst>
          </p:cNvPr>
          <p:cNvGraphicFramePr>
            <a:graphicFrameLocks/>
          </p:cNvGraphicFramePr>
          <p:nvPr>
            <p:extLst>
              <p:ext uri="{D42A27DB-BD31-4B8C-83A1-F6EECF244321}">
                <p14:modId xmlns:p14="http://schemas.microsoft.com/office/powerpoint/2010/main" val="4204952785"/>
              </p:ext>
            </p:extLst>
          </p:nvPr>
        </p:nvGraphicFramePr>
        <p:xfrm>
          <a:off x="270388" y="2897842"/>
          <a:ext cx="4572000" cy="2743200"/>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6DA8F83-AE7C-E71B-D285-502C14378DEE}"/>
              </a:ext>
            </a:extLst>
          </p:cNvPr>
          <p:cNvGraphicFramePr/>
          <p:nvPr>
            <p:extLst>
              <p:ext uri="{D42A27DB-BD31-4B8C-83A1-F6EECF244321}">
                <p14:modId xmlns:p14="http://schemas.microsoft.com/office/powerpoint/2010/main" val="1322623588"/>
              </p:ext>
            </p:extLst>
          </p:nvPr>
        </p:nvGraphicFramePr>
        <p:xfrm>
          <a:off x="270896" y="1376517"/>
          <a:ext cx="11445766" cy="5112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28257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name="Slide11">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0B5FF9D-A188-7C01-2EB2-E0E344C5354F}"/>
              </a:ext>
            </a:extLst>
          </p:cNvPr>
          <p:cNvGraphicFramePr/>
          <p:nvPr>
            <p:extLst>
              <p:ext uri="{D42A27DB-BD31-4B8C-83A1-F6EECF244321}">
                <p14:modId xmlns:p14="http://schemas.microsoft.com/office/powerpoint/2010/main" val="2241888949"/>
              </p:ext>
            </p:extLst>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hart 5">
            <a:extLst>
              <a:ext uri="{FF2B5EF4-FFF2-40B4-BE49-F238E27FC236}">
                <a16:creationId xmlns:a16="http://schemas.microsoft.com/office/drawing/2014/main" id="{06D0EE30-17DC-021D-F536-DA6251738C29}"/>
              </a:ext>
            </a:extLst>
          </p:cNvPr>
          <p:cNvGraphicFramePr>
            <a:graphicFrameLocks/>
          </p:cNvGraphicFramePr>
          <p:nvPr>
            <p:extLst>
              <p:ext uri="{D42A27DB-BD31-4B8C-83A1-F6EECF244321}">
                <p14:modId xmlns:p14="http://schemas.microsoft.com/office/powerpoint/2010/main" val="617798652"/>
              </p:ext>
            </p:extLst>
          </p:nvPr>
        </p:nvGraphicFramePr>
        <p:xfrm>
          <a:off x="1093076" y="1524000"/>
          <a:ext cx="4671848" cy="502394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Chart 6">
            <a:extLst>
              <a:ext uri="{FF2B5EF4-FFF2-40B4-BE49-F238E27FC236}">
                <a16:creationId xmlns:a16="http://schemas.microsoft.com/office/drawing/2014/main" id="{F9573E97-F408-B327-6AF4-43444546C676}"/>
              </a:ext>
            </a:extLst>
          </p:cNvPr>
          <p:cNvGraphicFramePr>
            <a:graphicFrameLocks/>
          </p:cNvGraphicFramePr>
          <p:nvPr>
            <p:extLst>
              <p:ext uri="{D42A27DB-BD31-4B8C-83A1-F6EECF244321}">
                <p14:modId xmlns:p14="http://schemas.microsoft.com/office/powerpoint/2010/main" val="991009322"/>
              </p:ext>
            </p:extLst>
          </p:nvPr>
        </p:nvGraphicFramePr>
        <p:xfrm>
          <a:off x="5764924" y="1650124"/>
          <a:ext cx="5891047" cy="4897822"/>
        </p:xfrm>
        <a:graphic>
          <a:graphicData uri="http://schemas.openxmlformats.org/drawingml/2006/chart">
            <c:chart xmlns:c="http://schemas.openxmlformats.org/drawingml/2006/chart" xmlns:r="http://schemas.openxmlformats.org/officeDocument/2006/relationships" r:id="rId9"/>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6" grpId="0">
        <p:bldAsOne/>
      </p:bldGraphic>
      <p:bldGraphic spid="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name="Slide10">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0F004203-3530-BCFB-618D-06CB6F9FA70E}"/>
              </a:ext>
            </a:extLst>
          </p:cNvPr>
          <p:cNvGraphicFramePr/>
          <p:nvPr>
            <p:extLst>
              <p:ext uri="{D42A27DB-BD31-4B8C-83A1-F6EECF244321}">
                <p14:modId xmlns:p14="http://schemas.microsoft.com/office/powerpoint/2010/main" val="3300106605"/>
              </p:ext>
            </p:extLst>
          </p:nvPr>
        </p:nvGraphicFramePr>
        <p:xfrm>
          <a:off x="244450" y="4194585"/>
          <a:ext cx="11426440" cy="2308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Table 6">
            <a:extLst>
              <a:ext uri="{FF2B5EF4-FFF2-40B4-BE49-F238E27FC236}">
                <a16:creationId xmlns:a16="http://schemas.microsoft.com/office/drawing/2014/main" id="{C8915FE2-38EC-4DE2-37E8-CA9A25485934}"/>
              </a:ext>
            </a:extLst>
          </p:cNvPr>
          <p:cNvGraphicFramePr>
            <a:graphicFrameLocks noGrp="1"/>
          </p:cNvGraphicFramePr>
          <p:nvPr>
            <p:extLst>
              <p:ext uri="{D42A27DB-BD31-4B8C-83A1-F6EECF244321}">
                <p14:modId xmlns:p14="http://schemas.microsoft.com/office/powerpoint/2010/main" val="711036900"/>
              </p:ext>
            </p:extLst>
          </p:nvPr>
        </p:nvGraphicFramePr>
        <p:xfrm>
          <a:off x="1229032" y="1130711"/>
          <a:ext cx="8062452" cy="1995949"/>
        </p:xfrm>
        <a:graphic>
          <a:graphicData uri="http://schemas.openxmlformats.org/drawingml/2006/table">
            <a:tbl>
              <a:tblPr>
                <a:tableStyleId>{5C22544A-7EE6-4342-B048-85BDC9FD1C3A}</a:tableStyleId>
              </a:tblPr>
              <a:tblGrid>
                <a:gridCol w="2458506">
                  <a:extLst>
                    <a:ext uri="{9D8B030D-6E8A-4147-A177-3AD203B41FA5}">
                      <a16:colId xmlns:a16="http://schemas.microsoft.com/office/drawing/2014/main" val="3705940298"/>
                    </a:ext>
                  </a:extLst>
                </a:gridCol>
                <a:gridCol w="2711587">
                  <a:extLst>
                    <a:ext uri="{9D8B030D-6E8A-4147-A177-3AD203B41FA5}">
                      <a16:colId xmlns:a16="http://schemas.microsoft.com/office/drawing/2014/main" val="3738864468"/>
                    </a:ext>
                  </a:extLst>
                </a:gridCol>
                <a:gridCol w="2892359">
                  <a:extLst>
                    <a:ext uri="{9D8B030D-6E8A-4147-A177-3AD203B41FA5}">
                      <a16:colId xmlns:a16="http://schemas.microsoft.com/office/drawing/2014/main" val="2693984906"/>
                    </a:ext>
                  </a:extLst>
                </a:gridCol>
              </a:tblGrid>
              <a:tr h="637005">
                <a:tc>
                  <a:txBody>
                    <a:bodyPr/>
                    <a:lstStyle/>
                    <a:p>
                      <a:pPr algn="ctr" fontAlgn="b"/>
                      <a:r>
                        <a:rPr lang="en-IN" sz="1400" b="1" u="none" strike="noStrike" dirty="0">
                          <a:solidFill>
                            <a:schemeClr val="accent1">
                              <a:lumMod val="20000"/>
                              <a:lumOff val="80000"/>
                            </a:schemeClr>
                          </a:solidFill>
                          <a:effectLst/>
                        </a:rPr>
                        <a:t>Row Labels</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Sum of price</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Sum of quantity</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75000"/>
                      </a:schemeClr>
                    </a:solidFill>
                  </a:tcPr>
                </a:tc>
                <a:extLst>
                  <a:ext uri="{0D108BD9-81ED-4DB2-BD59-A6C34878D82A}">
                    <a16:rowId xmlns:a16="http://schemas.microsoft.com/office/drawing/2014/main" val="2857047869"/>
                  </a:ext>
                </a:extLst>
              </a:tr>
              <a:tr h="339736">
                <a:tc>
                  <a:txBody>
                    <a:bodyPr/>
                    <a:lstStyle/>
                    <a:p>
                      <a:pPr algn="ctr" fontAlgn="b"/>
                      <a:r>
                        <a:rPr lang="en-IN" sz="1400" b="1" u="none" strike="noStrike" dirty="0">
                          <a:solidFill>
                            <a:schemeClr val="accent1">
                              <a:lumMod val="20000"/>
                              <a:lumOff val="80000"/>
                            </a:schemeClr>
                          </a:solidFill>
                          <a:effectLst/>
                        </a:rPr>
                        <a:t>Cash</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30705K </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133K </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75000"/>
                      </a:schemeClr>
                    </a:solidFill>
                  </a:tcPr>
                </a:tc>
                <a:extLst>
                  <a:ext uri="{0D108BD9-81ED-4DB2-BD59-A6C34878D82A}">
                    <a16:rowId xmlns:a16="http://schemas.microsoft.com/office/drawing/2014/main" val="3260179557"/>
                  </a:ext>
                </a:extLst>
              </a:tr>
              <a:tr h="339736">
                <a:tc>
                  <a:txBody>
                    <a:bodyPr/>
                    <a:lstStyle/>
                    <a:p>
                      <a:pPr algn="ctr" fontAlgn="b"/>
                      <a:r>
                        <a:rPr lang="en-IN" sz="1400" b="1" u="none" strike="noStrike" dirty="0">
                          <a:solidFill>
                            <a:schemeClr val="accent1">
                              <a:lumMod val="20000"/>
                              <a:lumOff val="80000"/>
                            </a:schemeClr>
                          </a:solidFill>
                          <a:effectLst/>
                        </a:rPr>
                        <a:t>Credit Card</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24051K </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105K </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75000"/>
                      </a:schemeClr>
                    </a:solidFill>
                  </a:tcPr>
                </a:tc>
                <a:extLst>
                  <a:ext uri="{0D108BD9-81ED-4DB2-BD59-A6C34878D82A}">
                    <a16:rowId xmlns:a16="http://schemas.microsoft.com/office/drawing/2014/main" val="60799268"/>
                  </a:ext>
                </a:extLst>
              </a:tr>
              <a:tr h="339736">
                <a:tc>
                  <a:txBody>
                    <a:bodyPr/>
                    <a:lstStyle/>
                    <a:p>
                      <a:pPr algn="ctr" fontAlgn="b"/>
                      <a:r>
                        <a:rPr lang="en-IN" sz="1400" b="1" u="none" strike="noStrike">
                          <a:solidFill>
                            <a:schemeClr val="accent1">
                              <a:lumMod val="20000"/>
                              <a:lumOff val="80000"/>
                            </a:schemeClr>
                          </a:solidFill>
                          <a:effectLst/>
                        </a:rPr>
                        <a:t>Debit Card</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13795K </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60K </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75000"/>
                      </a:schemeClr>
                    </a:solidFill>
                  </a:tcPr>
                </a:tc>
                <a:extLst>
                  <a:ext uri="{0D108BD9-81ED-4DB2-BD59-A6C34878D82A}">
                    <a16:rowId xmlns:a16="http://schemas.microsoft.com/office/drawing/2014/main" val="869891263"/>
                  </a:ext>
                </a:extLst>
              </a:tr>
              <a:tr h="339736">
                <a:tc>
                  <a:txBody>
                    <a:bodyPr/>
                    <a:lstStyle/>
                    <a:p>
                      <a:pPr algn="ctr" fontAlgn="b"/>
                      <a:r>
                        <a:rPr lang="en-IN" sz="1400" b="1" u="none" strike="noStrike" dirty="0">
                          <a:solidFill>
                            <a:schemeClr val="bg1"/>
                          </a:solidFill>
                          <a:effectLst/>
                        </a:rPr>
                        <a:t>Grand Total</a:t>
                      </a:r>
                      <a:endParaRPr lang="en-IN" sz="1400" b="1" i="0" u="none" strike="noStrike" dirty="0">
                        <a:solidFill>
                          <a:schemeClr val="bg1"/>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20000"/>
                        <a:lumOff val="80000"/>
                      </a:schemeClr>
                    </a:solidFill>
                  </a:tcPr>
                </a:tc>
                <a:tc>
                  <a:txBody>
                    <a:bodyPr/>
                    <a:lstStyle/>
                    <a:p>
                      <a:pPr algn="ctr" fontAlgn="b"/>
                      <a:r>
                        <a:rPr lang="en-IN" sz="1400" b="1" u="none" strike="noStrike" dirty="0">
                          <a:solidFill>
                            <a:schemeClr val="bg1"/>
                          </a:solidFill>
                          <a:effectLst/>
                        </a:rPr>
                        <a:t>68,551.4K</a:t>
                      </a:r>
                      <a:endParaRPr lang="en-IN" sz="1400" b="1" i="0" u="none" strike="noStrike" dirty="0">
                        <a:solidFill>
                          <a:schemeClr val="bg1"/>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20000"/>
                        <a:lumOff val="80000"/>
                      </a:schemeClr>
                    </a:solidFill>
                  </a:tcPr>
                </a:tc>
                <a:tc>
                  <a:txBody>
                    <a:bodyPr/>
                    <a:lstStyle/>
                    <a:p>
                      <a:pPr algn="ctr" fontAlgn="b"/>
                      <a:r>
                        <a:rPr lang="en-IN" sz="1400" b="1" u="none" strike="noStrike" dirty="0">
                          <a:solidFill>
                            <a:schemeClr val="bg1"/>
                          </a:solidFill>
                          <a:effectLst/>
                        </a:rPr>
                        <a:t>298.7K</a:t>
                      </a:r>
                      <a:endParaRPr lang="en-IN" sz="1400" b="1" i="0" u="none" strike="noStrike" dirty="0">
                        <a:solidFill>
                          <a:schemeClr val="bg1"/>
                        </a:solidFill>
                        <a:effectLst/>
                        <a:latin typeface="Calibri" panose="020F0502020204030204" pitchFamily="34" charset="0"/>
                      </a:endParaRPr>
                    </a:p>
                  </a:txBody>
                  <a:tcPr marL="7620" marR="7620" marT="7620" marB="0" anchor="ctr">
                    <a:cell3D prstMaterial="dkEdge">
                      <a:bevel prst="convex"/>
                      <a:lightRig rig="flood" dir="t"/>
                    </a:cell3D>
                    <a:solidFill>
                      <a:schemeClr val="accent1">
                        <a:lumMod val="20000"/>
                        <a:lumOff val="80000"/>
                      </a:schemeClr>
                    </a:solidFill>
                  </a:tcPr>
                </a:tc>
                <a:extLst>
                  <a:ext uri="{0D108BD9-81ED-4DB2-BD59-A6C34878D82A}">
                    <a16:rowId xmlns:a16="http://schemas.microsoft.com/office/drawing/2014/main" val="190386697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8691C81E-8856-920F-95F9-FE6389592EB4}"/>
              </a:ext>
            </a:extLst>
          </p:cNvPr>
          <p:cNvGraphicFramePr/>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Content Placeholder 10">
            <a:extLst>
              <a:ext uri="{FF2B5EF4-FFF2-40B4-BE49-F238E27FC236}">
                <a16:creationId xmlns:a16="http://schemas.microsoft.com/office/drawing/2014/main" id="{2B951812-3F62-7360-AC55-FEC78D541A71}"/>
              </a:ext>
            </a:extLst>
          </p:cNvPr>
          <p:cNvPicPr>
            <a:picLocks noGrp="1" noChangeAspect="1"/>
          </p:cNvPicPr>
          <p:nvPr>
            <p:ph idx="1"/>
          </p:nvPr>
        </p:nvPicPr>
        <p:blipFill rotWithShape="1">
          <a:blip r:embed="rId8">
            <a:extLst>
              <a:ext uri="{28A0092B-C50C-407E-A947-70E740481C1C}">
                <a14:useLocalDpi xmlns:a14="http://schemas.microsoft.com/office/drawing/2010/main" val="0"/>
              </a:ext>
            </a:extLst>
          </a:blip>
          <a:stretch/>
        </p:blipFill>
        <p:spPr>
          <a:xfrm>
            <a:off x="2701157" y="2095500"/>
            <a:ext cx="6780160" cy="3695700"/>
          </a:xfrm>
        </p:spPr>
      </p:pic>
    </p:spTree>
    <p:extLst>
      <p:ext uri="{BB962C8B-B14F-4D97-AF65-F5344CB8AC3E}">
        <p14:creationId xmlns:p14="http://schemas.microsoft.com/office/powerpoint/2010/main" val="32832542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A70A141A-6439-FBD5-7E1D-6626065E7AD9}"/>
              </a:ext>
            </a:extLst>
          </p:cNvPr>
          <p:cNvGraphicFramePr/>
          <p:nvPr/>
        </p:nvGraphicFramePr>
        <p:xfrm>
          <a:off x="672662" y="220717"/>
          <a:ext cx="9070428" cy="869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571309E6-C71C-2DF9-6603-B4E4B44676EE}"/>
              </a:ext>
            </a:extLst>
          </p:cNvPr>
          <p:cNvSpPr txBox="1"/>
          <p:nvPr/>
        </p:nvSpPr>
        <p:spPr>
          <a:xfrm>
            <a:off x="672663" y="1488004"/>
            <a:ext cx="1076259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en-IN" b="1" dirty="0"/>
              <a:t>Based on your analysis that women engage in more shopping and generate more revenue compared to men, here are some suggestions you could consider:</a:t>
            </a:r>
          </a:p>
          <a:p>
            <a:endParaRPr lang="en-IN" b="1" dirty="0"/>
          </a:p>
        </p:txBody>
      </p:sp>
      <p:sp>
        <p:nvSpPr>
          <p:cNvPr id="3" name="TextBox 2">
            <a:extLst>
              <a:ext uri="{FF2B5EF4-FFF2-40B4-BE49-F238E27FC236}">
                <a16:creationId xmlns:a16="http://schemas.microsoft.com/office/drawing/2014/main" id="{EED69F40-7B86-5126-848A-FEB6916ED736}"/>
              </a:ext>
            </a:extLst>
          </p:cNvPr>
          <p:cNvSpPr txBox="1"/>
          <p:nvPr/>
        </p:nvSpPr>
        <p:spPr>
          <a:xfrm>
            <a:off x="756744" y="2570694"/>
            <a:ext cx="11025353" cy="3816109"/>
          </a:xfrm>
          <a:prstGeom prst="rect">
            <a:avLst/>
          </a:prstGeom>
          <a:solidFill>
            <a:schemeClr val="accent1">
              <a:lumMod val="40000"/>
              <a:lumOff val="60000"/>
            </a:schemeClr>
          </a:solidFill>
        </p:spPr>
        <p:txBody>
          <a:bodyPr wrap="square" numCol="2">
            <a:spAutoFit/>
          </a:bodyPr>
          <a:lstStyle/>
          <a:p>
            <a:pPr marL="285750" indent="-285750">
              <a:lnSpc>
                <a:spcPct val="150000"/>
              </a:lnSpc>
              <a:buFont typeface="Wingdings" panose="05000000000000000000" pitchFamily="2" charset="2"/>
              <a:buChar char="Ø"/>
            </a:pPr>
            <a:r>
              <a:rPr lang="en-US" dirty="0">
                <a:solidFill>
                  <a:schemeClr val="bg1">
                    <a:lumMod val="95000"/>
                    <a:lumOff val="5000"/>
                  </a:schemeClr>
                </a:solidFill>
              </a:rPr>
              <a:t>Leverage social media platforms to engage with your female audience effectively</a:t>
            </a:r>
          </a:p>
          <a:p>
            <a:pPr marL="285750" indent="-285750">
              <a:lnSpc>
                <a:spcPct val="150000"/>
              </a:lnSpc>
              <a:buFont typeface="Wingdings" panose="05000000000000000000" pitchFamily="2" charset="2"/>
              <a:buChar char="Ø"/>
            </a:pPr>
            <a:r>
              <a:rPr lang="en-US" dirty="0">
                <a:solidFill>
                  <a:schemeClr val="bg1">
                    <a:lumMod val="95000"/>
                    <a:lumOff val="5000"/>
                  </a:schemeClr>
                </a:solidFill>
              </a:rPr>
              <a:t>Explore partnerships or collaborations with female-focused brands or influencers to expand your reach and credibility within the female demographic.</a:t>
            </a:r>
          </a:p>
          <a:p>
            <a:pPr marL="285750" indent="-285750">
              <a:lnSpc>
                <a:spcPct val="150000"/>
              </a:lnSpc>
              <a:buFont typeface="Wingdings" panose="05000000000000000000" pitchFamily="2" charset="2"/>
              <a:buChar char="Ø"/>
            </a:pPr>
            <a:r>
              <a:rPr lang="en-US" dirty="0">
                <a:solidFill>
                  <a:schemeClr val="bg1">
                    <a:lumMod val="95000"/>
                    <a:lumOff val="5000"/>
                  </a:schemeClr>
                </a:solidFill>
              </a:rPr>
              <a:t> Co-branded promotions or sponsored content can help increase brand visibility and attract more female customers.</a:t>
            </a:r>
          </a:p>
          <a:p>
            <a:pPr marL="285750" indent="-285750">
              <a:lnSpc>
                <a:spcPct val="150000"/>
              </a:lnSpc>
              <a:buFont typeface="Wingdings" panose="05000000000000000000" pitchFamily="2" charset="2"/>
              <a:buChar char="Ø"/>
            </a:pPr>
            <a:r>
              <a:rPr lang="en-US" dirty="0">
                <a:solidFill>
                  <a:schemeClr val="bg1">
                    <a:lumMod val="95000"/>
                    <a:lumOff val="5000"/>
                  </a:schemeClr>
                </a:solidFill>
              </a:rPr>
              <a:t>Create exclusive discounts or loyalty programs for women. Reward their loyalty with special perks, early access to sales, or birthday discounts. Encourage repeat purchases by offering points or rewards for every transaction.</a:t>
            </a:r>
          </a:p>
          <a:p>
            <a:pPr marL="285750" indent="-285750">
              <a:lnSpc>
                <a:spcPct val="150000"/>
              </a:lnSpc>
              <a:buFont typeface="Wingdings" panose="05000000000000000000" pitchFamily="2" charset="2"/>
              <a:buChar char="Ø"/>
            </a:pPr>
            <a:r>
              <a:rPr lang="en-US" dirty="0">
                <a:solidFill>
                  <a:schemeClr val="bg1">
                    <a:lumMod val="95000"/>
                    <a:lumOff val="5000"/>
                  </a:schemeClr>
                </a:solidFill>
              </a:rPr>
              <a:t>Engage with men on social platforms. Share content relevant to their interests . Run contests or polls to encourage participation.</a:t>
            </a:r>
            <a:endParaRPr lang="en-IN" dirty="0">
              <a:solidFill>
                <a:schemeClr val="bg1">
                  <a:lumMod val="95000"/>
                  <a:lumOff val="5000"/>
                </a:schemeClr>
              </a:solidFill>
            </a:endParaRPr>
          </a:p>
        </p:txBody>
      </p:sp>
    </p:spTree>
    <p:extLst>
      <p:ext uri="{BB962C8B-B14F-4D97-AF65-F5344CB8AC3E}">
        <p14:creationId xmlns:p14="http://schemas.microsoft.com/office/powerpoint/2010/main" val="2838118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000"/>
                                        <p:tgtEl>
                                          <p:spTgt spid="10"/>
                                        </p:tgtEl>
                                      </p:cBhvr>
                                    </p:animEffect>
                                    <p:anim calcmode="lin" valueType="num">
                                      <p:cBhvr>
                                        <p:cTn id="15" dur="2000" fill="hold"/>
                                        <p:tgtEl>
                                          <p:spTgt spid="10"/>
                                        </p:tgtEl>
                                        <p:attrNameLst>
                                          <p:attrName>ppt_w</p:attrName>
                                        </p:attrNameLst>
                                      </p:cBhvr>
                                      <p:tavLst>
                                        <p:tav tm="0" fmla="#ppt_w*sin(2.5*pi*$)">
                                          <p:val>
                                            <p:fltVal val="0"/>
                                          </p:val>
                                        </p:tav>
                                        <p:tav tm="100000">
                                          <p:val>
                                            <p:fltVal val="1"/>
                                          </p:val>
                                        </p:tav>
                                      </p:tavLst>
                                    </p:anim>
                                    <p:anim calcmode="lin" valueType="num">
                                      <p:cBhvr>
                                        <p:cTn id="16"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80">
                                          <p:stCondLst>
                                            <p:cond delay="0"/>
                                          </p:stCondLst>
                                        </p:cTn>
                                        <p:tgtEl>
                                          <p:spTgt spid="3"/>
                                        </p:tgtEl>
                                      </p:cBhvr>
                                    </p:animEffect>
                                    <p:anim calcmode="lin" valueType="num">
                                      <p:cBhvr>
                                        <p:cTn id="2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7" dur="26">
                                          <p:stCondLst>
                                            <p:cond delay="650"/>
                                          </p:stCondLst>
                                        </p:cTn>
                                        <p:tgtEl>
                                          <p:spTgt spid="3"/>
                                        </p:tgtEl>
                                      </p:cBhvr>
                                      <p:to x="100000" y="60000"/>
                                    </p:animScale>
                                    <p:animScale>
                                      <p:cBhvr>
                                        <p:cTn id="28" dur="166" decel="50000">
                                          <p:stCondLst>
                                            <p:cond delay="676"/>
                                          </p:stCondLst>
                                        </p:cTn>
                                        <p:tgtEl>
                                          <p:spTgt spid="3"/>
                                        </p:tgtEl>
                                      </p:cBhvr>
                                      <p:to x="100000" y="100000"/>
                                    </p:animScale>
                                    <p:animScale>
                                      <p:cBhvr>
                                        <p:cTn id="29" dur="26">
                                          <p:stCondLst>
                                            <p:cond delay="1312"/>
                                          </p:stCondLst>
                                        </p:cTn>
                                        <p:tgtEl>
                                          <p:spTgt spid="3"/>
                                        </p:tgtEl>
                                      </p:cBhvr>
                                      <p:to x="100000" y="80000"/>
                                    </p:animScale>
                                    <p:animScale>
                                      <p:cBhvr>
                                        <p:cTn id="30" dur="166" decel="50000">
                                          <p:stCondLst>
                                            <p:cond delay="1338"/>
                                          </p:stCondLst>
                                        </p:cTn>
                                        <p:tgtEl>
                                          <p:spTgt spid="3"/>
                                        </p:tgtEl>
                                      </p:cBhvr>
                                      <p:to x="100000" y="100000"/>
                                    </p:animScale>
                                    <p:animScale>
                                      <p:cBhvr>
                                        <p:cTn id="31" dur="26">
                                          <p:stCondLst>
                                            <p:cond delay="1642"/>
                                          </p:stCondLst>
                                        </p:cTn>
                                        <p:tgtEl>
                                          <p:spTgt spid="3"/>
                                        </p:tgtEl>
                                      </p:cBhvr>
                                      <p:to x="100000" y="90000"/>
                                    </p:animScale>
                                    <p:animScale>
                                      <p:cBhvr>
                                        <p:cTn id="32" dur="166" decel="50000">
                                          <p:stCondLst>
                                            <p:cond delay="1668"/>
                                          </p:stCondLst>
                                        </p:cTn>
                                        <p:tgtEl>
                                          <p:spTgt spid="3"/>
                                        </p:tgtEl>
                                      </p:cBhvr>
                                      <p:to x="100000" y="100000"/>
                                    </p:animScale>
                                    <p:animScale>
                                      <p:cBhvr>
                                        <p:cTn id="33" dur="26">
                                          <p:stCondLst>
                                            <p:cond delay="1808"/>
                                          </p:stCondLst>
                                        </p:cTn>
                                        <p:tgtEl>
                                          <p:spTgt spid="3"/>
                                        </p:tgtEl>
                                      </p:cBhvr>
                                      <p:to x="100000" y="95000"/>
                                    </p:animScale>
                                    <p:animScale>
                                      <p:cBhvr>
                                        <p:cTn id="3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0"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Slide31">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30E4AC3C-95C6-90C5-DD24-8371333C127A}"/>
              </a:ext>
            </a:extLst>
          </p:cNvPr>
          <p:cNvSpPr/>
          <p:nvPr/>
        </p:nvSpPr>
        <p:spPr>
          <a:xfrm>
            <a:off x="567558" y="1759074"/>
            <a:ext cx="10636468" cy="2071004"/>
          </a:xfrm>
          <a:prstGeom prst="homePlate">
            <a:avLst>
              <a:gd name="adj" fmla="val 38327"/>
            </a:avLst>
          </a:prstGeom>
          <a:solidFill>
            <a:schemeClr val="accent1">
              <a:alpha val="5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rrow: Chevron 15">
            <a:extLst>
              <a:ext uri="{FF2B5EF4-FFF2-40B4-BE49-F238E27FC236}">
                <a16:creationId xmlns:a16="http://schemas.microsoft.com/office/drawing/2014/main" id="{8D1504B7-BE8D-FE4B-CA5E-C9E0848A071E}"/>
              </a:ext>
            </a:extLst>
          </p:cNvPr>
          <p:cNvSpPr/>
          <p:nvPr/>
        </p:nvSpPr>
        <p:spPr>
          <a:xfrm>
            <a:off x="10389475" y="1759074"/>
            <a:ext cx="1629103" cy="2071004"/>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9" name="TextBox 18">
            <a:extLst>
              <a:ext uri="{FF2B5EF4-FFF2-40B4-BE49-F238E27FC236}">
                <a16:creationId xmlns:a16="http://schemas.microsoft.com/office/drawing/2014/main" id="{F1FCA660-BD75-800A-7544-7ADC67E034B0}"/>
              </a:ext>
            </a:extLst>
          </p:cNvPr>
          <p:cNvSpPr txBox="1"/>
          <p:nvPr/>
        </p:nvSpPr>
        <p:spPr>
          <a:xfrm>
            <a:off x="987974" y="2105561"/>
            <a:ext cx="8495071" cy="1323439"/>
          </a:xfrm>
          <a:prstGeom prst="rect">
            <a:avLst/>
          </a:prstGeom>
          <a:noFill/>
        </p:spPr>
        <p:txBody>
          <a:bodyPr wrap="square">
            <a:spAutoFit/>
          </a:bodyPr>
          <a:lstStyle/>
          <a:p>
            <a:pPr algn="ctr"/>
            <a:r>
              <a:rPr lang="en-US" sz="8000" b="1" dirty="0">
                <a:solidFill>
                  <a:schemeClr val="tx1">
                    <a:lumMod val="85000"/>
                  </a:schemeClr>
                </a:solidFill>
                <a:latin typeface="+mj-lt"/>
              </a:rPr>
              <a:t>THANK YOU</a:t>
            </a:r>
            <a:endParaRPr lang="en-IN" sz="8000" b="1" dirty="0">
              <a:solidFill>
                <a:schemeClr val="tx1">
                  <a:lumMod val="85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7E0F643-A177-65F2-16C1-51745F83E19A}"/>
              </a:ext>
            </a:extLst>
          </p:cNvPr>
          <p:cNvGraphicFramePr/>
          <p:nvPr>
            <p:extLst>
              <p:ext uri="{D42A27DB-BD31-4B8C-83A1-F6EECF244321}">
                <p14:modId xmlns:p14="http://schemas.microsoft.com/office/powerpoint/2010/main" val="3125762328"/>
              </p:ext>
            </p:extLst>
          </p:nvPr>
        </p:nvGraphicFramePr>
        <p:xfrm>
          <a:off x="421768" y="670801"/>
          <a:ext cx="9404723" cy="1400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E7F6636A-D075-B1D3-AD41-DF720DAA4D10}"/>
              </a:ext>
            </a:extLst>
          </p:cNvPr>
          <p:cNvGraphicFramePr/>
          <p:nvPr>
            <p:extLst>
              <p:ext uri="{D42A27DB-BD31-4B8C-83A1-F6EECF244321}">
                <p14:modId xmlns:p14="http://schemas.microsoft.com/office/powerpoint/2010/main" val="749654842"/>
              </p:ext>
            </p:extLst>
          </p:nvPr>
        </p:nvGraphicFramePr>
        <p:xfrm>
          <a:off x="609602" y="3431516"/>
          <a:ext cx="10058399" cy="14005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52400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EFF214B-23D3-E43A-75A4-6556418B3597}"/>
              </a:ext>
            </a:extLst>
          </p:cNvPr>
          <p:cNvGraphicFramePr/>
          <p:nvPr/>
        </p:nvGraphicFramePr>
        <p:xfrm>
          <a:off x="789778" y="213032"/>
          <a:ext cx="8670888" cy="954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hart 9">
            <a:extLst>
              <a:ext uri="{FF2B5EF4-FFF2-40B4-BE49-F238E27FC236}">
                <a16:creationId xmlns:a16="http://schemas.microsoft.com/office/drawing/2014/main" id="{A4AAF288-5F79-3028-4ADB-66A3945E6598}"/>
              </a:ext>
            </a:extLst>
          </p:cNvPr>
          <p:cNvGraphicFramePr>
            <a:graphicFrameLocks/>
          </p:cNvGraphicFramePr>
          <p:nvPr>
            <p:extLst>
              <p:ext uri="{D42A27DB-BD31-4B8C-83A1-F6EECF244321}">
                <p14:modId xmlns:p14="http://schemas.microsoft.com/office/powerpoint/2010/main" val="3233351597"/>
              </p:ext>
            </p:extLst>
          </p:nvPr>
        </p:nvGraphicFramePr>
        <p:xfrm>
          <a:off x="313808" y="1167140"/>
          <a:ext cx="11562882" cy="406701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 name="Diagram 1">
            <a:extLst>
              <a:ext uri="{FF2B5EF4-FFF2-40B4-BE49-F238E27FC236}">
                <a16:creationId xmlns:a16="http://schemas.microsoft.com/office/drawing/2014/main" id="{498F4344-44C2-419E-C84E-CA834E4557F2}"/>
              </a:ext>
            </a:extLst>
          </p:cNvPr>
          <p:cNvGraphicFramePr/>
          <p:nvPr>
            <p:extLst>
              <p:ext uri="{D42A27DB-BD31-4B8C-83A1-F6EECF244321}">
                <p14:modId xmlns:p14="http://schemas.microsoft.com/office/powerpoint/2010/main" val="1618521330"/>
              </p:ext>
            </p:extLst>
          </p:nvPr>
        </p:nvGraphicFramePr>
        <p:xfrm>
          <a:off x="789777" y="5370787"/>
          <a:ext cx="10846676" cy="11695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73072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0" grpId="0">
        <p:bldAsOne/>
      </p:bldGraphic>
      <p:bldGraphic spid="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name="Slide3">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0B710A95-A86E-735C-9E4E-1EBB8311E6AB}"/>
              </a:ext>
            </a:extLst>
          </p:cNvPr>
          <p:cNvGraphicFramePr/>
          <p:nvPr>
            <p:extLst>
              <p:ext uri="{D42A27DB-BD31-4B8C-83A1-F6EECF244321}">
                <p14:modId xmlns:p14="http://schemas.microsoft.com/office/powerpoint/2010/main" val="2457384995"/>
              </p:ext>
            </p:extLst>
          </p:nvPr>
        </p:nvGraphicFramePr>
        <p:xfrm>
          <a:off x="646111" y="452718"/>
          <a:ext cx="9618766" cy="1024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1BA8F81E-2821-9296-2ECF-057FDE9F566F}"/>
              </a:ext>
            </a:extLst>
          </p:cNvPr>
          <p:cNvGraphicFramePr>
            <a:graphicFrameLocks/>
          </p:cNvGraphicFramePr>
          <p:nvPr>
            <p:extLst>
              <p:ext uri="{D42A27DB-BD31-4B8C-83A1-F6EECF244321}">
                <p14:modId xmlns:p14="http://schemas.microsoft.com/office/powerpoint/2010/main" val="2103360602"/>
              </p:ext>
            </p:extLst>
          </p:nvPr>
        </p:nvGraphicFramePr>
        <p:xfrm>
          <a:off x="235974" y="1120877"/>
          <a:ext cx="5742039" cy="554539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 name="Diagram 1">
            <a:extLst>
              <a:ext uri="{FF2B5EF4-FFF2-40B4-BE49-F238E27FC236}">
                <a16:creationId xmlns:a16="http://schemas.microsoft.com/office/drawing/2014/main" id="{9942CA41-8E84-F93E-89E6-9911CC1EE727}"/>
              </a:ext>
            </a:extLst>
          </p:cNvPr>
          <p:cNvGraphicFramePr/>
          <p:nvPr>
            <p:extLst>
              <p:ext uri="{D42A27DB-BD31-4B8C-83A1-F6EECF244321}">
                <p14:modId xmlns:p14="http://schemas.microsoft.com/office/powerpoint/2010/main" val="2923215338"/>
              </p:ext>
            </p:extLst>
          </p:nvPr>
        </p:nvGraphicFramePr>
        <p:xfrm>
          <a:off x="5433849" y="1947913"/>
          <a:ext cx="6096000" cy="424731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5" grpId="0">
        <p:bldAsOne/>
      </p:bldGraphic>
      <p:bldGraphic spid="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931317E-5B71-EFB2-B740-0A706C88D414}"/>
              </a:ext>
            </a:extLst>
          </p:cNvPr>
          <p:cNvGraphicFramePr/>
          <p:nvPr>
            <p:extLst>
              <p:ext uri="{D42A27DB-BD31-4B8C-83A1-F6EECF244321}">
                <p14:modId xmlns:p14="http://schemas.microsoft.com/office/powerpoint/2010/main" val="3518144911"/>
              </p:ext>
            </p:extLst>
          </p:nvPr>
        </p:nvGraphicFramePr>
        <p:xfrm>
          <a:off x="656997" y="420060"/>
          <a:ext cx="9404723" cy="1400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Chart 2">
            <a:extLst>
              <a:ext uri="{FF2B5EF4-FFF2-40B4-BE49-F238E27FC236}">
                <a16:creationId xmlns:a16="http://schemas.microsoft.com/office/drawing/2014/main" id="{89E68069-1842-72CF-1BED-4AE189A0797B}"/>
              </a:ext>
            </a:extLst>
          </p:cNvPr>
          <p:cNvGraphicFramePr>
            <a:graphicFrameLocks/>
          </p:cNvGraphicFramePr>
          <p:nvPr>
            <p:extLst>
              <p:ext uri="{D42A27DB-BD31-4B8C-83A1-F6EECF244321}">
                <p14:modId xmlns:p14="http://schemas.microsoft.com/office/powerpoint/2010/main" val="2608063327"/>
              </p:ext>
            </p:extLst>
          </p:nvPr>
        </p:nvGraphicFramePr>
        <p:xfrm>
          <a:off x="-1174613" y="1369141"/>
          <a:ext cx="6981053" cy="4990141"/>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 name="Diagram 3">
            <a:extLst>
              <a:ext uri="{FF2B5EF4-FFF2-40B4-BE49-F238E27FC236}">
                <a16:creationId xmlns:a16="http://schemas.microsoft.com/office/drawing/2014/main" id="{D69F7E94-0C87-3E1B-F90B-D6C7998ED8D0}"/>
              </a:ext>
            </a:extLst>
          </p:cNvPr>
          <p:cNvGraphicFramePr/>
          <p:nvPr>
            <p:extLst>
              <p:ext uri="{D42A27DB-BD31-4B8C-83A1-F6EECF244321}">
                <p14:modId xmlns:p14="http://schemas.microsoft.com/office/powerpoint/2010/main" val="813683878"/>
              </p:ext>
            </p:extLst>
          </p:nvPr>
        </p:nvGraphicFramePr>
        <p:xfrm>
          <a:off x="5359358" y="2452088"/>
          <a:ext cx="6682740" cy="258532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93077230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3" grpId="0">
        <p:bldAsOne/>
      </p:bldGraphic>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name="Slide29">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EEE8DF7-F970-1783-7A7F-72BF6C4C9C36}"/>
              </a:ext>
            </a:extLst>
          </p:cNvPr>
          <p:cNvGraphicFramePr/>
          <p:nvPr/>
        </p:nvGraphicFramePr>
        <p:xfrm>
          <a:off x="616614" y="442886"/>
          <a:ext cx="9404723" cy="1400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a:extLst>
              <a:ext uri="{FF2B5EF4-FFF2-40B4-BE49-F238E27FC236}">
                <a16:creationId xmlns:a16="http://schemas.microsoft.com/office/drawing/2014/main" id="{1069CCC8-7A51-1409-C88E-29FBFBB64A4A}"/>
              </a:ext>
            </a:extLst>
          </p:cNvPr>
          <p:cNvGraphicFramePr>
            <a:graphicFrameLocks noGrp="1"/>
          </p:cNvGraphicFramePr>
          <p:nvPr>
            <p:extLst>
              <p:ext uri="{D42A27DB-BD31-4B8C-83A1-F6EECF244321}">
                <p14:modId xmlns:p14="http://schemas.microsoft.com/office/powerpoint/2010/main" val="1504700542"/>
              </p:ext>
            </p:extLst>
          </p:nvPr>
        </p:nvGraphicFramePr>
        <p:xfrm>
          <a:off x="108155" y="2128551"/>
          <a:ext cx="6548284" cy="3669649"/>
        </p:xfrm>
        <a:graphic>
          <a:graphicData uri="http://schemas.openxmlformats.org/drawingml/2006/table">
            <a:tbl>
              <a:tblPr firstRow="1" firstCol="1" lastCol="1">
                <a:tableStyleId>{3C2FFA5D-87B4-456A-9821-1D502468CF0F}</a:tableStyleId>
              </a:tblPr>
              <a:tblGrid>
                <a:gridCol w="1667959">
                  <a:extLst>
                    <a:ext uri="{9D8B030D-6E8A-4147-A177-3AD203B41FA5}">
                      <a16:colId xmlns:a16="http://schemas.microsoft.com/office/drawing/2014/main" val="3594450896"/>
                    </a:ext>
                  </a:extLst>
                </a:gridCol>
                <a:gridCol w="1647367">
                  <a:extLst>
                    <a:ext uri="{9D8B030D-6E8A-4147-A177-3AD203B41FA5}">
                      <a16:colId xmlns:a16="http://schemas.microsoft.com/office/drawing/2014/main" val="4143155563"/>
                    </a:ext>
                  </a:extLst>
                </a:gridCol>
                <a:gridCol w="1647367">
                  <a:extLst>
                    <a:ext uri="{9D8B030D-6E8A-4147-A177-3AD203B41FA5}">
                      <a16:colId xmlns:a16="http://schemas.microsoft.com/office/drawing/2014/main" val="567149597"/>
                    </a:ext>
                  </a:extLst>
                </a:gridCol>
                <a:gridCol w="1585591">
                  <a:extLst>
                    <a:ext uri="{9D8B030D-6E8A-4147-A177-3AD203B41FA5}">
                      <a16:colId xmlns:a16="http://schemas.microsoft.com/office/drawing/2014/main" val="726996397"/>
                    </a:ext>
                  </a:extLst>
                </a:gridCol>
              </a:tblGrid>
              <a:tr h="305557">
                <a:tc>
                  <a:txBody>
                    <a:bodyPr/>
                    <a:lstStyle/>
                    <a:p>
                      <a:pPr algn="ctr" fontAlgn="b"/>
                      <a:r>
                        <a:rPr lang="en-IN" sz="1800" b="1" u="none" strike="noStrike" dirty="0">
                          <a:solidFill>
                            <a:schemeClr val="accent1">
                              <a:lumMod val="50000"/>
                            </a:schemeClr>
                          </a:solidFill>
                          <a:effectLst/>
                        </a:rPr>
                        <a:t>Row Labels</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Count of gender</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Sum of quantity</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Sum of price</a:t>
                      </a:r>
                      <a:endParaRPr lang="en-IN" sz="1800" b="1" i="0" u="none" strike="noStrike" dirty="0">
                        <a:solidFill>
                          <a:schemeClr val="accent1">
                            <a:lumMod val="50000"/>
                          </a:schemeClr>
                        </a:solidFill>
                        <a:effectLst/>
                        <a:latin typeface="+mn-lt"/>
                      </a:endParaRPr>
                    </a:p>
                  </a:txBody>
                  <a:tcPr marL="7620" marR="7620" marT="7620" marB="0" anchor="ctr"/>
                </a:tc>
                <a:extLst>
                  <a:ext uri="{0D108BD9-81ED-4DB2-BD59-A6C34878D82A}">
                    <a16:rowId xmlns:a16="http://schemas.microsoft.com/office/drawing/2014/main" val="2115114479"/>
                  </a:ext>
                </a:extLst>
              </a:tr>
              <a:tr h="441847">
                <a:tc>
                  <a:txBody>
                    <a:bodyPr/>
                    <a:lstStyle/>
                    <a:p>
                      <a:pPr algn="ctr" fontAlgn="b"/>
                      <a:r>
                        <a:rPr lang="en-IN" sz="1800" b="1" u="none" strike="noStrike" dirty="0">
                          <a:solidFill>
                            <a:schemeClr val="accent1">
                              <a:lumMod val="50000"/>
                            </a:schemeClr>
                          </a:solidFill>
                          <a:effectLst/>
                        </a:rPr>
                        <a:t>Books</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5K</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15K</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227K</a:t>
                      </a:r>
                      <a:endParaRPr lang="en-IN" sz="1800" b="1" i="0" u="none" strike="noStrike" dirty="0">
                        <a:solidFill>
                          <a:schemeClr val="accent1">
                            <a:lumMod val="50000"/>
                          </a:schemeClr>
                        </a:solidFill>
                        <a:effectLst/>
                        <a:latin typeface="+mn-lt"/>
                      </a:endParaRPr>
                    </a:p>
                  </a:txBody>
                  <a:tcPr marL="7620" marR="7620" marT="7620" marB="0" anchor="ctr"/>
                </a:tc>
                <a:extLst>
                  <a:ext uri="{0D108BD9-81ED-4DB2-BD59-A6C34878D82A}">
                    <a16:rowId xmlns:a16="http://schemas.microsoft.com/office/drawing/2014/main" val="2429931693"/>
                  </a:ext>
                </a:extLst>
              </a:tr>
              <a:tr h="305557">
                <a:tc>
                  <a:txBody>
                    <a:bodyPr/>
                    <a:lstStyle/>
                    <a:p>
                      <a:pPr algn="ctr" fontAlgn="b"/>
                      <a:r>
                        <a:rPr lang="en-IN" sz="1800" b="1" u="none" strike="noStrike" dirty="0">
                          <a:solidFill>
                            <a:schemeClr val="accent1">
                              <a:lumMod val="50000"/>
                            </a:schemeClr>
                          </a:solidFill>
                          <a:effectLst/>
                        </a:rPr>
                        <a:t>Clothing</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34K</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a:solidFill>
                            <a:schemeClr val="accent1">
                              <a:lumMod val="50000"/>
                            </a:schemeClr>
                          </a:solidFill>
                          <a:effectLst/>
                        </a:rPr>
                        <a:t>104K</a:t>
                      </a:r>
                      <a:endParaRPr lang="en-IN" sz="1800" b="1" i="0" u="none" strike="noStrike">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31076K</a:t>
                      </a:r>
                      <a:endParaRPr lang="en-IN" sz="1800" b="1" i="0" u="none" strike="noStrike" dirty="0">
                        <a:solidFill>
                          <a:schemeClr val="accent1">
                            <a:lumMod val="50000"/>
                          </a:schemeClr>
                        </a:solidFill>
                        <a:effectLst/>
                        <a:latin typeface="+mn-lt"/>
                      </a:endParaRPr>
                    </a:p>
                  </a:txBody>
                  <a:tcPr marL="7620" marR="7620" marT="7620" marB="0" anchor="ctr"/>
                </a:tc>
                <a:extLst>
                  <a:ext uri="{0D108BD9-81ED-4DB2-BD59-A6C34878D82A}">
                    <a16:rowId xmlns:a16="http://schemas.microsoft.com/office/drawing/2014/main" val="3070281016"/>
                  </a:ext>
                </a:extLst>
              </a:tr>
              <a:tr h="305557">
                <a:tc>
                  <a:txBody>
                    <a:bodyPr/>
                    <a:lstStyle/>
                    <a:p>
                      <a:pPr algn="ctr" fontAlgn="b"/>
                      <a:r>
                        <a:rPr lang="en-IN" sz="1800" b="1" u="none" strike="noStrike" dirty="0">
                          <a:solidFill>
                            <a:schemeClr val="accent1">
                              <a:lumMod val="50000"/>
                            </a:schemeClr>
                          </a:solidFill>
                          <a:effectLst/>
                        </a:rPr>
                        <a:t>Cosmetics</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15K</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45K</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a:solidFill>
                            <a:schemeClr val="accent1">
                              <a:lumMod val="50000"/>
                            </a:schemeClr>
                          </a:solidFill>
                          <a:effectLst/>
                        </a:rPr>
                        <a:t>1849K</a:t>
                      </a:r>
                      <a:endParaRPr lang="en-IN" sz="1800" b="1" i="0" u="none" strike="noStrike">
                        <a:solidFill>
                          <a:schemeClr val="accent1">
                            <a:lumMod val="50000"/>
                          </a:schemeClr>
                        </a:solidFill>
                        <a:effectLst/>
                        <a:latin typeface="+mn-lt"/>
                      </a:endParaRPr>
                    </a:p>
                  </a:txBody>
                  <a:tcPr marL="7620" marR="7620" marT="7620" marB="0" anchor="ctr"/>
                </a:tc>
                <a:extLst>
                  <a:ext uri="{0D108BD9-81ED-4DB2-BD59-A6C34878D82A}">
                    <a16:rowId xmlns:a16="http://schemas.microsoft.com/office/drawing/2014/main" val="2727619019"/>
                  </a:ext>
                </a:extLst>
              </a:tr>
              <a:tr h="460353">
                <a:tc>
                  <a:txBody>
                    <a:bodyPr/>
                    <a:lstStyle/>
                    <a:p>
                      <a:pPr algn="ctr" fontAlgn="b"/>
                      <a:r>
                        <a:rPr lang="en-IN" sz="1800" b="1" u="none" strike="noStrike" dirty="0">
                          <a:solidFill>
                            <a:schemeClr val="accent1">
                              <a:lumMod val="50000"/>
                            </a:schemeClr>
                          </a:solidFill>
                          <a:effectLst/>
                        </a:rPr>
                        <a:t>Food &amp; Beverage</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15K</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a:solidFill>
                            <a:schemeClr val="accent1">
                              <a:lumMod val="50000"/>
                            </a:schemeClr>
                          </a:solidFill>
                          <a:effectLst/>
                        </a:rPr>
                        <a:t>44K</a:t>
                      </a:r>
                      <a:endParaRPr lang="en-IN" sz="1800" b="1" i="0" u="none" strike="noStrike">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a:solidFill>
                            <a:schemeClr val="accent1">
                              <a:lumMod val="50000"/>
                            </a:schemeClr>
                          </a:solidFill>
                          <a:effectLst/>
                        </a:rPr>
                        <a:t>232K</a:t>
                      </a:r>
                      <a:endParaRPr lang="en-IN" sz="1800" b="1" i="0" u="none" strike="noStrike">
                        <a:solidFill>
                          <a:schemeClr val="accent1">
                            <a:lumMod val="50000"/>
                          </a:schemeClr>
                        </a:solidFill>
                        <a:effectLst/>
                        <a:latin typeface="+mn-lt"/>
                      </a:endParaRPr>
                    </a:p>
                  </a:txBody>
                  <a:tcPr marL="7620" marR="7620" marT="7620" marB="0" anchor="ctr"/>
                </a:tc>
                <a:extLst>
                  <a:ext uri="{0D108BD9-81ED-4DB2-BD59-A6C34878D82A}">
                    <a16:rowId xmlns:a16="http://schemas.microsoft.com/office/drawing/2014/main" val="521131017"/>
                  </a:ext>
                </a:extLst>
              </a:tr>
              <a:tr h="305557">
                <a:tc>
                  <a:txBody>
                    <a:bodyPr/>
                    <a:lstStyle/>
                    <a:p>
                      <a:pPr algn="ctr" fontAlgn="b"/>
                      <a:r>
                        <a:rPr lang="en-IN" sz="1800" b="1" u="none" strike="noStrike" dirty="0">
                          <a:solidFill>
                            <a:schemeClr val="accent1">
                              <a:lumMod val="50000"/>
                            </a:schemeClr>
                          </a:solidFill>
                          <a:effectLst/>
                        </a:rPr>
                        <a:t>Shoes</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10K</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30K</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a:solidFill>
                            <a:schemeClr val="accent1">
                              <a:lumMod val="50000"/>
                            </a:schemeClr>
                          </a:solidFill>
                          <a:effectLst/>
                        </a:rPr>
                        <a:t>18135K</a:t>
                      </a:r>
                      <a:endParaRPr lang="en-IN" sz="1800" b="1" i="0" u="none" strike="noStrike">
                        <a:solidFill>
                          <a:schemeClr val="accent1">
                            <a:lumMod val="50000"/>
                          </a:schemeClr>
                        </a:solidFill>
                        <a:effectLst/>
                        <a:latin typeface="+mn-lt"/>
                      </a:endParaRPr>
                    </a:p>
                  </a:txBody>
                  <a:tcPr marL="7620" marR="7620" marT="7620" marB="0" anchor="ctr"/>
                </a:tc>
                <a:extLst>
                  <a:ext uri="{0D108BD9-81ED-4DB2-BD59-A6C34878D82A}">
                    <a16:rowId xmlns:a16="http://schemas.microsoft.com/office/drawing/2014/main" val="1098979511"/>
                  </a:ext>
                </a:extLst>
              </a:tr>
              <a:tr h="305557">
                <a:tc>
                  <a:txBody>
                    <a:bodyPr/>
                    <a:lstStyle/>
                    <a:p>
                      <a:pPr algn="ctr" fontAlgn="b"/>
                      <a:r>
                        <a:rPr lang="en-IN" sz="1800" b="1" u="none" strike="noStrike" dirty="0">
                          <a:solidFill>
                            <a:schemeClr val="accent1">
                              <a:lumMod val="50000"/>
                            </a:schemeClr>
                          </a:solidFill>
                          <a:effectLst/>
                        </a:rPr>
                        <a:t>Souvenir</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5K</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15K</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a:solidFill>
                            <a:schemeClr val="accent1">
                              <a:lumMod val="50000"/>
                            </a:schemeClr>
                          </a:solidFill>
                          <a:effectLst/>
                        </a:rPr>
                        <a:t>174K</a:t>
                      </a:r>
                      <a:endParaRPr lang="en-IN" sz="1800" b="1" i="0" u="none" strike="noStrike">
                        <a:solidFill>
                          <a:schemeClr val="accent1">
                            <a:lumMod val="50000"/>
                          </a:schemeClr>
                        </a:solidFill>
                        <a:effectLst/>
                        <a:latin typeface="+mn-lt"/>
                      </a:endParaRPr>
                    </a:p>
                  </a:txBody>
                  <a:tcPr marL="7620" marR="7620" marT="7620" marB="0" anchor="ctr"/>
                </a:tc>
                <a:extLst>
                  <a:ext uri="{0D108BD9-81ED-4DB2-BD59-A6C34878D82A}">
                    <a16:rowId xmlns:a16="http://schemas.microsoft.com/office/drawing/2014/main" val="3889916347"/>
                  </a:ext>
                </a:extLst>
              </a:tr>
              <a:tr h="305557">
                <a:tc>
                  <a:txBody>
                    <a:bodyPr/>
                    <a:lstStyle/>
                    <a:p>
                      <a:pPr algn="ctr" fontAlgn="b"/>
                      <a:r>
                        <a:rPr lang="en-IN" sz="1800" b="1" u="none" strike="noStrike" dirty="0">
                          <a:solidFill>
                            <a:schemeClr val="accent1">
                              <a:lumMod val="50000"/>
                            </a:schemeClr>
                          </a:solidFill>
                          <a:effectLst/>
                        </a:rPr>
                        <a:t>Technology</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5K</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15K</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a:solidFill>
                            <a:schemeClr val="accent1">
                              <a:lumMod val="50000"/>
                            </a:schemeClr>
                          </a:solidFill>
                          <a:effectLst/>
                        </a:rPr>
                        <a:t>15772K</a:t>
                      </a:r>
                      <a:endParaRPr lang="en-IN" sz="1800" b="1" i="0" u="none" strike="noStrike">
                        <a:solidFill>
                          <a:schemeClr val="accent1">
                            <a:lumMod val="50000"/>
                          </a:schemeClr>
                        </a:solidFill>
                        <a:effectLst/>
                        <a:latin typeface="+mn-lt"/>
                      </a:endParaRPr>
                    </a:p>
                  </a:txBody>
                  <a:tcPr marL="7620" marR="7620" marT="7620" marB="0" anchor="ctr"/>
                </a:tc>
                <a:extLst>
                  <a:ext uri="{0D108BD9-81ED-4DB2-BD59-A6C34878D82A}">
                    <a16:rowId xmlns:a16="http://schemas.microsoft.com/office/drawing/2014/main" val="1096134260"/>
                  </a:ext>
                </a:extLst>
              </a:tr>
              <a:tr h="305557">
                <a:tc>
                  <a:txBody>
                    <a:bodyPr/>
                    <a:lstStyle/>
                    <a:p>
                      <a:pPr algn="ctr" fontAlgn="b"/>
                      <a:r>
                        <a:rPr lang="en-IN" sz="1800" b="1" u="none" strike="noStrike" dirty="0">
                          <a:solidFill>
                            <a:schemeClr val="accent1">
                              <a:lumMod val="50000"/>
                            </a:schemeClr>
                          </a:solidFill>
                          <a:effectLst/>
                        </a:rPr>
                        <a:t>Toys</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a:solidFill>
                            <a:schemeClr val="accent1">
                              <a:lumMod val="50000"/>
                            </a:schemeClr>
                          </a:solidFill>
                          <a:effectLst/>
                        </a:rPr>
                        <a:t>10K</a:t>
                      </a:r>
                      <a:endParaRPr lang="en-IN" sz="1800" b="1" i="0" u="none" strike="noStrike">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30K</a:t>
                      </a:r>
                      <a:endParaRPr lang="en-IN" sz="1800" b="1" i="0" u="none" strike="noStrike" dirty="0">
                        <a:solidFill>
                          <a:schemeClr val="accent1">
                            <a:lumMod val="50000"/>
                          </a:schemeClr>
                        </a:solidFill>
                        <a:effectLst/>
                        <a:latin typeface="+mn-lt"/>
                      </a:endParaRPr>
                    </a:p>
                  </a:txBody>
                  <a:tcPr marL="7620" marR="7620" marT="7620" marB="0" anchor="ctr"/>
                </a:tc>
                <a:tc>
                  <a:txBody>
                    <a:bodyPr/>
                    <a:lstStyle/>
                    <a:p>
                      <a:pPr algn="ctr" fontAlgn="b"/>
                      <a:r>
                        <a:rPr lang="en-IN" sz="1800" b="1" u="none" strike="noStrike" dirty="0">
                          <a:solidFill>
                            <a:schemeClr val="accent1">
                              <a:lumMod val="50000"/>
                            </a:schemeClr>
                          </a:solidFill>
                          <a:effectLst/>
                        </a:rPr>
                        <a:t>1087K</a:t>
                      </a:r>
                      <a:endParaRPr lang="en-IN" sz="1800" b="1" i="0" u="none" strike="noStrike" dirty="0">
                        <a:solidFill>
                          <a:schemeClr val="accent1">
                            <a:lumMod val="50000"/>
                          </a:schemeClr>
                        </a:solidFill>
                        <a:effectLst/>
                        <a:latin typeface="+mn-lt"/>
                      </a:endParaRPr>
                    </a:p>
                  </a:txBody>
                  <a:tcPr marL="7620" marR="7620" marT="7620" marB="0" anchor="ctr"/>
                </a:tc>
                <a:extLst>
                  <a:ext uri="{0D108BD9-81ED-4DB2-BD59-A6C34878D82A}">
                    <a16:rowId xmlns:a16="http://schemas.microsoft.com/office/drawing/2014/main" val="744292368"/>
                  </a:ext>
                </a:extLst>
              </a:tr>
              <a:tr h="225779">
                <a:tc>
                  <a:txBody>
                    <a:bodyPr/>
                    <a:lstStyle/>
                    <a:p>
                      <a:pPr algn="ctr" fontAlgn="b"/>
                      <a:r>
                        <a:rPr lang="en-IN" sz="1800" b="1" u="none" strike="noStrike" dirty="0">
                          <a:solidFill>
                            <a:schemeClr val="accent1">
                              <a:lumMod val="50000"/>
                            </a:schemeClr>
                          </a:solidFill>
                          <a:effectLst/>
                        </a:rPr>
                        <a:t>Grand Total</a:t>
                      </a:r>
                      <a:endParaRPr lang="en-IN" sz="1800" b="1" i="0" u="none" strike="noStrike" dirty="0">
                        <a:solidFill>
                          <a:schemeClr val="accent1">
                            <a:lumMod val="50000"/>
                          </a:schemeClr>
                        </a:solidFill>
                        <a:effectLst/>
                        <a:latin typeface="+mn-lt"/>
                      </a:endParaRPr>
                    </a:p>
                  </a:txBody>
                  <a:tcPr marL="7620" marR="7620" marT="7620" marB="0" anchor="ctr">
                    <a:solidFill>
                      <a:schemeClr val="accent1">
                        <a:lumMod val="20000"/>
                        <a:lumOff val="80000"/>
                      </a:schemeClr>
                    </a:solidFill>
                  </a:tcPr>
                </a:tc>
                <a:tc>
                  <a:txBody>
                    <a:bodyPr/>
                    <a:lstStyle/>
                    <a:p>
                      <a:pPr algn="ctr" fontAlgn="b"/>
                      <a:r>
                        <a:rPr lang="en-IN" sz="1800" b="1" u="none" strike="noStrike" dirty="0">
                          <a:solidFill>
                            <a:schemeClr val="accent1">
                              <a:lumMod val="50000"/>
                            </a:schemeClr>
                          </a:solidFill>
                          <a:effectLst/>
                        </a:rPr>
                        <a:t>99K</a:t>
                      </a:r>
                      <a:endParaRPr lang="en-IN" sz="1800" b="1" i="0" u="none" strike="noStrike" dirty="0">
                        <a:solidFill>
                          <a:schemeClr val="accent1">
                            <a:lumMod val="50000"/>
                          </a:schemeClr>
                        </a:solidFill>
                        <a:effectLst/>
                        <a:latin typeface="+mn-lt"/>
                      </a:endParaRPr>
                    </a:p>
                  </a:txBody>
                  <a:tcPr marL="7620" marR="7620" marT="7620" marB="0" anchor="ctr">
                    <a:solidFill>
                      <a:schemeClr val="accent1">
                        <a:lumMod val="20000"/>
                        <a:lumOff val="80000"/>
                      </a:schemeClr>
                    </a:solidFill>
                  </a:tcPr>
                </a:tc>
                <a:tc>
                  <a:txBody>
                    <a:bodyPr/>
                    <a:lstStyle/>
                    <a:p>
                      <a:pPr algn="ctr" fontAlgn="b"/>
                      <a:r>
                        <a:rPr lang="en-IN" sz="1800" b="1" u="none" strike="noStrike" dirty="0">
                          <a:solidFill>
                            <a:schemeClr val="accent1">
                              <a:lumMod val="50000"/>
                            </a:schemeClr>
                          </a:solidFill>
                          <a:effectLst/>
                        </a:rPr>
                        <a:t>299K</a:t>
                      </a:r>
                      <a:endParaRPr lang="en-IN" sz="1800" b="1" i="0" u="none" strike="noStrike" dirty="0">
                        <a:solidFill>
                          <a:schemeClr val="accent1">
                            <a:lumMod val="50000"/>
                          </a:schemeClr>
                        </a:solidFill>
                        <a:effectLst/>
                        <a:latin typeface="+mn-lt"/>
                      </a:endParaRPr>
                    </a:p>
                  </a:txBody>
                  <a:tcPr marL="7620" marR="7620" marT="7620" marB="0" anchor="ctr">
                    <a:solidFill>
                      <a:schemeClr val="accent1">
                        <a:lumMod val="20000"/>
                        <a:lumOff val="80000"/>
                      </a:schemeClr>
                    </a:solidFill>
                  </a:tcPr>
                </a:tc>
                <a:tc>
                  <a:txBody>
                    <a:bodyPr/>
                    <a:lstStyle/>
                    <a:p>
                      <a:pPr algn="ctr" fontAlgn="b"/>
                      <a:r>
                        <a:rPr lang="en-IN" sz="1800" b="1" u="none" strike="noStrike" dirty="0">
                          <a:solidFill>
                            <a:schemeClr val="accent1">
                              <a:lumMod val="50000"/>
                            </a:schemeClr>
                          </a:solidFill>
                          <a:effectLst/>
                        </a:rPr>
                        <a:t>68551K</a:t>
                      </a:r>
                      <a:endParaRPr lang="en-IN" sz="1800" b="1" i="0" u="none" strike="noStrike" dirty="0">
                        <a:solidFill>
                          <a:schemeClr val="accent1">
                            <a:lumMod val="50000"/>
                          </a:schemeClr>
                        </a:solidFill>
                        <a:effectLst/>
                        <a:latin typeface="+mn-lt"/>
                      </a:endParaRPr>
                    </a:p>
                  </a:txBody>
                  <a:tcPr marL="7620" marR="7620" marT="7620" marB="0" anchor="ctr">
                    <a:solidFill>
                      <a:schemeClr val="accent1">
                        <a:lumMod val="20000"/>
                        <a:lumOff val="80000"/>
                      </a:schemeClr>
                    </a:solidFill>
                  </a:tcPr>
                </a:tc>
                <a:extLst>
                  <a:ext uri="{0D108BD9-81ED-4DB2-BD59-A6C34878D82A}">
                    <a16:rowId xmlns:a16="http://schemas.microsoft.com/office/drawing/2014/main" val="3301956682"/>
                  </a:ext>
                </a:extLst>
              </a:tr>
            </a:tbl>
          </a:graphicData>
        </a:graphic>
      </p:graphicFrame>
      <p:graphicFrame>
        <p:nvGraphicFramePr>
          <p:cNvPr id="7" name="Chart 6">
            <a:extLst>
              <a:ext uri="{FF2B5EF4-FFF2-40B4-BE49-F238E27FC236}">
                <a16:creationId xmlns:a16="http://schemas.microsoft.com/office/drawing/2014/main" id="{2326DC80-9051-B014-9B7B-3D3E6ADEAB53}"/>
              </a:ext>
            </a:extLst>
          </p:cNvPr>
          <p:cNvGraphicFramePr>
            <a:graphicFrameLocks/>
          </p:cNvGraphicFramePr>
          <p:nvPr>
            <p:extLst>
              <p:ext uri="{D42A27DB-BD31-4B8C-83A1-F6EECF244321}">
                <p14:modId xmlns:p14="http://schemas.microsoft.com/office/powerpoint/2010/main" val="3059296669"/>
              </p:ext>
            </p:extLst>
          </p:nvPr>
        </p:nvGraphicFramePr>
        <p:xfrm>
          <a:off x="6656439" y="2128552"/>
          <a:ext cx="5250426" cy="3977280"/>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80">
                                          <p:stCondLst>
                                            <p:cond delay="0"/>
                                          </p:stCondLst>
                                        </p:cTn>
                                        <p:tgtEl>
                                          <p:spTgt spid="6"/>
                                        </p:tgtEl>
                                      </p:cBhvr>
                                    </p:animEffect>
                                    <p:anim calcmode="lin" valueType="num">
                                      <p:cBhvr>
                                        <p:cTn id="1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9" dur="26">
                                          <p:stCondLst>
                                            <p:cond delay="650"/>
                                          </p:stCondLst>
                                        </p:cTn>
                                        <p:tgtEl>
                                          <p:spTgt spid="6"/>
                                        </p:tgtEl>
                                      </p:cBhvr>
                                      <p:to x="100000" y="60000"/>
                                    </p:animScale>
                                    <p:animScale>
                                      <p:cBhvr>
                                        <p:cTn id="20" dur="166" decel="50000">
                                          <p:stCondLst>
                                            <p:cond delay="676"/>
                                          </p:stCondLst>
                                        </p:cTn>
                                        <p:tgtEl>
                                          <p:spTgt spid="6"/>
                                        </p:tgtEl>
                                      </p:cBhvr>
                                      <p:to x="100000" y="100000"/>
                                    </p:animScale>
                                    <p:animScale>
                                      <p:cBhvr>
                                        <p:cTn id="21" dur="26">
                                          <p:stCondLst>
                                            <p:cond delay="1312"/>
                                          </p:stCondLst>
                                        </p:cTn>
                                        <p:tgtEl>
                                          <p:spTgt spid="6"/>
                                        </p:tgtEl>
                                      </p:cBhvr>
                                      <p:to x="100000" y="80000"/>
                                    </p:animScale>
                                    <p:animScale>
                                      <p:cBhvr>
                                        <p:cTn id="22" dur="166" decel="50000">
                                          <p:stCondLst>
                                            <p:cond delay="1338"/>
                                          </p:stCondLst>
                                        </p:cTn>
                                        <p:tgtEl>
                                          <p:spTgt spid="6"/>
                                        </p:tgtEl>
                                      </p:cBhvr>
                                      <p:to x="100000" y="100000"/>
                                    </p:animScale>
                                    <p:animScale>
                                      <p:cBhvr>
                                        <p:cTn id="23" dur="26">
                                          <p:stCondLst>
                                            <p:cond delay="1642"/>
                                          </p:stCondLst>
                                        </p:cTn>
                                        <p:tgtEl>
                                          <p:spTgt spid="6"/>
                                        </p:tgtEl>
                                      </p:cBhvr>
                                      <p:to x="100000" y="90000"/>
                                    </p:animScale>
                                    <p:animScale>
                                      <p:cBhvr>
                                        <p:cTn id="24" dur="166" decel="50000">
                                          <p:stCondLst>
                                            <p:cond delay="1668"/>
                                          </p:stCondLst>
                                        </p:cTn>
                                        <p:tgtEl>
                                          <p:spTgt spid="6"/>
                                        </p:tgtEl>
                                      </p:cBhvr>
                                      <p:to x="100000" y="100000"/>
                                    </p:animScale>
                                    <p:animScale>
                                      <p:cBhvr>
                                        <p:cTn id="25" dur="26">
                                          <p:stCondLst>
                                            <p:cond delay="1808"/>
                                          </p:stCondLst>
                                        </p:cTn>
                                        <p:tgtEl>
                                          <p:spTgt spid="6"/>
                                        </p:tgtEl>
                                      </p:cBhvr>
                                      <p:to x="100000" y="95000"/>
                                    </p:animScale>
                                    <p:animScale>
                                      <p:cBhvr>
                                        <p:cTn id="26" dur="166" decel="50000">
                                          <p:stCondLst>
                                            <p:cond delay="1834"/>
                                          </p:stCondLst>
                                        </p:cTn>
                                        <p:tgtEl>
                                          <p:spTgt spid="6"/>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heel(1)">
                                      <p:cBhvr>
                                        <p:cTn id="3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name="Slide28">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77E0FF2-12D2-4384-CB50-561581A0C73E}"/>
              </a:ext>
            </a:extLst>
          </p:cNvPr>
          <p:cNvGraphicFramePr/>
          <p:nvPr/>
        </p:nvGraphicFramePr>
        <p:xfrm>
          <a:off x="344129" y="452718"/>
          <a:ext cx="9706705" cy="825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86CE8FD3-794C-0CD5-9F45-EE7DC8F229B9}"/>
              </a:ext>
            </a:extLst>
          </p:cNvPr>
          <p:cNvGraphicFramePr/>
          <p:nvPr>
            <p:extLst>
              <p:ext uri="{D42A27DB-BD31-4B8C-83A1-F6EECF244321}">
                <p14:modId xmlns:p14="http://schemas.microsoft.com/office/powerpoint/2010/main" val="3377496830"/>
              </p:ext>
            </p:extLst>
          </p:nvPr>
        </p:nvGraphicFramePr>
        <p:xfrm>
          <a:off x="391881" y="1502688"/>
          <a:ext cx="11408237" cy="5355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52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anim calcmode="lin" valueType="num">
                                      <p:cBhvr>
                                        <p:cTn id="15" dur="500" fill="hold"/>
                                        <p:tgtEl>
                                          <p:spTgt spid="5"/>
                                        </p:tgtEl>
                                        <p:attrNameLst>
                                          <p:attrName>ppt_x</p:attrName>
                                        </p:attrNameLst>
                                      </p:cBhvr>
                                      <p:tavLst>
                                        <p:tav tm="0">
                                          <p:val>
                                            <p:fltVal val="0.5"/>
                                          </p:val>
                                        </p:tav>
                                        <p:tav tm="100000">
                                          <p:val>
                                            <p:strVal val="#ppt_x"/>
                                          </p:val>
                                        </p:tav>
                                      </p:tavLst>
                                    </p:anim>
                                    <p:anim calcmode="lin" valueType="num">
                                      <p:cBhvr>
                                        <p:cTn id="16"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name="Slide5">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08BE844-511C-AC1A-B640-78962BB09324}"/>
              </a:ext>
            </a:extLst>
          </p:cNvPr>
          <p:cNvGraphicFramePr/>
          <p:nvPr>
            <p:extLst>
              <p:ext uri="{D42A27DB-BD31-4B8C-83A1-F6EECF244321}">
                <p14:modId xmlns:p14="http://schemas.microsoft.com/office/powerpoint/2010/main" val="445173377"/>
              </p:ext>
            </p:extLst>
          </p:nvPr>
        </p:nvGraphicFramePr>
        <p:xfrm>
          <a:off x="626447" y="314631"/>
          <a:ext cx="9404723" cy="811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422ADD65-E82A-28B2-613C-DE6F1D235323}"/>
              </a:ext>
            </a:extLst>
          </p:cNvPr>
          <p:cNvGraphicFramePr>
            <a:graphicFrameLocks/>
          </p:cNvGraphicFramePr>
          <p:nvPr>
            <p:extLst>
              <p:ext uri="{D42A27DB-BD31-4B8C-83A1-F6EECF244321}">
                <p14:modId xmlns:p14="http://schemas.microsoft.com/office/powerpoint/2010/main" val="1593207815"/>
              </p:ext>
            </p:extLst>
          </p:nvPr>
        </p:nvGraphicFramePr>
        <p:xfrm>
          <a:off x="84083" y="1460937"/>
          <a:ext cx="11792607" cy="5213131"/>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FC4823D-84C0-297A-5EA9-3B4E34034780}"/>
              </a:ext>
            </a:extLst>
          </p:cNvPr>
          <p:cNvGraphicFramePr>
            <a:graphicFrameLocks noGrp="1"/>
          </p:cNvGraphicFramePr>
          <p:nvPr>
            <p:extLst>
              <p:ext uri="{D42A27DB-BD31-4B8C-83A1-F6EECF244321}">
                <p14:modId xmlns:p14="http://schemas.microsoft.com/office/powerpoint/2010/main" val="3917218853"/>
              </p:ext>
            </p:extLst>
          </p:nvPr>
        </p:nvGraphicFramePr>
        <p:xfrm>
          <a:off x="413294" y="403064"/>
          <a:ext cx="9837682" cy="2900576"/>
        </p:xfrm>
        <a:graphic>
          <a:graphicData uri="http://schemas.openxmlformats.org/drawingml/2006/table">
            <a:tbl>
              <a:tblPr firstRow="1" firstCol="1" lastRow="1" lastCol="1">
                <a:tableStyleId>{3C2FFA5D-87B4-456A-9821-1D502468CF0F}</a:tableStyleId>
              </a:tblPr>
              <a:tblGrid>
                <a:gridCol w="1432348">
                  <a:extLst>
                    <a:ext uri="{9D8B030D-6E8A-4147-A177-3AD203B41FA5}">
                      <a16:colId xmlns:a16="http://schemas.microsoft.com/office/drawing/2014/main" val="1298047495"/>
                    </a:ext>
                  </a:extLst>
                </a:gridCol>
                <a:gridCol w="600844">
                  <a:extLst>
                    <a:ext uri="{9D8B030D-6E8A-4147-A177-3AD203B41FA5}">
                      <a16:colId xmlns:a16="http://schemas.microsoft.com/office/drawing/2014/main" val="274678872"/>
                    </a:ext>
                  </a:extLst>
                </a:gridCol>
                <a:gridCol w="825984">
                  <a:extLst>
                    <a:ext uri="{9D8B030D-6E8A-4147-A177-3AD203B41FA5}">
                      <a16:colId xmlns:a16="http://schemas.microsoft.com/office/drawing/2014/main" val="3828713693"/>
                    </a:ext>
                  </a:extLst>
                </a:gridCol>
                <a:gridCol w="1000705">
                  <a:extLst>
                    <a:ext uri="{9D8B030D-6E8A-4147-A177-3AD203B41FA5}">
                      <a16:colId xmlns:a16="http://schemas.microsoft.com/office/drawing/2014/main" val="944348946"/>
                    </a:ext>
                  </a:extLst>
                </a:gridCol>
                <a:gridCol w="1610902">
                  <a:extLst>
                    <a:ext uri="{9D8B030D-6E8A-4147-A177-3AD203B41FA5}">
                      <a16:colId xmlns:a16="http://schemas.microsoft.com/office/drawing/2014/main" val="4164290740"/>
                    </a:ext>
                  </a:extLst>
                </a:gridCol>
                <a:gridCol w="621072">
                  <a:extLst>
                    <a:ext uri="{9D8B030D-6E8A-4147-A177-3AD203B41FA5}">
                      <a16:colId xmlns:a16="http://schemas.microsoft.com/office/drawing/2014/main" val="1449451157"/>
                    </a:ext>
                  </a:extLst>
                </a:gridCol>
                <a:gridCol w="892788">
                  <a:extLst>
                    <a:ext uri="{9D8B030D-6E8A-4147-A177-3AD203B41FA5}">
                      <a16:colId xmlns:a16="http://schemas.microsoft.com/office/drawing/2014/main" val="3649548177"/>
                    </a:ext>
                  </a:extLst>
                </a:gridCol>
                <a:gridCol w="1125689">
                  <a:extLst>
                    <a:ext uri="{9D8B030D-6E8A-4147-A177-3AD203B41FA5}">
                      <a16:colId xmlns:a16="http://schemas.microsoft.com/office/drawing/2014/main" val="3034431475"/>
                    </a:ext>
                  </a:extLst>
                </a:gridCol>
                <a:gridCol w="601661">
                  <a:extLst>
                    <a:ext uri="{9D8B030D-6E8A-4147-A177-3AD203B41FA5}">
                      <a16:colId xmlns:a16="http://schemas.microsoft.com/office/drawing/2014/main" val="1910878047"/>
                    </a:ext>
                  </a:extLst>
                </a:gridCol>
                <a:gridCol w="1125689">
                  <a:extLst>
                    <a:ext uri="{9D8B030D-6E8A-4147-A177-3AD203B41FA5}">
                      <a16:colId xmlns:a16="http://schemas.microsoft.com/office/drawing/2014/main" val="3423028399"/>
                    </a:ext>
                  </a:extLst>
                </a:gridCol>
              </a:tblGrid>
              <a:tr h="414368">
                <a:tc>
                  <a:txBody>
                    <a:bodyPr/>
                    <a:lstStyle/>
                    <a:p>
                      <a:pPr algn="ctr" fontAlgn="b"/>
                      <a:r>
                        <a:rPr lang="en-IN" sz="1400" b="1" u="none" strike="noStrike" dirty="0">
                          <a:solidFill>
                            <a:schemeClr val="accent1">
                              <a:lumMod val="20000"/>
                              <a:lumOff val="80000"/>
                            </a:schemeClr>
                          </a:solidFill>
                          <a:effectLst/>
                        </a:rPr>
                        <a:t>Row Labels</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Books</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Clothing</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Cosmetics</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Food &amp; Beverage</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Shoes</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Souvenir</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Technology</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Toys</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Grand Total</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extLst>
                  <a:ext uri="{0D108BD9-81ED-4DB2-BD59-A6C34878D82A}">
                    <a16:rowId xmlns:a16="http://schemas.microsoft.com/office/drawing/2014/main" val="255161807"/>
                  </a:ext>
                </a:extLst>
              </a:tr>
              <a:tr h="414368">
                <a:tc>
                  <a:txBody>
                    <a:bodyPr/>
                    <a:lstStyle/>
                    <a:p>
                      <a:pPr algn="ctr" fontAlgn="b"/>
                      <a:r>
                        <a:rPr lang="en-IN" sz="1400" b="1" u="none" strike="noStrike" dirty="0">
                          <a:solidFill>
                            <a:schemeClr val="accent1">
                              <a:lumMod val="20000"/>
                              <a:lumOff val="80000"/>
                            </a:schemeClr>
                          </a:solidFill>
                          <a:effectLst/>
                        </a:rPr>
                        <a:t>18-28</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3.2K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22.1K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9.4K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9.3K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6.5K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3.2K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3.0K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6.7K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63.5K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extLst>
                  <a:ext uri="{0D108BD9-81ED-4DB2-BD59-A6C34878D82A}">
                    <a16:rowId xmlns:a16="http://schemas.microsoft.com/office/drawing/2014/main" val="3020287519"/>
                  </a:ext>
                </a:extLst>
              </a:tr>
              <a:tr h="414368">
                <a:tc>
                  <a:txBody>
                    <a:bodyPr/>
                    <a:lstStyle/>
                    <a:p>
                      <a:pPr algn="ctr" fontAlgn="b"/>
                      <a:r>
                        <a:rPr lang="en-IN" sz="1400" b="1" u="none" strike="noStrike" dirty="0">
                          <a:solidFill>
                            <a:schemeClr val="accent1">
                              <a:lumMod val="20000"/>
                              <a:lumOff val="80000"/>
                            </a:schemeClr>
                          </a:solidFill>
                          <a:effectLst/>
                        </a:rPr>
                        <a:t>29-39</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3.2K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21.6K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9.9K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9.7K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6.4K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3.2K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3.3K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6.3K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63.6K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extLst>
                  <a:ext uri="{0D108BD9-81ED-4DB2-BD59-A6C34878D82A}">
                    <a16:rowId xmlns:a16="http://schemas.microsoft.com/office/drawing/2014/main" val="2367987288"/>
                  </a:ext>
                </a:extLst>
              </a:tr>
              <a:tr h="414368">
                <a:tc>
                  <a:txBody>
                    <a:bodyPr/>
                    <a:lstStyle/>
                    <a:p>
                      <a:pPr algn="ctr" fontAlgn="b"/>
                      <a:r>
                        <a:rPr lang="en-IN" sz="1400" b="1" u="none" strike="noStrike" dirty="0">
                          <a:solidFill>
                            <a:schemeClr val="accent1">
                              <a:lumMod val="20000"/>
                              <a:lumOff val="80000"/>
                            </a:schemeClr>
                          </a:solidFill>
                          <a:effectLst/>
                        </a:rPr>
                        <a:t>40-50</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3.1K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22.1K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9.5K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9.2K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6.4K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3.1K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3.2K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6.4K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63.1K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extLst>
                  <a:ext uri="{0D108BD9-81ED-4DB2-BD59-A6C34878D82A}">
                    <a16:rowId xmlns:a16="http://schemas.microsoft.com/office/drawing/2014/main" val="500786526"/>
                  </a:ext>
                </a:extLst>
              </a:tr>
              <a:tr h="414368">
                <a:tc>
                  <a:txBody>
                    <a:bodyPr/>
                    <a:lstStyle/>
                    <a:p>
                      <a:pPr algn="ctr" fontAlgn="b"/>
                      <a:r>
                        <a:rPr lang="en-IN" sz="1400" b="1" u="none" strike="noStrike" dirty="0">
                          <a:solidFill>
                            <a:schemeClr val="accent1">
                              <a:lumMod val="20000"/>
                              <a:lumOff val="80000"/>
                            </a:schemeClr>
                          </a:solidFill>
                          <a:effectLst/>
                        </a:rPr>
                        <a:t>51-61</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3.1K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21.8K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9.8K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9.4K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6.2K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3.1K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3.1K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6.3K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62.8K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extLst>
                  <a:ext uri="{0D108BD9-81ED-4DB2-BD59-A6C34878D82A}">
                    <a16:rowId xmlns:a16="http://schemas.microsoft.com/office/drawing/2014/main" val="1992772111"/>
                  </a:ext>
                </a:extLst>
              </a:tr>
              <a:tr h="414368">
                <a:tc>
                  <a:txBody>
                    <a:bodyPr/>
                    <a:lstStyle/>
                    <a:p>
                      <a:pPr algn="ctr" fontAlgn="b"/>
                      <a:r>
                        <a:rPr lang="en-IN" sz="1400" b="1" u="none" strike="noStrike" dirty="0">
                          <a:solidFill>
                            <a:schemeClr val="accent1">
                              <a:lumMod val="20000"/>
                              <a:lumOff val="80000"/>
                            </a:schemeClr>
                          </a:solidFill>
                          <a:effectLst/>
                        </a:rPr>
                        <a:t>62-72</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2.3K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15.9K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6.9K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6.6K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4.7K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2.3K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2.3K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a:solidFill>
                            <a:schemeClr val="accent1">
                              <a:lumMod val="20000"/>
                              <a:lumOff val="80000"/>
                            </a:schemeClr>
                          </a:solidFill>
                          <a:effectLst/>
                        </a:rPr>
                        <a:t>4.7K</a:t>
                      </a:r>
                      <a:endParaRPr lang="en-IN" sz="1400" b="1" i="0" u="none" strike="noStrike">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tc>
                  <a:txBody>
                    <a:bodyPr/>
                    <a:lstStyle/>
                    <a:p>
                      <a:pPr algn="ctr" fontAlgn="b"/>
                      <a:r>
                        <a:rPr lang="en-IN" sz="1400" b="1" u="none" strike="noStrike" dirty="0">
                          <a:solidFill>
                            <a:schemeClr val="accent1">
                              <a:lumMod val="20000"/>
                              <a:lumOff val="80000"/>
                            </a:schemeClr>
                          </a:solidFill>
                          <a:effectLst/>
                        </a:rPr>
                        <a:t>45.7K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75000"/>
                      </a:schemeClr>
                    </a:solidFill>
                  </a:tcPr>
                </a:tc>
                <a:extLst>
                  <a:ext uri="{0D108BD9-81ED-4DB2-BD59-A6C34878D82A}">
                    <a16:rowId xmlns:a16="http://schemas.microsoft.com/office/drawing/2014/main" val="3149934245"/>
                  </a:ext>
                </a:extLst>
              </a:tr>
              <a:tr h="414368">
                <a:tc>
                  <a:txBody>
                    <a:bodyPr/>
                    <a:lstStyle/>
                    <a:p>
                      <a:pPr algn="ctr" fontAlgn="b"/>
                      <a:r>
                        <a:rPr lang="en-IN" sz="1400" b="1" u="none" strike="noStrike" dirty="0">
                          <a:solidFill>
                            <a:schemeClr val="accent1">
                              <a:lumMod val="20000"/>
                              <a:lumOff val="80000"/>
                            </a:schemeClr>
                          </a:solidFill>
                          <a:effectLst/>
                        </a:rPr>
                        <a:t>Grand Total</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60000"/>
                        <a:lumOff val="40000"/>
                      </a:schemeClr>
                    </a:solidFill>
                  </a:tcPr>
                </a:tc>
                <a:tc>
                  <a:txBody>
                    <a:bodyPr/>
                    <a:lstStyle/>
                    <a:p>
                      <a:pPr algn="ctr" fontAlgn="b"/>
                      <a:r>
                        <a:rPr lang="en-IN" sz="1400" b="1" u="none" strike="noStrike" dirty="0">
                          <a:solidFill>
                            <a:schemeClr val="accent1">
                              <a:lumMod val="20000"/>
                              <a:lumOff val="80000"/>
                            </a:schemeClr>
                          </a:solidFill>
                          <a:effectLst/>
                        </a:rPr>
                        <a:t>15.0K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60000"/>
                        <a:lumOff val="40000"/>
                      </a:schemeClr>
                    </a:solidFill>
                  </a:tcPr>
                </a:tc>
                <a:tc>
                  <a:txBody>
                    <a:bodyPr/>
                    <a:lstStyle/>
                    <a:p>
                      <a:pPr algn="ctr" fontAlgn="b"/>
                      <a:r>
                        <a:rPr lang="en-IN" sz="1400" b="1" u="none" strike="noStrike" dirty="0">
                          <a:solidFill>
                            <a:schemeClr val="accent1">
                              <a:lumMod val="20000"/>
                              <a:lumOff val="80000"/>
                            </a:schemeClr>
                          </a:solidFill>
                          <a:effectLst/>
                        </a:rPr>
                        <a:t>103.6K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60000"/>
                        <a:lumOff val="40000"/>
                      </a:schemeClr>
                    </a:solidFill>
                  </a:tcPr>
                </a:tc>
                <a:tc>
                  <a:txBody>
                    <a:bodyPr/>
                    <a:lstStyle/>
                    <a:p>
                      <a:pPr algn="ctr" fontAlgn="b"/>
                      <a:r>
                        <a:rPr lang="en-IN" sz="1400" b="1" u="none" strike="noStrike" dirty="0">
                          <a:solidFill>
                            <a:schemeClr val="accent1">
                              <a:lumMod val="20000"/>
                              <a:lumOff val="80000"/>
                            </a:schemeClr>
                          </a:solidFill>
                          <a:effectLst/>
                        </a:rPr>
                        <a:t>45.5K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60000"/>
                        <a:lumOff val="40000"/>
                      </a:schemeClr>
                    </a:solidFill>
                  </a:tcPr>
                </a:tc>
                <a:tc>
                  <a:txBody>
                    <a:bodyPr/>
                    <a:lstStyle/>
                    <a:p>
                      <a:pPr algn="ctr" fontAlgn="b"/>
                      <a:r>
                        <a:rPr lang="en-IN" sz="1400" b="1" u="none" strike="noStrike" dirty="0">
                          <a:solidFill>
                            <a:schemeClr val="accent1">
                              <a:lumMod val="20000"/>
                              <a:lumOff val="80000"/>
                            </a:schemeClr>
                          </a:solidFill>
                          <a:effectLst/>
                        </a:rPr>
                        <a:t>44.3K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60000"/>
                        <a:lumOff val="40000"/>
                      </a:schemeClr>
                    </a:solidFill>
                  </a:tcPr>
                </a:tc>
                <a:tc>
                  <a:txBody>
                    <a:bodyPr/>
                    <a:lstStyle/>
                    <a:p>
                      <a:pPr algn="ctr" fontAlgn="b"/>
                      <a:r>
                        <a:rPr lang="en-IN" sz="1400" b="1" u="none" strike="noStrike" dirty="0">
                          <a:solidFill>
                            <a:schemeClr val="accent1">
                              <a:lumMod val="20000"/>
                              <a:lumOff val="80000"/>
                            </a:schemeClr>
                          </a:solidFill>
                          <a:effectLst/>
                        </a:rPr>
                        <a:t>30.2K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60000"/>
                        <a:lumOff val="40000"/>
                      </a:schemeClr>
                    </a:solidFill>
                  </a:tcPr>
                </a:tc>
                <a:tc>
                  <a:txBody>
                    <a:bodyPr/>
                    <a:lstStyle/>
                    <a:p>
                      <a:pPr algn="ctr" fontAlgn="b"/>
                      <a:r>
                        <a:rPr lang="en-IN" sz="1400" b="1" u="none" strike="noStrike" dirty="0">
                          <a:solidFill>
                            <a:schemeClr val="accent1">
                              <a:lumMod val="20000"/>
                              <a:lumOff val="80000"/>
                            </a:schemeClr>
                          </a:solidFill>
                          <a:effectLst/>
                        </a:rPr>
                        <a:t>14.9K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60000"/>
                        <a:lumOff val="40000"/>
                      </a:schemeClr>
                    </a:solidFill>
                  </a:tcPr>
                </a:tc>
                <a:tc>
                  <a:txBody>
                    <a:bodyPr/>
                    <a:lstStyle/>
                    <a:p>
                      <a:pPr algn="ctr" fontAlgn="b"/>
                      <a:r>
                        <a:rPr lang="en-IN" sz="1400" b="1" u="none" strike="noStrike" dirty="0">
                          <a:solidFill>
                            <a:schemeClr val="accent1">
                              <a:lumMod val="20000"/>
                              <a:lumOff val="80000"/>
                            </a:schemeClr>
                          </a:solidFill>
                          <a:effectLst/>
                        </a:rPr>
                        <a:t>15.0K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60000"/>
                        <a:lumOff val="40000"/>
                      </a:schemeClr>
                    </a:solidFill>
                  </a:tcPr>
                </a:tc>
                <a:tc>
                  <a:txBody>
                    <a:bodyPr/>
                    <a:lstStyle/>
                    <a:p>
                      <a:pPr algn="ctr" fontAlgn="b"/>
                      <a:r>
                        <a:rPr lang="en-IN" sz="1400" b="1" u="none" strike="noStrike" dirty="0">
                          <a:solidFill>
                            <a:schemeClr val="accent1">
                              <a:lumMod val="20000"/>
                              <a:lumOff val="80000"/>
                            </a:schemeClr>
                          </a:solidFill>
                          <a:effectLst/>
                        </a:rPr>
                        <a:t>30.3K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60000"/>
                        <a:lumOff val="40000"/>
                      </a:schemeClr>
                    </a:solidFill>
                  </a:tcPr>
                </a:tc>
                <a:tc>
                  <a:txBody>
                    <a:bodyPr/>
                    <a:lstStyle/>
                    <a:p>
                      <a:pPr algn="ctr" fontAlgn="b"/>
                      <a:r>
                        <a:rPr lang="en-IN" sz="1400" b="1" u="none" strike="noStrike" dirty="0">
                          <a:solidFill>
                            <a:schemeClr val="accent1">
                              <a:lumMod val="20000"/>
                              <a:lumOff val="80000"/>
                            </a:schemeClr>
                          </a:solidFill>
                          <a:effectLst/>
                        </a:rPr>
                        <a:t>298.7K</a:t>
                      </a:r>
                      <a:endParaRPr lang="en-IN" sz="1400" b="1" i="0" u="none" strike="noStrike" dirty="0">
                        <a:solidFill>
                          <a:schemeClr val="accent1">
                            <a:lumMod val="20000"/>
                            <a:lumOff val="80000"/>
                          </a:schemeClr>
                        </a:solidFill>
                        <a:effectLst/>
                        <a:latin typeface="Calibri" panose="020F0502020204030204" pitchFamily="34" charset="0"/>
                      </a:endParaRPr>
                    </a:p>
                  </a:txBody>
                  <a:tcPr marL="7620" marR="7620" marT="7620" marB="0" anchor="ctr">
                    <a:cell3D prstMaterial="dkEdge">
                      <a:bevel/>
                      <a:lightRig rig="flood" dir="t"/>
                    </a:cell3D>
                    <a:solidFill>
                      <a:schemeClr val="accent1">
                        <a:lumMod val="60000"/>
                        <a:lumOff val="40000"/>
                      </a:schemeClr>
                    </a:solidFill>
                  </a:tcPr>
                </a:tc>
                <a:extLst>
                  <a:ext uri="{0D108BD9-81ED-4DB2-BD59-A6C34878D82A}">
                    <a16:rowId xmlns:a16="http://schemas.microsoft.com/office/drawing/2014/main" val="2578390904"/>
                  </a:ext>
                </a:extLst>
              </a:tr>
            </a:tbl>
          </a:graphicData>
        </a:graphic>
      </p:graphicFrame>
      <p:graphicFrame>
        <p:nvGraphicFramePr>
          <p:cNvPr id="11" name="Diagram 10">
            <a:extLst>
              <a:ext uri="{FF2B5EF4-FFF2-40B4-BE49-F238E27FC236}">
                <a16:creationId xmlns:a16="http://schemas.microsoft.com/office/drawing/2014/main" id="{9DFB80DD-B18A-DE5B-BD2D-6F0AF8A5F217}"/>
              </a:ext>
            </a:extLst>
          </p:cNvPr>
          <p:cNvGraphicFramePr/>
          <p:nvPr>
            <p:extLst>
              <p:ext uri="{D42A27DB-BD31-4B8C-83A1-F6EECF244321}">
                <p14:modId xmlns:p14="http://schemas.microsoft.com/office/powerpoint/2010/main" val="818023537"/>
              </p:ext>
            </p:extLst>
          </p:nvPr>
        </p:nvGraphicFramePr>
        <p:xfrm>
          <a:off x="324465" y="3441680"/>
          <a:ext cx="11090788" cy="3139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18527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anim calcmode="lin" valueType="num">
                                      <p:cBhvr>
                                        <p:cTn id="10" dur="500" fill="hold"/>
                                        <p:tgtEl>
                                          <p:spTgt spid="7"/>
                                        </p:tgtEl>
                                        <p:attrNameLst>
                                          <p:attrName>ppt_x</p:attrName>
                                        </p:attrNameLst>
                                      </p:cBhvr>
                                      <p:tavLst>
                                        <p:tav tm="0">
                                          <p:val>
                                            <p:fltVal val="0.5"/>
                                          </p:val>
                                        </p:tav>
                                        <p:tav tm="100000">
                                          <p:val>
                                            <p:strVal val="#ppt_x"/>
                                          </p:val>
                                        </p:tav>
                                      </p:tavLst>
                                    </p:anim>
                                    <p:anim calcmode="lin" valueType="num">
                                      <p:cBhvr>
                                        <p:cTn id="11"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2678</TotalTime>
  <Words>1320</Words>
  <Application>Microsoft Office PowerPoint</Application>
  <PresentationFormat>Widescreen</PresentationFormat>
  <Paragraphs>212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Rockwell</vt:lpstr>
      <vt:lpstr>Rockwell Extra Bold</vt:lpstr>
      <vt:lpstr>Wingdings</vt:lpstr>
      <vt:lpstr>Damask</vt:lpstr>
      <vt:lpstr>DATAMITES CDA INTERNSHIP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Gugan Karunanithi</dc:creator>
  <cp:keywords>PTID-CDA-MAR-23-133</cp:keywords>
  <cp:lastModifiedBy>Gugan k</cp:lastModifiedBy>
  <cp:revision>32</cp:revision>
  <dcterms:created xsi:type="dcterms:W3CDTF">2024-03-19T09:12:14Z</dcterms:created>
  <dcterms:modified xsi:type="dcterms:W3CDTF">2024-04-15T10:56:54Z</dcterms:modified>
</cp:coreProperties>
</file>