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12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3.png" /><Relationship Id="rId11" Type="http://schemas.openxmlformats.org/officeDocument/2006/relationships/image" Target="../media/image18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12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3.png" /><Relationship Id="rId11" Type="http://schemas.openxmlformats.org/officeDocument/2006/relationships/image" Target="../media/image18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2772" y="3015995"/>
            <a:ext cx="143256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04088" y="0"/>
            <a:ext cx="1001998" cy="2031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0748" y="3047"/>
            <a:ext cx="178308" cy="816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620"/>
            <a:ext cx="393192" cy="3496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2148" y="4110228"/>
            <a:ext cx="385572" cy="103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21208" y="3047"/>
            <a:ext cx="289560" cy="1306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660647"/>
            <a:ext cx="332232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46531" y="3047"/>
            <a:ext cx="611124" cy="3020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9075" y="3649979"/>
            <a:ext cx="733806" cy="14935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7952" y="7620"/>
            <a:ext cx="626363" cy="51252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2772" y="3015995"/>
            <a:ext cx="143256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04088" y="0"/>
            <a:ext cx="1001998" cy="2031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0748" y="3047"/>
            <a:ext cx="178308" cy="816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620"/>
            <a:ext cx="393192" cy="3496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2148" y="4110228"/>
            <a:ext cx="385572" cy="103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21208" y="3047"/>
            <a:ext cx="289560" cy="1306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660647"/>
            <a:ext cx="332232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46531" y="3047"/>
            <a:ext cx="611124" cy="3020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9075" y="3649979"/>
            <a:ext cx="733806" cy="14935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7952" y="7620"/>
            <a:ext cx="626363" cy="51252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13" Type="http://schemas.openxmlformats.org/officeDocument/2006/relationships/image" Target="../media/image7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12" Type="http://schemas.openxmlformats.org/officeDocument/2006/relationships/image" Target="../media/image6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9.png" /><Relationship Id="rId10" Type="http://schemas.openxmlformats.org/officeDocument/2006/relationships/image" Target="../media/image4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Relationship Id="rId14" Type="http://schemas.openxmlformats.org/officeDocument/2006/relationships/image" Target="../media/image8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" y="0"/>
            <a:ext cx="873969" cy="1775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662427"/>
            <a:ext cx="164592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360420"/>
            <a:ext cx="182880" cy="17724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7639" y="3649980"/>
            <a:ext cx="732212" cy="14935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29066" y="0"/>
            <a:ext cx="397002" cy="470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648700" y="4163567"/>
            <a:ext cx="381000" cy="9723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723376" y="3047"/>
            <a:ext cx="288035" cy="1295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80119" y="3649979"/>
            <a:ext cx="289559" cy="14858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5952" y="552449"/>
            <a:ext cx="3292094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274" y="1579854"/>
            <a:ext cx="8153450" cy="272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27.jp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12" Type="http://schemas.openxmlformats.org/officeDocument/2006/relationships/image" Target="../media/image26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11" Type="http://schemas.openxmlformats.org/officeDocument/2006/relationships/image" Target="../media/image25.jp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13" Type="http://schemas.openxmlformats.org/officeDocument/2006/relationships/image" Target="../media/image28.jp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12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11" Type="http://schemas.openxmlformats.org/officeDocument/2006/relationships/image" Target="../media/image18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12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11" Type="http://schemas.openxmlformats.org/officeDocument/2006/relationships/image" Target="../media/image18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proconsumercare.com/softouch-anti-germ/" TargetMode="Externa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s!AnWaS2qkkcROgQbEWNNeaZSbqawQ" TargetMode="External" /><Relationship Id="rId2" Type="http://schemas.openxmlformats.org/officeDocument/2006/relationships/hyperlink" Target="https://statusbrew.com/insights/social-media-holiday-calendar/" TargetMode="External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design/DAFQnr5qyDA/cJ4tRABkN3As0MOHSagXNQ/watch?utm_content=DAFQnr5qyDA&amp;utm_campaign=designshare&amp;utm_medium=link&amp;utm_source=publishsharelink" TargetMode="Externa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12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11" Type="http://schemas.openxmlformats.org/officeDocument/2006/relationships/image" Target="../media/image18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33.jp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12" Type="http://schemas.openxmlformats.org/officeDocument/2006/relationships/image" Target="../media/image32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11" Type="http://schemas.openxmlformats.org/officeDocument/2006/relationships/image" Target="../media/image31.jp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 /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20.jp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4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Layout" Target="../slideLayouts/slideLayout4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38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13" Type="http://schemas.openxmlformats.org/officeDocument/2006/relationships/image" Target="../media/image21.jp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12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11" Type="http://schemas.openxmlformats.org/officeDocument/2006/relationships/image" Target="../media/image18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12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11" Type="http://schemas.openxmlformats.org/officeDocument/2006/relationships/image" Target="../media/image18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13" Type="http://schemas.openxmlformats.org/officeDocument/2006/relationships/image" Target="../media/image23.jp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12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11" Type="http://schemas.openxmlformats.org/officeDocument/2006/relationships/image" Target="../media/image18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413" y="1943561"/>
            <a:ext cx="5151120" cy="1043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314" marR="5080" indent="-1619250">
              <a:lnSpc>
                <a:spcPct val="115199"/>
              </a:lnSpc>
              <a:spcBef>
                <a:spcPts val="95"/>
              </a:spcBef>
            </a:pPr>
            <a:r>
              <a:rPr sz="2900" spc="-229" dirty="0"/>
              <a:t>Comprehensive </a:t>
            </a:r>
            <a:r>
              <a:rPr sz="2900" spc="-135" dirty="0"/>
              <a:t>Digital </a:t>
            </a:r>
            <a:r>
              <a:rPr sz="2900" spc="-175" dirty="0"/>
              <a:t>Marketing  </a:t>
            </a:r>
            <a:r>
              <a:rPr sz="2900" spc="-254" dirty="0"/>
              <a:t>Project</a:t>
            </a:r>
            <a:r>
              <a:rPr sz="2900" spc="-55" dirty="0"/>
              <a:t> </a:t>
            </a:r>
            <a:r>
              <a:rPr sz="2900" spc="-305" dirty="0"/>
              <a:t>Work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3041"/>
            <a:ext cx="46818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35" dirty="0">
                <a:solidFill>
                  <a:srgbClr val="FFFFFF"/>
                </a:solidFill>
                <a:latin typeface="Arial"/>
                <a:cs typeface="Arial"/>
              </a:rPr>
              <a:t>COMPETITOR </a:t>
            </a:r>
            <a:r>
              <a:rPr sz="2700" b="0" spc="-85" dirty="0">
                <a:solidFill>
                  <a:srgbClr val="FFFFFF"/>
                </a:solidFill>
                <a:latin typeface="Arial"/>
                <a:cs typeface="Arial"/>
              </a:rPr>
              <a:t>3: </a:t>
            </a:r>
            <a:r>
              <a:rPr sz="2700" b="0" spc="-345" dirty="0">
                <a:solidFill>
                  <a:srgbClr val="FFFFFF"/>
                </a:solidFill>
                <a:latin typeface="Arial"/>
                <a:cs typeface="Arial"/>
              </a:rPr>
              <a:t>SILKY </a:t>
            </a:r>
            <a:r>
              <a:rPr sz="2700" b="0" spc="-254" dirty="0">
                <a:solidFill>
                  <a:srgbClr val="FFFFFF"/>
                </a:solidFill>
                <a:latin typeface="Arial"/>
                <a:cs typeface="Arial"/>
              </a:rPr>
              <a:t>SMOOTH</a:t>
            </a:r>
            <a:r>
              <a:rPr sz="2700" b="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16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10000"/>
              </a:lnSpc>
              <a:spcBef>
                <a:spcPts val="100"/>
              </a:spcBef>
            </a:pPr>
            <a:r>
              <a:rPr spc="-155" dirty="0"/>
              <a:t>Silky </a:t>
            </a:r>
            <a:r>
              <a:rPr spc="-235" dirty="0"/>
              <a:t>Smooth </a:t>
            </a:r>
            <a:r>
              <a:rPr spc="-170" dirty="0"/>
              <a:t>is </a:t>
            </a:r>
            <a:r>
              <a:rPr spc="-65" dirty="0"/>
              <a:t>a </a:t>
            </a:r>
            <a:r>
              <a:rPr spc="-175" dirty="0"/>
              <a:t>soft </a:t>
            </a:r>
            <a:r>
              <a:rPr spc="-215" dirty="0"/>
              <a:t>touch </a:t>
            </a:r>
            <a:r>
              <a:rPr spc="-145" dirty="0"/>
              <a:t>fabric </a:t>
            </a:r>
            <a:r>
              <a:rPr spc="-170" dirty="0"/>
              <a:t>conditioner </a:t>
            </a:r>
            <a:r>
              <a:rPr spc="-135" dirty="0"/>
              <a:t>that </a:t>
            </a:r>
            <a:r>
              <a:rPr spc="-175" dirty="0"/>
              <a:t>prides </a:t>
            </a:r>
            <a:r>
              <a:rPr spc="-130" dirty="0"/>
              <a:t>itself </a:t>
            </a:r>
            <a:r>
              <a:rPr spc="-185" dirty="0"/>
              <a:t>on  </a:t>
            </a:r>
            <a:r>
              <a:rPr spc="-170" dirty="0"/>
              <a:t>its </a:t>
            </a:r>
            <a:r>
              <a:rPr spc="-85" dirty="0"/>
              <a:t>ability </a:t>
            </a:r>
            <a:r>
              <a:rPr spc="-175" dirty="0"/>
              <a:t>to </a:t>
            </a:r>
            <a:r>
              <a:rPr spc="-155" dirty="0"/>
              <a:t>provide </a:t>
            </a:r>
            <a:r>
              <a:rPr spc="-135" dirty="0"/>
              <a:t>long-lasting </a:t>
            </a:r>
            <a:r>
              <a:rPr spc="-200" dirty="0"/>
              <a:t>freshness </a:t>
            </a:r>
            <a:r>
              <a:rPr spc="-145" dirty="0"/>
              <a:t>and </a:t>
            </a:r>
            <a:r>
              <a:rPr spc="-204" dirty="0"/>
              <a:t>softness </a:t>
            </a:r>
            <a:r>
              <a:rPr spc="-175" dirty="0"/>
              <a:t>to </a:t>
            </a:r>
            <a:r>
              <a:rPr spc="-185" dirty="0"/>
              <a:t>clothes.  </a:t>
            </a:r>
            <a:r>
              <a:rPr spc="-175" dirty="0"/>
              <a:t>Their </a:t>
            </a:r>
            <a:r>
              <a:rPr spc="-160" dirty="0"/>
              <a:t>unique </a:t>
            </a:r>
            <a:r>
              <a:rPr spc="-140" dirty="0"/>
              <a:t>selling </a:t>
            </a:r>
            <a:r>
              <a:rPr spc="-155" dirty="0"/>
              <a:t>point </a:t>
            </a:r>
            <a:r>
              <a:rPr spc="-170" dirty="0"/>
              <a:t>is </a:t>
            </a:r>
            <a:r>
              <a:rPr spc="-150" dirty="0"/>
              <a:t>their </a:t>
            </a:r>
            <a:r>
              <a:rPr spc="-220" dirty="0"/>
              <a:t>use </a:t>
            </a:r>
            <a:r>
              <a:rPr spc="-114" dirty="0"/>
              <a:t>of </a:t>
            </a:r>
            <a:r>
              <a:rPr spc="-120" dirty="0"/>
              <a:t>natural </a:t>
            </a:r>
            <a:r>
              <a:rPr spc="-160" dirty="0"/>
              <a:t>ingredients, </a:t>
            </a:r>
            <a:r>
              <a:rPr spc="-254" dirty="0"/>
              <a:t>such  </a:t>
            </a:r>
            <a:r>
              <a:rPr spc="-180" dirty="0"/>
              <a:t>as </a:t>
            </a:r>
            <a:r>
              <a:rPr spc="-120" dirty="0"/>
              <a:t>aloe vera </a:t>
            </a:r>
            <a:r>
              <a:rPr spc="-150" dirty="0"/>
              <a:t>and </a:t>
            </a:r>
            <a:r>
              <a:rPr spc="-135" dirty="0"/>
              <a:t>lavender, </a:t>
            </a:r>
            <a:r>
              <a:rPr spc="-145" dirty="0"/>
              <a:t>which </a:t>
            </a:r>
            <a:r>
              <a:rPr spc="-125" dirty="0"/>
              <a:t>are </a:t>
            </a:r>
            <a:r>
              <a:rPr spc="-150" dirty="0"/>
              <a:t>known </a:t>
            </a:r>
            <a:r>
              <a:rPr spc="-145" dirty="0"/>
              <a:t>for </a:t>
            </a:r>
            <a:r>
              <a:rPr spc="-150" dirty="0"/>
              <a:t>their </a:t>
            </a:r>
            <a:r>
              <a:rPr spc="-180" dirty="0"/>
              <a:t>soothing  </a:t>
            </a:r>
            <a:r>
              <a:rPr spc="-160" dirty="0"/>
              <a:t>properties. </a:t>
            </a:r>
            <a:r>
              <a:rPr spc="-114" dirty="0"/>
              <a:t>In </a:t>
            </a:r>
            <a:r>
              <a:rPr spc="-125" dirty="0"/>
              <a:t>addition, </a:t>
            </a:r>
            <a:r>
              <a:rPr spc="-155" dirty="0"/>
              <a:t>Silky </a:t>
            </a:r>
            <a:r>
              <a:rPr spc="-229" dirty="0"/>
              <a:t>Smooth </a:t>
            </a:r>
            <a:r>
              <a:rPr spc="-170" dirty="0"/>
              <a:t>claims </a:t>
            </a:r>
            <a:r>
              <a:rPr spc="-175" dirty="0"/>
              <a:t>to </a:t>
            </a:r>
            <a:r>
              <a:rPr spc="-180" dirty="0"/>
              <a:t>be </a:t>
            </a:r>
            <a:r>
              <a:rPr spc="-145" dirty="0"/>
              <a:t>eco-friendly,  </a:t>
            </a:r>
            <a:r>
              <a:rPr spc="-180" dirty="0"/>
              <a:t>using </a:t>
            </a:r>
            <a:r>
              <a:rPr spc="-140" dirty="0"/>
              <a:t>biodegradable </a:t>
            </a:r>
            <a:r>
              <a:rPr spc="-135" dirty="0"/>
              <a:t>materials </a:t>
            </a:r>
            <a:r>
              <a:rPr spc="-114" dirty="0"/>
              <a:t>in </a:t>
            </a:r>
            <a:r>
              <a:rPr spc="-150" dirty="0"/>
              <a:t>their </a:t>
            </a:r>
            <a:r>
              <a:rPr spc="-155" dirty="0"/>
              <a:t>packaging </a:t>
            </a:r>
            <a:r>
              <a:rPr spc="-145" dirty="0"/>
              <a:t>and </a:t>
            </a:r>
            <a:r>
              <a:rPr spc="-185" dirty="0"/>
              <a:t>production  </a:t>
            </a:r>
            <a:r>
              <a:rPr spc="-220" dirty="0"/>
              <a:t>process.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" y="0"/>
            <a:ext cx="873969" cy="177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2427"/>
            <a:ext cx="164592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0420"/>
            <a:ext cx="900430" cy="1783080"/>
            <a:chOff x="0" y="3360420"/>
            <a:chExt cx="900430" cy="1783080"/>
          </a:xfrm>
        </p:grpSpPr>
        <p:sp>
          <p:nvSpPr>
            <p:cNvPr id="6" name="object 6"/>
            <p:cNvSpPr/>
            <p:nvPr/>
          </p:nvSpPr>
          <p:spPr>
            <a:xfrm>
              <a:off x="0" y="3360420"/>
              <a:ext cx="182880" cy="17724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39" y="3649980"/>
              <a:ext cx="732212" cy="1493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529066" y="0"/>
            <a:ext cx="397002" cy="470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8700" y="4163567"/>
            <a:ext cx="381000" cy="972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23376" y="3047"/>
            <a:ext cx="288035" cy="1295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496055" y="1427988"/>
            <a:ext cx="5374005" cy="3708400"/>
            <a:chOff x="3496055" y="1427988"/>
            <a:chExt cx="5374005" cy="3708400"/>
          </a:xfrm>
        </p:grpSpPr>
        <p:sp>
          <p:nvSpPr>
            <p:cNvPr id="12" name="object 12"/>
            <p:cNvSpPr/>
            <p:nvPr/>
          </p:nvSpPr>
          <p:spPr>
            <a:xfrm>
              <a:off x="8580120" y="3649980"/>
              <a:ext cx="289559" cy="1485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6055" y="1427988"/>
              <a:ext cx="2685288" cy="23835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81344" y="1548384"/>
              <a:ext cx="2683763" cy="21427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56868" y="378917"/>
            <a:ext cx="66078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1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3600" b="0" spc="-3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b="0" spc="-47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3600" b="0" spc="-405" dirty="0">
                <a:solidFill>
                  <a:srgbClr val="FFFFFF"/>
                </a:solidFill>
                <a:latin typeface="Arial"/>
                <a:cs typeface="Arial"/>
              </a:rPr>
              <a:t>TOUCH</a:t>
            </a:r>
            <a:r>
              <a:rPr sz="3600" b="0" spc="-6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0" spc="-49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0227" y="1409700"/>
            <a:ext cx="2609088" cy="24856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772" y="3015995"/>
            <a:ext cx="143256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0748" y="0"/>
            <a:ext cx="1055370" cy="2032000"/>
            <a:chOff x="650748" y="0"/>
            <a:chExt cx="1055370" cy="2032000"/>
          </a:xfrm>
        </p:grpSpPr>
        <p:sp>
          <p:nvSpPr>
            <p:cNvPr id="5" name="object 5"/>
            <p:cNvSpPr/>
            <p:nvPr/>
          </p:nvSpPr>
          <p:spPr>
            <a:xfrm>
              <a:off x="704088" y="0"/>
              <a:ext cx="1001998" cy="2031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748" y="3047"/>
              <a:ext cx="178308" cy="816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7620"/>
            <a:ext cx="393192" cy="3496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148" y="4110228"/>
            <a:ext cx="385572" cy="103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208" y="3047"/>
            <a:ext cx="289560" cy="1306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660647"/>
            <a:ext cx="332232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31" y="3047"/>
            <a:ext cx="611124" cy="3020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7952" y="7620"/>
            <a:ext cx="1344930" cy="5135880"/>
            <a:chOff x="377952" y="7620"/>
            <a:chExt cx="1344930" cy="5135880"/>
          </a:xfrm>
        </p:grpSpPr>
        <p:sp>
          <p:nvSpPr>
            <p:cNvPr id="13" name="object 13"/>
            <p:cNvSpPr/>
            <p:nvPr/>
          </p:nvSpPr>
          <p:spPr>
            <a:xfrm>
              <a:off x="989075" y="3649979"/>
              <a:ext cx="733806" cy="1493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52" y="7620"/>
              <a:ext cx="626363" cy="51252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49883" y="87579"/>
            <a:ext cx="71202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Part </a:t>
            </a:r>
            <a:r>
              <a:rPr spc="-95" dirty="0"/>
              <a:t>1: </a:t>
            </a:r>
            <a:r>
              <a:rPr spc="-175" dirty="0"/>
              <a:t>Brand </a:t>
            </a:r>
            <a:r>
              <a:rPr spc="-155" dirty="0"/>
              <a:t>study, Competitor </a:t>
            </a:r>
            <a:r>
              <a:rPr spc="-114" dirty="0"/>
              <a:t>Analysis </a:t>
            </a:r>
            <a:r>
              <a:rPr spc="-175" dirty="0"/>
              <a:t>&amp; </a:t>
            </a:r>
            <a:r>
              <a:rPr spc="-160" dirty="0"/>
              <a:t>Buyer’s/Audience’s</a:t>
            </a:r>
            <a:r>
              <a:rPr spc="-100" dirty="0"/>
              <a:t> </a:t>
            </a:r>
            <a:r>
              <a:rPr spc="-180" dirty="0"/>
              <a:t>Persona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863" y="341121"/>
            <a:ext cx="824992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SzPct val="77777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Buyer's/Audience's 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Persona: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Clearly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define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audience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chosen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brand. 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Consider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demographics,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psychographics,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behaviors,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interests.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329565" marR="5267960">
              <a:lnSpc>
                <a:spcPct val="100000"/>
              </a:lnSpc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condisitoner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25-45</a:t>
            </a:r>
            <a:endParaRPr sz="1800">
              <a:latin typeface="Arial"/>
              <a:cs typeface="Arial"/>
            </a:endParaRPr>
          </a:p>
          <a:p>
            <a:pPr marL="329565" marR="5448300">
              <a:lnSpc>
                <a:spcPct val="100000"/>
              </a:lnSpc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Men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primarily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females  </a:t>
            </a:r>
            <a:r>
              <a:rPr sz="1800" spc="-254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Married/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unmarried</a:t>
            </a:r>
            <a:endParaRPr sz="1800">
              <a:latin typeface="Arial"/>
              <a:cs typeface="Arial"/>
            </a:endParaRPr>
          </a:p>
          <a:p>
            <a:pPr marL="329565" marR="3876040">
              <a:lnSpc>
                <a:spcPct val="100000"/>
              </a:lnSpc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cities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Mumbai, Delhi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vskp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etc. 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Tier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tier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cities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villages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Median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household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income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70" dirty="0">
                <a:solidFill>
                  <a:srgbClr val="FFFFFF"/>
                </a:solidFill>
                <a:latin typeface="Arial"/>
                <a:cs typeface="Arial"/>
              </a:rPr>
              <a:t>₹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60,000.</a:t>
            </a:r>
            <a:endParaRPr sz="1800">
              <a:latin typeface="Arial"/>
              <a:cs typeface="Arial"/>
            </a:endParaRPr>
          </a:p>
          <a:p>
            <a:pPr marL="329565" marR="602615">
              <a:lnSpc>
                <a:spcPct val="100000"/>
              </a:lnSpc>
            </a:pP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Typically college-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educated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reside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Urban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suburban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area. 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is used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Genders,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females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purchasers. 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status: 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Tv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ads,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media.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quality: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priceless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lasting.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30396" y="1211580"/>
            <a:ext cx="5213604" cy="16459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772" y="3015995"/>
            <a:ext cx="143256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0748" y="0"/>
            <a:ext cx="1055370" cy="2032000"/>
            <a:chOff x="650748" y="0"/>
            <a:chExt cx="1055370" cy="2032000"/>
          </a:xfrm>
        </p:grpSpPr>
        <p:sp>
          <p:nvSpPr>
            <p:cNvPr id="5" name="object 5"/>
            <p:cNvSpPr/>
            <p:nvPr/>
          </p:nvSpPr>
          <p:spPr>
            <a:xfrm>
              <a:off x="704088" y="0"/>
              <a:ext cx="1001998" cy="2031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748" y="3047"/>
              <a:ext cx="178308" cy="816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7620"/>
            <a:ext cx="393192" cy="3496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148" y="4110228"/>
            <a:ext cx="385572" cy="103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208" y="3047"/>
            <a:ext cx="289560" cy="1306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660647"/>
            <a:ext cx="332232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31" y="3047"/>
            <a:ext cx="611124" cy="3020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7952" y="7620"/>
            <a:ext cx="1344930" cy="5135880"/>
            <a:chOff x="377952" y="7620"/>
            <a:chExt cx="1344930" cy="5135880"/>
          </a:xfrm>
        </p:grpSpPr>
        <p:sp>
          <p:nvSpPr>
            <p:cNvPr id="13" name="object 13"/>
            <p:cNvSpPr/>
            <p:nvPr/>
          </p:nvSpPr>
          <p:spPr>
            <a:xfrm>
              <a:off x="989075" y="3649979"/>
              <a:ext cx="733806" cy="1493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52" y="7620"/>
              <a:ext cx="626363" cy="51252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Part </a:t>
            </a:r>
            <a:r>
              <a:rPr spc="-100" dirty="0"/>
              <a:t>2: </a:t>
            </a:r>
            <a:r>
              <a:rPr spc="-270" dirty="0"/>
              <a:t>SEO </a:t>
            </a:r>
            <a:r>
              <a:rPr spc="-175" dirty="0"/>
              <a:t>&amp; </a:t>
            </a:r>
            <a:r>
              <a:rPr spc="-130" dirty="0"/>
              <a:t>Keyword</a:t>
            </a:r>
            <a:r>
              <a:rPr spc="-95" dirty="0"/>
              <a:t> </a:t>
            </a:r>
            <a:r>
              <a:rPr spc="-195" dirty="0"/>
              <a:t>Research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94054" y="1400378"/>
            <a:ext cx="7129780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17500">
              <a:lnSpc>
                <a:spcPct val="100000"/>
              </a:lnSpc>
              <a:spcBef>
                <a:spcPts val="100"/>
              </a:spcBef>
              <a:buSzPct val="77777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254" dirty="0">
                <a:solidFill>
                  <a:srgbClr val="FFFFFF"/>
                </a:solidFill>
                <a:latin typeface="Arial"/>
                <a:cs typeface="Arial"/>
              </a:rPr>
              <a:t>SEO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Audit: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SEO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audit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brands</a:t>
            </a:r>
            <a:r>
              <a:rPr sz="18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1800">
              <a:latin typeface="Arial"/>
              <a:cs typeface="Arial"/>
            </a:endParaRPr>
          </a:p>
          <a:p>
            <a:pPr marL="469265" marR="5080" indent="-317500">
              <a:lnSpc>
                <a:spcPct val="100000"/>
              </a:lnSpc>
              <a:spcBef>
                <a:spcPts val="5"/>
              </a:spcBef>
              <a:buSzPct val="77777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Keyword 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Research: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Define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Objectives,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Brainstorm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Seed 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Keywords,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Utilize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Keyword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(SEMrush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Moz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Keyword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Explorer),Analyze Competitor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Keywords,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Long-tail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Keyword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Exploration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(specific,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longer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phrases)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align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research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objectives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lower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competition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higher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conversion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potential.</a:t>
            </a:r>
            <a:endParaRPr sz="1800">
              <a:latin typeface="Arial"/>
              <a:cs typeface="Arial"/>
            </a:endParaRPr>
          </a:p>
          <a:p>
            <a:pPr marL="469265" indent="-317500">
              <a:lnSpc>
                <a:spcPct val="100000"/>
              </a:lnSpc>
              <a:buSzPct val="77777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Optimization: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Meta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Tag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optimization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Reflect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conducting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keyword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SEO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provided.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365760">
              <a:lnSpc>
                <a:spcPct val="100000"/>
              </a:lnSpc>
              <a:spcBef>
                <a:spcPts val="5"/>
              </a:spcBef>
            </a:pP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challenges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faced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research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phase,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key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gained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keyword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3041"/>
            <a:ext cx="16090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65" dirty="0">
                <a:solidFill>
                  <a:srgbClr val="FFFFFF"/>
                </a:solidFill>
                <a:latin typeface="Arial"/>
                <a:cs typeface="Arial"/>
              </a:rPr>
              <a:t>SEO</a:t>
            </a:r>
            <a:r>
              <a:rPr sz="27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295" dirty="0">
                <a:solidFill>
                  <a:srgbClr val="FFFFFF"/>
                </a:solidFill>
                <a:latin typeface="Arial"/>
                <a:cs typeface="Arial"/>
              </a:rPr>
              <a:t>AUDIT: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02028"/>
            <a:ext cx="8234045" cy="30448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SEO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Audit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spc="50" dirty="0">
                <a:solidFill>
                  <a:srgbClr val="B8F955"/>
                </a:solidFill>
                <a:latin typeface="Arial"/>
                <a:cs typeface="Arial"/>
              </a:rPr>
              <a:t> </a:t>
            </a:r>
            <a:r>
              <a:rPr sz="1800" u="heavy" spc="-7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https://wiproconsumercare.com/softouch-anti-germ/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1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SEO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ordinary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conditioner.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stands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rest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eco-friendliness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affordability.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Unlike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conditioners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market,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SEO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natural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ingredients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gentle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clothes.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enjoy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softer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comfortable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clothes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harming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planet.In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conclusion,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SEO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perfect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anyone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looking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clothes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comfortable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extending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life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garments.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Conditioner,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say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goodbye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static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cling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hello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longer-lasting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fabrics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feel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great.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7236"/>
            <a:ext cx="314198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00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sz="2700" b="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430" dirty="0">
                <a:solidFill>
                  <a:srgbClr val="FFFFFF"/>
                </a:solidFill>
                <a:latin typeface="Arial"/>
                <a:cs typeface="Arial"/>
              </a:rPr>
              <a:t>RESEARCH: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468" y="737082"/>
            <a:ext cx="8142605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2715" indent="-342900">
              <a:lnSpc>
                <a:spcPct val="120000"/>
              </a:lnSpc>
              <a:spcBef>
                <a:spcPts val="100"/>
              </a:spcBef>
              <a:buSzPct val="105882"/>
              <a:buChar char="●"/>
              <a:tabLst>
                <a:tab pos="354965" algn="l"/>
                <a:tab pos="355600" algn="l"/>
              </a:tabLst>
            </a:pPr>
            <a:r>
              <a:rPr sz="1700" spc="-1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objectives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multi-faceted. 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foremost, </a:t>
            </a: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aim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product. </a:t>
            </a:r>
            <a:r>
              <a:rPr sz="1700" spc="-2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involve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analyzing 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demographic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data, 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surveying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potential </a:t>
            </a:r>
            <a:r>
              <a:rPr sz="1700" spc="-165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their laundry 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habits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preferences.</a:t>
            </a:r>
            <a:endParaRPr sz="1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buSzPct val="105882"/>
              <a:buChar char="●"/>
              <a:tabLst>
                <a:tab pos="354965" algn="l"/>
                <a:tab pos="355600" algn="l"/>
              </a:tabLst>
            </a:pPr>
            <a:r>
              <a:rPr sz="1700" spc="-1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addition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market,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seek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consumer 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preferences </a:t>
            </a:r>
            <a:r>
              <a:rPr sz="1700" spc="-15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700" spc="-190" dirty="0">
                <a:solidFill>
                  <a:srgbClr val="FFFFFF"/>
                </a:solidFill>
                <a:latin typeface="Arial"/>
                <a:cs typeface="Arial"/>
              </a:rPr>
              <a:t>comes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softeners. </a:t>
            </a:r>
            <a:r>
              <a:rPr sz="1700" spc="-2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involve </a:t>
            </a: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conducting 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focus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groups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surveys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gather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feedback </a:t>
            </a:r>
            <a:r>
              <a:rPr sz="1700" spc="-1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factors </a:t>
            </a:r>
            <a:r>
              <a:rPr sz="1700" spc="-204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700" spc="-150" dirty="0">
                <a:solidFill>
                  <a:srgbClr val="FFFFFF"/>
                </a:solidFill>
                <a:latin typeface="Arial"/>
                <a:cs typeface="Arial"/>
              </a:rPr>
              <a:t>as scent,</a:t>
            </a:r>
            <a:r>
              <a:rPr sz="17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texture,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packaging.</a:t>
            </a:r>
            <a:endParaRPr sz="1700">
              <a:latin typeface="Arial"/>
              <a:cs typeface="Arial"/>
            </a:endParaRPr>
          </a:p>
          <a:p>
            <a:pPr marL="355600" marR="69215" indent="-342900">
              <a:lnSpc>
                <a:spcPct val="120000"/>
              </a:lnSpc>
              <a:buSzPct val="105882"/>
              <a:buChar char="●"/>
              <a:tabLst>
                <a:tab pos="354965" algn="l"/>
                <a:tab pos="355600" algn="l"/>
              </a:tabLst>
            </a:pP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Finally,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aim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evaluate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 effectiveness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comparison </a:t>
            </a:r>
            <a:r>
              <a:rPr sz="17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softeners </a:t>
            </a:r>
            <a:r>
              <a:rPr sz="1700" spc="-1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market. </a:t>
            </a:r>
            <a:r>
              <a:rPr sz="1700" spc="-2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involve </a:t>
            </a: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conducting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125" dirty="0">
                <a:solidFill>
                  <a:srgbClr val="FFFFFF"/>
                </a:solidFill>
                <a:latin typeface="Arial"/>
                <a:cs typeface="Arial"/>
              </a:rPr>
              <a:t>strengths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700" spc="-160" dirty="0">
                <a:solidFill>
                  <a:srgbClr val="FFFFFF"/>
                </a:solidFill>
                <a:latin typeface="Arial"/>
                <a:cs typeface="Arial"/>
              </a:rPr>
              <a:t>weaknesses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product.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3041"/>
            <a:ext cx="79914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204" dirty="0">
                <a:solidFill>
                  <a:srgbClr val="FFFFFF"/>
                </a:solidFill>
                <a:latin typeface="Arial"/>
                <a:cs typeface="Arial"/>
              </a:rPr>
              <a:t>OPTIMIZING </a:t>
            </a:r>
            <a:r>
              <a:rPr sz="2700" b="0" spc="-35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2700" b="0" spc="-30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2700" b="0" spc="-37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2700" b="0" spc="-275" dirty="0">
                <a:solidFill>
                  <a:srgbClr val="FFFFFF"/>
                </a:solidFill>
                <a:latin typeface="Arial"/>
                <a:cs typeface="Arial"/>
              </a:rPr>
              <a:t>CONDITIONER</a:t>
            </a:r>
            <a:r>
              <a:rPr sz="2700" b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335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02028"/>
            <a:ext cx="8130540" cy="30448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Optimizing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Conditioner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endParaRPr sz="1800">
              <a:latin typeface="Arial"/>
              <a:cs typeface="Arial"/>
            </a:endParaRPr>
          </a:p>
          <a:p>
            <a:pPr marL="354965" marR="37465" indent="-342900">
              <a:lnSpc>
                <a:spcPct val="110000"/>
              </a:lnSpc>
              <a:buChar char="●"/>
              <a:tabLst>
                <a:tab pos="354965" algn="l"/>
                <a:tab pos="355600" algn="l"/>
                <a:tab pos="4361180" algn="l"/>
              </a:tabLst>
            </a:pP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ensure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conditioner,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important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right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amount.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too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little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desired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softness,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while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too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much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leave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residue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clothes.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Check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label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instructions 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much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size	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water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hardness.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Market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heavy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Research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1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crucial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analysis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phase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conditioner.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consumer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preferences,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trends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competition.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conducting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research,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gather  valuable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inform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8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product.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349" y="3558921"/>
            <a:ext cx="2458720" cy="13970"/>
          </a:xfrm>
          <a:custGeom>
            <a:avLst/>
            <a:gdLst/>
            <a:ahLst/>
            <a:cxnLst/>
            <a:rect l="l" t="t" r="r" b="b"/>
            <a:pathLst>
              <a:path w="2458720" h="13970">
                <a:moveTo>
                  <a:pt x="2458212" y="0"/>
                </a:moveTo>
                <a:lnTo>
                  <a:pt x="0" y="0"/>
                </a:lnTo>
                <a:lnTo>
                  <a:pt x="0" y="13715"/>
                </a:lnTo>
                <a:lnTo>
                  <a:pt x="2458212" y="13715"/>
                </a:lnTo>
                <a:lnTo>
                  <a:pt x="2458212" y="0"/>
                </a:lnTo>
                <a:close/>
              </a:path>
            </a:pathLst>
          </a:custGeom>
          <a:solidFill>
            <a:srgbClr val="B8F9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3366" y="294258"/>
            <a:ext cx="41757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40" dirty="0">
                <a:solidFill>
                  <a:srgbClr val="434343"/>
                </a:solidFill>
                <a:latin typeface="Arial"/>
                <a:cs typeface="Arial"/>
              </a:rPr>
              <a:t>Part </a:t>
            </a:r>
            <a:r>
              <a:rPr sz="1700" b="1" spc="-85" dirty="0">
                <a:solidFill>
                  <a:srgbClr val="434343"/>
                </a:solidFill>
                <a:latin typeface="Arial"/>
                <a:cs typeface="Arial"/>
              </a:rPr>
              <a:t>3: </a:t>
            </a:r>
            <a:r>
              <a:rPr sz="1700" b="1" spc="-150" dirty="0">
                <a:solidFill>
                  <a:srgbClr val="434343"/>
                </a:solidFill>
                <a:latin typeface="Arial"/>
                <a:cs typeface="Arial"/>
              </a:rPr>
              <a:t>Content </a:t>
            </a:r>
            <a:r>
              <a:rPr sz="1700" b="1" spc="-114" dirty="0">
                <a:solidFill>
                  <a:srgbClr val="434343"/>
                </a:solidFill>
                <a:latin typeface="Arial"/>
                <a:cs typeface="Arial"/>
              </a:rPr>
              <a:t>Ideas </a:t>
            </a:r>
            <a:r>
              <a:rPr sz="1700" b="1" spc="-105" dirty="0">
                <a:solidFill>
                  <a:srgbClr val="434343"/>
                </a:solidFill>
                <a:latin typeface="Arial"/>
                <a:cs typeface="Arial"/>
              </a:rPr>
              <a:t>and Marketing</a:t>
            </a:r>
            <a:r>
              <a:rPr sz="1700" b="1" spc="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700" b="1" spc="-135" dirty="0">
                <a:solidFill>
                  <a:srgbClr val="434343"/>
                </a:solidFill>
                <a:latin typeface="Arial"/>
                <a:cs typeface="Arial"/>
              </a:rPr>
              <a:t>Strategies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575" y="1106804"/>
            <a:ext cx="869315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17500">
              <a:lnSpc>
                <a:spcPct val="100000"/>
              </a:lnSpc>
              <a:spcBef>
                <a:spcPts val="100"/>
              </a:spcBef>
              <a:buSzPct val="77777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Idea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Generation 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Strategy: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calendar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remaining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month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July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brainstorming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themes,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exploring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formats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blog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posts,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videos,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infographics,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podcasts,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interactive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quizzes,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scheduling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publication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dates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mainly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Facebook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Instagram.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And include the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strategy,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aim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idea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behind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these posts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story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125" dirty="0">
                <a:solidFill>
                  <a:srgbClr val="B8F955"/>
                </a:solidFill>
                <a:latin typeface="Arial"/>
                <a:cs typeface="Arial"/>
                <a:hlinkClick r:id="rId2"/>
              </a:rPr>
              <a:t>Content </a:t>
            </a:r>
            <a:r>
              <a:rPr sz="1800" spc="-75" dirty="0">
                <a:solidFill>
                  <a:srgbClr val="B8F955"/>
                </a:solidFill>
                <a:latin typeface="Arial"/>
                <a:cs typeface="Arial"/>
                <a:hlinkClick r:id="rId2"/>
              </a:rPr>
              <a:t>Calendar </a:t>
            </a:r>
            <a:r>
              <a:rPr sz="1800" spc="-120" dirty="0">
                <a:solidFill>
                  <a:srgbClr val="B8F955"/>
                </a:solidFill>
                <a:latin typeface="Arial"/>
                <a:cs typeface="Arial"/>
                <a:hlinkClick r:id="rId2"/>
              </a:rPr>
              <a:t>Example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(Try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month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July)</a:t>
            </a:r>
            <a:endParaRPr sz="1800">
              <a:latin typeface="Arial"/>
              <a:cs typeface="Arial"/>
            </a:endParaRPr>
          </a:p>
          <a:p>
            <a:pPr marL="12700" marR="3005455" indent="1206500">
              <a:lnSpc>
                <a:spcPct val="100000"/>
              </a:lnSpc>
            </a:pP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Calender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July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sz="1800" b="1" spc="-125" dirty="0">
                <a:solidFill>
                  <a:srgbClr val="B8F955"/>
                </a:solidFill>
                <a:latin typeface="Arial"/>
                <a:cs typeface="Arial"/>
                <a:hlinkClick r:id="rId3"/>
              </a:rPr>
              <a:t>https://1drv.ms/w/s!AnWaS2qkkcROgQbEWNNeaZSbqawQ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149" y="4107573"/>
            <a:ext cx="5669280" cy="13970"/>
          </a:xfrm>
          <a:custGeom>
            <a:avLst/>
            <a:gdLst/>
            <a:ahLst/>
            <a:cxnLst/>
            <a:rect l="l" t="t" r="r" b="b"/>
            <a:pathLst>
              <a:path w="5669280" h="13970">
                <a:moveTo>
                  <a:pt x="5669280" y="0"/>
                </a:moveTo>
                <a:lnTo>
                  <a:pt x="0" y="0"/>
                </a:lnTo>
                <a:lnTo>
                  <a:pt x="0" y="13716"/>
                </a:lnTo>
                <a:lnTo>
                  <a:pt x="5669280" y="13716"/>
                </a:lnTo>
                <a:lnTo>
                  <a:pt x="5669280" y="0"/>
                </a:lnTo>
                <a:close/>
              </a:path>
            </a:pathLst>
          </a:custGeom>
          <a:solidFill>
            <a:srgbClr val="B8F95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" y="0"/>
            <a:ext cx="873969" cy="177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2427"/>
            <a:ext cx="164592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0420"/>
            <a:ext cx="900430" cy="1783080"/>
            <a:chOff x="0" y="3360420"/>
            <a:chExt cx="900430" cy="1783080"/>
          </a:xfrm>
        </p:grpSpPr>
        <p:sp>
          <p:nvSpPr>
            <p:cNvPr id="6" name="object 6"/>
            <p:cNvSpPr/>
            <p:nvPr/>
          </p:nvSpPr>
          <p:spPr>
            <a:xfrm>
              <a:off x="0" y="3360420"/>
              <a:ext cx="182880" cy="17724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39" y="3649980"/>
              <a:ext cx="732212" cy="1493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529066" y="0"/>
            <a:ext cx="397002" cy="470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8700" y="4163567"/>
            <a:ext cx="381000" cy="972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23376" y="3047"/>
            <a:ext cx="288035" cy="1295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80119" y="3649979"/>
            <a:ext cx="289559" cy="14858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6580" y="86359"/>
            <a:ext cx="8535670" cy="4010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365" algn="ctr">
              <a:lnSpc>
                <a:spcPct val="100000"/>
              </a:lnSpc>
              <a:spcBef>
                <a:spcPts val="105"/>
              </a:spcBef>
            </a:pPr>
            <a:r>
              <a:rPr sz="1700" b="1" spc="-140" dirty="0">
                <a:solidFill>
                  <a:srgbClr val="434343"/>
                </a:solidFill>
                <a:latin typeface="Arial"/>
                <a:cs typeface="Arial"/>
              </a:rPr>
              <a:t>Part </a:t>
            </a:r>
            <a:r>
              <a:rPr sz="1700" b="1" spc="-85" dirty="0">
                <a:solidFill>
                  <a:srgbClr val="434343"/>
                </a:solidFill>
                <a:latin typeface="Arial"/>
                <a:cs typeface="Arial"/>
              </a:rPr>
              <a:t>3: </a:t>
            </a:r>
            <a:r>
              <a:rPr sz="1700" b="1" spc="-150" dirty="0">
                <a:solidFill>
                  <a:srgbClr val="434343"/>
                </a:solidFill>
                <a:latin typeface="Arial"/>
                <a:cs typeface="Arial"/>
              </a:rPr>
              <a:t>Content </a:t>
            </a:r>
            <a:r>
              <a:rPr sz="1700" b="1" spc="-114" dirty="0">
                <a:solidFill>
                  <a:srgbClr val="434343"/>
                </a:solidFill>
                <a:latin typeface="Arial"/>
                <a:cs typeface="Arial"/>
              </a:rPr>
              <a:t>Ideas </a:t>
            </a:r>
            <a:r>
              <a:rPr sz="1700" b="1" spc="-105" dirty="0">
                <a:solidFill>
                  <a:srgbClr val="434343"/>
                </a:solidFill>
                <a:latin typeface="Arial"/>
                <a:cs typeface="Arial"/>
              </a:rPr>
              <a:t>and Marketing</a:t>
            </a:r>
            <a:r>
              <a:rPr sz="1700" b="1" spc="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700" b="1" spc="-135" dirty="0">
                <a:solidFill>
                  <a:srgbClr val="434343"/>
                </a:solidFill>
                <a:latin typeface="Arial"/>
                <a:cs typeface="Arial"/>
              </a:rPr>
              <a:t>Strategies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329565" marR="1336675" indent="-317500">
              <a:lnSpc>
                <a:spcPct val="100000"/>
              </a:lnSpc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Reflect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ideas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marketing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process,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discussing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challenges encountered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lessons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learned.</a:t>
            </a:r>
            <a:endParaRPr sz="1800">
              <a:latin typeface="Arial"/>
              <a:cs typeface="Arial"/>
            </a:endParaRPr>
          </a:p>
          <a:p>
            <a:pPr marL="683260" marR="144145" lvl="1" indent="-342900">
              <a:lnSpc>
                <a:spcPct val="100000"/>
              </a:lnSpc>
              <a:spcBef>
                <a:spcPts val="145"/>
              </a:spcBef>
              <a:buSzPct val="105882"/>
              <a:buChar char="●"/>
              <a:tabLst>
                <a:tab pos="683260" algn="l"/>
                <a:tab pos="683895" algn="l"/>
              </a:tabLst>
            </a:pP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700" spc="-21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Marketing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Ideas: Educational content:Fabric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care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tips: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blog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posts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videos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offer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tips </a:t>
            </a:r>
            <a:r>
              <a:rPr sz="1700" spc="-150" dirty="0">
                <a:solidFill>
                  <a:srgbClr val="FFFFFF"/>
                </a:solidFill>
                <a:latin typeface="Arial"/>
                <a:cs typeface="Arial"/>
              </a:rPr>
              <a:t>on how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care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fabrics,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highlighting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role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maintaining</a:t>
            </a:r>
            <a:r>
              <a:rPr sz="17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endParaRPr sz="1700">
              <a:latin typeface="Arial"/>
              <a:cs typeface="Arial"/>
            </a:endParaRPr>
          </a:p>
          <a:p>
            <a:pPr marL="701675">
              <a:lnSpc>
                <a:spcPct val="100000"/>
              </a:lnSpc>
              <a:spcBef>
                <a:spcPts val="5"/>
              </a:spcBef>
            </a:pPr>
            <a:r>
              <a:rPr sz="1700" spc="-150" dirty="0">
                <a:solidFill>
                  <a:srgbClr val="FFFFFF"/>
                </a:solidFill>
                <a:latin typeface="Arial"/>
                <a:cs typeface="Arial"/>
              </a:rPr>
              <a:t>softness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texture.</a:t>
            </a:r>
            <a:endParaRPr sz="1700">
              <a:latin typeface="Arial"/>
              <a:cs typeface="Arial"/>
            </a:endParaRPr>
          </a:p>
          <a:p>
            <a:pPr marL="340360" marR="5080" indent="180975">
              <a:lnSpc>
                <a:spcPct val="100000"/>
              </a:lnSpc>
            </a:pP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engagement:Before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visuals: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Encourage </a:t>
            </a:r>
            <a:r>
              <a:rPr sz="1700" spc="-165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share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700" spc="-125" dirty="0">
                <a:solidFill>
                  <a:srgbClr val="FFFFFF"/>
                </a:solidFill>
                <a:latin typeface="Arial"/>
                <a:cs typeface="Arial"/>
              </a:rPr>
              <a:t>images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their laundry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conditioner,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social 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campaign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dedicated</a:t>
            </a:r>
            <a:r>
              <a:rPr sz="17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hashtag.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340360" marR="513715">
              <a:lnSpc>
                <a:spcPct val="100000"/>
              </a:lnSpc>
            </a:pP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Targeted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advertising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: Partner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influencers: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Collaborate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lifestyle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influencers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parenting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bloggers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700" spc="-13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700" spc="-165" dirty="0">
                <a:solidFill>
                  <a:srgbClr val="FFFFFF"/>
                </a:solidFill>
                <a:latin typeface="Arial"/>
                <a:cs typeface="Arial"/>
              </a:rPr>
              <a:t>showcase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benefits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their 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everyday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routines.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97" y="0"/>
            <a:ext cx="761936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0" spc="-4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0" spc="-265" dirty="0">
                <a:solidFill>
                  <a:srgbClr val="FFFFFF"/>
                </a:solidFill>
                <a:latin typeface="Arial"/>
                <a:cs typeface="Arial"/>
              </a:rPr>
              <a:t>MARKETING </a:t>
            </a:r>
            <a:r>
              <a:rPr sz="2400" b="0" spc="-36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b="0" spc="-3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0" spc="-31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2400" b="0" spc="-27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2400" b="0" spc="-335" dirty="0">
                <a:solidFill>
                  <a:srgbClr val="FFFFFF"/>
                </a:solidFill>
                <a:latin typeface="Arial"/>
                <a:cs typeface="Arial"/>
              </a:rPr>
              <a:t>FABRIC  </a:t>
            </a:r>
            <a:r>
              <a:rPr sz="2400" b="0" spc="-245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2400" b="0" spc="-260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2400" b="0" spc="-305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2400" b="0" spc="-4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0" spc="-17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b="0" spc="-4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370" dirty="0">
                <a:solidFill>
                  <a:srgbClr val="FFFFFF"/>
                </a:solidFill>
                <a:latin typeface="Arial"/>
                <a:cs typeface="Arial"/>
              </a:rPr>
              <a:t>ELEMENTS: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197" y="936498"/>
            <a:ext cx="8197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SzPct val="180000"/>
              <a:buChar char="●"/>
              <a:tabLst>
                <a:tab pos="355600" algn="l"/>
                <a:tab pos="356235" algn="l"/>
              </a:tabLst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Audience: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audience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product, </a:t>
            </a:r>
            <a:r>
              <a:rPr sz="1000" spc="-13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individuals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smooth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fabrics,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those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prioritize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comfort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their 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clothing,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those who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sensitive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skin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gentle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conditioner.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197" y="1138885"/>
            <a:ext cx="163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97" y="1393952"/>
            <a:ext cx="8173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SzPct val="180000"/>
              <a:buChar char="●"/>
              <a:tabLst>
                <a:tab pos="355600" algn="l"/>
                <a:tab pos="356235" algn="l"/>
              </a:tabLst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Selling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Proposition: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Highlight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and benefits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Fabric Conditioner, </a:t>
            </a:r>
            <a:r>
              <a:rPr sz="1000" spc="-13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advanced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formula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long- 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lasting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softness,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ability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wrinkles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static cling,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hypoallergenic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properties.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197" y="1596644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197" y="1851151"/>
            <a:ext cx="81603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SzPct val="180000"/>
              <a:buChar char="●"/>
              <a:tabLst>
                <a:tab pos="355600" algn="l"/>
                <a:tab pos="356235" algn="l"/>
              </a:tabLst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Branding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Packaging: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visually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appealing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recognizable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brand identity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Fabric Conditioner,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focus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conveying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sense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luxury,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comfort,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quality.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packaging that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stands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shelves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clearly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communicates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product’s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benefits.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197" y="2053844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197" y="2308047"/>
            <a:ext cx="8044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SzPct val="180000"/>
              <a:buChar char="●"/>
              <a:tabLst>
                <a:tab pos="355600" algn="l"/>
                <a:tab pos="356235" algn="l"/>
              </a:tabLst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Placement: </a:t>
            </a: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Ensure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Fabric Conditioner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available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wide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retail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outlets,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supermarkets,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stores,</a:t>
            </a:r>
            <a:endParaRPr sz="1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platforms.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Consider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partnering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clothing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brands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retailers to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offer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bundled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promotions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deals.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197" y="2511298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197" y="2765805"/>
            <a:ext cx="79686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SzPct val="180000"/>
              <a:buChar char="●"/>
              <a:tabLst>
                <a:tab pos="355600" algn="l"/>
                <a:tab pos="356235" algn="l"/>
              </a:tabLst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Advertising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Promotion: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Utilize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advertising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channels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reach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audience, </a:t>
            </a:r>
            <a:r>
              <a:rPr sz="1000" spc="-13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television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commercials,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online ads,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media 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campaigns,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print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advertisements in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magazines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newspapers.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Highlight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product’s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benefits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showcase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before-and-after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visuals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fabrics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treated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0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Arial"/>
                <a:cs typeface="Arial"/>
              </a:rPr>
              <a:t>Touch.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197" y="3120898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197" y="3375101"/>
            <a:ext cx="8014334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SzPct val="180000"/>
              <a:buChar char="●"/>
              <a:tabLst>
                <a:tab pos="355600" algn="l"/>
                <a:tab pos="356235" algn="l"/>
              </a:tabLst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6.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Influencer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Marketing: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Collaborate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influencers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bloggers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strong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presence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in the fashion,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home,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lifestyle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niche. Encourage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0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experiences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Touch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Fabric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Conditioner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discount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codes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giveaways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followers.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56CE54E-0D74-2AA1-7130-994DB491EBB2}"/>
              </a:ext>
            </a:extLst>
          </p:cNvPr>
          <p:cNvSpPr txBox="1">
            <a:spLocks/>
          </p:cNvSpPr>
          <p:nvPr/>
        </p:nvSpPr>
        <p:spPr>
          <a:xfrm>
            <a:off x="659597" y="162640"/>
            <a:ext cx="7327850" cy="498085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kern="0" dirty="0">
                <a:solidFill>
                  <a:schemeClr val="tx1"/>
                </a:solidFill>
              </a:rPr>
              <a:t>            Team ID : LTVIP2023TMID09301
Team Leader : </a:t>
            </a:r>
            <a:r>
              <a:rPr lang="en-IN" sz="2400" kern="0" dirty="0" err="1">
                <a:solidFill>
                  <a:schemeClr val="tx1"/>
                </a:solidFill>
              </a:rPr>
              <a:t>Guggilapu</a:t>
            </a:r>
            <a:r>
              <a:rPr lang="en-IN" sz="2400" kern="0" dirty="0">
                <a:solidFill>
                  <a:schemeClr val="tx1"/>
                </a:solidFill>
              </a:rPr>
              <a:t> </a:t>
            </a:r>
            <a:r>
              <a:rPr lang="en-IN" sz="2400" kern="0" dirty="0" err="1">
                <a:solidFill>
                  <a:schemeClr val="tx1"/>
                </a:solidFill>
              </a:rPr>
              <a:t>Akhil</a:t>
            </a:r>
            <a:r>
              <a:rPr lang="en-IN" sz="2400" kern="0" dirty="0">
                <a:solidFill>
                  <a:schemeClr val="tx1"/>
                </a:solidFill>
              </a:rPr>
              <a:t>
Team member : </a:t>
            </a:r>
            <a:r>
              <a:rPr lang="en-IN" sz="2400" kern="0" dirty="0" err="1">
                <a:solidFill>
                  <a:schemeClr val="tx1"/>
                </a:solidFill>
              </a:rPr>
              <a:t>Andukuri</a:t>
            </a:r>
            <a:r>
              <a:rPr lang="en-IN" sz="2400" kern="0" dirty="0">
                <a:solidFill>
                  <a:schemeClr val="tx1"/>
                </a:solidFill>
              </a:rPr>
              <a:t> GangadharSharma
Team member : </a:t>
            </a:r>
            <a:r>
              <a:rPr lang="en-IN" sz="2400" kern="0" dirty="0" err="1">
                <a:solidFill>
                  <a:schemeClr val="tx1"/>
                </a:solidFill>
              </a:rPr>
              <a:t>Boddu</a:t>
            </a:r>
            <a:r>
              <a:rPr lang="en-IN" sz="2400" kern="0" dirty="0">
                <a:solidFill>
                  <a:schemeClr val="tx1"/>
                </a:solidFill>
              </a:rPr>
              <a:t> </a:t>
            </a:r>
            <a:r>
              <a:rPr lang="en-IN" sz="2400" kern="0" dirty="0" err="1">
                <a:solidFill>
                  <a:schemeClr val="tx1"/>
                </a:solidFill>
              </a:rPr>
              <a:t>VindhyaSree</a:t>
            </a:r>
            <a:r>
              <a:rPr lang="en-IN" sz="2400" kern="0" dirty="0">
                <a:solidFill>
                  <a:schemeClr val="tx1"/>
                </a:solidFill>
              </a:rPr>
              <a:t>
Team member : </a:t>
            </a:r>
            <a:r>
              <a:rPr lang="en-IN" sz="2400" kern="0" dirty="0" err="1">
                <a:solidFill>
                  <a:schemeClr val="tx1"/>
                </a:solidFill>
              </a:rPr>
              <a:t>Bheemavarapu</a:t>
            </a:r>
            <a:r>
              <a:rPr lang="en-IN" sz="2400" kern="0" dirty="0">
                <a:solidFill>
                  <a:schemeClr val="tx1"/>
                </a:solidFill>
              </a:rPr>
              <a:t> </a:t>
            </a:r>
            <a:r>
              <a:rPr lang="en-IN" sz="2400" kern="0" dirty="0" err="1">
                <a:solidFill>
                  <a:schemeClr val="tx1"/>
                </a:solidFill>
              </a:rPr>
              <a:t>BhavyaPrasad</a:t>
            </a:r>
            <a:r>
              <a:rPr lang="en-IN" sz="2400" kern="0" dirty="0">
                <a:solidFill>
                  <a:schemeClr val="tx1"/>
                </a:solidFill>
              </a:rPr>
              <a:t>
Team member : </a:t>
            </a:r>
            <a:r>
              <a:rPr lang="en-IN" sz="2400" kern="0" dirty="0" err="1">
                <a:solidFill>
                  <a:schemeClr val="tx1"/>
                </a:solidFill>
              </a:rPr>
              <a:t>Jaldi</a:t>
            </a:r>
            <a:r>
              <a:rPr lang="en-IN" sz="2400" kern="0" dirty="0">
                <a:solidFill>
                  <a:schemeClr val="tx1"/>
                </a:solidFill>
              </a:rPr>
              <a:t> </a:t>
            </a:r>
            <a:r>
              <a:rPr lang="en-IN" sz="2400" kern="0" dirty="0" err="1">
                <a:solidFill>
                  <a:schemeClr val="tx1"/>
                </a:solidFill>
              </a:rPr>
              <a:t>Ramchander</a:t>
            </a:r>
            <a:endParaRPr 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892" y="369189"/>
            <a:ext cx="760539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115" marR="5080" indent="-781050">
              <a:lnSpc>
                <a:spcPct val="114999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434343"/>
                </a:solidFill>
                <a:latin typeface="Arial"/>
                <a:cs typeface="Arial"/>
              </a:rPr>
              <a:t>Part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4: </a:t>
            </a:r>
            <a:r>
              <a:rPr sz="1800" b="1" spc="-160" dirty="0">
                <a:solidFill>
                  <a:srgbClr val="434343"/>
                </a:solidFill>
                <a:latin typeface="Arial"/>
                <a:cs typeface="Arial"/>
              </a:rPr>
              <a:t>Content </a:t>
            </a:r>
            <a:r>
              <a:rPr sz="1800" b="1" spc="-125" dirty="0">
                <a:solidFill>
                  <a:srgbClr val="434343"/>
                </a:solidFill>
                <a:latin typeface="Arial"/>
                <a:cs typeface="Arial"/>
              </a:rPr>
              <a:t>Creation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Curation </a:t>
            </a:r>
            <a:r>
              <a:rPr sz="1800" b="1" spc="-180" dirty="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creations,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Designs/Video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Editing, </a:t>
            </a:r>
            <a:r>
              <a:rPr sz="1800" b="1" spc="-105" dirty="0">
                <a:solidFill>
                  <a:srgbClr val="434343"/>
                </a:solidFill>
                <a:latin typeface="Arial"/>
                <a:cs typeface="Arial"/>
              </a:rPr>
              <a:t>Ad  </a:t>
            </a:r>
            <a:r>
              <a:rPr sz="1800" b="1" spc="-140" dirty="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r>
              <a:rPr sz="1800" b="1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sz="1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34343"/>
                </a:solidFill>
                <a:latin typeface="Arial"/>
                <a:cs typeface="Arial"/>
              </a:rPr>
              <a:t>Ideation</a:t>
            </a:r>
            <a:r>
              <a:rPr sz="1800" b="1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971" y="1459229"/>
            <a:ext cx="802132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Post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Creation:</a:t>
            </a:r>
            <a:endParaRPr sz="1800">
              <a:latin typeface="Arial"/>
              <a:cs typeface="Arial"/>
            </a:endParaRPr>
          </a:p>
          <a:p>
            <a:pPr marL="469265" marR="5080" indent="-317500">
              <a:lnSpc>
                <a:spcPct val="100000"/>
              </a:lnSpc>
              <a:buSzPct val="77777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Categories: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formats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chosen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topic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industry.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Brainstorm: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trending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topics,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industry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news,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audience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interests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category.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Brainstorm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ideas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posts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align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category.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note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additionally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stories/status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Blog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Article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20" dirty="0">
                <a:latin typeface="Arial"/>
                <a:cs typeface="Arial"/>
              </a:rPr>
              <a:t>Format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Arial"/>
                <a:cs typeface="Arial"/>
              </a:rPr>
              <a:t>Format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Creative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2455"/>
            <a:ext cx="36918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40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2700" b="0" spc="-85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2700" b="0" spc="-245" dirty="0">
                <a:solidFill>
                  <a:srgbClr val="FFFFFF"/>
                </a:solidFill>
                <a:latin typeface="Arial"/>
                <a:cs typeface="Arial"/>
              </a:rPr>
              <a:t>BLOG</a:t>
            </a:r>
            <a:r>
              <a:rPr sz="2700" b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405" dirty="0">
                <a:solidFill>
                  <a:srgbClr val="FFFFFF"/>
                </a:solidFill>
                <a:latin typeface="Arial"/>
                <a:cs typeface="Arial"/>
              </a:rPr>
              <a:t>ARTICLE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36498"/>
            <a:ext cx="825754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331470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AIM:The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aim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is to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provide several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benefits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laundry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process.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Fabric conditioners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laundry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detergent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overall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feel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fabric.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000" b="1" spc="-105" dirty="0">
                <a:solidFill>
                  <a:srgbClr val="FFFFFF"/>
                </a:solidFill>
                <a:latin typeface="Arial"/>
                <a:cs typeface="Arial"/>
              </a:rPr>
              <a:t>DATE: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975" b="1" spc="-60" baseline="25641" dirty="0">
                <a:solidFill>
                  <a:srgbClr val="FFFFFF"/>
                </a:solidFill>
                <a:latin typeface="Arial"/>
                <a:cs typeface="Arial"/>
              </a:rPr>
              <a:t>th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July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2023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0" marR="200660">
              <a:lnSpc>
                <a:spcPct val="100000"/>
              </a:lnSpc>
            </a:pP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IDEA:</a:t>
            </a:r>
            <a:r>
              <a:rPr sz="10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idea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behind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“Soft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Touch”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likely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revolve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around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providing 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laundry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delivers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an exceptionally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gentle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fabric, along 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beneficial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properties.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Topic: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Softness: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aims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fabric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conditioners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clothes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fabrics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feel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softer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comfortable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against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skin.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especially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towels,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bed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linens,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undergarments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5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body.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"/>
              <a:cs typeface="Arial"/>
            </a:endParaRPr>
          </a:p>
          <a:p>
            <a:pPr marL="127000" marR="55880">
              <a:lnSpc>
                <a:spcPct val="100000"/>
              </a:lnSpc>
            </a:pP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Static Reduction: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conditioners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electricity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fabrics,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prevent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clothes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sticking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clinging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to the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body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during 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wear.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Wrinkle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Reduction: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softening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fibers, fabric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conditioners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wrinkles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creases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clothes,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making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ironing easier and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quicker.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000" b="1" spc="-105" dirty="0">
                <a:solidFill>
                  <a:srgbClr val="FFFFFF"/>
                </a:solidFill>
                <a:latin typeface="Arial"/>
                <a:cs typeface="Arial"/>
              </a:rPr>
              <a:t>Fresh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Fragrance: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fabric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conditioners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5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pleasant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fragrances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leave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clothes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smelling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fresh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clean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washing.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0" marR="93980">
              <a:lnSpc>
                <a:spcPct val="100000"/>
              </a:lnSpc>
            </a:pP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Fabric Protection: Fabric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conditioners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contain ingredients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protect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fibers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wear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tear,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extending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lifespan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clothing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other 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fabrics.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1600"/>
            <a:ext cx="25755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40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2700" b="0" spc="-85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2700" b="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260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905763"/>
            <a:ext cx="8212002" cy="197701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35"/>
              </a:spcBef>
              <a:buChar char="●"/>
              <a:tabLst>
                <a:tab pos="393065" algn="l"/>
                <a:tab pos="393700" algn="l"/>
              </a:tabLst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AIM : 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promote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touch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condisitoner.</a:t>
            </a:r>
            <a:endParaRPr sz="1800" dirty="0">
              <a:latin typeface="Arial"/>
              <a:cs typeface="Arial"/>
            </a:endParaRPr>
          </a:p>
          <a:p>
            <a:pPr marL="114300" marR="17780" indent="-64135">
              <a:lnSpc>
                <a:spcPct val="120000"/>
              </a:lnSpc>
              <a:buChar char="●"/>
              <a:tabLst>
                <a:tab pos="393065" algn="l"/>
                <a:tab pos="393700" algn="l"/>
              </a:tabLst>
            </a:pPr>
            <a:r>
              <a:rPr sz="1800" spc="-254" dirty="0">
                <a:solidFill>
                  <a:srgbClr val="FFFFFF"/>
                </a:solidFill>
                <a:latin typeface="Arial"/>
                <a:cs typeface="Arial"/>
              </a:rPr>
              <a:t>DATE: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800" spc="-67" baseline="25462" dirty="0">
                <a:solidFill>
                  <a:srgbClr val="FFFFFF"/>
                </a:solidFill>
                <a:latin typeface="Arial"/>
                <a:cs typeface="Arial"/>
              </a:rPr>
              <a:t>th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July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2023</a:t>
            </a:r>
            <a:endParaRPr lang="en-IN" sz="1800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14300" marR="17780" indent="-64135">
              <a:lnSpc>
                <a:spcPct val="120000"/>
              </a:lnSpc>
              <a:buChar char="●"/>
              <a:tabLst>
                <a:tab pos="393065" algn="l"/>
                <a:tab pos="393700" algn="l"/>
              </a:tabLst>
            </a:pPr>
            <a:r>
              <a:rPr lang="en-IN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https://www.canva.com/design/DAFQnr5qyDA/cJ4tRABkN3As0MOHSagXNQ/watch?utm_content=DAFQnr5qyDA&amp;utm_campaign=designshare&amp;utm_medium=link&amp;utm_source=publishsharelink</a:t>
            </a:r>
            <a:r>
              <a:rPr lang="en-IN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" y="19939"/>
            <a:ext cx="29756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40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2700" b="0" spc="-90" dirty="0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sz="2700" b="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409" dirty="0">
                <a:solidFill>
                  <a:srgbClr val="FFFFFF"/>
                </a:solidFill>
                <a:latin typeface="Arial"/>
                <a:cs typeface="Arial"/>
              </a:rPr>
              <a:t>CREATIVE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" y="642873"/>
            <a:ext cx="821690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AIM: Brand </a:t>
            </a:r>
            <a:r>
              <a:rPr sz="1500" spc="-114" dirty="0">
                <a:solidFill>
                  <a:srgbClr val="FFFFFF"/>
                </a:solidFill>
                <a:latin typeface="Arial"/>
                <a:cs typeface="Arial"/>
              </a:rPr>
              <a:t>awareness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5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Date:26July</a:t>
            </a:r>
            <a:r>
              <a:rPr sz="15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2023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160" dirty="0">
                <a:solidFill>
                  <a:srgbClr val="FFFFFF"/>
                </a:solidFill>
                <a:latin typeface="Arial"/>
                <a:cs typeface="Arial"/>
              </a:rPr>
              <a:t>IDEA: </a:t>
            </a:r>
            <a:r>
              <a:rPr sz="1500" spc="-2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brand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14" dirty="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endParaRPr sz="1500">
              <a:latin typeface="Arial"/>
              <a:cs typeface="Arial"/>
            </a:endParaRPr>
          </a:p>
          <a:p>
            <a:pPr marL="355600" marR="156845" indent="-342900" algn="just">
              <a:lnSpc>
                <a:spcPct val="100000"/>
              </a:lnSpc>
              <a:buSzPct val="120000"/>
              <a:buChar char="●"/>
              <a:tabLst>
                <a:tab pos="355600" algn="l"/>
              </a:tabLst>
            </a:pP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1500" spc="-10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500" spc="-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500" spc="-30" dirty="0">
                <a:solidFill>
                  <a:srgbClr val="FFFFFF"/>
                </a:solidFill>
                <a:latin typeface="Arial"/>
                <a:cs typeface="Arial"/>
              </a:rPr>
              <a:t>referring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“fabric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conditioner”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rather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“condsitioner.” Fabric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conditioner,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also  </a:t>
            </a:r>
            <a:r>
              <a:rPr sz="1500" spc="-135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1500" spc="-13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softener, </a:t>
            </a:r>
            <a:r>
              <a:rPr sz="15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00" spc="-40" dirty="0">
                <a:solidFill>
                  <a:srgbClr val="FFFFFF"/>
                </a:solidFill>
                <a:latin typeface="Arial"/>
                <a:cs typeface="Arial"/>
              </a:rPr>
              <a:t>liquid 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500" spc="-13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laundry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soften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freshen </a:t>
            </a:r>
            <a:r>
              <a:rPr sz="1500" spc="-114" dirty="0">
                <a:solidFill>
                  <a:srgbClr val="FFFFFF"/>
                </a:solidFill>
                <a:latin typeface="Arial"/>
                <a:cs typeface="Arial"/>
              </a:rPr>
              <a:t>clothes, </a:t>
            </a:r>
            <a:r>
              <a:rPr sz="1500" spc="-105" dirty="0">
                <a:solidFill>
                  <a:srgbClr val="FFFFFF"/>
                </a:solidFill>
                <a:latin typeface="Arial"/>
                <a:cs typeface="Arial"/>
              </a:rPr>
              <a:t>towels,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500" spc="-7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fabrics. </a:t>
            </a:r>
            <a:r>
              <a:rPr sz="1500" spc="-5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5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typically </a:t>
            </a:r>
            <a:r>
              <a:rPr sz="1500" spc="-13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combination </a:t>
            </a:r>
            <a:r>
              <a:rPr sz="1500" spc="-7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laundry </a:t>
            </a:r>
            <a:r>
              <a:rPr sz="1500" spc="-55" dirty="0">
                <a:solidFill>
                  <a:srgbClr val="FFFFFF"/>
                </a:solidFill>
                <a:latin typeface="Arial"/>
                <a:cs typeface="Arial"/>
              </a:rPr>
              <a:t>detergent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105" dirty="0">
                <a:solidFill>
                  <a:srgbClr val="FFFFFF"/>
                </a:solidFill>
                <a:latin typeface="Arial"/>
                <a:cs typeface="Arial"/>
              </a:rPr>
              <a:t>rinse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cycle.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83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355600" marR="140970" indent="-342900">
              <a:lnSpc>
                <a:spcPts val="1800"/>
              </a:lnSpc>
              <a:spcBef>
                <a:spcPts val="35"/>
              </a:spcBef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conditioners 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depositing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thin </a:t>
            </a:r>
            <a:r>
              <a:rPr sz="1500" spc="-3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lubricating </a:t>
            </a:r>
            <a:r>
              <a:rPr sz="1500" spc="-125" dirty="0">
                <a:solidFill>
                  <a:srgbClr val="FFFFFF"/>
                </a:solidFill>
                <a:latin typeface="Arial"/>
                <a:cs typeface="Arial"/>
              </a:rPr>
              <a:t>chemicals </a:t>
            </a:r>
            <a:r>
              <a:rPr sz="1500" spc="-13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fibers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35" dirty="0">
                <a:solidFill>
                  <a:srgbClr val="FFFFFF"/>
                </a:solidFill>
                <a:latin typeface="Arial"/>
                <a:cs typeface="Arial"/>
              </a:rPr>
              <a:t>fabric.  </a:t>
            </a:r>
            <a:r>
              <a:rPr sz="1500" spc="-17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500" spc="-110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friction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Arial"/>
                <a:cs typeface="Arial"/>
              </a:rPr>
              <a:t>fibers,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making the 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softer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00" spc="-120" dirty="0">
                <a:solidFill>
                  <a:srgbClr val="FFFFFF"/>
                </a:solidFill>
                <a:latin typeface="Arial"/>
                <a:cs typeface="Arial"/>
              </a:rPr>
              <a:t>smoother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110" dirty="0">
                <a:solidFill>
                  <a:srgbClr val="FFFFFF"/>
                </a:solidFill>
                <a:latin typeface="Arial"/>
                <a:cs typeface="Arial"/>
              </a:rPr>
              <a:t>touch. 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Additionally, 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conditioners </a:t>
            </a:r>
            <a:r>
              <a:rPr sz="1500" spc="-1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static cling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00" spc="-12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1500" spc="-114" dirty="0">
                <a:solidFill>
                  <a:srgbClr val="FFFFFF"/>
                </a:solidFill>
                <a:latin typeface="Arial"/>
                <a:cs typeface="Arial"/>
              </a:rPr>
              <a:t>clothes </a:t>
            </a:r>
            <a:r>
              <a:rPr sz="1500" spc="-75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iron.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7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770"/>
              </a:lnSpc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1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term </a:t>
            </a:r>
            <a:r>
              <a:rPr sz="1500" spc="-40" dirty="0">
                <a:solidFill>
                  <a:srgbClr val="FFFFFF"/>
                </a:solidFill>
                <a:latin typeface="Arial"/>
                <a:cs typeface="Arial"/>
              </a:rPr>
              <a:t>“soft </a:t>
            </a:r>
            <a:r>
              <a:rPr sz="1500" spc="-114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conditioner”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might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brand or 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500" spc="-13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market.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2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endParaRPr sz="15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1500" spc="-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brands </a:t>
            </a:r>
            <a:r>
              <a:rPr sz="1500" spc="-5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offer 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conditioners </a:t>
            </a:r>
            <a:r>
              <a:rPr sz="1500" spc="-7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500" spc="-160" dirty="0">
                <a:solidFill>
                  <a:srgbClr val="FFFFFF"/>
                </a:solidFill>
                <a:latin typeface="Arial"/>
                <a:cs typeface="Arial"/>
              </a:rPr>
              <a:t>scents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formulations, 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claiming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soft and 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gentle </a:t>
            </a:r>
            <a:r>
              <a:rPr sz="1500" spc="-114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5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14" dirty="0">
                <a:solidFill>
                  <a:srgbClr val="FFFFFF"/>
                </a:solidFill>
                <a:latin typeface="Arial"/>
                <a:cs typeface="Arial"/>
              </a:rPr>
              <a:t>clothes.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83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770"/>
              </a:lnSpc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500" spc="-13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conditioners,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essential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follow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110" dirty="0">
                <a:solidFill>
                  <a:srgbClr val="FFFFFF"/>
                </a:solidFill>
                <a:latin typeface="Arial"/>
                <a:cs typeface="Arial"/>
              </a:rPr>
              <a:t>instructions </a:t>
            </a:r>
            <a:r>
              <a:rPr sz="1500" spc="-13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label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Arial"/>
                <a:cs typeface="Arial"/>
              </a:rPr>
              <a:t>ensure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500" spc="-35" dirty="0">
                <a:solidFill>
                  <a:srgbClr val="FFFFFF"/>
                </a:solidFill>
                <a:latin typeface="Arial"/>
                <a:cs typeface="Arial"/>
              </a:rPr>
              <a:t>proper </a:t>
            </a:r>
            <a:r>
              <a:rPr sz="1500" spc="-110" dirty="0">
                <a:solidFill>
                  <a:srgbClr val="FFFFFF"/>
                </a:solidFill>
                <a:latin typeface="Arial"/>
                <a:cs typeface="Arial"/>
              </a:rPr>
              <a:t>usage. </a:t>
            </a:r>
            <a:r>
              <a:rPr sz="1500" spc="-17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500" spc="-55" dirty="0">
                <a:solidFill>
                  <a:srgbClr val="FFFFFF"/>
                </a:solidFill>
                <a:latin typeface="Arial"/>
                <a:cs typeface="Arial"/>
              </a:rPr>
              <a:t>fabrics 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suitable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softeners,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00" spc="-125" dirty="0">
                <a:solidFill>
                  <a:srgbClr val="FFFFFF"/>
                </a:solidFill>
                <a:latin typeface="Arial"/>
                <a:cs typeface="Arial"/>
              </a:rPr>
              <a:t>excessive </a:t>
            </a:r>
            <a:r>
              <a:rPr sz="1500" spc="-17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might </a:t>
            </a:r>
            <a:r>
              <a:rPr sz="1500" spc="-30" dirty="0">
                <a:solidFill>
                  <a:srgbClr val="FFFFFF"/>
                </a:solidFill>
                <a:latin typeface="Arial"/>
                <a:cs typeface="Arial"/>
              </a:rPr>
              <a:t>lead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500" spc="-75" dirty="0">
                <a:solidFill>
                  <a:srgbClr val="FFFFFF"/>
                </a:solidFill>
                <a:latin typeface="Arial"/>
                <a:cs typeface="Arial"/>
              </a:rPr>
              <a:t>reduced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absorbency </a:t>
            </a:r>
            <a:r>
              <a:rPr sz="15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towels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certain 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fabrics.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" y="3461003"/>
            <a:ext cx="4197096" cy="153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979" y="3377183"/>
            <a:ext cx="4035552" cy="1764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772" y="3015995"/>
            <a:ext cx="143256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0748" y="0"/>
            <a:ext cx="1055370" cy="2032000"/>
            <a:chOff x="650748" y="0"/>
            <a:chExt cx="1055370" cy="2032000"/>
          </a:xfrm>
        </p:grpSpPr>
        <p:sp>
          <p:nvSpPr>
            <p:cNvPr id="5" name="object 5"/>
            <p:cNvSpPr/>
            <p:nvPr/>
          </p:nvSpPr>
          <p:spPr>
            <a:xfrm>
              <a:off x="704088" y="0"/>
              <a:ext cx="1001998" cy="2031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748" y="3047"/>
              <a:ext cx="178308" cy="816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7620"/>
            <a:ext cx="393192" cy="3496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148" y="4110228"/>
            <a:ext cx="385572" cy="103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208" y="3047"/>
            <a:ext cx="289560" cy="1306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660647"/>
            <a:ext cx="332232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31" y="3047"/>
            <a:ext cx="611124" cy="3020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7952" y="7620"/>
            <a:ext cx="1344930" cy="5135880"/>
            <a:chOff x="377952" y="7620"/>
            <a:chExt cx="1344930" cy="5135880"/>
          </a:xfrm>
        </p:grpSpPr>
        <p:sp>
          <p:nvSpPr>
            <p:cNvPr id="13" name="object 13"/>
            <p:cNvSpPr/>
            <p:nvPr/>
          </p:nvSpPr>
          <p:spPr>
            <a:xfrm>
              <a:off x="989075" y="3649979"/>
              <a:ext cx="733806" cy="1493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52" y="7620"/>
              <a:ext cx="626363" cy="51252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8716" y="2174728"/>
            <a:ext cx="8261984" cy="1621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785">
              <a:lnSpc>
                <a:spcPct val="115100"/>
              </a:lnSpc>
              <a:spcBef>
                <a:spcPts val="95"/>
              </a:spcBef>
            </a:pPr>
            <a:r>
              <a:rPr sz="1300" spc="-55" dirty="0">
                <a:solidFill>
                  <a:srgbClr val="0D0F1A"/>
                </a:solidFill>
                <a:latin typeface="Arial"/>
                <a:cs typeface="Arial"/>
              </a:rPr>
              <a:t>Utilize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the </a:t>
            </a:r>
            <a:r>
              <a:rPr sz="1300" spc="-90" dirty="0">
                <a:solidFill>
                  <a:srgbClr val="0D0F1A"/>
                </a:solidFill>
                <a:latin typeface="Arial"/>
                <a:cs typeface="Arial"/>
              </a:rPr>
              <a:t>Stories </a:t>
            </a:r>
            <a:r>
              <a:rPr sz="1300" spc="-40" dirty="0">
                <a:solidFill>
                  <a:srgbClr val="0D0F1A"/>
                </a:solidFill>
                <a:latin typeface="Arial"/>
                <a:cs typeface="Arial"/>
              </a:rPr>
              <a:t>feature </a:t>
            </a:r>
            <a:r>
              <a:rPr sz="1300" spc="-114" dirty="0">
                <a:solidFill>
                  <a:srgbClr val="0D0F1A"/>
                </a:solidFill>
                <a:latin typeface="Arial"/>
                <a:cs typeface="Arial"/>
              </a:rPr>
              <a:t>on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Instagram </a:t>
            </a:r>
            <a:r>
              <a:rPr sz="1300" spc="-10" dirty="0">
                <a:solidFill>
                  <a:srgbClr val="0D0F1A"/>
                </a:solidFill>
                <a:latin typeface="Arial"/>
                <a:cs typeface="Arial"/>
              </a:rPr>
              <a:t>for </a:t>
            </a:r>
            <a:r>
              <a:rPr sz="1300" spc="-65" dirty="0">
                <a:solidFill>
                  <a:srgbClr val="0D0F1A"/>
                </a:solidFill>
                <a:latin typeface="Arial"/>
                <a:cs typeface="Arial"/>
              </a:rPr>
              <a:t>three </a:t>
            </a:r>
            <a:r>
              <a:rPr sz="1300" spc="-110" dirty="0">
                <a:solidFill>
                  <a:srgbClr val="0D0F1A"/>
                </a:solidFill>
                <a:latin typeface="Arial"/>
                <a:cs typeface="Arial"/>
              </a:rPr>
              <a:t>consecutive </a:t>
            </a:r>
            <a:r>
              <a:rPr sz="1300" spc="-70" dirty="0">
                <a:solidFill>
                  <a:srgbClr val="0D0F1A"/>
                </a:solidFill>
                <a:latin typeface="Arial"/>
                <a:cs typeface="Arial"/>
              </a:rPr>
              <a:t>days. </a:t>
            </a:r>
            <a:r>
              <a:rPr sz="1300" spc="-95" dirty="0">
                <a:solidFill>
                  <a:srgbClr val="0D0F1A"/>
                </a:solidFill>
                <a:latin typeface="Arial"/>
                <a:cs typeface="Arial"/>
              </a:rPr>
              <a:t>Share behind-the-scenes </a:t>
            </a:r>
            <a:r>
              <a:rPr sz="1300" spc="-100" dirty="0">
                <a:solidFill>
                  <a:srgbClr val="0D0F1A"/>
                </a:solidFill>
                <a:latin typeface="Arial"/>
                <a:cs typeface="Arial"/>
              </a:rPr>
              <a:t>glimpses, </a:t>
            </a:r>
            <a:r>
              <a:rPr sz="1300" spc="-70" dirty="0">
                <a:solidFill>
                  <a:srgbClr val="0D0F1A"/>
                </a:solidFill>
                <a:latin typeface="Arial"/>
                <a:cs typeface="Arial"/>
              </a:rPr>
              <a:t>polls, </a:t>
            </a:r>
            <a:r>
              <a:rPr sz="1300" spc="-95" dirty="0">
                <a:solidFill>
                  <a:srgbClr val="0D0F1A"/>
                </a:solidFill>
                <a:latin typeface="Arial"/>
                <a:cs typeface="Arial"/>
              </a:rPr>
              <a:t>quizzes, </a:t>
            </a:r>
            <a:r>
              <a:rPr sz="1300" spc="-40" dirty="0">
                <a:solidFill>
                  <a:srgbClr val="0D0F1A"/>
                </a:solidFill>
                <a:latin typeface="Arial"/>
                <a:cs typeface="Arial"/>
              </a:rPr>
              <a:t>or </a:t>
            </a:r>
            <a:r>
              <a:rPr sz="1300" spc="-110" dirty="0">
                <a:solidFill>
                  <a:srgbClr val="0D0F1A"/>
                </a:solidFill>
                <a:latin typeface="Arial"/>
                <a:cs typeface="Arial"/>
              </a:rPr>
              <a:t>sneak  </a:t>
            </a:r>
            <a:r>
              <a:rPr sz="1300" spc="-95" dirty="0">
                <a:solidFill>
                  <a:srgbClr val="0D0F1A"/>
                </a:solidFill>
                <a:latin typeface="Arial"/>
                <a:cs typeface="Arial"/>
              </a:rPr>
              <a:t>peeks </a:t>
            </a:r>
            <a:r>
              <a:rPr sz="1300" spc="-80" dirty="0">
                <a:solidFill>
                  <a:srgbClr val="0D0F1A"/>
                </a:solidFill>
                <a:latin typeface="Arial"/>
                <a:cs typeface="Arial"/>
              </a:rPr>
              <a:t>etc </a:t>
            </a:r>
            <a:r>
              <a:rPr sz="1300" spc="-45" dirty="0">
                <a:solidFill>
                  <a:srgbClr val="0D0F1A"/>
                </a:solidFill>
                <a:latin typeface="Arial"/>
                <a:cs typeface="Arial"/>
              </a:rPr>
              <a:t>to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encourage </a:t>
            </a:r>
            <a:r>
              <a:rPr sz="1300" spc="-80" dirty="0">
                <a:solidFill>
                  <a:srgbClr val="0D0F1A"/>
                </a:solidFill>
                <a:latin typeface="Arial"/>
                <a:cs typeface="Arial"/>
              </a:rPr>
              <a:t>audience </a:t>
            </a:r>
            <a:r>
              <a:rPr sz="1300" spc="-35" dirty="0">
                <a:solidFill>
                  <a:srgbClr val="0D0F1A"/>
                </a:solidFill>
                <a:latin typeface="Arial"/>
                <a:cs typeface="Arial"/>
              </a:rPr>
              <a:t>participation. </a:t>
            </a:r>
            <a:r>
              <a:rPr sz="1300" spc="-100" dirty="0">
                <a:solidFill>
                  <a:srgbClr val="0D0F1A"/>
                </a:solidFill>
                <a:latin typeface="Arial"/>
                <a:cs typeface="Arial"/>
              </a:rPr>
              <a:t>Once </a:t>
            </a:r>
            <a:r>
              <a:rPr sz="1300" spc="-45" dirty="0">
                <a:solidFill>
                  <a:srgbClr val="0D0F1A"/>
                </a:solidFill>
                <a:latin typeface="Arial"/>
                <a:cs typeface="Arial"/>
              </a:rPr>
              <a:t>uploaded </a:t>
            </a:r>
            <a:r>
              <a:rPr sz="1300" spc="-150" dirty="0">
                <a:solidFill>
                  <a:srgbClr val="0D0F1A"/>
                </a:solidFill>
                <a:latin typeface="Arial"/>
                <a:cs typeface="Arial"/>
              </a:rPr>
              <a:t>use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the </a:t>
            </a:r>
            <a:r>
              <a:rPr sz="1300" spc="-65" dirty="0">
                <a:solidFill>
                  <a:srgbClr val="0D0F1A"/>
                </a:solidFill>
                <a:latin typeface="Arial"/>
                <a:cs typeface="Arial"/>
              </a:rPr>
              <a:t>story </a:t>
            </a:r>
            <a:r>
              <a:rPr sz="1300" spc="-55" dirty="0">
                <a:solidFill>
                  <a:srgbClr val="0D0F1A"/>
                </a:solidFill>
                <a:latin typeface="Arial"/>
                <a:cs typeface="Arial"/>
              </a:rPr>
              <a:t>highlight </a:t>
            </a:r>
            <a:r>
              <a:rPr sz="1300" spc="-40" dirty="0">
                <a:solidFill>
                  <a:srgbClr val="0D0F1A"/>
                </a:solidFill>
                <a:latin typeface="Arial"/>
                <a:cs typeface="Arial"/>
              </a:rPr>
              <a:t>feature </a:t>
            </a:r>
            <a:r>
              <a:rPr sz="1300" spc="-120" dirty="0">
                <a:solidFill>
                  <a:srgbClr val="0D0F1A"/>
                </a:solidFill>
                <a:latin typeface="Arial"/>
                <a:cs typeface="Arial"/>
              </a:rPr>
              <a:t>on </a:t>
            </a:r>
            <a:r>
              <a:rPr sz="1300" spc="-80" dirty="0">
                <a:solidFill>
                  <a:srgbClr val="0D0F1A"/>
                </a:solidFill>
                <a:latin typeface="Arial"/>
                <a:cs typeface="Arial"/>
              </a:rPr>
              <a:t>Instagram </a:t>
            </a:r>
            <a:r>
              <a:rPr sz="1300" spc="-60" dirty="0">
                <a:solidFill>
                  <a:srgbClr val="0D0F1A"/>
                </a:solidFill>
                <a:latin typeface="Arial"/>
                <a:cs typeface="Arial"/>
              </a:rPr>
              <a:t>and </a:t>
            </a:r>
            <a:r>
              <a:rPr sz="1300" spc="-105" dirty="0">
                <a:solidFill>
                  <a:srgbClr val="0D0F1A"/>
                </a:solidFill>
                <a:latin typeface="Arial"/>
                <a:cs typeface="Arial"/>
              </a:rPr>
              <a:t>save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the </a:t>
            </a:r>
            <a:r>
              <a:rPr sz="1300" spc="-10" dirty="0">
                <a:solidFill>
                  <a:srgbClr val="0D0F1A"/>
                </a:solidFill>
                <a:latin typeface="Arial"/>
                <a:cs typeface="Arial"/>
              </a:rPr>
              <a:t>3  </a:t>
            </a:r>
            <a:r>
              <a:rPr sz="1300" spc="-65" dirty="0">
                <a:solidFill>
                  <a:srgbClr val="0D0F1A"/>
                </a:solidFill>
                <a:latin typeface="Arial"/>
                <a:cs typeface="Arial"/>
              </a:rPr>
              <a:t>story </a:t>
            </a:r>
            <a:r>
              <a:rPr sz="1300" spc="-60" dirty="0">
                <a:solidFill>
                  <a:srgbClr val="0D0F1A"/>
                </a:solidFill>
                <a:latin typeface="Arial"/>
                <a:cs typeface="Arial"/>
              </a:rPr>
              <a:t>with </a:t>
            </a:r>
            <a:r>
              <a:rPr sz="1300" spc="-80" dirty="0">
                <a:solidFill>
                  <a:srgbClr val="0D0F1A"/>
                </a:solidFill>
                <a:latin typeface="Arial"/>
                <a:cs typeface="Arial"/>
              </a:rPr>
              <a:t>an </a:t>
            </a:r>
            <a:r>
              <a:rPr sz="1300" spc="-20" dirty="0">
                <a:solidFill>
                  <a:srgbClr val="0D0F1A"/>
                </a:solidFill>
                <a:latin typeface="Arial"/>
                <a:cs typeface="Arial"/>
              </a:rPr>
              <a:t>appropriate </a:t>
            </a:r>
            <a:r>
              <a:rPr sz="1300" spc="-114" dirty="0">
                <a:solidFill>
                  <a:srgbClr val="0D0F1A"/>
                </a:solidFill>
                <a:latin typeface="Arial"/>
                <a:cs typeface="Arial"/>
              </a:rPr>
              <a:t>name </a:t>
            </a:r>
            <a:r>
              <a:rPr sz="1300" spc="-15" dirty="0">
                <a:solidFill>
                  <a:srgbClr val="0D0F1A"/>
                </a:solidFill>
                <a:latin typeface="Arial"/>
                <a:cs typeface="Arial"/>
              </a:rPr>
              <a:t>for</a:t>
            </a:r>
            <a:r>
              <a:rPr sz="1300" spc="10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each.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95" dirty="0">
                <a:solidFill>
                  <a:srgbClr val="0D0F1A"/>
                </a:solidFill>
                <a:latin typeface="Arial"/>
                <a:cs typeface="Arial"/>
              </a:rPr>
              <a:t>Note: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00" spc="-100" dirty="0">
                <a:solidFill>
                  <a:srgbClr val="0D0F1A"/>
                </a:solidFill>
                <a:latin typeface="Arial"/>
                <a:cs typeface="Arial"/>
              </a:rPr>
              <a:t>Once</a:t>
            </a:r>
            <a:r>
              <a:rPr sz="1300" spc="2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0D0F1A"/>
                </a:solidFill>
                <a:latin typeface="Arial"/>
                <a:cs typeface="Arial"/>
              </a:rPr>
              <a:t>done</a:t>
            </a:r>
            <a:r>
              <a:rPr sz="1300" spc="2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0D0F1A"/>
                </a:solidFill>
                <a:latin typeface="Arial"/>
                <a:cs typeface="Arial"/>
              </a:rPr>
              <a:t>monitor</a:t>
            </a:r>
            <a:r>
              <a:rPr sz="1300" spc="3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the</a:t>
            </a:r>
            <a:r>
              <a:rPr sz="1300" spc="25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65" dirty="0">
                <a:solidFill>
                  <a:srgbClr val="0D0F1A"/>
                </a:solidFill>
                <a:latin typeface="Arial"/>
                <a:cs typeface="Arial"/>
              </a:rPr>
              <a:t>performance</a:t>
            </a:r>
            <a:r>
              <a:rPr sz="1300" spc="3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0D0F1A"/>
                </a:solidFill>
                <a:latin typeface="Arial"/>
                <a:cs typeface="Arial"/>
              </a:rPr>
              <a:t>of</a:t>
            </a:r>
            <a:r>
              <a:rPr sz="1300" spc="55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the</a:t>
            </a:r>
            <a:r>
              <a:rPr sz="1300" spc="25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105" dirty="0">
                <a:solidFill>
                  <a:srgbClr val="0D0F1A"/>
                </a:solidFill>
                <a:latin typeface="Arial"/>
                <a:cs typeface="Arial"/>
              </a:rPr>
              <a:t>posts</a:t>
            </a:r>
            <a:r>
              <a:rPr sz="1300" spc="15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0D0F1A"/>
                </a:solidFill>
                <a:latin typeface="Arial"/>
                <a:cs typeface="Arial"/>
              </a:rPr>
              <a:t>and</a:t>
            </a:r>
            <a:r>
              <a:rPr sz="1300" spc="1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90" dirty="0">
                <a:solidFill>
                  <a:srgbClr val="0D0F1A"/>
                </a:solidFill>
                <a:latin typeface="Arial"/>
                <a:cs typeface="Arial"/>
              </a:rPr>
              <a:t>Stories</a:t>
            </a:r>
            <a:r>
              <a:rPr sz="1300" spc="3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110" dirty="0">
                <a:solidFill>
                  <a:srgbClr val="0D0F1A"/>
                </a:solidFill>
                <a:latin typeface="Arial"/>
                <a:cs typeface="Arial"/>
              </a:rPr>
              <a:t>using</a:t>
            </a:r>
            <a:r>
              <a:rPr sz="1300" spc="35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the</a:t>
            </a:r>
            <a:r>
              <a:rPr sz="1300" spc="2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insight</a:t>
            </a:r>
            <a:r>
              <a:rPr sz="1300" spc="25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45" dirty="0">
                <a:solidFill>
                  <a:srgbClr val="0D0F1A"/>
                </a:solidFill>
                <a:latin typeface="Arial"/>
                <a:cs typeface="Arial"/>
              </a:rPr>
              <a:t>tool</a:t>
            </a:r>
            <a:r>
              <a:rPr sz="1300" spc="2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0D0F1A"/>
                </a:solidFill>
                <a:latin typeface="Arial"/>
                <a:cs typeface="Arial"/>
              </a:rPr>
              <a:t>and</a:t>
            </a:r>
            <a:r>
              <a:rPr sz="1300" spc="15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0D0F1A"/>
                </a:solidFill>
                <a:latin typeface="Arial"/>
                <a:cs typeface="Arial"/>
              </a:rPr>
              <a:t>analyze</a:t>
            </a:r>
            <a:r>
              <a:rPr sz="1300" spc="2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the</a:t>
            </a:r>
            <a:r>
              <a:rPr sz="1300" spc="2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engagement</a:t>
            </a:r>
            <a:r>
              <a:rPr sz="1300" spc="5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100" dirty="0">
                <a:solidFill>
                  <a:srgbClr val="0D0F1A"/>
                </a:solidFill>
                <a:latin typeface="Arial"/>
                <a:cs typeface="Arial"/>
              </a:rPr>
              <a:t>metrics</a:t>
            </a:r>
            <a:r>
              <a:rPr sz="1300" spc="15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(likes,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300" spc="-140" dirty="0">
                <a:solidFill>
                  <a:srgbClr val="0D0F1A"/>
                </a:solidFill>
                <a:latin typeface="Arial"/>
                <a:cs typeface="Arial"/>
              </a:rPr>
              <a:t>comments, </a:t>
            </a:r>
            <a:r>
              <a:rPr sz="1300" spc="-114" dirty="0">
                <a:solidFill>
                  <a:srgbClr val="0D0F1A"/>
                </a:solidFill>
                <a:latin typeface="Arial"/>
                <a:cs typeface="Arial"/>
              </a:rPr>
              <a:t>shares, </a:t>
            </a:r>
            <a:r>
              <a:rPr sz="1300" spc="-110" dirty="0">
                <a:solidFill>
                  <a:srgbClr val="0D0F1A"/>
                </a:solidFill>
                <a:latin typeface="Arial"/>
                <a:cs typeface="Arial"/>
              </a:rPr>
              <a:t>impressions, </a:t>
            </a:r>
            <a:r>
              <a:rPr sz="1300" spc="-80" dirty="0">
                <a:solidFill>
                  <a:srgbClr val="0D0F1A"/>
                </a:solidFill>
                <a:latin typeface="Arial"/>
                <a:cs typeface="Arial"/>
              </a:rPr>
              <a:t>etc.). </a:t>
            </a:r>
            <a:r>
              <a:rPr sz="1300" spc="-105" dirty="0">
                <a:solidFill>
                  <a:srgbClr val="0D0F1A"/>
                </a:solidFill>
                <a:latin typeface="Arial"/>
                <a:cs typeface="Arial"/>
              </a:rPr>
              <a:t>Based </a:t>
            </a:r>
            <a:r>
              <a:rPr sz="1300" spc="-120" dirty="0">
                <a:solidFill>
                  <a:srgbClr val="0D0F1A"/>
                </a:solidFill>
                <a:latin typeface="Arial"/>
                <a:cs typeface="Arial"/>
              </a:rPr>
              <a:t>on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the </a:t>
            </a:r>
            <a:r>
              <a:rPr sz="1300" spc="-80" dirty="0">
                <a:solidFill>
                  <a:srgbClr val="0D0F1A"/>
                </a:solidFill>
                <a:latin typeface="Arial"/>
                <a:cs typeface="Arial"/>
              </a:rPr>
              <a:t>analysis, </a:t>
            </a:r>
            <a:r>
              <a:rPr sz="1300" spc="-100" dirty="0">
                <a:solidFill>
                  <a:srgbClr val="0D0F1A"/>
                </a:solidFill>
                <a:latin typeface="Arial"/>
                <a:cs typeface="Arial"/>
              </a:rPr>
              <a:t>mention </a:t>
            </a:r>
            <a:r>
              <a:rPr sz="1300" spc="-85" dirty="0">
                <a:solidFill>
                  <a:srgbClr val="0D0F1A"/>
                </a:solidFill>
                <a:latin typeface="Arial"/>
                <a:cs typeface="Arial"/>
              </a:rPr>
              <a:t>the </a:t>
            </a:r>
            <a:r>
              <a:rPr sz="1300" spc="-65" dirty="0">
                <a:solidFill>
                  <a:srgbClr val="0D0F1A"/>
                </a:solidFill>
                <a:latin typeface="Arial"/>
                <a:cs typeface="Arial"/>
              </a:rPr>
              <a:t>strategies </a:t>
            </a:r>
            <a:r>
              <a:rPr sz="1300" spc="-60" dirty="0">
                <a:solidFill>
                  <a:srgbClr val="0D0F1A"/>
                </a:solidFill>
                <a:latin typeface="Arial"/>
                <a:cs typeface="Arial"/>
              </a:rPr>
              <a:t>and </a:t>
            </a:r>
            <a:r>
              <a:rPr sz="1300" spc="-65" dirty="0">
                <a:solidFill>
                  <a:srgbClr val="0D0F1A"/>
                </a:solidFill>
                <a:latin typeface="Arial"/>
                <a:cs typeface="Arial"/>
              </a:rPr>
              <a:t>areas </a:t>
            </a:r>
            <a:r>
              <a:rPr sz="1300" spc="-15" dirty="0">
                <a:solidFill>
                  <a:srgbClr val="0D0F1A"/>
                </a:solidFill>
                <a:latin typeface="Arial"/>
                <a:cs typeface="Arial"/>
              </a:rPr>
              <a:t>for</a:t>
            </a:r>
            <a:r>
              <a:rPr sz="1300" spc="190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300" spc="-90" dirty="0">
                <a:solidFill>
                  <a:srgbClr val="0D0F1A"/>
                </a:solidFill>
                <a:latin typeface="Arial"/>
                <a:cs typeface="Arial"/>
              </a:rPr>
              <a:t>improvement.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5560" y="1372870"/>
            <a:ext cx="245300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90" dirty="0">
                <a:solidFill>
                  <a:srgbClr val="434343"/>
                </a:solidFill>
                <a:latin typeface="Arial"/>
                <a:cs typeface="Arial"/>
              </a:rPr>
              <a:t>Instagram</a:t>
            </a:r>
            <a:r>
              <a:rPr sz="2900" b="1" spc="-1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900" b="1" spc="-250" dirty="0">
                <a:solidFill>
                  <a:srgbClr val="434343"/>
                </a:solidFill>
                <a:latin typeface="Arial"/>
                <a:cs typeface="Arial"/>
              </a:rPr>
              <a:t>Story</a:t>
            </a:r>
            <a:endParaRPr sz="2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67892" y="410336"/>
            <a:ext cx="760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/>
              <a:t>Part</a:t>
            </a:r>
            <a:r>
              <a:rPr sz="1800" spc="70" dirty="0"/>
              <a:t> </a:t>
            </a:r>
            <a:r>
              <a:rPr sz="1800" spc="-90" dirty="0"/>
              <a:t>4: </a:t>
            </a:r>
            <a:r>
              <a:rPr sz="1800" spc="-160" dirty="0"/>
              <a:t>Content </a:t>
            </a:r>
            <a:r>
              <a:rPr sz="1800" spc="-125" dirty="0"/>
              <a:t>Creation </a:t>
            </a:r>
            <a:r>
              <a:rPr sz="1800" spc="-114" dirty="0"/>
              <a:t>and </a:t>
            </a:r>
            <a:r>
              <a:rPr sz="1800" spc="-130" dirty="0"/>
              <a:t>Curation </a:t>
            </a:r>
            <a:r>
              <a:rPr sz="1800" spc="-180" dirty="0"/>
              <a:t>(Post </a:t>
            </a:r>
            <a:r>
              <a:rPr sz="1800" spc="-135" dirty="0"/>
              <a:t>creations, </a:t>
            </a:r>
            <a:r>
              <a:rPr sz="1800" spc="-114" dirty="0"/>
              <a:t>Designs/Video </a:t>
            </a:r>
            <a:r>
              <a:rPr sz="1800" spc="-135" dirty="0"/>
              <a:t>Editing, </a:t>
            </a:r>
            <a:r>
              <a:rPr sz="1800" spc="-105" dirty="0"/>
              <a:t>Ad</a:t>
            </a:r>
            <a:endParaRPr sz="1800"/>
          </a:p>
        </p:txBody>
      </p:sp>
      <p:sp>
        <p:nvSpPr>
          <p:cNvPr id="18" name="object 18"/>
          <p:cNvSpPr txBox="1"/>
          <p:nvPr/>
        </p:nvSpPr>
        <p:spPr>
          <a:xfrm>
            <a:off x="1548511" y="725804"/>
            <a:ext cx="604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r>
              <a:rPr sz="1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sz="1800" b="1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34343"/>
                </a:solidFill>
                <a:latin typeface="Arial"/>
                <a:cs typeface="Arial"/>
              </a:rPr>
              <a:t>Ideation</a:t>
            </a:r>
            <a:r>
              <a:rPr sz="1800" b="1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" y="0"/>
            <a:ext cx="873969" cy="177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2427"/>
            <a:ext cx="164592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0420"/>
            <a:ext cx="900430" cy="1783080"/>
            <a:chOff x="0" y="3360420"/>
            <a:chExt cx="900430" cy="1783080"/>
          </a:xfrm>
        </p:grpSpPr>
        <p:sp>
          <p:nvSpPr>
            <p:cNvPr id="6" name="object 6"/>
            <p:cNvSpPr/>
            <p:nvPr/>
          </p:nvSpPr>
          <p:spPr>
            <a:xfrm>
              <a:off x="0" y="3360420"/>
              <a:ext cx="182880" cy="17724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39" y="3649980"/>
              <a:ext cx="732212" cy="1493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529066" y="0"/>
            <a:ext cx="397002" cy="470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8700" y="4163567"/>
            <a:ext cx="381000" cy="972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23376" y="3047"/>
            <a:ext cx="288035" cy="1295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37959" y="826008"/>
            <a:ext cx="2527300" cy="4310380"/>
            <a:chOff x="6537959" y="826008"/>
            <a:chExt cx="2527300" cy="4310380"/>
          </a:xfrm>
        </p:grpSpPr>
        <p:sp>
          <p:nvSpPr>
            <p:cNvPr id="12" name="object 12"/>
            <p:cNvSpPr/>
            <p:nvPr/>
          </p:nvSpPr>
          <p:spPr>
            <a:xfrm>
              <a:off x="8580119" y="3649980"/>
              <a:ext cx="289559" cy="1485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37959" y="826008"/>
              <a:ext cx="2526792" cy="30678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0550" y="119634"/>
            <a:ext cx="27686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280" dirty="0">
                <a:solidFill>
                  <a:srgbClr val="FFFFFF"/>
                </a:solidFill>
                <a:latin typeface="Arial"/>
                <a:cs typeface="Arial"/>
              </a:rPr>
              <a:t>INSTAGRAM</a:t>
            </a:r>
            <a:r>
              <a:rPr sz="2700" b="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409" dirty="0">
                <a:solidFill>
                  <a:srgbClr val="FFFFFF"/>
                </a:solidFill>
                <a:latin typeface="Arial"/>
                <a:cs typeface="Arial"/>
              </a:rPr>
              <a:t>STORY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2212" y="826008"/>
            <a:ext cx="3226307" cy="30678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5011" y="935736"/>
            <a:ext cx="2886456" cy="28483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892" y="369189"/>
            <a:ext cx="760539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115" marR="5080" indent="-781050">
              <a:lnSpc>
                <a:spcPct val="114999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434343"/>
                </a:solidFill>
                <a:latin typeface="Arial"/>
                <a:cs typeface="Arial"/>
              </a:rPr>
              <a:t>Part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4: </a:t>
            </a:r>
            <a:r>
              <a:rPr sz="1800" b="1" spc="-160" dirty="0">
                <a:solidFill>
                  <a:srgbClr val="434343"/>
                </a:solidFill>
                <a:latin typeface="Arial"/>
                <a:cs typeface="Arial"/>
              </a:rPr>
              <a:t>Content </a:t>
            </a:r>
            <a:r>
              <a:rPr sz="1800" b="1" spc="-125" dirty="0">
                <a:solidFill>
                  <a:srgbClr val="434343"/>
                </a:solidFill>
                <a:latin typeface="Arial"/>
                <a:cs typeface="Arial"/>
              </a:rPr>
              <a:t>Creation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Curation </a:t>
            </a:r>
            <a:r>
              <a:rPr sz="1800" b="1" spc="-180" dirty="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creations,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Designs/Video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Editing, </a:t>
            </a:r>
            <a:r>
              <a:rPr sz="1800" b="1" spc="-105" dirty="0">
                <a:solidFill>
                  <a:srgbClr val="434343"/>
                </a:solidFill>
                <a:latin typeface="Arial"/>
                <a:cs typeface="Arial"/>
              </a:rPr>
              <a:t>Ad  </a:t>
            </a:r>
            <a:r>
              <a:rPr sz="1800" b="1" spc="-140" dirty="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r>
              <a:rPr sz="1800" b="1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sz="1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34343"/>
                </a:solidFill>
                <a:latin typeface="Arial"/>
                <a:cs typeface="Arial"/>
              </a:rPr>
              <a:t>Ideation</a:t>
            </a:r>
            <a:r>
              <a:rPr sz="1800" b="1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179" y="2190445"/>
            <a:ext cx="7672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SzPct val="77777"/>
              <a:buChar char="●"/>
              <a:tabLst>
                <a:tab pos="329565" algn="l"/>
                <a:tab pos="330200" algn="l"/>
              </a:tabLst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Familiarization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(use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Canva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visually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appealing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graphics)</a:t>
            </a:r>
            <a:endParaRPr sz="1800">
              <a:latin typeface="Arial"/>
              <a:cs typeface="Arial"/>
            </a:endParaRPr>
          </a:p>
          <a:p>
            <a:pPr marL="329565" marR="174625" indent="-317500">
              <a:lnSpc>
                <a:spcPct val="100000"/>
              </a:lnSpc>
              <a:spcBef>
                <a:spcPts val="5"/>
              </a:spcBef>
              <a:buSzPct val="77777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Creation: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Utilize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VN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editor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videos 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related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chosen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topic.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7025" y="1372870"/>
            <a:ext cx="3411854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85" dirty="0">
                <a:solidFill>
                  <a:srgbClr val="434343"/>
                </a:solidFill>
                <a:latin typeface="Arial"/>
                <a:cs typeface="Arial"/>
              </a:rPr>
              <a:t>Designs/Video</a:t>
            </a:r>
            <a:r>
              <a:rPr sz="2900" b="1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900" b="1" spc="-225" dirty="0">
                <a:solidFill>
                  <a:srgbClr val="434343"/>
                </a:solidFill>
                <a:latin typeface="Arial"/>
                <a:cs typeface="Arial"/>
              </a:rPr>
              <a:t>Editing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766"/>
            <a:ext cx="7837170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4890" marR="5080" indent="-781050">
              <a:lnSpc>
                <a:spcPct val="114999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434343"/>
                </a:solidFill>
                <a:latin typeface="Arial"/>
                <a:cs typeface="Arial"/>
              </a:rPr>
              <a:t>Part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4: </a:t>
            </a:r>
            <a:r>
              <a:rPr sz="1800" b="1" spc="-160" dirty="0">
                <a:solidFill>
                  <a:srgbClr val="434343"/>
                </a:solidFill>
                <a:latin typeface="Arial"/>
                <a:cs typeface="Arial"/>
              </a:rPr>
              <a:t>Content </a:t>
            </a:r>
            <a:r>
              <a:rPr sz="1800" b="1" spc="-125" dirty="0">
                <a:solidFill>
                  <a:srgbClr val="434343"/>
                </a:solidFill>
                <a:latin typeface="Arial"/>
                <a:cs typeface="Arial"/>
              </a:rPr>
              <a:t>Creation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Curation </a:t>
            </a:r>
            <a:r>
              <a:rPr sz="1800" b="1" spc="-180" dirty="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creations,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Designs/Video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Editing, </a:t>
            </a:r>
            <a:r>
              <a:rPr sz="1800" b="1" spc="-105" dirty="0">
                <a:solidFill>
                  <a:srgbClr val="434343"/>
                </a:solidFill>
                <a:latin typeface="Arial"/>
                <a:cs typeface="Arial"/>
              </a:rPr>
              <a:t>Ad  </a:t>
            </a:r>
            <a:r>
              <a:rPr sz="1800" b="1" spc="-140" dirty="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r>
              <a:rPr sz="1800" b="1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sz="1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34343"/>
                </a:solidFill>
                <a:latin typeface="Arial"/>
                <a:cs typeface="Arial"/>
              </a:rPr>
              <a:t>Ideation</a:t>
            </a:r>
            <a:r>
              <a:rPr sz="1800" b="1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2100" b="1" spc="-180" dirty="0">
                <a:solidFill>
                  <a:srgbClr val="434343"/>
                </a:solidFill>
                <a:latin typeface="Arial"/>
                <a:cs typeface="Arial"/>
              </a:rPr>
              <a:t>Social </a:t>
            </a:r>
            <a:r>
              <a:rPr sz="2100" b="1" spc="-105" dirty="0">
                <a:solidFill>
                  <a:srgbClr val="434343"/>
                </a:solidFill>
                <a:latin typeface="Arial"/>
                <a:cs typeface="Arial"/>
              </a:rPr>
              <a:t>Media </a:t>
            </a:r>
            <a:r>
              <a:rPr sz="2100" b="1" spc="-120" dirty="0">
                <a:solidFill>
                  <a:srgbClr val="434343"/>
                </a:solidFill>
                <a:latin typeface="Arial"/>
                <a:cs typeface="Arial"/>
              </a:rPr>
              <a:t>Ad</a:t>
            </a:r>
            <a:r>
              <a:rPr sz="2100" b="1" spc="-1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100" b="1" spc="-165" dirty="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Ad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Campaigns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Media: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Come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 ad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campaigns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covering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mentioned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goals: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brand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latin typeface="Arial"/>
                <a:cs typeface="Arial"/>
              </a:rPr>
              <a:t>awareness, </a:t>
            </a:r>
            <a:r>
              <a:rPr sz="1800" spc="-55" dirty="0">
                <a:latin typeface="Arial"/>
                <a:cs typeface="Arial"/>
              </a:rPr>
              <a:t>driving </a:t>
            </a:r>
            <a:r>
              <a:rPr sz="1800" spc="-105" dirty="0">
                <a:latin typeface="Arial"/>
                <a:cs typeface="Arial"/>
              </a:rPr>
              <a:t>website </a:t>
            </a:r>
            <a:r>
              <a:rPr sz="1800" spc="-20" dirty="0">
                <a:latin typeface="Arial"/>
                <a:cs typeface="Arial"/>
              </a:rPr>
              <a:t>traffic, </a:t>
            </a:r>
            <a:r>
              <a:rPr sz="1800" spc="-55" dirty="0">
                <a:latin typeface="Arial"/>
                <a:cs typeface="Arial"/>
              </a:rPr>
              <a:t>or </a:t>
            </a:r>
            <a:r>
              <a:rPr sz="1800" spc="-75" dirty="0">
                <a:latin typeface="Arial"/>
                <a:cs typeface="Arial"/>
              </a:rPr>
              <a:t>generating</a:t>
            </a:r>
            <a:r>
              <a:rPr sz="1800" spc="2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leads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355" y="2665476"/>
            <a:ext cx="4553712" cy="2340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8032" y="2666999"/>
            <a:ext cx="4134612" cy="2476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3789" y="142621"/>
            <a:ext cx="8848090" cy="448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4645" marR="436245" indent="-781050">
              <a:lnSpc>
                <a:spcPct val="1151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434343"/>
                </a:solidFill>
                <a:latin typeface="Arial"/>
                <a:cs typeface="Arial"/>
              </a:rPr>
              <a:t>Part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4: </a:t>
            </a:r>
            <a:r>
              <a:rPr sz="1800" b="1" spc="-160" dirty="0">
                <a:solidFill>
                  <a:srgbClr val="434343"/>
                </a:solidFill>
                <a:latin typeface="Arial"/>
                <a:cs typeface="Arial"/>
              </a:rPr>
              <a:t>Content </a:t>
            </a:r>
            <a:r>
              <a:rPr sz="1800" b="1" spc="-125" dirty="0">
                <a:solidFill>
                  <a:srgbClr val="434343"/>
                </a:solidFill>
                <a:latin typeface="Arial"/>
                <a:cs typeface="Arial"/>
              </a:rPr>
              <a:t>Creation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Curation </a:t>
            </a:r>
            <a:r>
              <a:rPr sz="1800" b="1" spc="-180" dirty="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creations,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Designs/Video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Editing, </a:t>
            </a:r>
            <a:r>
              <a:rPr sz="1800" b="1" spc="-105" dirty="0">
                <a:solidFill>
                  <a:srgbClr val="434343"/>
                </a:solidFill>
                <a:latin typeface="Arial"/>
                <a:cs typeface="Arial"/>
              </a:rPr>
              <a:t>Ad  </a:t>
            </a:r>
            <a:r>
              <a:rPr sz="1800" b="1" spc="-140" dirty="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r>
              <a:rPr sz="1800" b="1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sz="1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34343"/>
                </a:solidFill>
                <a:latin typeface="Arial"/>
                <a:cs typeface="Arial"/>
              </a:rPr>
              <a:t>Ideation</a:t>
            </a:r>
            <a:r>
              <a:rPr sz="1800" b="1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b="1" spc="-19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campaign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clearly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define:</a:t>
            </a:r>
            <a:endParaRPr sz="1800">
              <a:latin typeface="Arial"/>
              <a:cs typeface="Arial"/>
            </a:endParaRPr>
          </a:p>
          <a:p>
            <a:pPr marL="329565" marR="48895" indent="-317500">
              <a:lnSpc>
                <a:spcPct val="100000"/>
              </a:lnSpc>
              <a:buSzPct val="77777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Advertising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Goals: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evoke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feelings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comfort,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coziness,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well-being. 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advertising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campaign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try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emotional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connection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audience, 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associating the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 positive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emotions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experiences.</a:t>
            </a:r>
            <a:endParaRPr sz="1800">
              <a:latin typeface="Arial"/>
              <a:cs typeface="Arial"/>
            </a:endParaRPr>
          </a:p>
          <a:p>
            <a:pPr marL="329565" marR="22860" indent="-317500">
              <a:lnSpc>
                <a:spcPct val="100000"/>
              </a:lnSpc>
              <a:spcBef>
                <a:spcPts val="5"/>
              </a:spcBef>
              <a:buSzPct val="77777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Audience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Targeting : </a:t>
            </a:r>
            <a:r>
              <a:rPr sz="1800" b="1" spc="-254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effectively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audiences,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advertising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marketing 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messages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focus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benefits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fabric, </a:t>
            </a:r>
            <a:r>
              <a:rPr sz="1800" b="1" spc="-20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comfort, 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coziness, 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luxurious 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feel.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Additionally,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marketing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channels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chosen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strategically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reach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specific groups, </a:t>
            </a:r>
            <a:r>
              <a:rPr sz="1800" b="1" spc="-20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platforms,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lifestyle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magazines,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decor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blogs,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fashion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influencers’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collaborations</a:t>
            </a:r>
            <a:endParaRPr sz="1800">
              <a:latin typeface="Arial"/>
              <a:cs typeface="Arial"/>
            </a:endParaRPr>
          </a:p>
          <a:p>
            <a:pPr marL="329565" marR="5080" indent="-317500">
              <a:lnSpc>
                <a:spcPct val="100000"/>
              </a:lnSpc>
              <a:buSzPct val="77777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Ad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creation: 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appropriate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advertising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channels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reach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audience 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effectively.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platforms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media,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websites,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marketplaces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highly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reaching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tech-savvy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consumers.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Traditional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media, </a:t>
            </a:r>
            <a:r>
              <a:rPr sz="1800" b="1" spc="-20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magazines  and 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TV,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might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suitable for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broader</a:t>
            </a:r>
            <a:r>
              <a:rPr sz="1800" b="1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audiences.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171" y="2089785"/>
            <a:ext cx="7571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Ad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Campaigns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18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marketing: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Come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80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campaigns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mentioned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goals: </a:t>
            </a:r>
            <a:r>
              <a:rPr sz="1800" spc="-50" dirty="0">
                <a:latin typeface="Arial"/>
                <a:cs typeface="Arial"/>
              </a:rPr>
              <a:t>brand </a:t>
            </a:r>
            <a:r>
              <a:rPr sz="1800" spc="-135" dirty="0">
                <a:latin typeface="Arial"/>
                <a:cs typeface="Arial"/>
              </a:rPr>
              <a:t>awareness </a:t>
            </a:r>
            <a:r>
              <a:rPr sz="1800" dirty="0">
                <a:latin typeface="Arial"/>
                <a:cs typeface="Arial"/>
              </a:rPr>
              <a:t>&amp;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latin typeface="Arial"/>
                <a:cs typeface="Arial"/>
              </a:rPr>
              <a:t>generating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leads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92" y="369189"/>
            <a:ext cx="7605395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115" marR="5080" indent="-781050">
              <a:lnSpc>
                <a:spcPct val="114999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434343"/>
                </a:solidFill>
                <a:latin typeface="Arial"/>
                <a:cs typeface="Arial"/>
              </a:rPr>
              <a:t>Part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4: </a:t>
            </a:r>
            <a:r>
              <a:rPr sz="1800" b="1" spc="-160" dirty="0">
                <a:solidFill>
                  <a:srgbClr val="434343"/>
                </a:solidFill>
                <a:latin typeface="Arial"/>
                <a:cs typeface="Arial"/>
              </a:rPr>
              <a:t>Content </a:t>
            </a:r>
            <a:r>
              <a:rPr sz="1800" b="1" spc="-125" dirty="0">
                <a:solidFill>
                  <a:srgbClr val="434343"/>
                </a:solidFill>
                <a:latin typeface="Arial"/>
                <a:cs typeface="Arial"/>
              </a:rPr>
              <a:t>Creation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Curation </a:t>
            </a:r>
            <a:r>
              <a:rPr sz="1800" b="1" spc="-180" dirty="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creations,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Designs/Video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Editing, </a:t>
            </a:r>
            <a:r>
              <a:rPr sz="1800" b="1" spc="-105" dirty="0">
                <a:solidFill>
                  <a:srgbClr val="434343"/>
                </a:solidFill>
                <a:latin typeface="Arial"/>
                <a:cs typeface="Arial"/>
              </a:rPr>
              <a:t>Ad  </a:t>
            </a:r>
            <a:r>
              <a:rPr sz="1800" b="1" spc="-140" dirty="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r>
              <a:rPr sz="1800" b="1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sz="1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34343"/>
                </a:solidFill>
                <a:latin typeface="Arial"/>
                <a:cs typeface="Arial"/>
              </a:rPr>
              <a:t>Ideation</a:t>
            </a:r>
            <a:r>
              <a:rPr sz="1800" b="1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2100" b="1" spc="-150" dirty="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sz="2100" b="1" spc="-120" dirty="0">
                <a:solidFill>
                  <a:srgbClr val="434343"/>
                </a:solidFill>
                <a:latin typeface="Arial"/>
                <a:cs typeface="Arial"/>
              </a:rPr>
              <a:t>Ad</a:t>
            </a:r>
            <a:r>
              <a:rPr sz="2100" b="1" spc="1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100" b="1" spc="-165" dirty="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" y="0"/>
            <a:ext cx="873969" cy="177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2427"/>
            <a:ext cx="164592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0420"/>
            <a:ext cx="900430" cy="1783080"/>
            <a:chOff x="0" y="3360420"/>
            <a:chExt cx="900430" cy="1783080"/>
          </a:xfrm>
        </p:grpSpPr>
        <p:sp>
          <p:nvSpPr>
            <p:cNvPr id="6" name="object 6"/>
            <p:cNvSpPr/>
            <p:nvPr/>
          </p:nvSpPr>
          <p:spPr>
            <a:xfrm>
              <a:off x="0" y="3360420"/>
              <a:ext cx="182880" cy="17724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39" y="3649980"/>
              <a:ext cx="732212" cy="1493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529066" y="0"/>
            <a:ext cx="397002" cy="470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8700" y="4163567"/>
            <a:ext cx="381000" cy="972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23376" y="3047"/>
            <a:ext cx="288035" cy="1295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" name="object 12"/>
            <p:cNvSpPr/>
            <p:nvPr/>
          </p:nvSpPr>
          <p:spPr>
            <a:xfrm>
              <a:off x="8580119" y="3649979"/>
              <a:ext cx="289559" cy="1485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9143999" cy="51434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4660265" cy="6896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100" spc="-150" dirty="0"/>
              <a:t>Email </a:t>
            </a:r>
            <a:r>
              <a:rPr sz="2100" spc="-120" dirty="0"/>
              <a:t>Ad </a:t>
            </a:r>
            <a:r>
              <a:rPr sz="2100" spc="-150" dirty="0"/>
              <a:t>Campaign </a:t>
            </a:r>
            <a:r>
              <a:rPr sz="2100" spc="-55" dirty="0"/>
              <a:t>1 </a:t>
            </a:r>
            <a:r>
              <a:rPr sz="2100" spc="-45" dirty="0"/>
              <a:t>- </a:t>
            </a:r>
            <a:r>
              <a:rPr sz="2100" spc="-190" dirty="0"/>
              <a:t>Brand</a:t>
            </a:r>
            <a:r>
              <a:rPr sz="2100" spc="-10" dirty="0"/>
              <a:t> </a:t>
            </a:r>
            <a:r>
              <a:rPr sz="2100" spc="-150" dirty="0"/>
              <a:t>Awareness</a:t>
            </a:r>
            <a:endParaRPr sz="2100"/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b="0" spc="-110" dirty="0">
                <a:solidFill>
                  <a:srgbClr val="FFFFFF"/>
                </a:solidFill>
                <a:latin typeface="Arial"/>
                <a:cs typeface="Arial"/>
              </a:rPr>
              <a:t>(insert </a:t>
            </a:r>
            <a:r>
              <a:rPr b="0" spc="-85" dirty="0">
                <a:solidFill>
                  <a:srgbClr val="FFFFFF"/>
                </a:solidFill>
                <a:latin typeface="Arial"/>
                <a:cs typeface="Arial"/>
              </a:rPr>
              <a:t>emailer</a:t>
            </a:r>
            <a:r>
              <a:rPr b="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0" spc="-110" dirty="0">
                <a:solidFill>
                  <a:srgbClr val="FFFFFF"/>
                </a:solidFill>
                <a:latin typeface="Arial"/>
                <a:cs typeface="Arial"/>
              </a:rPr>
              <a:t>image)</a:t>
            </a:r>
          </a:p>
        </p:txBody>
      </p:sp>
      <p:sp>
        <p:nvSpPr>
          <p:cNvPr id="3" name="object 3"/>
          <p:cNvSpPr/>
          <p:nvPr/>
        </p:nvSpPr>
        <p:spPr>
          <a:xfrm>
            <a:off x="5312664" y="135635"/>
            <a:ext cx="3017519" cy="5007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36" y="58636"/>
            <a:ext cx="4525010" cy="6902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100" spc="-150" dirty="0"/>
              <a:t>Email </a:t>
            </a:r>
            <a:r>
              <a:rPr sz="2100" spc="-125" dirty="0"/>
              <a:t>Ad </a:t>
            </a:r>
            <a:r>
              <a:rPr sz="2100" spc="-150" dirty="0"/>
              <a:t>Campaign </a:t>
            </a:r>
            <a:r>
              <a:rPr sz="2100" spc="-55" dirty="0"/>
              <a:t>2 </a:t>
            </a:r>
            <a:r>
              <a:rPr sz="2100" spc="-45" dirty="0"/>
              <a:t>- </a:t>
            </a:r>
            <a:r>
              <a:rPr sz="2100" spc="-195" dirty="0"/>
              <a:t>Lead</a:t>
            </a:r>
            <a:r>
              <a:rPr sz="2100" spc="-10" dirty="0"/>
              <a:t> </a:t>
            </a:r>
            <a:r>
              <a:rPr sz="2100" spc="-140" dirty="0"/>
              <a:t>Generation</a:t>
            </a:r>
            <a:endParaRPr sz="2100"/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b="0" spc="-110" dirty="0">
                <a:solidFill>
                  <a:srgbClr val="000000"/>
                </a:solidFill>
                <a:latin typeface="Arial"/>
                <a:cs typeface="Arial"/>
              </a:rPr>
              <a:t>(insert </a:t>
            </a:r>
            <a:r>
              <a:rPr b="0" spc="-85" dirty="0">
                <a:solidFill>
                  <a:srgbClr val="000000"/>
                </a:solidFill>
                <a:latin typeface="Arial"/>
                <a:cs typeface="Arial"/>
              </a:rPr>
              <a:t>emailer</a:t>
            </a:r>
            <a:r>
              <a:rPr b="0" spc="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10" dirty="0">
                <a:solidFill>
                  <a:srgbClr val="000000"/>
                </a:solidFill>
                <a:latin typeface="Arial"/>
                <a:cs typeface="Arial"/>
              </a:rPr>
              <a:t>image)</a:t>
            </a:r>
          </a:p>
        </p:txBody>
      </p:sp>
      <p:sp>
        <p:nvSpPr>
          <p:cNvPr id="3" name="object 3"/>
          <p:cNvSpPr/>
          <p:nvPr/>
        </p:nvSpPr>
        <p:spPr>
          <a:xfrm>
            <a:off x="4768596" y="569974"/>
            <a:ext cx="2793492" cy="447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78" y="86359"/>
            <a:ext cx="6509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/>
              <a:t>Part </a:t>
            </a:r>
            <a:r>
              <a:rPr sz="1800" spc="-90" dirty="0"/>
              <a:t>4: </a:t>
            </a:r>
            <a:r>
              <a:rPr sz="1800" spc="-160" dirty="0"/>
              <a:t>Content </a:t>
            </a:r>
            <a:r>
              <a:rPr sz="1800" spc="-125" dirty="0"/>
              <a:t>Creation </a:t>
            </a:r>
            <a:r>
              <a:rPr sz="1800" spc="-114" dirty="0"/>
              <a:t>and </a:t>
            </a:r>
            <a:r>
              <a:rPr sz="1800" spc="-130" dirty="0"/>
              <a:t>Curation </a:t>
            </a:r>
            <a:r>
              <a:rPr sz="1800" spc="-180" dirty="0"/>
              <a:t>(Post </a:t>
            </a:r>
            <a:r>
              <a:rPr sz="1800" spc="-135" dirty="0"/>
              <a:t>creations,</a:t>
            </a:r>
            <a:r>
              <a:rPr sz="1800" spc="-85" dirty="0"/>
              <a:t> </a:t>
            </a:r>
            <a:r>
              <a:rPr sz="1800" spc="-114" dirty="0"/>
              <a:t>Designs/Video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7462" y="402082"/>
            <a:ext cx="714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Editing,</a:t>
            </a:r>
            <a:r>
              <a:rPr sz="1800" b="1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434343"/>
                </a:solidFill>
                <a:latin typeface="Arial"/>
                <a:cs typeface="Arial"/>
              </a:rPr>
              <a:t>Ad</a:t>
            </a:r>
            <a:r>
              <a:rPr sz="1800" b="1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sz="1800" b="1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r>
              <a:rPr sz="1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sz="1800" b="1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sz="18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34343"/>
                </a:solidFill>
                <a:latin typeface="Arial"/>
                <a:cs typeface="Arial"/>
              </a:rPr>
              <a:t>Ideation</a:t>
            </a:r>
            <a:r>
              <a:rPr sz="1800" b="1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b="1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00" y="740409"/>
            <a:ext cx="28676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60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sz="27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420" dirty="0">
                <a:solidFill>
                  <a:srgbClr val="FFFFFF"/>
                </a:solidFill>
                <a:latin typeface="Arial"/>
                <a:cs typeface="Arial"/>
              </a:rPr>
              <a:t>FACED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100" y="1177501"/>
            <a:ext cx="7478395" cy="37763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09"/>
              </a:spcBef>
              <a:buSzPct val="122727"/>
              <a:buChar char="•"/>
              <a:tabLst>
                <a:tab pos="185420" algn="l"/>
              </a:tabLst>
            </a:pP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Challenges: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35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  <a:p>
            <a:pPr marL="184785" marR="125095" indent="-172720">
              <a:lnSpc>
                <a:spcPct val="100000"/>
              </a:lnSpc>
              <a:spcBef>
                <a:spcPts val="755"/>
              </a:spcBef>
              <a:buSzPct val="122727"/>
              <a:buChar char="•"/>
              <a:tabLst>
                <a:tab pos="185420" algn="l"/>
              </a:tabLst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Competition: </a:t>
            </a:r>
            <a:r>
              <a:rPr sz="11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care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industry 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highly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competitive,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numerous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brands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entrants.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Standing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  gaining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share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challenging.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45"/>
              </a:spcBef>
              <a:buSzPct val="122727"/>
              <a:buChar char="•"/>
              <a:tabLst>
                <a:tab pos="185420" algn="l"/>
              </a:tabLst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Awareness: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awareness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recognition 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essential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attract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customers,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especially </a:t>
            </a:r>
            <a:r>
              <a:rPr sz="1100" spc="-10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competing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against</a:t>
            </a:r>
            <a:endParaRPr sz="11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well-known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brands.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755"/>
              </a:spcBef>
              <a:buSzPct val="122727"/>
              <a:buChar char="•"/>
              <a:tabLst>
                <a:tab pos="185420" algn="l"/>
              </a:tabLst>
            </a:pP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Consumer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Education: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Educating </a:t>
            </a:r>
            <a:r>
              <a:rPr sz="1100" spc="-120" dirty="0">
                <a:solidFill>
                  <a:srgbClr val="FFFFFF"/>
                </a:solidFill>
                <a:latin typeface="Arial"/>
                <a:cs typeface="Arial"/>
              </a:rPr>
              <a:t>consumers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benefits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proper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usage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conditioners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hurdle,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especially 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if 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familiar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category.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35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  <a:p>
            <a:pPr marL="184785" marR="137795" indent="-172720">
              <a:lnSpc>
                <a:spcPct val="100000"/>
              </a:lnSpc>
              <a:spcBef>
                <a:spcPts val="755"/>
              </a:spcBef>
              <a:buSzPct val="122727"/>
              <a:buChar char="•"/>
              <a:tabLst>
                <a:tab pos="185420" algn="l"/>
              </a:tabLst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Differentiation: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selling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differentiating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100" spc="-13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Fabric Conditioner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other similar 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products 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crucial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capture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distinct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segment.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45"/>
              </a:spcBef>
              <a:buSzPct val="122727"/>
              <a:buChar char="•"/>
              <a:tabLst>
                <a:tab pos="185420" algn="l"/>
              </a:tabLst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Ingredient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Safety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Sustainability: </a:t>
            </a:r>
            <a:r>
              <a:rPr sz="1100" spc="-120" dirty="0">
                <a:solidFill>
                  <a:srgbClr val="FFFFFF"/>
                </a:solidFill>
                <a:latin typeface="Arial"/>
                <a:cs typeface="Arial"/>
              </a:rPr>
              <a:t>Consumers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becoming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100" spc="-120" dirty="0">
                <a:solidFill>
                  <a:srgbClr val="FFFFFF"/>
                </a:solidFill>
                <a:latin typeface="Arial"/>
                <a:cs typeface="Arial"/>
              </a:rPr>
              <a:t>conscious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environmental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safety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11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use. Ensuring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conditioner’s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ingredients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safe and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eco-friendly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challenge.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66497"/>
            <a:ext cx="26606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70" dirty="0">
                <a:solidFill>
                  <a:srgbClr val="FFFFFF"/>
                </a:solidFill>
                <a:latin typeface="Arial"/>
                <a:cs typeface="Arial"/>
              </a:rPr>
              <a:t>LESSONS</a:t>
            </a:r>
            <a:r>
              <a:rPr sz="2700" b="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420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131" y="1046479"/>
            <a:ext cx="7656830" cy="347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Arial"/>
                <a:cs typeface="Arial"/>
              </a:rPr>
              <a:t>Lessons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Learned: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 marR="362585">
              <a:lnSpc>
                <a:spcPct val="100000"/>
              </a:lnSpc>
              <a:spcBef>
                <a:spcPts val="5"/>
              </a:spcBef>
            </a:pP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Research: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researching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market’s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needs, preferences,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pain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tailor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marketing 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accordingly.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 marR="540385">
              <a:lnSpc>
                <a:spcPct val="100000"/>
              </a:lnSpc>
            </a:pP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Marketing: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Crafting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compelling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marketing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messages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campaigns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resonate 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audience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enhance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brand  awareness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attract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sz="10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customers.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"/>
              <a:cs typeface="Arial"/>
            </a:endParaRPr>
          </a:p>
          <a:p>
            <a:pPr marL="12700" marR="38100">
              <a:lnSpc>
                <a:spcPct val="100000"/>
              </a:lnSpc>
            </a:pP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Innovation: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Investing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continuous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innovation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000" b="1" spc="-11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Conditioner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apart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competitors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garner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loyalty.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Transparency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Sustainability: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transparent about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product's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ingredients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manufacturing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processes,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adopting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practices,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build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trust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environmentally </a:t>
            </a:r>
            <a:r>
              <a:rPr sz="1000" b="1" spc="-105" dirty="0">
                <a:solidFill>
                  <a:srgbClr val="FFFFFF"/>
                </a:solidFill>
                <a:latin typeface="Arial"/>
                <a:cs typeface="Arial"/>
              </a:rPr>
              <a:t>conscious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consumers.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 marR="716915">
              <a:lnSpc>
                <a:spcPct val="100000"/>
              </a:lnSpc>
            </a:pP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Feedback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Engagement: 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Actively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seeking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listening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feedback 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product 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improvements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and help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build 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a loyal 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base.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" y="0"/>
            <a:ext cx="873969" cy="177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2427"/>
            <a:ext cx="164592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0420"/>
            <a:ext cx="900430" cy="1783080"/>
            <a:chOff x="0" y="3360420"/>
            <a:chExt cx="900430" cy="1783080"/>
          </a:xfrm>
        </p:grpSpPr>
        <p:sp>
          <p:nvSpPr>
            <p:cNvPr id="6" name="object 6"/>
            <p:cNvSpPr/>
            <p:nvPr/>
          </p:nvSpPr>
          <p:spPr>
            <a:xfrm>
              <a:off x="0" y="3360420"/>
              <a:ext cx="182880" cy="17724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39" y="3649980"/>
              <a:ext cx="732212" cy="1493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529066" y="0"/>
            <a:ext cx="397002" cy="470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8700" y="4163567"/>
            <a:ext cx="381000" cy="972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23376" y="3047"/>
            <a:ext cx="288035" cy="1295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" name="object 12"/>
            <p:cNvSpPr/>
            <p:nvPr/>
          </p:nvSpPr>
          <p:spPr>
            <a:xfrm>
              <a:off x="8580119" y="3649979"/>
              <a:ext cx="289559" cy="1485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9144000" cy="51434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772" y="3015995"/>
            <a:ext cx="143256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0748" y="0"/>
            <a:ext cx="1055370" cy="2032000"/>
            <a:chOff x="650748" y="0"/>
            <a:chExt cx="1055370" cy="2032000"/>
          </a:xfrm>
        </p:grpSpPr>
        <p:sp>
          <p:nvSpPr>
            <p:cNvPr id="5" name="object 5"/>
            <p:cNvSpPr/>
            <p:nvPr/>
          </p:nvSpPr>
          <p:spPr>
            <a:xfrm>
              <a:off x="704088" y="0"/>
              <a:ext cx="1001998" cy="2031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748" y="3047"/>
              <a:ext cx="178308" cy="816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7620"/>
            <a:ext cx="393192" cy="3496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148" y="4110228"/>
            <a:ext cx="385572" cy="103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208" y="3047"/>
            <a:ext cx="289560" cy="1306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660647"/>
            <a:ext cx="332232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31" y="3047"/>
            <a:ext cx="611124" cy="3020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7952" y="7620"/>
            <a:ext cx="1344930" cy="5135880"/>
            <a:chOff x="377952" y="7620"/>
            <a:chExt cx="1344930" cy="5135880"/>
          </a:xfrm>
        </p:grpSpPr>
        <p:sp>
          <p:nvSpPr>
            <p:cNvPr id="13" name="object 13"/>
            <p:cNvSpPr/>
            <p:nvPr/>
          </p:nvSpPr>
          <p:spPr>
            <a:xfrm>
              <a:off x="989075" y="3649979"/>
              <a:ext cx="733806" cy="1493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52" y="7620"/>
              <a:ext cx="626363" cy="51252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11707" y="87579"/>
            <a:ext cx="71335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Part </a:t>
            </a:r>
            <a:r>
              <a:rPr spc="-95" dirty="0"/>
              <a:t>1: </a:t>
            </a:r>
            <a:r>
              <a:rPr spc="-175" dirty="0"/>
              <a:t>Brand </a:t>
            </a:r>
            <a:r>
              <a:rPr spc="-155" dirty="0"/>
              <a:t>study, Competitor </a:t>
            </a:r>
            <a:r>
              <a:rPr spc="-114" dirty="0"/>
              <a:t>Analysis </a:t>
            </a:r>
            <a:r>
              <a:rPr spc="-175" dirty="0"/>
              <a:t>&amp; </a:t>
            </a:r>
            <a:r>
              <a:rPr spc="-155" dirty="0"/>
              <a:t>Buyer’s/Audience’s</a:t>
            </a:r>
            <a:r>
              <a:rPr spc="-100" dirty="0"/>
              <a:t> </a:t>
            </a:r>
            <a:r>
              <a:rPr spc="-180" dirty="0"/>
              <a:t>Persona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0466" y="394842"/>
            <a:ext cx="814832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9209" indent="-317500">
              <a:lnSpc>
                <a:spcPct val="100000"/>
              </a:lnSpc>
              <a:spcBef>
                <a:spcPts val="100"/>
              </a:spcBef>
              <a:buSzPct val="77777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Identity: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Study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brand's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mission,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values,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vision,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selling 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propositions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(USPs).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COMPANY </a:t>
            </a:r>
            <a:r>
              <a:rPr sz="1800" spc="39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TOPIC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TOUCH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Logo: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Mission/Values: 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mission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Softouch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affordable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health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care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products  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ensuring the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standards.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Innovation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team, 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relentlessly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towards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making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products 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affordable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to the 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mass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alongside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maintaining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the highest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800" b="1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standards.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Corporation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Eco-Friendly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manufacturer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distributor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 marR="22225">
              <a:lnSpc>
                <a:spcPct val="100000"/>
              </a:lnSpc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-High-End,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Natural,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Organic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Turkish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Cotton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Products,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Towels,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Bathrobes,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Linen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-Luxury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Hotel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Bathroom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240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Accessories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-Made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USA 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Mattresses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-Custom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Hotel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Furniture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93748" y="1336547"/>
            <a:ext cx="573024" cy="5745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0844" y="774191"/>
            <a:ext cx="2735579" cy="342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484" y="27558"/>
            <a:ext cx="7042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800" b="0" spc="-65" dirty="0">
                <a:solidFill>
                  <a:srgbClr val="000000"/>
                </a:solidFill>
                <a:latin typeface="Arial"/>
                <a:cs typeface="Arial"/>
              </a:rPr>
              <a:t>At </a:t>
            </a:r>
            <a:r>
              <a:rPr sz="1800" b="0" spc="-80" dirty="0">
                <a:solidFill>
                  <a:srgbClr val="000000"/>
                </a:solidFill>
                <a:latin typeface="Arial"/>
                <a:cs typeface="Arial"/>
              </a:rPr>
              <a:t>Soft </a:t>
            </a:r>
            <a:r>
              <a:rPr sz="1800" b="0" spc="-175" dirty="0">
                <a:solidFill>
                  <a:srgbClr val="000000"/>
                </a:solidFill>
                <a:latin typeface="Arial"/>
                <a:cs typeface="Arial"/>
              </a:rPr>
              <a:t>Touch®, </a:t>
            </a:r>
            <a:r>
              <a:rPr sz="1800" b="0" spc="-105" dirty="0">
                <a:solidFill>
                  <a:srgbClr val="000000"/>
                </a:solidFill>
                <a:latin typeface="Arial"/>
                <a:cs typeface="Arial"/>
              </a:rPr>
              <a:t>our </a:t>
            </a:r>
            <a:r>
              <a:rPr sz="1800" b="0" spc="-130" dirty="0">
                <a:solidFill>
                  <a:srgbClr val="000000"/>
                </a:solidFill>
                <a:latin typeface="Arial"/>
                <a:cs typeface="Arial"/>
              </a:rPr>
              <a:t>values </a:t>
            </a:r>
            <a:r>
              <a:rPr sz="1800" b="0" spc="-40" dirty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sz="4800" b="0" spc="-1050" baseline="1736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0" spc="-7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800" b="0" spc="-1050" baseline="1736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0" spc="-700" dirty="0">
                <a:solidFill>
                  <a:srgbClr val="000000"/>
                </a:solidFill>
                <a:latin typeface="Arial"/>
                <a:cs typeface="Arial"/>
              </a:rPr>
              <a:t>fo</a:t>
            </a:r>
            <a:r>
              <a:rPr sz="4800" b="0" spc="-1050" baseline="1736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0" spc="-7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4800" b="0" spc="-1050" baseline="1736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0" spc="-700" dirty="0">
                <a:solidFill>
                  <a:srgbClr val="000000"/>
                </a:solidFill>
                <a:latin typeface="Arial"/>
                <a:cs typeface="Arial"/>
              </a:rPr>
              <a:t>nda</a:t>
            </a:r>
            <a:r>
              <a:rPr sz="4800" b="0" spc="-1050" baseline="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0" spc="-70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b="0" spc="-1050" baseline="1736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0" spc="-700" dirty="0">
                <a:solidFill>
                  <a:srgbClr val="000000"/>
                </a:solidFill>
                <a:latin typeface="Arial"/>
                <a:cs typeface="Arial"/>
              </a:rPr>
              <a:t>ion</a:t>
            </a:r>
            <a:r>
              <a:rPr sz="180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800" b="0" spc="-1200" baseline="1736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0" spc="-8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800" b="0" spc="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57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4800" b="0" spc="-855" baseline="1736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b="0" spc="-570" dirty="0">
                <a:solidFill>
                  <a:srgbClr val="000000"/>
                </a:solidFill>
                <a:latin typeface="Arial"/>
                <a:cs typeface="Arial"/>
              </a:rPr>
              <a:t>ur</a:t>
            </a:r>
            <a:r>
              <a:rPr sz="1800" b="0" spc="-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800" b="0" spc="-622" baseline="17361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4800" b="0" spc="-442" baseline="173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0" spc="-532" baseline="17361" dirty="0">
                <a:solidFill>
                  <a:srgbClr val="FFFFFF"/>
                </a:solidFill>
                <a:latin typeface="Arial"/>
                <a:cs typeface="Arial"/>
              </a:rPr>
              <a:t>TOUCH</a:t>
            </a:r>
            <a:endParaRPr sz="4800" baseline="1736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84" y="480440"/>
            <a:ext cx="546862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115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employee </a:t>
            </a:r>
            <a:r>
              <a:rPr sz="1800" spc="-80" dirty="0">
                <a:latin typeface="Arial"/>
                <a:cs typeface="Arial"/>
              </a:rPr>
              <a:t>and </a:t>
            </a:r>
            <a:r>
              <a:rPr sz="1800" spc="-130" dirty="0">
                <a:latin typeface="Arial"/>
                <a:cs typeface="Arial"/>
              </a:rPr>
              <a:t>company </a:t>
            </a:r>
            <a:r>
              <a:rPr sz="1800" spc="-110" dirty="0">
                <a:latin typeface="Arial"/>
                <a:cs typeface="Arial"/>
              </a:rPr>
              <a:t>culture. </a:t>
            </a:r>
            <a:r>
              <a:rPr sz="1800" spc="-80" dirty="0">
                <a:latin typeface="Arial"/>
                <a:cs typeface="Arial"/>
              </a:rPr>
              <a:t>Soft </a:t>
            </a:r>
            <a:r>
              <a:rPr sz="1800" spc="-225" dirty="0">
                <a:latin typeface="Arial"/>
                <a:cs typeface="Arial"/>
              </a:rPr>
              <a:t>Touch </a:t>
            </a:r>
            <a:r>
              <a:rPr sz="1800" spc="-75" dirty="0">
                <a:latin typeface="Arial"/>
                <a:cs typeface="Arial"/>
              </a:rPr>
              <a:t>Corporation  </a:t>
            </a:r>
            <a:r>
              <a:rPr sz="1800" spc="-155" dirty="0">
                <a:latin typeface="Arial"/>
                <a:cs typeface="Arial"/>
              </a:rPr>
              <a:t>invests </a:t>
            </a:r>
            <a:r>
              <a:rPr sz="1800" spc="-114" dirty="0">
                <a:latin typeface="Arial"/>
                <a:cs typeface="Arial"/>
              </a:rPr>
              <a:t>in </a:t>
            </a:r>
            <a:r>
              <a:rPr sz="1800" spc="-55" dirty="0">
                <a:latin typeface="Arial"/>
                <a:cs typeface="Arial"/>
              </a:rPr>
              <a:t>people </a:t>
            </a:r>
            <a:r>
              <a:rPr sz="1800" spc="-80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protects </a:t>
            </a:r>
            <a:r>
              <a:rPr sz="1800" spc="-110" dirty="0">
                <a:latin typeface="Arial"/>
                <a:cs typeface="Arial"/>
              </a:rPr>
              <a:t>its workers </a:t>
            </a:r>
            <a:r>
              <a:rPr sz="1800" spc="-90" dirty="0">
                <a:latin typeface="Arial"/>
                <a:cs typeface="Arial"/>
              </a:rPr>
              <a:t>rights </a:t>
            </a:r>
            <a:r>
              <a:rPr sz="1800" spc="-114" dirty="0">
                <a:latin typeface="Arial"/>
                <a:cs typeface="Arial"/>
              </a:rPr>
              <a:t>in </a:t>
            </a:r>
            <a:r>
              <a:rPr sz="1800" spc="-35" dirty="0">
                <a:latin typeface="Arial"/>
                <a:cs typeface="Arial"/>
              </a:rPr>
              <a:t>full  </a:t>
            </a:r>
            <a:r>
              <a:rPr sz="1800" spc="-90" dirty="0">
                <a:latin typeface="Arial"/>
                <a:cs typeface="Arial"/>
              </a:rPr>
              <a:t>according </a:t>
            </a:r>
            <a:r>
              <a:rPr sz="1800" spc="-60" dirty="0">
                <a:latin typeface="Arial"/>
                <a:cs typeface="Arial"/>
              </a:rPr>
              <a:t>to </a:t>
            </a:r>
            <a:r>
              <a:rPr sz="1800" spc="-110" dirty="0">
                <a:latin typeface="Arial"/>
                <a:cs typeface="Arial"/>
              </a:rPr>
              <a:t>the laws. </a:t>
            </a:r>
            <a:r>
              <a:rPr sz="1800" spc="-175" dirty="0">
                <a:latin typeface="Arial"/>
                <a:cs typeface="Arial"/>
              </a:rPr>
              <a:t>They </a:t>
            </a:r>
            <a:r>
              <a:rPr sz="1800" spc="-55" dirty="0">
                <a:latin typeface="Arial"/>
                <a:cs typeface="Arial"/>
              </a:rPr>
              <a:t>define </a:t>
            </a:r>
            <a:r>
              <a:rPr sz="1800" spc="-110" dirty="0">
                <a:latin typeface="Arial"/>
                <a:cs typeface="Arial"/>
              </a:rPr>
              <a:t>the </a:t>
            </a:r>
            <a:r>
              <a:rPr sz="1800" spc="-145" dirty="0">
                <a:latin typeface="Arial"/>
                <a:cs typeface="Arial"/>
              </a:rPr>
              <a:t>manner </a:t>
            </a:r>
            <a:r>
              <a:rPr sz="1800" spc="-114" dirty="0">
                <a:latin typeface="Arial"/>
                <a:cs typeface="Arial"/>
              </a:rPr>
              <a:t>in </a:t>
            </a:r>
            <a:r>
              <a:rPr sz="1800" spc="-135" dirty="0">
                <a:latin typeface="Arial"/>
                <a:cs typeface="Arial"/>
              </a:rPr>
              <a:t>which </a:t>
            </a:r>
            <a:r>
              <a:rPr sz="1800" spc="-125" dirty="0">
                <a:latin typeface="Arial"/>
                <a:cs typeface="Arial"/>
              </a:rPr>
              <a:t>we  </a:t>
            </a:r>
            <a:r>
              <a:rPr sz="1800" spc="-55" dirty="0">
                <a:latin typeface="Arial"/>
                <a:cs typeface="Arial"/>
              </a:rPr>
              <a:t>do </a:t>
            </a:r>
            <a:r>
              <a:rPr sz="1800" spc="-180" dirty="0">
                <a:latin typeface="Arial"/>
                <a:cs typeface="Arial"/>
              </a:rPr>
              <a:t>business, </a:t>
            </a:r>
            <a:r>
              <a:rPr sz="1800" spc="-85" dirty="0">
                <a:latin typeface="Arial"/>
                <a:cs typeface="Arial"/>
              </a:rPr>
              <a:t>engage </a:t>
            </a:r>
            <a:r>
              <a:rPr sz="1800" spc="-105" dirty="0">
                <a:latin typeface="Arial"/>
                <a:cs typeface="Arial"/>
              </a:rPr>
              <a:t>our </a:t>
            </a:r>
            <a:r>
              <a:rPr sz="1800" spc="-175" dirty="0">
                <a:latin typeface="Arial"/>
                <a:cs typeface="Arial"/>
              </a:rPr>
              <a:t>customers </a:t>
            </a:r>
            <a:r>
              <a:rPr sz="1800" spc="-80" dirty="0">
                <a:latin typeface="Arial"/>
                <a:cs typeface="Arial"/>
              </a:rPr>
              <a:t>and </a:t>
            </a:r>
            <a:r>
              <a:rPr sz="1800" spc="-140" dirty="0">
                <a:latin typeface="Arial"/>
                <a:cs typeface="Arial"/>
              </a:rPr>
              <a:t>conduct </a:t>
            </a:r>
            <a:r>
              <a:rPr sz="1800" spc="-105" dirty="0">
                <a:latin typeface="Arial"/>
                <a:cs typeface="Arial"/>
              </a:rPr>
              <a:t>our </a:t>
            </a:r>
            <a:r>
              <a:rPr sz="1800" spc="-85" dirty="0">
                <a:latin typeface="Arial"/>
                <a:cs typeface="Arial"/>
              </a:rPr>
              <a:t>work  </a:t>
            </a:r>
            <a:r>
              <a:rPr sz="1800" spc="-8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4552950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Integrity  </a:t>
            </a:r>
            <a:r>
              <a:rPr sz="1800" spc="-135" dirty="0">
                <a:latin typeface="Arial"/>
                <a:cs typeface="Arial"/>
              </a:rPr>
              <a:t>Honesty  </a:t>
            </a:r>
            <a:r>
              <a:rPr sz="1800" spc="-110" dirty="0">
                <a:latin typeface="Arial"/>
                <a:cs typeface="Arial"/>
              </a:rPr>
              <a:t>Discipline  Cr</a:t>
            </a:r>
            <a:r>
              <a:rPr sz="1800" spc="-50" dirty="0">
                <a:latin typeface="Arial"/>
                <a:cs typeface="Arial"/>
              </a:rPr>
              <a:t>ea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-55" dirty="0">
                <a:latin typeface="Arial"/>
                <a:cs typeface="Arial"/>
              </a:rPr>
              <a:t>iv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latin typeface="Arial"/>
                <a:cs typeface="Arial"/>
              </a:rPr>
              <a:t>Effectiveness </a:t>
            </a:r>
            <a:r>
              <a:rPr sz="1800" spc="-80" dirty="0">
                <a:latin typeface="Arial"/>
                <a:cs typeface="Arial"/>
              </a:rPr>
              <a:t>and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229" dirty="0">
                <a:latin typeface="Arial"/>
                <a:cs typeface="Arial"/>
              </a:rPr>
              <a:t>USP: </a:t>
            </a:r>
            <a:r>
              <a:rPr sz="1800" spc="-210" dirty="0">
                <a:latin typeface="Arial"/>
                <a:cs typeface="Arial"/>
              </a:rPr>
              <a:t>The </a:t>
            </a:r>
            <a:r>
              <a:rPr sz="1800" spc="-275" dirty="0">
                <a:latin typeface="Arial"/>
                <a:cs typeface="Arial"/>
              </a:rPr>
              <a:t>USP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spc="-80" dirty="0">
                <a:latin typeface="Arial"/>
                <a:cs typeface="Arial"/>
              </a:rPr>
              <a:t>Soft </a:t>
            </a:r>
            <a:r>
              <a:rPr sz="1800" spc="-135" dirty="0">
                <a:latin typeface="Arial"/>
                <a:cs typeface="Arial"/>
              </a:rPr>
              <a:t>touch </a:t>
            </a:r>
            <a:r>
              <a:rPr sz="1800" spc="-160" dirty="0">
                <a:latin typeface="Arial"/>
                <a:cs typeface="Arial"/>
              </a:rPr>
              <a:t>is </a:t>
            </a:r>
            <a:r>
              <a:rPr sz="1800" spc="-55" dirty="0">
                <a:latin typeface="Arial"/>
                <a:cs typeface="Arial"/>
              </a:rPr>
              <a:t>providing </a:t>
            </a:r>
            <a:r>
              <a:rPr sz="1800" spc="-125" dirty="0">
                <a:latin typeface="Arial"/>
                <a:cs typeface="Arial"/>
              </a:rPr>
              <a:t>content </a:t>
            </a:r>
            <a:r>
              <a:rPr sz="1800" spc="-135" dirty="0">
                <a:latin typeface="Arial"/>
                <a:cs typeface="Arial"/>
              </a:rPr>
              <a:t>That </a:t>
            </a:r>
            <a:r>
              <a:rPr sz="1800" spc="-110" dirty="0">
                <a:latin typeface="Arial"/>
                <a:cs typeface="Arial"/>
              </a:rPr>
              <a:t>guides 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spc="-170" dirty="0">
                <a:latin typeface="Arial"/>
                <a:cs typeface="Arial"/>
              </a:rPr>
              <a:t>customers </a:t>
            </a:r>
            <a:r>
              <a:rPr sz="1800" spc="-60" dirty="0">
                <a:latin typeface="Arial"/>
                <a:cs typeface="Arial"/>
              </a:rPr>
              <a:t>to </a:t>
            </a:r>
            <a:r>
              <a:rPr sz="1800" spc="-140" dirty="0">
                <a:latin typeface="Arial"/>
                <a:cs typeface="Arial"/>
              </a:rPr>
              <a:t>make </a:t>
            </a:r>
            <a:r>
              <a:rPr sz="1800" spc="-11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right </a:t>
            </a:r>
            <a:r>
              <a:rPr sz="1800" spc="-120" dirty="0">
                <a:latin typeface="Arial"/>
                <a:cs typeface="Arial"/>
              </a:rPr>
              <a:t>selection </a:t>
            </a:r>
            <a:r>
              <a:rPr sz="1800" spc="-145" dirty="0">
                <a:latin typeface="Arial"/>
                <a:cs typeface="Arial"/>
              </a:rPr>
              <a:t>For </a:t>
            </a:r>
            <a:r>
              <a:rPr sz="1800" spc="-70" dirty="0">
                <a:latin typeface="Arial"/>
                <a:cs typeface="Arial"/>
              </a:rPr>
              <a:t>their </a:t>
            </a:r>
            <a:r>
              <a:rPr sz="1800" spc="-75" dirty="0">
                <a:latin typeface="Arial"/>
                <a:cs typeface="Arial"/>
              </a:rPr>
              <a:t>true  </a:t>
            </a:r>
            <a:r>
              <a:rPr sz="1800" spc="-60" dirty="0">
                <a:latin typeface="Arial"/>
                <a:cs typeface="Arial"/>
              </a:rPr>
              <a:t>beauty </a:t>
            </a:r>
            <a:r>
              <a:rPr sz="1800" spc="-80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fragrance.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latin typeface="Arial"/>
                <a:cs typeface="Arial"/>
              </a:rPr>
              <a:t>TAG </a:t>
            </a:r>
            <a:r>
              <a:rPr sz="1800" spc="-235" dirty="0">
                <a:latin typeface="Arial"/>
                <a:cs typeface="Arial"/>
              </a:rPr>
              <a:t>LINE </a:t>
            </a:r>
            <a:r>
              <a:rPr sz="1800" spc="-110" dirty="0">
                <a:latin typeface="Arial"/>
                <a:cs typeface="Arial"/>
              </a:rPr>
              <a:t>: </a:t>
            </a:r>
            <a:r>
              <a:rPr sz="1800" spc="-80" dirty="0">
                <a:latin typeface="Arial"/>
                <a:cs typeface="Arial"/>
              </a:rPr>
              <a:t>Soft </a:t>
            </a:r>
            <a:r>
              <a:rPr sz="1800" spc="-135" dirty="0">
                <a:latin typeface="Arial"/>
                <a:cs typeface="Arial"/>
              </a:rPr>
              <a:t>touch </a:t>
            </a:r>
            <a:r>
              <a:rPr sz="1800" spc="-175" dirty="0">
                <a:latin typeface="Arial"/>
                <a:cs typeface="Arial"/>
              </a:rPr>
              <a:t>makes </a:t>
            </a:r>
            <a:r>
              <a:rPr sz="1800" spc="-11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World </a:t>
            </a:r>
            <a:r>
              <a:rPr sz="1800" spc="-55" dirty="0">
                <a:latin typeface="Arial"/>
                <a:cs typeface="Arial"/>
              </a:rPr>
              <a:t>go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Around.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772" y="3015995"/>
            <a:ext cx="143256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0748" y="0"/>
            <a:ext cx="1055370" cy="2032000"/>
            <a:chOff x="650748" y="0"/>
            <a:chExt cx="1055370" cy="2032000"/>
          </a:xfrm>
        </p:grpSpPr>
        <p:sp>
          <p:nvSpPr>
            <p:cNvPr id="5" name="object 5"/>
            <p:cNvSpPr/>
            <p:nvPr/>
          </p:nvSpPr>
          <p:spPr>
            <a:xfrm>
              <a:off x="704088" y="0"/>
              <a:ext cx="1001998" cy="2031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748" y="3047"/>
              <a:ext cx="178308" cy="816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7620"/>
            <a:ext cx="393192" cy="3496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148" y="4110228"/>
            <a:ext cx="385572" cy="103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208" y="3047"/>
            <a:ext cx="289560" cy="1306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660647"/>
            <a:ext cx="332232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31" y="3047"/>
            <a:ext cx="611124" cy="3020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7952" y="7620"/>
            <a:ext cx="1344930" cy="5135880"/>
            <a:chOff x="377952" y="7620"/>
            <a:chExt cx="1344930" cy="5135880"/>
          </a:xfrm>
        </p:grpSpPr>
        <p:sp>
          <p:nvSpPr>
            <p:cNvPr id="13" name="object 13"/>
            <p:cNvSpPr/>
            <p:nvPr/>
          </p:nvSpPr>
          <p:spPr>
            <a:xfrm>
              <a:off x="989075" y="3649979"/>
              <a:ext cx="733806" cy="1493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52" y="7620"/>
              <a:ext cx="626363" cy="51252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05357" y="392429"/>
            <a:ext cx="71183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Part </a:t>
            </a:r>
            <a:r>
              <a:rPr spc="-100" dirty="0"/>
              <a:t>1: </a:t>
            </a:r>
            <a:r>
              <a:rPr spc="-175" dirty="0"/>
              <a:t>Brand </a:t>
            </a:r>
            <a:r>
              <a:rPr spc="-155" dirty="0"/>
              <a:t>study, Competitor </a:t>
            </a:r>
            <a:r>
              <a:rPr spc="-114" dirty="0"/>
              <a:t>Analysis </a:t>
            </a:r>
            <a:r>
              <a:rPr spc="-175" dirty="0"/>
              <a:t>&amp; </a:t>
            </a:r>
            <a:r>
              <a:rPr spc="-160" dirty="0"/>
              <a:t>Buyer’s/Audience’s</a:t>
            </a:r>
            <a:r>
              <a:rPr spc="-105" dirty="0"/>
              <a:t> </a:t>
            </a:r>
            <a:r>
              <a:rPr spc="-180" dirty="0"/>
              <a:t>Persona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8936" y="1137030"/>
            <a:ext cx="740918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17500">
              <a:lnSpc>
                <a:spcPct val="100000"/>
              </a:lnSpc>
              <a:spcBef>
                <a:spcPts val="100"/>
              </a:spcBef>
              <a:buSzPct val="77777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Analyze 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Brand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Messaging: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715" indent="63500">
              <a:lnSpc>
                <a:spcPct val="100000"/>
              </a:lnSpc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messaging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crucial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achieve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goals.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messages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perceived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target 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audience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improved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resonate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messaging,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gaps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inconsistencies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communication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strategy.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make  necessary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adjustments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ensure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messages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consistent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across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all 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channels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effectively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communicate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mission.One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tagline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action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print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advertisement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featuring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close-up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shot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person’s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hand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holding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product,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tagline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‘Feel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difference’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prominently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displayed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923" y="759967"/>
            <a:ext cx="44215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5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2700" b="0" spc="-300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2700" b="0" spc="-340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2700" b="0" spc="-315" dirty="0">
                <a:solidFill>
                  <a:srgbClr val="FFFFFF"/>
                </a:solidFill>
                <a:latin typeface="Arial"/>
                <a:cs typeface="Arial"/>
              </a:rPr>
              <a:t>TAGLINE</a:t>
            </a:r>
            <a:r>
              <a:rPr sz="2700" b="0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16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417421"/>
            <a:ext cx="7060565" cy="264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600" b="1" spc="-140" dirty="0">
                <a:solidFill>
                  <a:srgbClr val="FFFFFF"/>
                </a:solidFill>
                <a:latin typeface="Arial"/>
                <a:cs typeface="Arial"/>
              </a:rPr>
              <a:t>Applying </a:t>
            </a:r>
            <a:r>
              <a:rPr sz="2600" b="1" spc="-190" dirty="0">
                <a:solidFill>
                  <a:srgbClr val="FFFFFF"/>
                </a:solidFill>
                <a:latin typeface="Arial"/>
                <a:cs typeface="Arial"/>
              </a:rPr>
              <a:t>Thought’, </a:t>
            </a:r>
            <a:r>
              <a:rPr sz="2600" b="1" spc="-220" dirty="0">
                <a:solidFill>
                  <a:srgbClr val="FFFFFF"/>
                </a:solidFill>
                <a:latin typeface="Arial"/>
                <a:cs typeface="Arial"/>
              </a:rPr>
              <a:t>represents </a:t>
            </a:r>
            <a:r>
              <a:rPr sz="2600" b="1" spc="-20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b="1" spc="-229" dirty="0">
                <a:solidFill>
                  <a:srgbClr val="FFFFFF"/>
                </a:solidFill>
                <a:latin typeface="Arial"/>
                <a:cs typeface="Arial"/>
              </a:rPr>
              <a:t>company’s  </a:t>
            </a:r>
            <a:r>
              <a:rPr sz="2600" b="1" spc="-220" dirty="0">
                <a:solidFill>
                  <a:srgbClr val="FFFFFF"/>
                </a:solidFill>
                <a:latin typeface="Arial"/>
                <a:cs typeface="Arial"/>
              </a:rPr>
              <a:t>commitment </a:t>
            </a:r>
            <a:r>
              <a:rPr sz="2600" b="1" spc="-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b="1" spc="-155" dirty="0">
                <a:solidFill>
                  <a:srgbClr val="FFFFFF"/>
                </a:solidFill>
                <a:latin typeface="Arial"/>
                <a:cs typeface="Arial"/>
              </a:rPr>
              <a:t>innovation </a:t>
            </a:r>
            <a:r>
              <a:rPr sz="2600" b="1" spc="-165" dirty="0">
                <a:solidFill>
                  <a:srgbClr val="FFFFFF"/>
                </a:solidFill>
                <a:latin typeface="Arial"/>
                <a:cs typeface="Arial"/>
              </a:rPr>
              <a:t>and problem-solving. </a:t>
            </a:r>
            <a:r>
              <a:rPr sz="2600" b="1" spc="-120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2600" b="1" spc="-200" dirty="0">
                <a:solidFill>
                  <a:srgbClr val="FFFFFF"/>
                </a:solidFill>
                <a:latin typeface="Arial"/>
                <a:cs typeface="Arial"/>
              </a:rPr>
              <a:t>reflects </a:t>
            </a:r>
            <a:r>
              <a:rPr sz="2600" b="1" spc="-240" dirty="0">
                <a:solidFill>
                  <a:srgbClr val="FFFFFF"/>
                </a:solidFill>
                <a:latin typeface="Arial"/>
                <a:cs typeface="Arial"/>
              </a:rPr>
              <a:t>Wipro’s </a:t>
            </a:r>
            <a:r>
              <a:rPr sz="2600" b="1" spc="-195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600" b="1" spc="-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b="1" spc="-229" dirty="0">
                <a:solidFill>
                  <a:srgbClr val="FFFFFF"/>
                </a:solidFill>
                <a:latin typeface="Arial"/>
                <a:cs typeface="Arial"/>
              </a:rPr>
              <a:t>business, </a:t>
            </a:r>
            <a:r>
              <a:rPr sz="2600" b="1" spc="-1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600" b="1" spc="-19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600" b="1" spc="-220" dirty="0">
                <a:solidFill>
                  <a:srgbClr val="FFFFFF"/>
                </a:solidFill>
                <a:latin typeface="Arial"/>
                <a:cs typeface="Arial"/>
              </a:rPr>
              <a:t>centered </a:t>
            </a:r>
            <a:r>
              <a:rPr sz="2600" b="1" spc="-185" dirty="0">
                <a:solidFill>
                  <a:srgbClr val="FFFFFF"/>
                </a:solidFill>
                <a:latin typeface="Arial"/>
                <a:cs typeface="Arial"/>
              </a:rPr>
              <a:t>around </a:t>
            </a:r>
            <a:r>
              <a:rPr sz="2600" b="1" spc="-195" dirty="0">
                <a:solidFill>
                  <a:srgbClr val="FFFFFF"/>
                </a:solidFill>
                <a:latin typeface="Arial"/>
                <a:cs typeface="Arial"/>
              </a:rPr>
              <a:t>understanding </a:t>
            </a:r>
            <a:r>
              <a:rPr sz="2600" b="1" spc="-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b="1" spc="-229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600" b="1" spc="-1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b="1" spc="-170" dirty="0">
                <a:solidFill>
                  <a:srgbClr val="FFFFFF"/>
                </a:solidFill>
                <a:latin typeface="Arial"/>
                <a:cs typeface="Arial"/>
              </a:rPr>
              <a:t>their  </a:t>
            </a:r>
            <a:r>
              <a:rPr sz="2600" b="1" spc="-204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2600" b="1" spc="-16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600" b="1" spc="-135" dirty="0">
                <a:solidFill>
                  <a:srgbClr val="FFFFFF"/>
                </a:solidFill>
                <a:latin typeface="Arial"/>
                <a:cs typeface="Arial"/>
              </a:rPr>
              <a:t>applying </a:t>
            </a:r>
            <a:r>
              <a:rPr sz="2600" b="1" spc="-17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600" b="1" spc="-175" dirty="0">
                <a:solidFill>
                  <a:srgbClr val="FFFFFF"/>
                </a:solidFill>
                <a:latin typeface="Arial"/>
                <a:cs typeface="Arial"/>
              </a:rPr>
              <a:t>expertise </a:t>
            </a:r>
            <a:r>
              <a:rPr sz="2600" b="1" spc="-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b="1" spc="-195" dirty="0">
                <a:solidFill>
                  <a:srgbClr val="FFFFFF"/>
                </a:solidFill>
                <a:latin typeface="Arial"/>
                <a:cs typeface="Arial"/>
              </a:rPr>
              <a:t>create  </a:t>
            </a:r>
            <a:r>
              <a:rPr sz="2600" b="1" spc="-145" dirty="0">
                <a:solidFill>
                  <a:srgbClr val="FFFFFF"/>
                </a:solidFill>
                <a:latin typeface="Arial"/>
                <a:cs typeface="Arial"/>
              </a:rPr>
              <a:t>innovative </a:t>
            </a:r>
            <a:r>
              <a:rPr sz="2600" b="1" spc="-200" dirty="0">
                <a:solidFill>
                  <a:srgbClr val="FFFFFF"/>
                </a:solidFill>
                <a:latin typeface="Arial"/>
                <a:cs typeface="Arial"/>
              </a:rPr>
              <a:t>solutions </a:t>
            </a:r>
            <a:r>
              <a:rPr sz="2600" b="1" spc="-15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600" b="1" spc="-150" dirty="0">
                <a:solidFill>
                  <a:srgbClr val="FFFFFF"/>
                </a:solidFill>
                <a:latin typeface="Arial"/>
                <a:cs typeface="Arial"/>
              </a:rPr>
              <a:t>drive </a:t>
            </a:r>
            <a:r>
              <a:rPr sz="2600" b="1" spc="-170" dirty="0">
                <a:solidFill>
                  <a:srgbClr val="FFFFFF"/>
                </a:solidFill>
                <a:latin typeface="Arial"/>
                <a:cs typeface="Arial"/>
              </a:rPr>
              <a:t>growth </a:t>
            </a:r>
            <a:r>
              <a:rPr sz="2600" b="1" spc="-1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85" dirty="0">
                <a:solidFill>
                  <a:srgbClr val="FFFFFF"/>
                </a:solidFill>
                <a:latin typeface="Arial"/>
                <a:cs typeface="Arial"/>
              </a:rPr>
              <a:t>success.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772" y="3015995"/>
            <a:ext cx="143256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0748" y="0"/>
            <a:ext cx="1055370" cy="2032000"/>
            <a:chOff x="650748" y="0"/>
            <a:chExt cx="1055370" cy="2032000"/>
          </a:xfrm>
        </p:grpSpPr>
        <p:sp>
          <p:nvSpPr>
            <p:cNvPr id="5" name="object 5"/>
            <p:cNvSpPr/>
            <p:nvPr/>
          </p:nvSpPr>
          <p:spPr>
            <a:xfrm>
              <a:off x="704088" y="0"/>
              <a:ext cx="1001998" cy="2031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748" y="3047"/>
              <a:ext cx="178308" cy="816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7620"/>
            <a:ext cx="393192" cy="3496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148" y="4110228"/>
            <a:ext cx="385572" cy="103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208" y="3047"/>
            <a:ext cx="289560" cy="1306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660647"/>
            <a:ext cx="332232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31" y="3047"/>
            <a:ext cx="611124" cy="3020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7952" y="7620"/>
            <a:ext cx="1344930" cy="5135880"/>
            <a:chOff x="377952" y="7620"/>
            <a:chExt cx="1344930" cy="5135880"/>
          </a:xfrm>
        </p:grpSpPr>
        <p:sp>
          <p:nvSpPr>
            <p:cNvPr id="13" name="object 13"/>
            <p:cNvSpPr/>
            <p:nvPr/>
          </p:nvSpPr>
          <p:spPr>
            <a:xfrm>
              <a:off x="989075" y="3649979"/>
              <a:ext cx="733806" cy="1493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52" y="7620"/>
              <a:ext cx="626363" cy="51252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2342" y="441705"/>
            <a:ext cx="71183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Part </a:t>
            </a:r>
            <a:r>
              <a:rPr spc="-100" dirty="0"/>
              <a:t>1: </a:t>
            </a:r>
            <a:r>
              <a:rPr spc="-175" dirty="0"/>
              <a:t>Brand </a:t>
            </a:r>
            <a:r>
              <a:rPr spc="-155" dirty="0"/>
              <a:t>study, Competitor </a:t>
            </a:r>
            <a:r>
              <a:rPr spc="-114" dirty="0"/>
              <a:t>Analysis </a:t>
            </a:r>
            <a:r>
              <a:rPr spc="-175" dirty="0"/>
              <a:t>&amp; </a:t>
            </a:r>
            <a:r>
              <a:rPr spc="-160" dirty="0"/>
              <a:t>Buyer’s/Audience’s</a:t>
            </a:r>
            <a:r>
              <a:rPr spc="-105" dirty="0"/>
              <a:t> </a:t>
            </a:r>
            <a:r>
              <a:rPr spc="-180" dirty="0"/>
              <a:t>Persona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4972" y="1579879"/>
            <a:ext cx="655447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27025" indent="-317500" algn="just">
              <a:lnSpc>
                <a:spcPct val="100000"/>
              </a:lnSpc>
              <a:spcBef>
                <a:spcPts val="100"/>
              </a:spcBef>
              <a:buSzPct val="77777"/>
              <a:buFont typeface="Arial"/>
              <a:buChar char="●"/>
              <a:tabLst>
                <a:tab pos="469900" algn="l"/>
              </a:tabLst>
            </a:pP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Competitor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Analysis: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competitors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operating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industry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niche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chosen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brand,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examine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USPs 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communication.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Competitor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Competitor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Fresh 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Fresh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well-established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fabric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conditioner 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market,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refreshing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fragrances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softening properties. 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selling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(USPs)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is its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long-lasting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scent, 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keeps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clothes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smelling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fresh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washing.</a:t>
            </a:r>
            <a:endParaRPr sz="1800">
              <a:latin typeface="Arial"/>
              <a:cs typeface="Arial"/>
            </a:endParaRPr>
          </a:p>
          <a:p>
            <a:pPr marL="12700" marR="18415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Additionally, 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Fresh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strong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presence, 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active 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accounts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user-friendly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offers 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purchasing</a:t>
            </a:r>
            <a:r>
              <a:rPr sz="1800" b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options.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18019" y="1310639"/>
            <a:ext cx="2125979" cy="3115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3041"/>
            <a:ext cx="38080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35" dirty="0">
                <a:solidFill>
                  <a:srgbClr val="FFFFFF"/>
                </a:solidFill>
                <a:latin typeface="Arial"/>
                <a:cs typeface="Arial"/>
              </a:rPr>
              <a:t>COMPETITOR </a:t>
            </a:r>
            <a:r>
              <a:rPr sz="2700" b="0" spc="-85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2700" b="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0" spc="-400" dirty="0">
                <a:solidFill>
                  <a:srgbClr val="FFFFFF"/>
                </a:solidFill>
                <a:latin typeface="Arial"/>
                <a:cs typeface="Arial"/>
              </a:rPr>
              <a:t>SOFTCARE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302" y="1184275"/>
            <a:ext cx="456438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SoftCare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player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touch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fabric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conditioner market,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offering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products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that cater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consumer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needs.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selling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emphasis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natural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ingredients,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appeals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consumers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prioritize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eco-friendliness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sustainability.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products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come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variety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scents,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floral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fruity,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giving 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plenty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options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from.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5755" y="976883"/>
            <a:ext cx="3810000" cy="3459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F9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Comprehensive Digital Marketing  Project Work</vt:lpstr>
      <vt:lpstr>PowerPoint Presentation</vt:lpstr>
      <vt:lpstr>PowerPoint Presentation</vt:lpstr>
      <vt:lpstr>Part 1: Brand study, Competitor Analysis &amp; Buyer’s/Audience’s Persona</vt:lpstr>
      <vt:lpstr>At Soft Touch®, our values are VtheAfoLuUndaEtSion Oof oFur SOFT TOUCH</vt:lpstr>
      <vt:lpstr>Part 1: Brand study, Competitor Analysis &amp; Buyer’s/Audience’s Persona</vt:lpstr>
      <vt:lpstr>SOFT TOUCH BRAND TAGLINE :</vt:lpstr>
      <vt:lpstr>Part 1: Brand study, Competitor Analysis &amp; Buyer’s/Audience’s Persona</vt:lpstr>
      <vt:lpstr>COMPETITOR 2: SOFTCARE</vt:lpstr>
      <vt:lpstr>COMPETITOR 3: SILKY SMOOTH :</vt:lpstr>
      <vt:lpstr>TYPES OF SOFT TOUCH PRODUCTS</vt:lpstr>
      <vt:lpstr>Part 1: Brand study, Competitor Analysis &amp; Buyer’s/Audience’s Persona</vt:lpstr>
      <vt:lpstr>Part 2: SEO &amp; Keyword Research</vt:lpstr>
      <vt:lpstr>SEO AUDIT:</vt:lpstr>
      <vt:lpstr>KEYWORD RESEARCH:</vt:lpstr>
      <vt:lpstr>OPTIMIZING SOFT TOUCH FABRIC CONDITIONER USAGE</vt:lpstr>
      <vt:lpstr>PowerPoint Presentation</vt:lpstr>
      <vt:lpstr>PowerPoint Presentation</vt:lpstr>
      <vt:lpstr>THE MARKETING STRATEGY FOR SOFT TOUCH FABRIC  CONDITIONER COULD INCLUDE THE FOLLOWING ELEMENTS:</vt:lpstr>
      <vt:lpstr>PowerPoint Presentation</vt:lpstr>
      <vt:lpstr>FORMAT 1: BLOG ARTICLE</vt:lpstr>
      <vt:lpstr>FORMAT 2: VIDEO</vt:lpstr>
      <vt:lpstr>FORMAT 3: CREATIVE</vt:lpstr>
      <vt:lpstr>Part 4: Content Creation and Curation (Post creations, Designs/Video Editing, Ad</vt:lpstr>
      <vt:lpstr>INSTAGRAM STORY</vt:lpstr>
      <vt:lpstr>PowerPoint Presentation</vt:lpstr>
      <vt:lpstr>PowerPoint Presentation</vt:lpstr>
      <vt:lpstr>PowerPoint Presentation</vt:lpstr>
      <vt:lpstr>PowerPoint Presentation</vt:lpstr>
      <vt:lpstr>Email Ad Campaign 1 - Brand Awareness (insert emailer image)</vt:lpstr>
      <vt:lpstr>Email Ad Campaign 2 - Lead Generation (insert emailer image)</vt:lpstr>
      <vt:lpstr>Part 4: Content Creation and Curation (Post creations, Designs/Video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CPH1803</dc:creator>
  <cp:lastModifiedBy>G Akhil</cp:lastModifiedBy>
  <cp:revision>3</cp:revision>
  <dcterms:created xsi:type="dcterms:W3CDTF">2023-07-31T03:36:52Z</dcterms:created>
  <dcterms:modified xsi:type="dcterms:W3CDTF">2023-08-01T05:11:32Z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2023-07-31T00:00:00Z</vt:filetime>
  </property>
</Properties>
</file>