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jpeg" ContentType="image/jpeg"/>
  <Override PartName="/ppt/media/image4.png" ContentType="image/png"/>
  <Override PartName="/ppt/media/image5.jpeg" ContentType="image/jpe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Lst>
  <p:sldSz cx="10691813" cy="1511935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1"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2"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D8E06F6-3A29-489C-8414-81084104C7C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338560" y="1143000"/>
            <a:ext cx="2180160" cy="3085200"/>
          </a:xfrm>
          <a:prstGeom prst="rect">
            <a:avLst/>
          </a:prstGeom>
          <a:ln w="0">
            <a:noFill/>
          </a:ln>
        </p:spPr>
      </p:sp>
      <p:sp>
        <p:nvSpPr>
          <p:cNvPr id="71"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72" name="PlaceHolder 3"/>
          <p:cNvSpPr>
            <a:spLocks noGrp="1"/>
          </p:cNvSpPr>
          <p:nvPr>
            <p:ph type="sldNum" idx="37"/>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fr-CH" sz="1200" spc="-1" strike="noStrike">
                <a:solidFill>
                  <a:srgbClr val="000000"/>
                </a:solidFill>
                <a:latin typeface="Times New Roman"/>
              </a:defRPr>
            </a:lvl1pPr>
          </a:lstStyle>
          <a:p>
            <a:pPr indent="0" algn="r">
              <a:lnSpc>
                <a:spcPct val="100000"/>
              </a:lnSpc>
              <a:buNone/>
              <a:tabLst>
                <a:tab algn="l" pos="0"/>
              </a:tabLst>
            </a:pPr>
            <a:fld id="{65B776FA-C544-42A5-A92F-DED2163688EC}" type="slidenum">
              <a:rPr b="0" lang="fr-CH"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e de titre">
    <p:spTree>
      <p:nvGrpSpPr>
        <p:cNvPr id="1" name=""/>
        <p:cNvGrpSpPr/>
        <p:nvPr/>
      </p:nvGrpSpPr>
      <p:grpSpPr>
        <a:xfrm>
          <a:off x="0" y="0"/>
          <a:ext cx="0" cy="0"/>
          <a:chOff x="0" y="0"/>
          <a:chExt cx="0" cy="0"/>
        </a:xfrm>
      </p:grpSpPr>
      <p:sp>
        <p:nvSpPr>
          <p:cNvPr id="4"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534240" y="3537720"/>
            <a:ext cx="9622080" cy="8768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972A01D-E6CD-4A10-AD18-B2AFDB319D6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 avec légen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61105724-B4FB-4D83-AF2E-6DFC52AEE9FD}"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avec légen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49C7CAD7-F7B5-4E88-9920-3A6314BEE2CF}"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re et texte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952DCFE-73AA-45ED-89FE-504A7B566BB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re vertical et text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A6D82EB-6A99-4DB5-94E6-7EE7463F237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re et contenu">
    <p:spTree>
      <p:nvGrpSpPr>
        <p:cNvPr id="1" name=""/>
        <p:cNvGrpSpPr/>
        <p:nvPr/>
      </p:nvGrpSpPr>
      <p:grpSpPr>
        <a:xfrm>
          <a:off x="0" y="0"/>
          <a:ext cx="0" cy="0"/>
          <a:chOff x="0" y="0"/>
          <a:chExt cx="0" cy="0"/>
        </a:xfrm>
      </p:grpSpPr>
      <p:sp>
        <p:nvSpPr>
          <p:cNvPr id="17"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534240" y="3537720"/>
            <a:ext cx="9622080" cy="87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2AF2ADD-4192-47C4-B162-FBFD0AD51F9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de sectio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82BD46E-1DBB-426D-9238-7E92E9D48E98}"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ux contenus">
    <p:spTree>
      <p:nvGrpSpPr>
        <p:cNvPr id="1" name=""/>
        <p:cNvGrpSpPr/>
        <p:nvPr/>
      </p:nvGrpSpPr>
      <p:grpSpPr>
        <a:xfrm>
          <a:off x="0" y="0"/>
          <a:ext cx="0" cy="0"/>
          <a:chOff x="0" y="0"/>
          <a:chExt cx="0" cy="0"/>
        </a:xfrm>
      </p:grpSpPr>
      <p:sp>
        <p:nvSpPr>
          <p:cNvPr id="28"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534240" y="3537720"/>
            <a:ext cx="4695480" cy="87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5464800" y="3537720"/>
            <a:ext cx="4695480" cy="87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9A35058-D9B7-47ED-9D21-A7771BAA2190}"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24CE266-533D-46F3-B5F7-8CA8975CCEE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re seul">
    <p:spTree>
      <p:nvGrpSpPr>
        <p:cNvPr id="1" name=""/>
        <p:cNvGrpSpPr/>
        <p:nvPr/>
      </p:nvGrpSpPr>
      <p:grpSpPr>
        <a:xfrm>
          <a:off x="0" y="0"/>
          <a:ext cx="0" cy="0"/>
          <a:chOff x="0" y="0"/>
          <a:chExt cx="0" cy="0"/>
        </a:xfrm>
      </p:grpSpPr>
      <p:sp>
        <p:nvSpPr>
          <p:cNvPr id="38"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9F9EC79-EA2A-47C0-8E3B-5230481EF669}"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CE9C54D9-FFD8-43AA-9196-F82ACFA1897A}"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FD569C34-273F-459C-BF94-8C98C0541C0E}"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3" name="PlaceHolder 4"/>
          <p:cNvSpPr>
            <a:spLocks noGrp="1"/>
          </p:cNvSpPr>
          <p:nvPr>
            <p:ph type="dt" idx="3"/>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2"/>
          <p:cNvSpPr>
            <a:spLocks noGrp="1"/>
          </p:cNvSpPr>
          <p:nvPr>
            <p:ph type="sldNum" idx="29"/>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6D62397E-A7FD-4957-9296-7DED3D404493}"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44" name="PlaceHolder 3"/>
          <p:cNvSpPr>
            <a:spLocks noGrp="1"/>
          </p:cNvSpPr>
          <p:nvPr>
            <p:ph type="dt" idx="30"/>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2"/>
          <p:cNvSpPr>
            <a:spLocks noGrp="1"/>
          </p:cNvSpPr>
          <p:nvPr>
            <p:ph type="sldNum" idx="32"/>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99982846-37AA-4CF1-8627-C61328BA1136}"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47" name="PlaceHolder 3"/>
          <p:cNvSpPr>
            <a:spLocks noGrp="1"/>
          </p:cNvSpPr>
          <p:nvPr>
            <p:ph type="dt" idx="33"/>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AA129AB0-6D5F-4464-80AB-B4E575210E57}"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8" name="PlaceHolder 3"/>
          <p:cNvSpPr>
            <a:spLocks noGrp="1"/>
          </p:cNvSpPr>
          <p:nvPr>
            <p:ph type="dt" idx="6"/>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DB22CE34-7BE9-4016-803F-FCC6874D09FA}"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11" name="PlaceHolder 3"/>
          <p:cNvSpPr>
            <a:spLocks noGrp="1"/>
          </p:cNvSpPr>
          <p:nvPr>
            <p:ph type="dt" idx="9"/>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534240" y="3537720"/>
            <a:ext cx="9621720" cy="8768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ftr" idx="10"/>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C17AADAA-130D-4BE6-8320-EDB8EA741EF3}"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16" name="PlaceHolder 5"/>
          <p:cNvSpPr>
            <a:spLocks noGrp="1"/>
          </p:cNvSpPr>
          <p:nvPr>
            <p:ph type="dt" idx="12"/>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A4274FBD-B891-4DC0-9CBA-F0C921AC21BD}"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21" name="PlaceHolder 3"/>
          <p:cNvSpPr>
            <a:spLocks noGrp="1"/>
          </p:cNvSpPr>
          <p:nvPr>
            <p:ph type="dt" idx="15"/>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534240" y="3537720"/>
            <a:ext cx="4695120" cy="8768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3"/>
          <p:cNvSpPr>
            <a:spLocks noGrp="1"/>
          </p:cNvSpPr>
          <p:nvPr>
            <p:ph type="body"/>
          </p:nvPr>
        </p:nvSpPr>
        <p:spPr>
          <a:xfrm>
            <a:off x="5464800" y="3537720"/>
            <a:ext cx="4695120" cy="8768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4"/>
          <p:cNvSpPr>
            <a:spLocks noGrp="1"/>
          </p:cNvSpPr>
          <p:nvPr>
            <p:ph type="ftr" idx="16"/>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737A9DF3-0CA0-4735-A8D7-88AD25E3AD47}"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27" name="PlaceHolder 6"/>
          <p:cNvSpPr>
            <a:spLocks noGrp="1"/>
          </p:cNvSpPr>
          <p:nvPr>
            <p:ph type="dt" idx="18"/>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AA901E29-611E-4B29-8AEF-6013BAE56FF7}"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33" name="PlaceHolder 3"/>
          <p:cNvSpPr>
            <a:spLocks noGrp="1"/>
          </p:cNvSpPr>
          <p:nvPr>
            <p:ph type="dt" idx="21"/>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01720" y="2474280"/>
            <a:ext cx="9087120" cy="52628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ftr" idx="22"/>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7FC1A82D-35A5-48BD-A05B-776A7D69CE2C}"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37" name="PlaceHolder 4"/>
          <p:cNvSpPr>
            <a:spLocks noGrp="1"/>
          </p:cNvSpPr>
          <p:nvPr>
            <p:ph type="dt" idx="24"/>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541680" y="14013360"/>
            <a:ext cx="3607560" cy="803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7551000" y="14013360"/>
            <a:ext cx="2404440" cy="803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fr-CH" sz="1410" spc="-1" strike="noStrike">
                <a:solidFill>
                  <a:schemeClr val="dk1">
                    <a:tint val="82000"/>
                  </a:schemeClr>
                </a:solidFill>
                <a:latin typeface="Aptos"/>
              </a:defRPr>
            </a:lvl1pPr>
          </a:lstStyle>
          <a:p>
            <a:pPr indent="0" algn="r" defTabSz="457200">
              <a:lnSpc>
                <a:spcPct val="100000"/>
              </a:lnSpc>
              <a:buNone/>
              <a:tabLst>
                <a:tab algn="l" pos="0"/>
              </a:tabLst>
            </a:pPr>
            <a:fld id="{7757B2C4-FA61-41A4-930C-9657B83F6F7C}" type="slidenum">
              <a:rPr b="0" lang="fr-CH" sz="1410" spc="-1" strike="noStrike">
                <a:solidFill>
                  <a:schemeClr val="dk1">
                    <a:tint val="82000"/>
                  </a:schemeClr>
                </a:solidFill>
                <a:latin typeface="Aptos"/>
              </a:rPr>
              <a:t>&lt;number&gt;</a:t>
            </a:fld>
            <a:endParaRPr b="0" lang="en-US" sz="1410" spc="-1" strike="noStrike">
              <a:solidFill>
                <a:srgbClr val="000000"/>
              </a:solidFill>
              <a:latin typeface="Times New Roman"/>
            </a:endParaRPr>
          </a:p>
        </p:txBody>
      </p:sp>
      <p:sp>
        <p:nvSpPr>
          <p:cNvPr id="41" name="PlaceHolder 3"/>
          <p:cNvSpPr>
            <a:spLocks noGrp="1"/>
          </p:cNvSpPr>
          <p:nvPr>
            <p:ph type="dt" idx="27"/>
          </p:nvPr>
        </p:nvSpPr>
        <p:spPr>
          <a:xfrm>
            <a:off x="735120" y="14013360"/>
            <a:ext cx="2404440" cy="803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ZoneTexte 8"/>
          <p:cNvSpPr/>
          <p:nvPr/>
        </p:nvSpPr>
        <p:spPr>
          <a:xfrm>
            <a:off x="5346000" y="7510680"/>
            <a:ext cx="4934160" cy="245088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720"/>
              </a:spcBef>
              <a:spcAft>
                <a:spcPts val="1009"/>
              </a:spcAft>
            </a:pPr>
            <a:r>
              <a:rPr b="1" lang="fr-CH" sz="1400" spc="-1" strike="noStrike">
                <a:solidFill>
                  <a:schemeClr val="dk1"/>
                </a:solidFill>
                <a:latin typeface="Arial"/>
              </a:rPr>
              <a:t>Résultats et Conclusion</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Les résultats de ce travail permettent de conclure que les techniques d'optimisation classiques restent très efficaces, même pour un rendu photoréaliste.</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Quant au futur de ce travail, il pourrait être dédié à de nombreuses autres techniques modernes inabordées par ce projet. Développer d'autres prototypes afin de tester ces techniques dans différentes situations est également à explorer.</a:t>
            </a:r>
            <a:endParaRPr b="0" lang="en-US" sz="1400" spc="-1" strike="noStrike">
              <a:solidFill>
                <a:srgbClr val="000000"/>
              </a:solidFill>
              <a:latin typeface="Arial"/>
            </a:endParaRPr>
          </a:p>
        </p:txBody>
      </p:sp>
      <p:pic>
        <p:nvPicPr>
          <p:cNvPr id="55" name="Picture 4" descr=""/>
          <p:cNvPicPr/>
          <p:nvPr/>
        </p:nvPicPr>
        <p:blipFill>
          <a:blip r:embed="rId1"/>
          <a:srcRect l="50746" t="60285" r="3792" b="9563"/>
          <a:stretch/>
        </p:blipFill>
        <p:spPr>
          <a:xfrm>
            <a:off x="7809120" y="10706760"/>
            <a:ext cx="2489760" cy="2316600"/>
          </a:xfrm>
          <a:prstGeom prst="rect">
            <a:avLst/>
          </a:prstGeom>
          <a:ln w="0">
            <a:noFill/>
          </a:ln>
        </p:spPr>
      </p:pic>
      <p:sp>
        <p:nvSpPr>
          <p:cNvPr id="56" name="ZoneTexte 16"/>
          <p:cNvSpPr/>
          <p:nvPr/>
        </p:nvSpPr>
        <p:spPr>
          <a:xfrm>
            <a:off x="410760" y="2058840"/>
            <a:ext cx="9697680" cy="1461240"/>
          </a:xfrm>
          <a:prstGeom prst="rect">
            <a:avLst/>
          </a:prstGeom>
          <a:noFill/>
          <a:ln w="0">
            <a:noFill/>
          </a:ln>
        </p:spPr>
        <p:style>
          <a:lnRef idx="0"/>
          <a:fillRef idx="0"/>
          <a:effectRef idx="0"/>
          <a:fontRef idx="minor"/>
        </p:style>
        <p:txBody>
          <a:bodyPr lIns="90000" rIns="90000" tIns="45000" bIns="45000" anchor="t">
            <a:spAutoFit/>
          </a:bodyPr>
          <a:p>
            <a:pPr algn="ctr" defTabSz="457200">
              <a:lnSpc>
                <a:spcPts val="10800"/>
              </a:lnSpc>
            </a:pPr>
            <a:r>
              <a:rPr b="1" lang="fr-CH" sz="5400" spc="-1" strike="noStrike">
                <a:solidFill>
                  <a:schemeClr val="dk1"/>
                </a:solidFill>
                <a:latin typeface="Arial"/>
              </a:rPr>
              <a:t>Open World Game Prototype</a:t>
            </a:r>
            <a:endParaRPr b="0" lang="en-US" sz="5400" spc="-1" strike="noStrike">
              <a:solidFill>
                <a:srgbClr val="000000"/>
              </a:solidFill>
              <a:latin typeface="Arial"/>
            </a:endParaRPr>
          </a:p>
        </p:txBody>
      </p:sp>
      <p:sp>
        <p:nvSpPr>
          <p:cNvPr id="57" name="ZoneTexte 20"/>
          <p:cNvSpPr/>
          <p:nvPr/>
        </p:nvSpPr>
        <p:spPr>
          <a:xfrm>
            <a:off x="4845960" y="391680"/>
            <a:ext cx="5346000" cy="118692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1" lang="fr-CH" sz="2400" spc="-1" strike="noStrike">
                <a:solidFill>
                  <a:schemeClr val="dk1"/>
                </a:solidFill>
                <a:latin typeface="Arial"/>
              </a:rPr>
              <a:t>Travail de Bachelor 2025</a:t>
            </a:r>
            <a:endParaRPr b="0" lang="en-US" sz="2400" spc="-1" strike="noStrike">
              <a:solidFill>
                <a:srgbClr val="000000"/>
              </a:solidFill>
              <a:latin typeface="Arial"/>
            </a:endParaRPr>
          </a:p>
          <a:p>
            <a:pPr algn="r" defTabSz="457200">
              <a:lnSpc>
                <a:spcPct val="100000"/>
              </a:lnSpc>
            </a:pPr>
            <a:r>
              <a:rPr b="1" lang="fr-CH" sz="2400" spc="-1" strike="noStrike">
                <a:solidFill>
                  <a:schemeClr val="dk1"/>
                </a:solidFill>
                <a:latin typeface="Arial"/>
              </a:rPr>
              <a:t>Filière ISC</a:t>
            </a:r>
            <a:endParaRPr b="0" lang="en-US" sz="2400" spc="-1" strike="noStrike">
              <a:solidFill>
                <a:srgbClr val="000000"/>
              </a:solidFill>
              <a:latin typeface="Arial"/>
            </a:endParaRPr>
          </a:p>
          <a:p>
            <a:pPr algn="r" defTabSz="457200">
              <a:lnSpc>
                <a:spcPct val="100000"/>
              </a:lnSpc>
            </a:pPr>
            <a:r>
              <a:rPr b="1" lang="fr-CH" sz="2400" spc="-1" strike="noStrike">
                <a:solidFill>
                  <a:schemeClr val="dk1"/>
                </a:solidFill>
                <a:latin typeface="Arial"/>
              </a:rPr>
              <a:t>Orientation ISCE </a:t>
            </a:r>
            <a:endParaRPr b="0" lang="en-US" sz="2400" spc="-1" strike="noStrike">
              <a:solidFill>
                <a:srgbClr val="000000"/>
              </a:solidFill>
              <a:latin typeface="Arial"/>
            </a:endParaRPr>
          </a:p>
        </p:txBody>
      </p:sp>
      <p:sp>
        <p:nvSpPr>
          <p:cNvPr id="58" name="ZoneTexte 9"/>
          <p:cNvSpPr/>
          <p:nvPr/>
        </p:nvSpPr>
        <p:spPr>
          <a:xfrm>
            <a:off x="410760" y="13662720"/>
            <a:ext cx="10764360" cy="13698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fr-CH" sz="1200" spc="-1" strike="noStrike">
                <a:solidFill>
                  <a:schemeClr val="dk1"/>
                </a:solidFill>
                <a:latin typeface="Arial"/>
              </a:rPr>
              <a:t>Auteur : Simon Guggisberg</a:t>
            </a:r>
            <a:endParaRPr b="0" lang="en-US" sz="1200" spc="-1" strike="noStrike">
              <a:solidFill>
                <a:srgbClr val="000000"/>
              </a:solidFill>
              <a:latin typeface="Arial"/>
            </a:endParaRPr>
          </a:p>
          <a:p>
            <a:pPr defTabSz="457200">
              <a:lnSpc>
                <a:spcPct val="100000"/>
              </a:lnSpc>
            </a:pPr>
            <a:r>
              <a:rPr b="0" lang="fr-CH" sz="1200" spc="-1" strike="noStrike">
                <a:solidFill>
                  <a:schemeClr val="dk1"/>
                </a:solidFill>
                <a:latin typeface="Arial"/>
              </a:rPr>
              <a:t>Prof. responsable : Bertil Chapuis</a:t>
            </a:r>
            <a:endParaRPr b="0" lang="en-US" sz="1200" spc="-1" strike="noStrike">
              <a:solidFill>
                <a:srgbClr val="000000"/>
              </a:solidFill>
              <a:latin typeface="Arial"/>
            </a:endParaRPr>
          </a:p>
          <a:p>
            <a:pPr defTabSz="457200">
              <a:lnSpc>
                <a:spcPct val="100000"/>
              </a:lnSpc>
            </a:pPr>
            <a:r>
              <a:rPr b="0" lang="fr-CH" sz="1200" spc="-1" strike="noStrike">
                <a:solidFill>
                  <a:schemeClr val="dk1"/>
                </a:solidFill>
                <a:latin typeface="Arial"/>
              </a:rPr>
              <a:t>Sujet proposé par : Simon Guggisberg</a:t>
            </a:r>
            <a:endParaRPr b="0" lang="en-US" sz="1200" spc="-1" strike="noStrike">
              <a:solidFill>
                <a:srgbClr val="000000"/>
              </a:solidFill>
              <a:latin typeface="Arial"/>
            </a:endParaRPr>
          </a:p>
          <a:p>
            <a:pPr defTabSz="457200">
              <a:lnSpc>
                <a:spcPct val="100000"/>
              </a:lnSpc>
            </a:pPr>
            <a:endParaRPr b="0" lang="en-US" sz="1200" spc="-1" strike="noStrike">
              <a:solidFill>
                <a:srgbClr val="000000"/>
              </a:solidFill>
              <a:latin typeface="Arial"/>
            </a:endParaRPr>
          </a:p>
          <a:p>
            <a:pPr defTabSz="457200">
              <a:lnSpc>
                <a:spcPct val="100000"/>
              </a:lnSpc>
            </a:pP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endParaRPr b="0" lang="en-US" sz="1200" spc="-1" strike="noStrike">
              <a:solidFill>
                <a:srgbClr val="000000"/>
              </a:solidFill>
              <a:latin typeface="Arial"/>
            </a:endParaRPr>
          </a:p>
          <a:p>
            <a:pPr defTabSz="457200">
              <a:lnSpc>
                <a:spcPct val="100000"/>
              </a:lnSpc>
            </a:pP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    </a:t>
            </a:r>
            <a:r>
              <a:rPr b="1" lang="fr-FR" sz="1200" spc="-12" strike="noStrike">
                <a:solidFill>
                  <a:schemeClr val="dk1"/>
                </a:solidFill>
                <a:latin typeface="Arial"/>
              </a:rPr>
              <a:t>HEIG-</a:t>
            </a:r>
            <a:r>
              <a:rPr b="1" lang="fr-FR" sz="1200" spc="-1" strike="noStrike">
                <a:solidFill>
                  <a:schemeClr val="dk1"/>
                </a:solidFill>
                <a:latin typeface="Arial"/>
              </a:rPr>
              <a:t>VD</a:t>
            </a:r>
            <a:r>
              <a:rPr b="1" lang="fr-FR" sz="1200" spc="-21" strike="noStrike">
                <a:solidFill>
                  <a:schemeClr val="dk1"/>
                </a:solidFill>
                <a:latin typeface="Arial"/>
              </a:rPr>
              <a:t> </a:t>
            </a:r>
            <a:r>
              <a:rPr b="1" lang="fr-FR" sz="1200" spc="-1" strike="noStrike">
                <a:solidFill>
                  <a:schemeClr val="dk1"/>
                </a:solidFill>
                <a:latin typeface="Arial"/>
              </a:rPr>
              <a:t>©</a:t>
            </a:r>
            <a:r>
              <a:rPr b="1" lang="fr-FR" sz="1200" spc="-15" strike="noStrike">
                <a:solidFill>
                  <a:schemeClr val="dk1"/>
                </a:solidFill>
                <a:latin typeface="Arial"/>
              </a:rPr>
              <a:t> </a:t>
            </a:r>
            <a:r>
              <a:rPr b="1" lang="fr-FR" sz="1200" spc="-1" strike="noStrike">
                <a:solidFill>
                  <a:schemeClr val="dk1"/>
                </a:solidFill>
                <a:latin typeface="Arial"/>
              </a:rPr>
              <a:t>2025</a:t>
            </a:r>
            <a:r>
              <a:rPr b="1" lang="fr-FR" sz="1200" spc="208" strike="noStrike">
                <a:solidFill>
                  <a:schemeClr val="dk1"/>
                </a:solidFill>
                <a:latin typeface="Arial"/>
              </a:rPr>
              <a:t> </a:t>
            </a:r>
            <a:r>
              <a:rPr b="1" lang="fr-FR" sz="1200" spc="-1" strike="noStrike">
                <a:solidFill>
                  <a:schemeClr val="dk1"/>
                </a:solidFill>
                <a:latin typeface="Arial"/>
              </a:rPr>
              <a:t>filière</a:t>
            </a:r>
            <a:r>
              <a:rPr b="1" lang="fr-FR" sz="1200" spc="-15" strike="noStrike">
                <a:solidFill>
                  <a:schemeClr val="dk1"/>
                </a:solidFill>
                <a:latin typeface="Arial"/>
              </a:rPr>
              <a:t> </a:t>
            </a:r>
            <a:r>
              <a:rPr b="1" lang="fr-FR" sz="1200" spc="-1" strike="noStrike">
                <a:solidFill>
                  <a:schemeClr val="dk1"/>
                </a:solidFill>
                <a:latin typeface="Arial"/>
              </a:rPr>
              <a:t>Informatique</a:t>
            </a:r>
            <a:r>
              <a:rPr b="1" lang="fr-FR" sz="1200" spc="-21" strike="noStrike">
                <a:solidFill>
                  <a:schemeClr val="dk1"/>
                </a:solidFill>
                <a:latin typeface="Arial"/>
              </a:rPr>
              <a:t> </a:t>
            </a:r>
            <a:r>
              <a:rPr b="1" lang="fr-FR" sz="1200" spc="-1" strike="noStrike">
                <a:solidFill>
                  <a:schemeClr val="dk1"/>
                </a:solidFill>
                <a:latin typeface="Arial"/>
              </a:rPr>
              <a:t>et</a:t>
            </a:r>
            <a:r>
              <a:rPr b="1" lang="fr-FR" sz="1200" spc="-15" strike="noStrike">
                <a:solidFill>
                  <a:schemeClr val="dk1"/>
                </a:solidFill>
                <a:latin typeface="Arial"/>
              </a:rPr>
              <a:t> </a:t>
            </a:r>
            <a:r>
              <a:rPr b="1" lang="fr-FR" sz="1200" spc="-1" strike="noStrike">
                <a:solidFill>
                  <a:schemeClr val="dk1"/>
                </a:solidFill>
                <a:latin typeface="Arial"/>
              </a:rPr>
              <a:t>systèmes</a:t>
            </a:r>
            <a:r>
              <a:rPr b="1" lang="fr-FR" sz="1200" spc="-21" strike="noStrike">
                <a:solidFill>
                  <a:schemeClr val="dk1"/>
                </a:solidFill>
                <a:latin typeface="Arial"/>
              </a:rPr>
              <a:t> </a:t>
            </a:r>
            <a:r>
              <a:rPr b="1" lang="fr-FR" sz="1200" spc="-1" strike="noStrike">
                <a:solidFill>
                  <a:schemeClr val="dk1"/>
                </a:solidFill>
                <a:latin typeface="Arial"/>
              </a:rPr>
              <a:t>de</a:t>
            </a:r>
            <a:r>
              <a:rPr b="1" lang="fr-FR" sz="1200" spc="-15" strike="noStrike">
                <a:solidFill>
                  <a:schemeClr val="dk1"/>
                </a:solidFill>
                <a:latin typeface="Arial"/>
              </a:rPr>
              <a:t> </a:t>
            </a:r>
            <a:r>
              <a:rPr b="1" lang="fr-FR" sz="1200" spc="-12" strike="noStrike">
                <a:solidFill>
                  <a:schemeClr val="dk1"/>
                </a:solidFill>
                <a:latin typeface="Arial"/>
              </a:rPr>
              <a:t>communication</a:t>
            </a:r>
            <a:endParaRPr b="0" lang="en-US" sz="1200" spc="-1" strike="noStrike">
              <a:solidFill>
                <a:srgbClr val="000000"/>
              </a:solidFill>
              <a:latin typeface="Arial"/>
            </a:endParaRPr>
          </a:p>
          <a:p>
            <a:pPr defTabSz="457200">
              <a:lnSpc>
                <a:spcPct val="100000"/>
              </a:lnSpc>
            </a:pPr>
            <a:endParaRPr b="0" lang="en-US" sz="1200" spc="-1" strike="noStrike">
              <a:solidFill>
                <a:srgbClr val="000000"/>
              </a:solidFill>
              <a:latin typeface="Arial"/>
            </a:endParaRPr>
          </a:p>
        </p:txBody>
      </p:sp>
      <p:pic>
        <p:nvPicPr>
          <p:cNvPr id="59" name="object 13" descr=""/>
          <p:cNvPicPr/>
          <p:nvPr/>
        </p:nvPicPr>
        <p:blipFill>
          <a:blip r:embed="rId2"/>
          <a:stretch/>
        </p:blipFill>
        <p:spPr>
          <a:xfrm>
            <a:off x="8978040" y="13900680"/>
            <a:ext cx="1130040" cy="491760"/>
          </a:xfrm>
          <a:prstGeom prst="rect">
            <a:avLst/>
          </a:prstGeom>
          <a:ln w="0">
            <a:noFill/>
          </a:ln>
        </p:spPr>
      </p:pic>
      <p:pic>
        <p:nvPicPr>
          <p:cNvPr id="60" name="Image 13" descr="Une image contenant Police, symbole, Graphique, logo&#10;&#10;Le contenu généré par l’IA peut être incorrect."/>
          <p:cNvPicPr/>
          <p:nvPr/>
        </p:nvPicPr>
        <p:blipFill>
          <a:blip r:embed="rId3"/>
          <a:stretch/>
        </p:blipFill>
        <p:spPr>
          <a:xfrm>
            <a:off x="498960" y="471240"/>
            <a:ext cx="1416600" cy="1060560"/>
          </a:xfrm>
          <a:prstGeom prst="rect">
            <a:avLst/>
          </a:prstGeom>
          <a:ln w="0">
            <a:noFill/>
          </a:ln>
        </p:spPr>
      </p:pic>
      <p:sp>
        <p:nvSpPr>
          <p:cNvPr id="61" name="ZoneTexte 6"/>
          <p:cNvSpPr/>
          <p:nvPr/>
        </p:nvSpPr>
        <p:spPr>
          <a:xfrm>
            <a:off x="410760" y="3949920"/>
            <a:ext cx="4733640" cy="67388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720"/>
              </a:spcBef>
              <a:spcAft>
                <a:spcPts val="1009"/>
              </a:spcAft>
            </a:pPr>
            <a:r>
              <a:rPr b="1" lang="fr-CH" sz="1400" spc="-1" strike="noStrike">
                <a:solidFill>
                  <a:schemeClr val="dk1"/>
                </a:solidFill>
                <a:latin typeface="Arial"/>
              </a:rPr>
              <a:t>Contexte et Problématique</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Les applications en temps réel présentent de nombreux défis techniques, tant architecturaux, que de performance. En plus de ceux-ci, la fidélité de rendu graphique 3D est un enjeu de taille.</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Parmi les applications en temps réel, les jeux dits en monde ouvert représentent le summum de cette complexité.</a:t>
            </a:r>
            <a:endParaRPr b="0" lang="en-US" sz="1400" spc="-1" strike="noStrike">
              <a:solidFill>
                <a:srgbClr val="000000"/>
              </a:solidFill>
              <a:latin typeface="Arial"/>
            </a:endParaRPr>
          </a:p>
          <a:p>
            <a:pPr algn="just" defTabSz="457200">
              <a:lnSpc>
                <a:spcPct val="100000"/>
              </a:lnSpc>
              <a:spcBef>
                <a:spcPts val="720"/>
              </a:spcBef>
              <a:spcAft>
                <a:spcPts val="1009"/>
              </a:spcAft>
            </a:pPr>
            <a:r>
              <a:rPr b="1" lang="fr-CH" sz="1400" spc="-1" strike="noStrike">
                <a:solidFill>
                  <a:schemeClr val="dk1"/>
                </a:solidFill>
                <a:latin typeface="Arial"/>
              </a:rPr>
              <a:t>Travail et Méthodologie</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Ce travail de Bachelor explore, dans un premier temps, l'état de l'art des techniques d'optimisation de performance ainsi que leur usage dans les moteurs de jeux populaires. Dans un second temps, ce projet détaille le développement d'un prototype de jeu en monde ouvert ainsi que l'implémentation de certaines fonctionnalités attendues pour un tel jeu. Puis, certaines des techniques recherchées sont implémentées en adhérant autant possible à l'état de l'art. Les techniques choisies sont </a:t>
            </a:r>
            <a:r>
              <a:rPr b="0" i="1" lang="fr-CH" sz="1400" spc="-1" strike="noStrike">
                <a:solidFill>
                  <a:schemeClr val="dk1"/>
                </a:solidFill>
                <a:latin typeface="Arial"/>
              </a:rPr>
              <a:t>Level of Detail</a:t>
            </a:r>
            <a:r>
              <a:rPr b="0" lang="fr-CH" sz="1400" spc="-1" strike="noStrike">
                <a:solidFill>
                  <a:schemeClr val="dk1"/>
                </a:solidFill>
                <a:latin typeface="Arial"/>
              </a:rPr>
              <a:t>, chargement du monde asynchrone, </a:t>
            </a:r>
            <a:r>
              <a:rPr b="0" i="1" lang="fr-CH" sz="1400" spc="-1" strike="noStrike">
                <a:solidFill>
                  <a:schemeClr val="dk1"/>
                </a:solidFill>
                <a:latin typeface="Arial"/>
              </a:rPr>
              <a:t>Impostor</a:t>
            </a:r>
            <a:r>
              <a:rPr b="0" lang="fr-CH" sz="1400" spc="-1" strike="noStrike">
                <a:solidFill>
                  <a:schemeClr val="dk1"/>
                </a:solidFill>
                <a:latin typeface="Arial"/>
              </a:rPr>
              <a:t> et optimisation par shader. Finalement, une mesure des performance permet de déterminer l'impact de chacune de ces techniques implémentées et de les comparer entre elles.</a:t>
            </a:r>
            <a:endParaRPr b="0" lang="en-US" sz="1400" spc="-1" strike="noStrike">
              <a:solidFill>
                <a:srgbClr val="000000"/>
              </a:solidFill>
              <a:latin typeface="Arial"/>
            </a:endParaRPr>
          </a:p>
          <a:p>
            <a:pPr algn="just" defTabSz="457200">
              <a:lnSpc>
                <a:spcPct val="100000"/>
              </a:lnSpc>
              <a:spcBef>
                <a:spcPts val="720"/>
              </a:spcBef>
              <a:spcAft>
                <a:spcPts val="1009"/>
              </a:spcAft>
            </a:pPr>
            <a:r>
              <a:rPr b="0" lang="fr-CH" sz="1400" spc="-1" strike="noStrike">
                <a:solidFill>
                  <a:schemeClr val="dk1"/>
                </a:solidFill>
                <a:latin typeface="Arial"/>
              </a:rPr>
              <a:t>Chacune de ces étapes est explorée et implémentée via une phase d'ouverture puis de fermeture, similaire à la méthodologie Scrum.</a:t>
            </a:r>
            <a:endParaRPr b="0" lang="en-US" sz="1400" spc="-1" strike="noStrike">
              <a:solidFill>
                <a:srgbClr val="000000"/>
              </a:solidFill>
              <a:latin typeface="Arial"/>
            </a:endParaRPr>
          </a:p>
        </p:txBody>
      </p:sp>
      <p:pic>
        <p:nvPicPr>
          <p:cNvPr id="62" name="Picture 24" descr=""/>
          <p:cNvPicPr/>
          <p:nvPr/>
        </p:nvPicPr>
        <p:blipFill>
          <a:blip r:embed="rId4"/>
          <a:srcRect l="0" t="18541" r="0" b="13282"/>
          <a:stretch/>
        </p:blipFill>
        <p:spPr>
          <a:xfrm>
            <a:off x="456840" y="11032200"/>
            <a:ext cx="4641120" cy="1964880"/>
          </a:xfrm>
          <a:prstGeom prst="rect">
            <a:avLst/>
          </a:prstGeom>
          <a:ln w="0">
            <a:noFill/>
          </a:ln>
        </p:spPr>
      </p:pic>
      <p:sp>
        <p:nvSpPr>
          <p:cNvPr id="63" name="ZoneTexte 8"/>
          <p:cNvSpPr/>
          <p:nvPr/>
        </p:nvSpPr>
        <p:spPr>
          <a:xfrm>
            <a:off x="456840" y="13003920"/>
            <a:ext cx="4641120" cy="4554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0" i="1" lang="en-GB" sz="1200" spc="-1" strike="noStrike">
                <a:solidFill>
                  <a:schemeClr val="dk1"/>
                </a:solidFill>
                <a:latin typeface="Arial"/>
                <a:ea typeface="Noto Sans CJK SC"/>
              </a:rPr>
              <a:t>Fig. 1 : Comparaison du maillage d’un modèle avant et après l’implémentation de la fonctionnalité </a:t>
            </a:r>
            <a:r>
              <a:rPr b="0" lang="en-GB" sz="1200" spc="-1" strike="noStrike">
                <a:solidFill>
                  <a:schemeClr val="dk1"/>
                </a:solidFill>
                <a:latin typeface="Arial"/>
                <a:ea typeface="Noto Sans CJK SC"/>
              </a:rPr>
              <a:t>Impostor</a:t>
            </a:r>
            <a:r>
              <a:rPr b="0" i="1" lang="en-GB" sz="1200" spc="-1" strike="noStrike">
                <a:solidFill>
                  <a:schemeClr val="dk1"/>
                </a:solidFill>
                <a:latin typeface="Arial"/>
                <a:ea typeface="Noto Sans CJK SC"/>
              </a:rPr>
              <a:t>.</a:t>
            </a:r>
            <a:endParaRPr b="0" lang="en-US" sz="1200" spc="-1" strike="noStrike">
              <a:solidFill>
                <a:srgbClr val="000000"/>
              </a:solidFill>
              <a:latin typeface="Arial"/>
            </a:endParaRPr>
          </a:p>
        </p:txBody>
      </p:sp>
      <p:sp>
        <p:nvSpPr>
          <p:cNvPr id="64" name="ZoneTexte 8"/>
          <p:cNvSpPr/>
          <p:nvPr/>
        </p:nvSpPr>
        <p:spPr>
          <a:xfrm>
            <a:off x="5487840" y="13023720"/>
            <a:ext cx="4792320" cy="45612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0" i="1" lang="en-GB" sz="1200" spc="-1" strike="noStrike">
                <a:solidFill>
                  <a:schemeClr val="dk1"/>
                </a:solidFill>
                <a:latin typeface="Arial"/>
              </a:rPr>
              <a:t>Fig. 3 : Statistiques de tests automatisés de performance lors d’une situation usuelle, et d’une inhabituelle, de gauche à droite.</a:t>
            </a:r>
            <a:endParaRPr b="0" lang="en-US" sz="1200" spc="-1" strike="noStrike">
              <a:solidFill>
                <a:srgbClr val="000000"/>
              </a:solidFill>
              <a:latin typeface="Arial"/>
            </a:endParaRPr>
          </a:p>
        </p:txBody>
      </p:sp>
      <p:pic>
        <p:nvPicPr>
          <p:cNvPr id="65" name="Picture 1" descr=""/>
          <p:cNvPicPr/>
          <p:nvPr/>
        </p:nvPicPr>
        <p:blipFill>
          <a:blip r:embed="rId5"/>
          <a:srcRect l="51371" t="31120" r="3796" b="39746"/>
          <a:stretch/>
        </p:blipFill>
        <p:spPr>
          <a:xfrm>
            <a:off x="5353560" y="10734120"/>
            <a:ext cx="2455200" cy="2236320"/>
          </a:xfrm>
          <a:prstGeom prst="rect">
            <a:avLst/>
          </a:prstGeom>
          <a:ln w="0">
            <a:noFill/>
          </a:ln>
        </p:spPr>
      </p:pic>
      <p:sp>
        <p:nvSpPr>
          <p:cNvPr id="66" name=""/>
          <p:cNvSpPr/>
          <p:nvPr/>
        </p:nvSpPr>
        <p:spPr>
          <a:xfrm>
            <a:off x="7809120" y="10378440"/>
            <a:ext cx="907200" cy="239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MathJax_Main"/>
              </a:rPr>
              <a:t>Teleport [ms]</a:t>
            </a:r>
            <a:endParaRPr b="0" lang="en-US" sz="1000" spc="-1" strike="noStrike">
              <a:solidFill>
                <a:srgbClr val="000000"/>
              </a:solidFill>
              <a:latin typeface="Arial"/>
            </a:endParaRPr>
          </a:p>
        </p:txBody>
      </p:sp>
      <p:sp>
        <p:nvSpPr>
          <p:cNvPr id="67" name=""/>
          <p:cNvSpPr/>
          <p:nvPr/>
        </p:nvSpPr>
        <p:spPr>
          <a:xfrm>
            <a:off x="5353560" y="10387800"/>
            <a:ext cx="1167120" cy="239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MathJax_Main"/>
              </a:rPr>
              <a:t>MoveFast [ms]</a:t>
            </a:r>
            <a:endParaRPr b="0" lang="en-US" sz="1000" spc="-1" strike="noStrike">
              <a:solidFill>
                <a:srgbClr val="000000"/>
              </a:solidFill>
              <a:latin typeface="Arial"/>
            </a:endParaRPr>
          </a:p>
        </p:txBody>
      </p:sp>
      <p:pic>
        <p:nvPicPr>
          <p:cNvPr id="68" name="" descr=""/>
          <p:cNvPicPr/>
          <p:nvPr/>
        </p:nvPicPr>
        <p:blipFill>
          <a:blip r:embed="rId6"/>
          <a:stretch/>
        </p:blipFill>
        <p:spPr>
          <a:xfrm>
            <a:off x="5436360" y="4236480"/>
            <a:ext cx="4882680" cy="2733480"/>
          </a:xfrm>
          <a:prstGeom prst="rect">
            <a:avLst/>
          </a:prstGeom>
          <a:ln w="0">
            <a:noFill/>
          </a:ln>
        </p:spPr>
      </p:pic>
      <p:sp>
        <p:nvSpPr>
          <p:cNvPr id="69" name="ZoneTexte 1"/>
          <p:cNvSpPr/>
          <p:nvPr/>
        </p:nvSpPr>
        <p:spPr>
          <a:xfrm>
            <a:off x="5487840" y="6962040"/>
            <a:ext cx="4792320" cy="27252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spcBef>
                <a:spcPts val="1191"/>
              </a:spcBef>
              <a:spcAft>
                <a:spcPts val="992"/>
              </a:spcAft>
            </a:pPr>
            <a:r>
              <a:rPr b="0" i="1" lang="en-GB" sz="1200" spc="-1" strike="noStrike">
                <a:solidFill>
                  <a:schemeClr val="dk1"/>
                </a:solidFill>
                <a:latin typeface="Arial"/>
              </a:rPr>
              <a:t>Fig. 2 : Aperçu du prototype de jeu vidéo </a:t>
            </a:r>
            <a:r>
              <a:rPr b="0" lang="en-GB" sz="1200" spc="-1" strike="noStrike">
                <a:solidFill>
                  <a:schemeClr val="dk1"/>
                </a:solidFill>
                <a:latin typeface="Arial"/>
              </a:rPr>
              <a:t>open world</a:t>
            </a:r>
            <a:r>
              <a:rPr b="0" i="1" lang="en-GB" sz="1200" spc="-1" strike="noStrike">
                <a:solidFill>
                  <a:schemeClr val="dk1"/>
                </a:solidFill>
                <a:latin typeface="Arial"/>
              </a:rPr>
              <a:t> final.</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62DBA19A99D043AFB3CC20C3C2E670" ma:contentTypeVersion="10" ma:contentTypeDescription="Crée un document." ma:contentTypeScope="" ma:versionID="b55a8119373ecb0daa87d7ce8a8ccc55">
  <xsd:schema xmlns:xsd="http://www.w3.org/2001/XMLSchema" xmlns:xs="http://www.w3.org/2001/XMLSchema" xmlns:p="http://schemas.microsoft.com/office/2006/metadata/properties" xmlns:ns1="http://schemas.microsoft.com/sharepoint/v3" targetNamespace="http://schemas.microsoft.com/office/2006/metadata/properties" ma:root="true" ma:fieldsID="7bbd885964a573671ecd10de83595bc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Date de début de planification" ma:description="" ma:internalName="PublishingStartDate">
      <xsd:simpleType>
        <xsd:restriction base="dms:Unknown"/>
      </xsd:simpleType>
    </xsd:element>
    <xsd:element name="PublishingExpirationDate" ma:index="5" nillable="true" ma:displayName="Date de fin de planification"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Type de contenu" ma:readOnly="true"/>
        <xsd:element ref="dc:title" minOccurs="0" maxOccurs="1" ma:index="3"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FAAD471-60E3-4269-8F77-1FB8D65951AF}">
  <ds:schemaRefs>
    <ds:schemaRef ds:uri="http://schemas.microsoft.com/sharepoint/v3/contenttype/forms"/>
  </ds:schemaRefs>
</ds:datastoreItem>
</file>

<file path=customXml/itemProps2.xml><?xml version="1.0" encoding="utf-8"?>
<ds:datastoreItem xmlns:ds="http://schemas.openxmlformats.org/officeDocument/2006/customXml" ds:itemID="{04904543-D12C-45EA-8310-FF15BB5BF9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925618-3156-4746-8B68-5C33F2AB0FD4}">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370</TotalTime>
  <Application>LibreOffice/24.2.7.2$Linux_X86_64 LibreOffice_project/420$Build-2</Application>
  <AppVersion>15.0000</AppVersion>
  <Words>336</Words>
  <Paragraphs>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2025-01-21T07:50:37Z</dcterms:created>
  <dc:creator>Grünig Naomy</dc:creator>
  <dc:description/>
  <dc:language>en-US</dc:language>
  <cp:lastModifiedBy/>
  <dcterms:modified xsi:type="dcterms:W3CDTF">2025-07-24T10:51:04Z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0x010100EC62DBA19A99D043AFB3CC20C3C2E670</vt:lpwstr>
  </property>
  <property fmtid="{D5CDD505-2E9C-101B-9397-08002B2CF9AE}" pid="3" name="Notes">
    <vt:i4>1</vt:i4>
  </property>
  <property fmtid="{D5CDD505-2E9C-101B-9397-08002B2CF9AE}" pid="4" name="PresentationFormat">
    <vt:lpwstr>Custom</vt:lpwstr>
  </property>
  <property fmtid="{D5CDD505-2E9C-101B-9397-08002B2CF9AE}" pid="5" name="Slides">
    <vt:i4>1</vt:i4>
  </property>
</Properties>
</file>