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6" r:id="rId5"/>
    <p:sldId id="267" r:id="rId6"/>
    <p:sldId id="271" r:id="rId7"/>
    <p:sldId id="269" r:id="rId8"/>
    <p:sldId id="272" r:id="rId9"/>
    <p:sldId id="27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magini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mula di chiusur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to, sopra e s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Deflate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416212"/>
          </a:xfrm>
        </p:spPr>
        <p:txBody>
          <a:bodyPr/>
          <a:lstStyle/>
          <a:p>
            <a:r>
              <a:rPr lang="it-IT" i="1" dirty="0" smtClean="0"/>
              <a:t>Alessandro Chiriatti – Guglielmo Fachini</a:t>
            </a:r>
            <a:endParaRPr lang="it-IT" i="1" dirty="0"/>
          </a:p>
        </p:txBody>
      </p:sp>
      <p:sp>
        <p:nvSpPr>
          <p:cNvPr id="4" name="Rettangolo 3"/>
          <p:cNvSpPr/>
          <p:nvPr/>
        </p:nvSpPr>
        <p:spPr>
          <a:xfrm>
            <a:off x="8234238" y="5864526"/>
            <a:ext cx="450974" cy="599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/>
          <p:cNvSpPr txBox="1">
            <a:spLocks/>
          </p:cNvSpPr>
          <p:nvPr/>
        </p:nvSpPr>
        <p:spPr>
          <a:xfrm>
            <a:off x="457199" y="6441788"/>
            <a:ext cx="8228013" cy="416212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i="1" dirty="0" smtClean="0">
                <a:solidFill>
                  <a:srgbClr val="244E8F"/>
                </a:solidFill>
              </a:rPr>
              <a:t>Algoritmi e strutture dati – </a:t>
            </a:r>
            <a:r>
              <a:rPr lang="it-IT" i="1" dirty="0">
                <a:solidFill>
                  <a:srgbClr val="244E8F"/>
                </a:solidFill>
              </a:rPr>
              <a:t>a</a:t>
            </a:r>
            <a:r>
              <a:rPr lang="it-IT" i="1" dirty="0" smtClean="0">
                <a:solidFill>
                  <a:srgbClr val="244E8F"/>
                </a:solidFill>
              </a:rPr>
              <a:t>.s. 2012/2013</a:t>
            </a:r>
            <a:endParaRPr lang="it-IT" i="1" dirty="0">
              <a:solidFill>
                <a:srgbClr val="244E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36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39775" y="4052373"/>
            <a:ext cx="7662864" cy="1112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6000" dirty="0" smtClean="0"/>
              <a:t>DEMO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17337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Funzionamento generale</a:t>
            </a:r>
            <a:endParaRPr lang="it-IT" dirty="0"/>
          </a:p>
        </p:txBody>
      </p:sp>
      <p:sp>
        <p:nvSpPr>
          <p:cNvPr id="5" name="Arrotonda singolo angolo rettangolo 4"/>
          <p:cNvSpPr/>
          <p:nvPr/>
        </p:nvSpPr>
        <p:spPr>
          <a:xfrm>
            <a:off x="1174783" y="4404947"/>
            <a:ext cx="1584056" cy="613564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LZ77</a:t>
            </a:r>
            <a:endParaRPr lang="it-IT" dirty="0"/>
          </a:p>
        </p:txBody>
      </p:sp>
      <p:sp>
        <p:nvSpPr>
          <p:cNvPr id="6" name="Arrotonda singolo angolo rettangolo 5"/>
          <p:cNvSpPr/>
          <p:nvPr/>
        </p:nvSpPr>
        <p:spPr>
          <a:xfrm>
            <a:off x="3895922" y="3512817"/>
            <a:ext cx="1584056" cy="613564"/>
          </a:xfrm>
          <a:prstGeom prst="round1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Static</a:t>
            </a:r>
          </a:p>
          <a:p>
            <a:pPr algn="ctr"/>
            <a:r>
              <a:rPr lang="it-IT" dirty="0" smtClean="0"/>
              <a:t>Huffman</a:t>
            </a:r>
          </a:p>
        </p:txBody>
      </p:sp>
      <p:sp>
        <p:nvSpPr>
          <p:cNvPr id="7" name="Arrotonda singolo angolo rettangolo 6"/>
          <p:cNvSpPr/>
          <p:nvPr/>
        </p:nvSpPr>
        <p:spPr>
          <a:xfrm>
            <a:off x="3895922" y="4404947"/>
            <a:ext cx="1584056" cy="613564"/>
          </a:xfrm>
          <a:prstGeom prst="round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Dynamic</a:t>
            </a:r>
          </a:p>
          <a:p>
            <a:pPr algn="ctr"/>
            <a:r>
              <a:rPr lang="it-IT" dirty="0" smtClean="0"/>
              <a:t>Huffman</a:t>
            </a:r>
          </a:p>
        </p:txBody>
      </p:sp>
      <p:sp>
        <p:nvSpPr>
          <p:cNvPr id="8" name="Arrotonda singolo angolo rettangolo 7"/>
          <p:cNvSpPr/>
          <p:nvPr/>
        </p:nvSpPr>
        <p:spPr>
          <a:xfrm>
            <a:off x="3895922" y="5279587"/>
            <a:ext cx="1584056" cy="613564"/>
          </a:xfrm>
          <a:prstGeom prst="round1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Raw</a:t>
            </a:r>
          </a:p>
          <a:p>
            <a:pPr algn="ctr"/>
            <a:r>
              <a:rPr lang="it-IT" dirty="0" smtClean="0"/>
              <a:t>Content</a:t>
            </a:r>
            <a:endParaRPr lang="it-IT" dirty="0"/>
          </a:p>
        </p:txBody>
      </p:sp>
      <p:sp>
        <p:nvSpPr>
          <p:cNvPr id="14" name="Arrotonda singolo angolo rettangolo 13"/>
          <p:cNvSpPr/>
          <p:nvPr/>
        </p:nvSpPr>
        <p:spPr>
          <a:xfrm>
            <a:off x="6474354" y="4404947"/>
            <a:ext cx="1584056" cy="613564"/>
          </a:xfrm>
          <a:prstGeom prst="round1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Deflate</a:t>
            </a:r>
          </a:p>
          <a:p>
            <a:pPr algn="ctr"/>
            <a:r>
              <a:rPr lang="it-IT" dirty="0" smtClean="0"/>
              <a:t>Blocks</a:t>
            </a:r>
          </a:p>
        </p:txBody>
      </p:sp>
      <p:cxnSp>
        <p:nvCxnSpPr>
          <p:cNvPr id="22" name="Connettore 2 21"/>
          <p:cNvCxnSpPr/>
          <p:nvPr/>
        </p:nvCxnSpPr>
        <p:spPr>
          <a:xfrm>
            <a:off x="5603837" y="4731980"/>
            <a:ext cx="6707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5603837" y="3808972"/>
            <a:ext cx="670726" cy="750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 flipV="1">
            <a:off x="5603837" y="4879142"/>
            <a:ext cx="670726" cy="799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>
            <a:off x="2944894" y="4731980"/>
            <a:ext cx="7986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V="1">
            <a:off x="2944894" y="3808972"/>
            <a:ext cx="798628" cy="923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>
            <a:off x="2944894" y="4731980"/>
            <a:ext cx="798628" cy="946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Freccia destra 34"/>
          <p:cNvSpPr/>
          <p:nvPr/>
        </p:nvSpPr>
        <p:spPr>
          <a:xfrm>
            <a:off x="1174783" y="2625482"/>
            <a:ext cx="6883627" cy="71344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ENCODE</a:t>
            </a:r>
            <a:endParaRPr lang="it-IT" dirty="0"/>
          </a:p>
        </p:txBody>
      </p:sp>
      <p:sp>
        <p:nvSpPr>
          <p:cNvPr id="36" name="Freccia destra 35"/>
          <p:cNvSpPr/>
          <p:nvPr/>
        </p:nvSpPr>
        <p:spPr>
          <a:xfrm flipH="1">
            <a:off x="1217595" y="5993034"/>
            <a:ext cx="6883627" cy="71344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DECODE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385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LZ77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</a:t>
            </a:r>
            <a:r>
              <a:rPr lang="it-IT" dirty="0" smtClean="0"/>
              <a:t>roduce una coda di elementi LZ</a:t>
            </a:r>
          </a:p>
          <a:p>
            <a:pPr lvl="1"/>
            <a:r>
              <a:rPr lang="it-IT" dirty="0" smtClean="0"/>
              <a:t>LZ_Literal per i singoli byte</a:t>
            </a:r>
          </a:p>
          <a:p>
            <a:pPr lvl="1"/>
            <a:r>
              <a:rPr lang="it-IT" dirty="0" smtClean="0"/>
              <a:t>LZ_Pair per le coppie distanza/lunghezza</a:t>
            </a:r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pPr lvl="1"/>
            <a:endParaRPr lang="it-IT" dirty="0"/>
          </a:p>
        </p:txBody>
      </p:sp>
      <p:pic>
        <p:nvPicPr>
          <p:cNvPr id="4" name="Immagine 3" descr="lz_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80" y="5510213"/>
            <a:ext cx="2621990" cy="977900"/>
          </a:xfrm>
          <a:prstGeom prst="rect">
            <a:avLst/>
          </a:prstGeom>
        </p:spPr>
      </p:pic>
      <p:pic>
        <p:nvPicPr>
          <p:cNvPr id="8" name="Immagine 7" descr="tes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00" y="4344894"/>
            <a:ext cx="1651000" cy="825500"/>
          </a:xfrm>
          <a:prstGeom prst="rect">
            <a:avLst/>
          </a:prstGeom>
        </p:spPr>
      </p:pic>
      <p:pic>
        <p:nvPicPr>
          <p:cNvPr id="9" name="Immagine 8" descr="types1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13" y="4344894"/>
            <a:ext cx="2895600" cy="787400"/>
          </a:xfrm>
          <a:prstGeom prst="rect">
            <a:avLst/>
          </a:prstGeom>
        </p:spPr>
      </p:pic>
      <p:pic>
        <p:nvPicPr>
          <p:cNvPr id="10" name="Immagine 9" descr="pair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63" y="5510213"/>
            <a:ext cx="2552700" cy="1016000"/>
          </a:xfrm>
          <a:prstGeom prst="rect">
            <a:avLst/>
          </a:prstGeom>
        </p:spPr>
      </p:pic>
      <p:pic>
        <p:nvPicPr>
          <p:cNvPr id="11" name="Immagine 10" descr="lz_type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20" y="4344894"/>
            <a:ext cx="2514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8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LZ77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0824" y="2770094"/>
            <a:ext cx="7341815" cy="326716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l</a:t>
            </a:r>
            <a:r>
              <a:rPr lang="it-IT" dirty="0" smtClean="0"/>
              <a:t>a struttura alla </a:t>
            </a:r>
            <a:r>
              <a:rPr lang="it-IT" dirty="0"/>
              <a:t>base è una double linked </a:t>
            </a:r>
            <a:r>
              <a:rPr lang="it-IT" dirty="0" smtClean="0"/>
              <a:t>list</a:t>
            </a:r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funzione di hash</a:t>
            </a:r>
          </a:p>
          <a:p>
            <a:pPr marL="0" indent="0" algn="ctr">
              <a:buNone/>
            </a:pPr>
            <a:r>
              <a:rPr lang="it-IT" dirty="0" smtClean="0"/>
              <a:t>hash(k) = ((((</a:t>
            </a:r>
            <a:r>
              <a:rPr lang="it-IT" b="1" dirty="0" smtClean="0"/>
              <a:t>uint32_t</a:t>
            </a:r>
            <a:r>
              <a:rPr lang="it-IT" dirty="0" smtClean="0"/>
              <a:t>)(*</a:t>
            </a:r>
            <a:r>
              <a:rPr lang="it-IT" b="1" dirty="0" smtClean="0"/>
              <a:t>k</a:t>
            </a:r>
            <a:r>
              <a:rPr lang="it-IT" dirty="0" smtClean="0"/>
              <a:t>)&amp;</a:t>
            </a:r>
            <a:r>
              <a:rPr lang="it-IT" b="1" dirty="0" smtClean="0"/>
              <a:t>0xffffff</a:t>
            </a:r>
            <a:r>
              <a:rPr lang="it-IT" dirty="0" smtClean="0"/>
              <a:t>)*</a:t>
            </a:r>
            <a:r>
              <a:rPr lang="it-IT" b="1" dirty="0" smtClean="0"/>
              <a:t>0x6b43a9b5</a:t>
            </a:r>
            <a:r>
              <a:rPr lang="it-IT" dirty="0" smtClean="0"/>
              <a:t>)&gt;&gt;</a:t>
            </a:r>
            <a:r>
              <a:rPr lang="it-IT" b="1" dirty="0" smtClean="0"/>
              <a:t>19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 descr="que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187" y="3481295"/>
            <a:ext cx="50800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0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Huffman Statico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460377"/>
          </a:xfrm>
        </p:spPr>
        <p:txBody>
          <a:bodyPr>
            <a:normAutofit/>
          </a:bodyPr>
          <a:lstStyle/>
          <a:p>
            <a:r>
              <a:rPr lang="it-IT" dirty="0" smtClean="0"/>
              <a:t>l’albero di codifica è suddiviso in due parti</a:t>
            </a:r>
          </a:p>
          <a:p>
            <a:pPr lvl="1"/>
            <a:r>
              <a:rPr lang="it-IT" dirty="0"/>
              <a:t>u</a:t>
            </a:r>
            <a:r>
              <a:rPr lang="it-IT" dirty="0" smtClean="0"/>
              <a:t>na per le lunghezze ed i singoli byte</a:t>
            </a:r>
          </a:p>
          <a:p>
            <a:pPr lvl="1"/>
            <a:r>
              <a:rPr lang="it-IT" dirty="0" smtClean="0"/>
              <a:t>l’altra per le distanze</a:t>
            </a:r>
          </a:p>
          <a:p>
            <a:r>
              <a:rPr lang="it-IT" dirty="0"/>
              <a:t>i</a:t>
            </a:r>
            <a:r>
              <a:rPr lang="it-IT" dirty="0" smtClean="0"/>
              <a:t>n tutti e due i casi si ha un codice prefisso a cui vengono aggiunti eventuali “extra” bits</a:t>
            </a:r>
          </a:p>
          <a:p>
            <a:pPr marL="349250"/>
            <a:r>
              <a:rPr lang="it-IT" dirty="0"/>
              <a:t>l</a:t>
            </a:r>
            <a:r>
              <a:rPr lang="it-IT" dirty="0" smtClean="0"/>
              <a:t>e tabelle  </a:t>
            </a:r>
            <a:r>
              <a:rPr lang="it-IT" smtClean="0"/>
              <a:t>dei codici sono </a:t>
            </a:r>
            <a:r>
              <a:rPr lang="it-IT" dirty="0" smtClean="0"/>
              <a:t>definite dalla specifica RFC1951, e sono state costruite per comprimere al meglio nella maggior parte dei casi</a:t>
            </a:r>
          </a:p>
        </p:txBody>
      </p:sp>
    </p:spTree>
    <p:extLst>
      <p:ext uri="{BB962C8B-B14F-4D97-AF65-F5344CB8AC3E}">
        <p14:creationId xmlns:p14="http://schemas.microsoft.com/office/powerpoint/2010/main" val="49706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Huffman Statico - Tabelle</a:t>
            </a:r>
            <a:endParaRPr lang="it-IT" dirty="0"/>
          </a:p>
        </p:txBody>
      </p:sp>
      <p:pic>
        <p:nvPicPr>
          <p:cNvPr id="8" name="Immagine 7" descr="Immag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56" y="3946909"/>
            <a:ext cx="7745507" cy="2911091"/>
          </a:xfrm>
          <a:prstGeom prst="rect">
            <a:avLst/>
          </a:prstGeom>
        </p:spPr>
      </p:pic>
      <p:pic>
        <p:nvPicPr>
          <p:cNvPr id="9" name="Immagine 8" descr="Immagin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64" y="2597937"/>
            <a:ext cx="3892257" cy="134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0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Huffman Statico - 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</a:t>
            </a:r>
            <a:r>
              <a:rPr lang="it-IT" dirty="0" smtClean="0"/>
              <a:t>ength: 20 =&gt; code: 269 =&gt; edoc</a:t>
            </a:r>
            <a:endParaRPr lang="it-IT" dirty="0"/>
          </a:p>
          <a:p>
            <a:pPr lvl="1"/>
            <a:r>
              <a:rPr lang="it-IT" dirty="0"/>
              <a:t>c</a:t>
            </a:r>
            <a:r>
              <a:rPr lang="it-IT" dirty="0" smtClean="0"/>
              <a:t>alcolo prefisso: </a:t>
            </a:r>
          </a:p>
          <a:p>
            <a:pPr lvl="2"/>
            <a:r>
              <a:rPr lang="it-IT" dirty="0" smtClean="0"/>
              <a:t>code – edoc_first_values[2] = 269 – 256 = 13</a:t>
            </a:r>
          </a:p>
          <a:p>
            <a:pPr lvl="2"/>
            <a:r>
              <a:rPr lang="it-IT" b="1" dirty="0"/>
              <a:t>p</a:t>
            </a:r>
            <a:r>
              <a:rPr lang="it-IT" b="1" dirty="0" smtClean="0"/>
              <a:t>refisso</a:t>
            </a:r>
            <a:r>
              <a:rPr lang="it-IT" dirty="0" smtClean="0"/>
              <a:t> = 13 =&gt;  </a:t>
            </a:r>
            <a:r>
              <a:rPr lang="it-IT" b="1" dirty="0" smtClean="0">
                <a:solidFill>
                  <a:srgbClr val="FF0000"/>
                </a:solidFill>
              </a:rPr>
              <a:t>000 1101</a:t>
            </a:r>
          </a:p>
          <a:p>
            <a:pPr lvl="1"/>
            <a:r>
              <a:rPr lang="it-IT" dirty="0"/>
              <a:t>n</a:t>
            </a:r>
            <a:r>
              <a:rPr lang="it-IT" dirty="0" smtClean="0"/>
              <a:t>° extra bits = 2</a:t>
            </a:r>
            <a:endParaRPr lang="it-IT" b="1" dirty="0" smtClean="0"/>
          </a:p>
          <a:p>
            <a:pPr lvl="2"/>
            <a:r>
              <a:rPr lang="it-IT" b="1" dirty="0"/>
              <a:t>e</a:t>
            </a:r>
            <a:r>
              <a:rPr lang="it-IT" b="1" dirty="0" smtClean="0"/>
              <a:t>xtra bits </a:t>
            </a:r>
            <a:r>
              <a:rPr lang="it-IT" dirty="0" smtClean="0"/>
              <a:t>= 20 – 19 = 1 =&gt; </a:t>
            </a:r>
            <a:r>
              <a:rPr lang="it-IT" b="1" dirty="0" smtClean="0">
                <a:solidFill>
                  <a:srgbClr val="0000FF"/>
                </a:solidFill>
              </a:rPr>
              <a:t>01</a:t>
            </a:r>
            <a:endParaRPr lang="it-IT" b="1" dirty="0">
              <a:solidFill>
                <a:srgbClr val="0000FF"/>
              </a:solidFill>
            </a:endParaRPr>
          </a:p>
          <a:p>
            <a:pPr marL="336550"/>
            <a:r>
              <a:rPr lang="it-IT" dirty="0" smtClean="0"/>
              <a:t>lunghezza compressa = </a:t>
            </a:r>
            <a:r>
              <a:rPr lang="it-IT" b="1" dirty="0" smtClean="0">
                <a:solidFill>
                  <a:srgbClr val="FF0000"/>
                </a:solidFill>
              </a:rPr>
              <a:t>0001101</a:t>
            </a:r>
            <a:r>
              <a:rPr lang="it-IT" b="1" dirty="0" smtClean="0">
                <a:solidFill>
                  <a:srgbClr val="0000FF"/>
                </a:solidFill>
              </a:rPr>
              <a:t>01</a:t>
            </a: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588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Huffman Statico - Tabelle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</a:t>
            </a:r>
            <a:r>
              <a:rPr lang="it-IT" dirty="0" smtClean="0"/>
              <a:t>l codice prefisso è sempre di 5 bit</a:t>
            </a:r>
            <a:endParaRPr lang="it-IT" dirty="0"/>
          </a:p>
        </p:txBody>
      </p:sp>
      <p:pic>
        <p:nvPicPr>
          <p:cNvPr id="4" name="Immagine 3" descr="Immagin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1" y="3416964"/>
            <a:ext cx="7353516" cy="325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7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Huffman Dinamico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39774" y="2770094"/>
            <a:ext cx="7947026" cy="3385671"/>
          </a:xfrm>
        </p:spPr>
        <p:txBody>
          <a:bodyPr>
            <a:normAutofit/>
          </a:bodyPr>
          <a:lstStyle/>
          <a:p>
            <a:r>
              <a:rPr lang="it-IT" dirty="0"/>
              <a:t>utilizza lo stesso metodo di compressione della versione </a:t>
            </a:r>
            <a:r>
              <a:rPr lang="it-IT" dirty="0" smtClean="0"/>
              <a:t>statica</a:t>
            </a:r>
          </a:p>
          <a:p>
            <a:r>
              <a:rPr lang="it-IT" dirty="0"/>
              <a:t>l</a:t>
            </a:r>
            <a:r>
              <a:rPr lang="it-IT" dirty="0" smtClean="0"/>
              <a:t>e statistiche sui dati devono essere elaborate durante la fase di compressione LZ77 </a:t>
            </a:r>
          </a:p>
          <a:p>
            <a:r>
              <a:rPr lang="it-IT" dirty="0" smtClean="0"/>
              <a:t>le tabelle sono generate sulla base dei dati da comprimere e vengono scritte su file dopo essere state compresse a loro volta tramite l’algoritmo di Huffman ed un alfabeto costruito ad-hoc dai progettisti di Deflate</a:t>
            </a:r>
          </a:p>
        </p:txBody>
      </p:sp>
    </p:spTree>
    <p:extLst>
      <p:ext uri="{BB962C8B-B14F-4D97-AF65-F5344CB8AC3E}">
        <p14:creationId xmlns:p14="http://schemas.microsoft.com/office/powerpoint/2010/main" val="210292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Genesi.thmx</Template>
  <TotalTime>271</TotalTime>
  <Words>288</Words>
  <Application>Microsoft Macintosh PowerPoint</Application>
  <PresentationFormat>Presentazione su schermo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Genesi</vt:lpstr>
      <vt:lpstr>Deflate</vt:lpstr>
      <vt:lpstr>Funzionamento generale</vt:lpstr>
      <vt:lpstr>LZ77 </vt:lpstr>
      <vt:lpstr>LZ77</vt:lpstr>
      <vt:lpstr>Huffman Statico</vt:lpstr>
      <vt:lpstr>Huffman Statico - Tabelle</vt:lpstr>
      <vt:lpstr>Huffman Statico - Esempio</vt:lpstr>
      <vt:lpstr>Huffman Statico - Tabelle</vt:lpstr>
      <vt:lpstr>Huffman Dinamico</vt:lpstr>
      <vt:lpstr>Fine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Deflate</dc:title>
  <dc:creator>Guglielmo</dc:creator>
  <cp:lastModifiedBy>Guglielmo</cp:lastModifiedBy>
  <cp:revision>256</cp:revision>
  <dcterms:created xsi:type="dcterms:W3CDTF">2012-12-09T20:08:22Z</dcterms:created>
  <dcterms:modified xsi:type="dcterms:W3CDTF">2013-01-18T09:11:50Z</dcterms:modified>
</cp:coreProperties>
</file>