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4E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7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‹n.›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con didascal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magini con didascal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mula di chiusur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‹n.›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to, sopra e so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‹n.›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Deflate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416212"/>
          </a:xfrm>
        </p:spPr>
        <p:txBody>
          <a:bodyPr/>
          <a:lstStyle/>
          <a:p>
            <a:r>
              <a:rPr lang="it-IT" i="1" dirty="0" smtClean="0"/>
              <a:t>Alessandro Chiriatti – Guglielmo Fachini</a:t>
            </a:r>
            <a:endParaRPr lang="it-IT" i="1" dirty="0"/>
          </a:p>
        </p:txBody>
      </p:sp>
      <p:sp>
        <p:nvSpPr>
          <p:cNvPr id="4" name="Rettangolo 3"/>
          <p:cNvSpPr/>
          <p:nvPr/>
        </p:nvSpPr>
        <p:spPr>
          <a:xfrm>
            <a:off x="8234238" y="5864526"/>
            <a:ext cx="450974" cy="599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ottotitolo 2"/>
          <p:cNvSpPr txBox="1">
            <a:spLocks/>
          </p:cNvSpPr>
          <p:nvPr/>
        </p:nvSpPr>
        <p:spPr>
          <a:xfrm>
            <a:off x="457199" y="6441788"/>
            <a:ext cx="8228013" cy="416212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i="1" dirty="0" smtClean="0">
                <a:solidFill>
                  <a:srgbClr val="244E8F"/>
                </a:solidFill>
              </a:rPr>
              <a:t>Algoritmi e strutture dati – </a:t>
            </a:r>
            <a:r>
              <a:rPr lang="it-IT" i="1" dirty="0">
                <a:solidFill>
                  <a:srgbClr val="244E8F"/>
                </a:solidFill>
              </a:rPr>
              <a:t>a</a:t>
            </a:r>
            <a:r>
              <a:rPr lang="it-IT" i="1" dirty="0" smtClean="0">
                <a:solidFill>
                  <a:srgbClr val="244E8F"/>
                </a:solidFill>
              </a:rPr>
              <a:t>.s. 2012/2013</a:t>
            </a:r>
            <a:endParaRPr lang="it-IT" i="1" dirty="0">
              <a:solidFill>
                <a:srgbClr val="244E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362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Funzionamento generale</a:t>
            </a:r>
            <a:endParaRPr lang="it-IT" dirty="0"/>
          </a:p>
        </p:txBody>
      </p:sp>
      <p:sp>
        <p:nvSpPr>
          <p:cNvPr id="5" name="Arrotonda singolo angolo rettangolo 4"/>
          <p:cNvSpPr/>
          <p:nvPr/>
        </p:nvSpPr>
        <p:spPr>
          <a:xfrm>
            <a:off x="1174783" y="4404947"/>
            <a:ext cx="1584056" cy="613564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LZ77</a:t>
            </a:r>
            <a:endParaRPr lang="it-IT" dirty="0"/>
          </a:p>
        </p:txBody>
      </p:sp>
      <p:sp>
        <p:nvSpPr>
          <p:cNvPr id="6" name="Arrotonda singolo angolo rettangolo 5"/>
          <p:cNvSpPr/>
          <p:nvPr/>
        </p:nvSpPr>
        <p:spPr>
          <a:xfrm>
            <a:off x="3895922" y="3512817"/>
            <a:ext cx="1584056" cy="613564"/>
          </a:xfrm>
          <a:prstGeom prst="round1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Static</a:t>
            </a:r>
          </a:p>
          <a:p>
            <a:pPr algn="ctr"/>
            <a:r>
              <a:rPr lang="it-IT" dirty="0" smtClean="0"/>
              <a:t>Huffman</a:t>
            </a:r>
          </a:p>
        </p:txBody>
      </p:sp>
      <p:sp>
        <p:nvSpPr>
          <p:cNvPr id="7" name="Arrotonda singolo angolo rettangolo 6"/>
          <p:cNvSpPr/>
          <p:nvPr/>
        </p:nvSpPr>
        <p:spPr>
          <a:xfrm>
            <a:off x="3895922" y="4404947"/>
            <a:ext cx="1584056" cy="613564"/>
          </a:xfrm>
          <a:prstGeom prst="round1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Dynamic</a:t>
            </a:r>
          </a:p>
          <a:p>
            <a:pPr algn="ctr"/>
            <a:r>
              <a:rPr lang="it-IT" dirty="0" smtClean="0"/>
              <a:t>Huffman</a:t>
            </a:r>
          </a:p>
        </p:txBody>
      </p:sp>
      <p:sp>
        <p:nvSpPr>
          <p:cNvPr id="8" name="Arrotonda singolo angolo rettangolo 7"/>
          <p:cNvSpPr/>
          <p:nvPr/>
        </p:nvSpPr>
        <p:spPr>
          <a:xfrm>
            <a:off x="3895922" y="5279587"/>
            <a:ext cx="1584056" cy="613564"/>
          </a:xfrm>
          <a:prstGeom prst="round1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Raw</a:t>
            </a:r>
          </a:p>
          <a:p>
            <a:pPr algn="ctr"/>
            <a:r>
              <a:rPr lang="it-IT" dirty="0" smtClean="0"/>
              <a:t>Content</a:t>
            </a:r>
            <a:endParaRPr lang="it-IT" dirty="0"/>
          </a:p>
        </p:txBody>
      </p:sp>
      <p:sp>
        <p:nvSpPr>
          <p:cNvPr id="14" name="Arrotonda singolo angolo rettangolo 13"/>
          <p:cNvSpPr/>
          <p:nvPr/>
        </p:nvSpPr>
        <p:spPr>
          <a:xfrm>
            <a:off x="6474354" y="4404947"/>
            <a:ext cx="1584056" cy="613564"/>
          </a:xfrm>
          <a:prstGeom prst="round1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Deflate</a:t>
            </a:r>
          </a:p>
          <a:p>
            <a:pPr algn="ctr"/>
            <a:r>
              <a:rPr lang="it-IT" dirty="0" smtClean="0"/>
              <a:t>Blocks</a:t>
            </a:r>
          </a:p>
        </p:txBody>
      </p:sp>
      <p:cxnSp>
        <p:nvCxnSpPr>
          <p:cNvPr id="22" name="Connettore 2 21"/>
          <p:cNvCxnSpPr/>
          <p:nvPr/>
        </p:nvCxnSpPr>
        <p:spPr>
          <a:xfrm>
            <a:off x="5603837" y="4731980"/>
            <a:ext cx="6707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>
            <a:off x="5603837" y="3808972"/>
            <a:ext cx="670726" cy="750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/>
          <p:cNvCxnSpPr/>
          <p:nvPr/>
        </p:nvCxnSpPr>
        <p:spPr>
          <a:xfrm flipV="1">
            <a:off x="5603837" y="4879142"/>
            <a:ext cx="670726" cy="7990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/>
          <p:cNvCxnSpPr/>
          <p:nvPr/>
        </p:nvCxnSpPr>
        <p:spPr>
          <a:xfrm>
            <a:off x="2944894" y="4731980"/>
            <a:ext cx="7986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V="1">
            <a:off x="2944894" y="3808972"/>
            <a:ext cx="798628" cy="9230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>
            <a:off x="2944894" y="4731980"/>
            <a:ext cx="798628" cy="9462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Freccia destra 34"/>
          <p:cNvSpPr/>
          <p:nvPr/>
        </p:nvSpPr>
        <p:spPr>
          <a:xfrm>
            <a:off x="1174783" y="2625482"/>
            <a:ext cx="6883627" cy="71344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ENCODE</a:t>
            </a:r>
            <a:endParaRPr lang="it-IT" dirty="0"/>
          </a:p>
        </p:txBody>
      </p:sp>
      <p:sp>
        <p:nvSpPr>
          <p:cNvPr id="36" name="Freccia destra 35"/>
          <p:cNvSpPr/>
          <p:nvPr/>
        </p:nvSpPr>
        <p:spPr>
          <a:xfrm flipH="1">
            <a:off x="1217595" y="5993034"/>
            <a:ext cx="6883627" cy="71344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DECODE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3853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LZ77 (variante)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</a:t>
            </a:r>
            <a:r>
              <a:rPr lang="it-IT" dirty="0" smtClean="0"/>
              <a:t>on separa Search Buffer da Lookahead Buffer</a:t>
            </a:r>
          </a:p>
          <a:p>
            <a:r>
              <a:rPr lang="it-IT" dirty="0" smtClean="0"/>
              <a:t>produce un insieme di elementi il cui tipo può essere</a:t>
            </a:r>
          </a:p>
          <a:p>
            <a:pPr marL="1149350" lvl="2" indent="-457200">
              <a:buFont typeface="+mj-lt"/>
              <a:buAutoNum type="arabicPeriod"/>
            </a:pPr>
            <a:r>
              <a:rPr lang="it-IT" sz="2000" dirty="0" smtClean="0"/>
              <a:t>Pair (distance, length) – per una sequenza già vista</a:t>
            </a:r>
          </a:p>
          <a:p>
            <a:pPr marL="1149350" lvl="2" indent="-457200">
              <a:buFont typeface="+mj-lt"/>
              <a:buAutoNum type="arabicPeriod"/>
            </a:pPr>
            <a:r>
              <a:rPr lang="it-IT" sz="2000" dirty="0" smtClean="0"/>
              <a:t>Literal – per un byte diretto</a:t>
            </a:r>
          </a:p>
          <a:p>
            <a:r>
              <a:rPr lang="it-IT" dirty="0" smtClean="0"/>
              <a:t>utilizza una HashTable per ricercare sequenze all’interno degli ultimi 32 KB processati</a:t>
            </a:r>
          </a:p>
        </p:txBody>
      </p:sp>
    </p:spTree>
    <p:extLst>
      <p:ext uri="{BB962C8B-B14F-4D97-AF65-F5344CB8AC3E}">
        <p14:creationId xmlns:p14="http://schemas.microsoft.com/office/powerpoint/2010/main" val="2546626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Ricerca tramite HashTable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39775" y="2654019"/>
            <a:ext cx="7662864" cy="3438810"/>
          </a:xfrm>
        </p:spPr>
        <p:txBody>
          <a:bodyPr>
            <a:normAutofit/>
          </a:bodyPr>
          <a:lstStyle/>
          <a:p>
            <a:r>
              <a:rPr lang="it-IT" dirty="0"/>
              <a:t>l</a:t>
            </a:r>
            <a:r>
              <a:rPr lang="it-IT" dirty="0" smtClean="0"/>
              <a:t>a chiave </a:t>
            </a:r>
            <a:r>
              <a:rPr lang="it-IT" dirty="0" smtClean="0"/>
              <a:t>è composta da 3 byte</a:t>
            </a:r>
          </a:p>
          <a:p>
            <a:r>
              <a:rPr lang="it-IT" dirty="0" smtClean="0"/>
              <a:t>ogni elemento consiste in una lista di indici riferiti agli ultimi 32 KB </a:t>
            </a:r>
            <a:r>
              <a:rPr lang="it-IT" dirty="0" smtClean="0"/>
              <a:t>processati</a:t>
            </a:r>
          </a:p>
          <a:p>
            <a:r>
              <a:rPr lang="it-IT" dirty="0"/>
              <a:t>v</a:t>
            </a:r>
            <a:r>
              <a:rPr lang="it-IT" dirty="0" smtClean="0"/>
              <a:t>iene usata una funzione di hash universale per stringhe</a:t>
            </a:r>
            <a:r>
              <a:rPr lang="it-IT" baseline="30000" dirty="0" smtClean="0"/>
              <a:t>1</a:t>
            </a:r>
            <a:r>
              <a:rPr lang="it-IT" dirty="0" smtClean="0"/>
              <a:t> in modo da garantire una distribuzione uniforme dei dati</a:t>
            </a:r>
            <a:endParaRPr lang="it-IT" dirty="0" smtClean="0"/>
          </a:p>
          <a:p>
            <a:r>
              <a:rPr lang="it-IT" dirty="0" smtClean="0"/>
              <a:t>la dimensione della tabella è un numero primo</a:t>
            </a:r>
            <a:endParaRPr lang="it-IT" dirty="0" smtClean="0"/>
          </a:p>
        </p:txBody>
      </p:sp>
      <p:sp>
        <p:nvSpPr>
          <p:cNvPr id="7" name="CasellaDiTesto 6"/>
          <p:cNvSpPr txBox="1"/>
          <p:nvPr/>
        </p:nvSpPr>
        <p:spPr>
          <a:xfrm>
            <a:off x="739775" y="6379878"/>
            <a:ext cx="5860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 smtClean="0"/>
              <a:t>[1] R. Sedgewick – Algoritmi in C</a:t>
            </a:r>
            <a:endParaRPr lang="it-IT" sz="1600" i="1" dirty="0"/>
          </a:p>
        </p:txBody>
      </p:sp>
    </p:spTree>
    <p:extLst>
      <p:ext uri="{BB962C8B-B14F-4D97-AF65-F5344CB8AC3E}">
        <p14:creationId xmlns:p14="http://schemas.microsoft.com/office/powerpoint/2010/main" val="857579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Algoritmo di ricerca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70623" y="2829104"/>
            <a:ext cx="7449344" cy="346541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dirty="0" smtClean="0"/>
              <a:t>si </a:t>
            </a:r>
            <a:r>
              <a:rPr lang="it-IT" dirty="0"/>
              <a:t>prendono in input i prossimi 3 byte come chiave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se la chiave porta ad una lista non vuota, si procede cercando la corrispondenza più lunga partendo dagli indici presenti in tale lista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se non si trova un risultato, il primo dei 3 byte viene mandato in output, quindi si procede tornando al punto 1 dove verranno processati i 2 byte restanti insieme al prossimo preso in input</a:t>
            </a:r>
          </a:p>
          <a:p>
            <a:pPr marL="0" indent="0">
              <a:spcBef>
                <a:spcPts val="0"/>
              </a:spcBef>
              <a:buNone/>
            </a:pPr>
            <a:endParaRPr lang="it-IT" sz="2000" dirty="0" smtClean="0"/>
          </a:p>
        </p:txBody>
      </p:sp>
    </p:spTree>
    <p:extLst>
      <p:ext uri="{BB962C8B-B14F-4D97-AF65-F5344CB8AC3E}">
        <p14:creationId xmlns:p14="http://schemas.microsoft.com/office/powerpoint/2010/main" val="316899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Huffman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versione statica</a:t>
            </a:r>
          </a:p>
          <a:p>
            <a:pPr marL="698500" lvl="2" indent="0">
              <a:buNone/>
            </a:pPr>
            <a:r>
              <a:rPr lang="it-IT" sz="2000" dirty="0"/>
              <a:t>l</a:t>
            </a:r>
            <a:r>
              <a:rPr lang="it-IT" sz="2000" dirty="0" smtClean="0"/>
              <a:t>’alfabeto di codifica/decodifica è memorizzato direttamente nel codice sorgente</a:t>
            </a:r>
          </a:p>
          <a:p>
            <a:pPr marL="349250"/>
            <a:r>
              <a:rPr lang="it-IT" dirty="0" smtClean="0"/>
              <a:t>versione dinamica</a:t>
            </a:r>
          </a:p>
          <a:p>
            <a:pPr marL="698500" lvl="2" indent="0">
              <a:buNone/>
            </a:pPr>
            <a:r>
              <a:rPr lang="it-IT" sz="2000" dirty="0"/>
              <a:t>l</a:t>
            </a:r>
            <a:r>
              <a:rPr lang="it-IT" sz="2000" dirty="0" smtClean="0"/>
              <a:t>’alfabeto di codifica/decodifica viene costruito prima di processare i dati</a:t>
            </a:r>
          </a:p>
          <a:p>
            <a:pPr marL="349250"/>
            <a:r>
              <a:rPr lang="it-IT" dirty="0"/>
              <a:t>i</a:t>
            </a:r>
            <a:r>
              <a:rPr lang="it-IT" dirty="0" smtClean="0"/>
              <a:t> codici vengono costruiti in modo da essere canonici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1160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Huffman (Extra Bits)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</a:t>
            </a:r>
            <a:r>
              <a:rPr lang="it-IT" dirty="0" smtClean="0"/>
              <a:t>engono definite delle sequenze di bit da affiancare alle codifiche in output</a:t>
            </a:r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6" name="Immagine 5" descr="screen2_huffman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58" y="4227963"/>
            <a:ext cx="4373207" cy="156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30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Collegare il tutto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39775" y="2770093"/>
            <a:ext cx="7662864" cy="3722265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si costruisce una coda di elementi LZ77</a:t>
            </a:r>
          </a:p>
          <a:p>
            <a:r>
              <a:rPr lang="it-IT" dirty="0" smtClean="0"/>
              <a:t>a seconda di come è composta questa coda, si sceglie quale tipo di codifica utilizzare, e quando terminare il blocco dati corrente</a:t>
            </a:r>
          </a:p>
          <a:p>
            <a:r>
              <a:rPr lang="it-IT" dirty="0" smtClean="0"/>
              <a:t>vantaggi</a:t>
            </a:r>
          </a:p>
          <a:p>
            <a:pPr marL="800100" lvl="1" indent="-457200">
              <a:buFont typeface="+mj-lt"/>
              <a:buAutoNum type="arabicPeriod"/>
            </a:pPr>
            <a:r>
              <a:rPr lang="it-IT" dirty="0" smtClean="0"/>
              <a:t>possono essere processati file di grandi dimensioni senza mantenerne l’intero contenuto in memoria</a:t>
            </a:r>
          </a:p>
          <a:p>
            <a:pPr marL="800100" lvl="1" indent="-457200">
              <a:buFont typeface="+mj-lt"/>
              <a:buAutoNum type="arabicPeriod"/>
            </a:pPr>
            <a:r>
              <a:rPr lang="it-IT" dirty="0"/>
              <a:t>t</a:t>
            </a:r>
            <a:r>
              <a:rPr lang="it-IT" dirty="0" smtClean="0"/>
              <a:t>eoricamente, il processo di creazione della coda può essere eseguito in parallelo a quello di codifica dell’ultimo blocco creato</a:t>
            </a:r>
          </a:p>
        </p:txBody>
      </p:sp>
    </p:spTree>
    <p:extLst>
      <p:ext uri="{BB962C8B-B14F-4D97-AF65-F5344CB8AC3E}">
        <p14:creationId xmlns:p14="http://schemas.microsoft.com/office/powerpoint/2010/main" val="3843901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39775" y="4052373"/>
            <a:ext cx="7662864" cy="11129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6000" dirty="0" smtClean="0"/>
              <a:t>Domande?</a:t>
            </a:r>
            <a:endParaRPr lang="it-IT" sz="6000" dirty="0"/>
          </a:p>
        </p:txBody>
      </p:sp>
    </p:spTree>
    <p:extLst>
      <p:ext uri="{BB962C8B-B14F-4D97-AF65-F5344CB8AC3E}">
        <p14:creationId xmlns:p14="http://schemas.microsoft.com/office/powerpoint/2010/main" val="173378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Genesi.thmx</Template>
  <TotalTime>144</TotalTime>
  <Words>339</Words>
  <Application>Microsoft Macintosh PowerPoint</Application>
  <PresentationFormat>Presentazione su schermo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Genesi</vt:lpstr>
      <vt:lpstr>Deflate</vt:lpstr>
      <vt:lpstr>Funzionamento generale</vt:lpstr>
      <vt:lpstr>LZ77 (variante)</vt:lpstr>
      <vt:lpstr>Ricerca tramite HashTable</vt:lpstr>
      <vt:lpstr>Algoritmo di ricerca</vt:lpstr>
      <vt:lpstr>Huffman</vt:lpstr>
      <vt:lpstr>Huffman (Extra Bits)</vt:lpstr>
      <vt:lpstr>Collegare il tutto</vt:lpstr>
      <vt:lpstr>Fine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Deflate</dc:title>
  <dc:creator>Guglielmo</dc:creator>
  <cp:lastModifiedBy>Guglielmo</cp:lastModifiedBy>
  <cp:revision>179</cp:revision>
  <dcterms:created xsi:type="dcterms:W3CDTF">2012-12-09T20:08:22Z</dcterms:created>
  <dcterms:modified xsi:type="dcterms:W3CDTF">2012-12-11T21:09:28Z</dcterms:modified>
</cp:coreProperties>
</file>