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259" r:id="rId3"/>
    <p:sldId id="257" r:id="rId4"/>
    <p:sldId id="285" r:id="rId5"/>
    <p:sldId id="260" r:id="rId6"/>
    <p:sldId id="262" r:id="rId7"/>
    <p:sldId id="263" r:id="rId8"/>
    <p:sldId id="28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41BE-A9F8-4B4C-BD54-6B597481718D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E852-661D-45CA-A8E3-D68709AC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9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3C3FF-9F06-47D8-887F-7EEB37C889F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4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87230-3293-4133-99A0-B683ACA86DE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相似度向量</a:t>
            </a:r>
            <a:r>
              <a:rPr lang="en-US" altLang="zh-CN"/>
              <a:t>36</a:t>
            </a:r>
            <a:r>
              <a:rPr lang="zh-CN" altLang="en-US"/>
              <a:t>维，不太确定，我的理解</a:t>
            </a:r>
          </a:p>
        </p:txBody>
      </p:sp>
    </p:spTree>
    <p:extLst>
      <p:ext uri="{BB962C8B-B14F-4D97-AF65-F5344CB8AC3E}">
        <p14:creationId xmlns:p14="http://schemas.microsoft.com/office/powerpoint/2010/main" val="5102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3D6326B-BC5D-46AB-A820-241207334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25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897811"/>
            <a:ext cx="9966960" cy="2656484"/>
          </a:xfrm>
        </p:spPr>
        <p:txBody>
          <a:bodyPr/>
          <a:lstStyle/>
          <a:p>
            <a:r>
              <a:rPr lang="en-US" altLang="zh-CN" sz="6000" b="1" dirty="0"/>
              <a:t>Face Recognition with Learning-based Descriptor</a:t>
            </a:r>
            <a:r>
              <a:rPr lang="en-US" altLang="zh-CN" sz="6600" b="1" dirty="0"/>
              <a:t/>
            </a:r>
            <a:br>
              <a:rPr lang="en-US" altLang="zh-CN" sz="6600" b="1" dirty="0"/>
            </a:br>
            <a:r>
              <a:rPr lang="en-US" altLang="zh-CN" sz="6600" b="1" dirty="0"/>
              <a:t>			</a:t>
            </a:r>
            <a:r>
              <a:rPr lang="zh-CN" altLang="en-US" sz="2800" b="1" dirty="0"/>
              <a:t>作者</a:t>
            </a:r>
            <a:r>
              <a:rPr lang="en-US" altLang="zh-CN" sz="2800" b="1" dirty="0"/>
              <a:t>:</a:t>
            </a:r>
            <a:r>
              <a:rPr lang="en-US" altLang="zh-CN" sz="2800" dirty="0" err="1"/>
              <a:t>Zhimin</a:t>
            </a:r>
            <a:r>
              <a:rPr lang="en-US" altLang="zh-CN" sz="2800" dirty="0"/>
              <a:t> Cao, Qi Yin, </a:t>
            </a:r>
            <a:r>
              <a:rPr lang="en-US" altLang="zh-CN" sz="2800" dirty="0" err="1"/>
              <a:t>Xiaoou</a:t>
            </a:r>
            <a:r>
              <a:rPr lang="en-US" altLang="zh-CN" sz="2800" dirty="0"/>
              <a:t> Tang, and Jian Sun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14051628  </a:t>
            </a:r>
            <a:r>
              <a:rPr lang="zh-CN" altLang="en-US" dirty="0"/>
              <a:t>孙一鸣</a:t>
            </a:r>
            <a:endParaRPr lang="en-US" altLang="zh-CN" dirty="0"/>
          </a:p>
          <a:p>
            <a:r>
              <a:rPr lang="en-US" altLang="zh-CN" dirty="0"/>
              <a:t>14051624  </a:t>
            </a:r>
            <a:r>
              <a:rPr lang="zh-CN" altLang="en-US" dirty="0"/>
              <a:t>吕宏愿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93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采样方式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37854" y="2093976"/>
            <a:ext cx="8425295" cy="3967503"/>
            <a:chOff x="288" y="1392"/>
            <a:chExt cx="4944" cy="233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918"/>
              <a:ext cx="2771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592" y="1392"/>
              <a:ext cx="2640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R1=1,R2=2 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包括中心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(25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</a:t>
              </a:r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最优</a:t>
              </a:r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36" y="3456"/>
              <a:ext cx="165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R1=3 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无中心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(24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072" y="3456"/>
              <a:ext cx="205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R1=4 R2=7 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无中心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(88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88" y="1440"/>
              <a:ext cx="173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R1=1,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包括中心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(9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 flipV="1">
              <a:off x="1440" y="1680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2448" y="1680"/>
              <a:ext cx="1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1536" y="297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408" y="2640"/>
              <a:ext cx="67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62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593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基于学习的编码方式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3594" y="2093976"/>
            <a:ext cx="50182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三种无监督学习的方法</a:t>
            </a:r>
            <a:r>
              <a:rPr lang="en-US" altLang="zh-CN" sz="2000" dirty="0"/>
              <a:t>(</a:t>
            </a:r>
            <a:r>
              <a:rPr lang="zh-CN" altLang="en-US" sz="2000" dirty="0"/>
              <a:t>向量量化</a:t>
            </a:r>
            <a:r>
              <a:rPr lang="en-US" altLang="zh-CN" sz="2000" dirty="0"/>
              <a:t>)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有</a:t>
            </a:r>
            <a:r>
              <a:rPr lang="en-US" altLang="zh-CN" sz="1200" dirty="0"/>
              <a:t>/</a:t>
            </a:r>
            <a:r>
              <a:rPr lang="zh-CN" altLang="en-US" sz="1200" dirty="0"/>
              <a:t>无监督学习区别：数据集是否有标签</a:t>
            </a:r>
            <a:endParaRPr lang="en-US" altLang="zh-CN" sz="1200" dirty="0"/>
          </a:p>
          <a:p>
            <a:endParaRPr lang="en-US" altLang="zh-CN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b="1" dirty="0"/>
              <a:t>K-means</a:t>
            </a:r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b="1" dirty="0"/>
              <a:t>PCA tree</a:t>
            </a:r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r>
              <a:rPr lang="zh-CN" altLang="en-US" dirty="0"/>
              <a:t>随机投影树</a:t>
            </a:r>
            <a:r>
              <a:rPr lang="en-US" altLang="zh-CN" dirty="0"/>
              <a:t>(</a:t>
            </a:r>
            <a:r>
              <a:rPr lang="en-US" altLang="zh-CN" b="1" dirty="0"/>
              <a:t>Random-projection tree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16" y="3828121"/>
            <a:ext cx="2981325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22" y="-3650"/>
            <a:ext cx="3831771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33999" y="1836487"/>
            <a:ext cx="5112461" cy="31952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4000"/>
              <a:t>特征表示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通过编码，输入图像变成了”码字”图像。</a:t>
            </a:r>
          </a:p>
          <a:p>
            <a:r>
              <a:rPr lang="zh-CN" altLang="en-US" sz="1800" dirty="0"/>
              <a:t>将“码字”图像划分为若干个图像块，提取直方图。</a:t>
            </a:r>
          </a:p>
          <a:p>
            <a:pPr lvl="1"/>
            <a:r>
              <a:rPr lang="zh-CN" altLang="en-US" dirty="0"/>
              <a:t>图像大小</a:t>
            </a:r>
            <a:r>
              <a:rPr lang="en-US" altLang="zh-CN" dirty="0"/>
              <a:t>:84x96  </a:t>
            </a:r>
            <a:r>
              <a:rPr lang="zh-CN" altLang="en-US" dirty="0"/>
              <a:t>图像块数目</a:t>
            </a:r>
            <a:r>
              <a:rPr lang="en-US" altLang="zh-CN" dirty="0"/>
              <a:t>:5x7=35</a:t>
            </a:r>
          </a:p>
          <a:p>
            <a:r>
              <a:rPr lang="en-US" altLang="zh-CN" sz="1800" b="1" dirty="0"/>
              <a:t>PCA</a:t>
            </a:r>
            <a:r>
              <a:rPr lang="zh-CN" altLang="en-US" sz="1800" b="1" dirty="0"/>
              <a:t>降维</a:t>
            </a:r>
            <a:r>
              <a:rPr lang="en-US" altLang="zh-CN" sz="1800" dirty="0"/>
              <a:t>.  (256 code, </a:t>
            </a:r>
            <a:r>
              <a:rPr lang="zh-CN" altLang="en-US" sz="1800" dirty="0"/>
              <a:t>原始维数</a:t>
            </a:r>
            <a:r>
              <a:rPr lang="en-US" altLang="zh-CN" sz="1800" dirty="0"/>
              <a:t>:256x35=8960</a:t>
            </a:r>
            <a:r>
              <a:rPr lang="zh-CN" altLang="en-US" sz="1800" dirty="0"/>
              <a:t>维</a:t>
            </a:r>
            <a:r>
              <a:rPr lang="en-US" altLang="zh-CN" sz="1800" dirty="0"/>
              <a:t>,</a:t>
            </a:r>
            <a:r>
              <a:rPr lang="zh-CN" altLang="en-US" sz="1800" dirty="0"/>
              <a:t>降维后维数</a:t>
            </a:r>
            <a:r>
              <a:rPr lang="en-US" altLang="zh-CN" sz="1800" dirty="0"/>
              <a:t>:400</a:t>
            </a:r>
            <a:r>
              <a:rPr lang="zh-CN" altLang="en-US" sz="1800" dirty="0"/>
              <a:t>维</a:t>
            </a:r>
            <a:r>
              <a:rPr lang="en-US" altLang="zh-CN" sz="1800" dirty="0"/>
              <a:t>)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03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LE</a:t>
            </a:r>
            <a:r>
              <a:rPr lang="zh-CN" altLang="en-US" dirty="0"/>
              <a:t>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842051"/>
            <a:ext cx="10058400" cy="4239662"/>
          </a:xfrm>
        </p:spPr>
        <p:txBody>
          <a:bodyPr/>
          <a:lstStyle/>
          <a:p>
            <a:r>
              <a:rPr lang="zh-CN" altLang="en-US" dirty="0"/>
              <a:t>利用线性</a:t>
            </a:r>
            <a:r>
              <a:rPr lang="en-US" altLang="zh-CN" dirty="0"/>
              <a:t>SVM</a:t>
            </a:r>
            <a:r>
              <a:rPr lang="zh-CN" altLang="en-US" dirty="0"/>
              <a:t>组合不同</a:t>
            </a:r>
            <a:r>
              <a:rPr lang="en-US" altLang="zh-CN" dirty="0"/>
              <a:t>LE</a:t>
            </a:r>
            <a:r>
              <a:rPr lang="zh-CN" altLang="en-US" dirty="0"/>
              <a:t>表示产生的相似度。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485898" y="2895600"/>
            <a:ext cx="7226300" cy="3186113"/>
            <a:chOff x="728" y="1824"/>
            <a:chExt cx="4552" cy="2007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872"/>
              <a:ext cx="3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2304"/>
              <a:ext cx="351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2736"/>
              <a:ext cx="356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3168"/>
              <a:ext cx="336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092" y="2004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098" y="2424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104" y="2844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104" y="3300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98" y="1962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398" y="2352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S2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398" y="2784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S3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98" y="3258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S4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68" y="2064"/>
              <a:ext cx="52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974" y="2724"/>
              <a:ext cx="57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112" y="2581"/>
              <a:ext cx="23" cy="2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12" y="2629"/>
              <a:ext cx="23" cy="2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112" y="2677"/>
              <a:ext cx="23" cy="2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592" y="1890"/>
              <a:ext cx="144" cy="16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592" y="2298"/>
              <a:ext cx="145" cy="408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592" y="1896"/>
              <a:ext cx="145" cy="408"/>
            </a:xfrm>
            <a:prstGeom prst="rect">
              <a:avLst/>
            </a:prstGeom>
            <a:solidFill>
              <a:srgbClr val="3333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592" y="2718"/>
              <a:ext cx="145" cy="408"/>
            </a:xfrm>
            <a:prstGeom prst="rect">
              <a:avLst/>
            </a:prstGeom>
            <a:solidFill>
              <a:srgbClr val="9933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592" y="3126"/>
              <a:ext cx="145" cy="408"/>
            </a:xfrm>
            <a:prstGeom prst="rect">
              <a:avLst/>
            </a:prstGeom>
            <a:solidFill>
              <a:srgbClr val="3366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832" y="2592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00" y="1920"/>
              <a:ext cx="1488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264" y="21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240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648" y="288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60" y="316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032" y="340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032" y="30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03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176" y="216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608" y="20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560" y="240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896" y="292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560" y="273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944" y="254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4852" y="3600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7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87" y="3194414"/>
            <a:ext cx="4357462" cy="3056569"/>
          </a:xfrm>
          <a:prstGeom prst="rect">
            <a:avLst/>
          </a:prstGeom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部件的对齐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利用相似变换分别对齐人脸的</a:t>
            </a:r>
            <a:r>
              <a:rPr lang="en-US" altLang="zh-CN" dirty="0"/>
              <a:t>9</a:t>
            </a:r>
            <a:r>
              <a:rPr lang="zh-CN" altLang="en-US" dirty="0"/>
              <a:t>个部件。</a:t>
            </a:r>
          </a:p>
          <a:p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部件对得更准</a:t>
            </a:r>
            <a:r>
              <a:rPr lang="zh-CN" altLang="en-US" dirty="0"/>
              <a:t>，而不需要考虑整幅人脸图像</a:t>
            </a:r>
            <a:r>
              <a:rPr lang="en-US" altLang="zh-CN" dirty="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194414"/>
            <a:ext cx="5576964" cy="33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姿态自适应匹配准确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7" y="2121408"/>
            <a:ext cx="3970337" cy="3590279"/>
          </a:xfrm>
        </p:spPr>
        <p:txBody>
          <a:bodyPr/>
          <a:lstStyle/>
          <a:p>
            <a:r>
              <a:rPr lang="zh-CN" altLang="en-US" sz="2400" b="1" dirty="0"/>
              <a:t>原理</a:t>
            </a:r>
            <a:r>
              <a:rPr lang="zh-CN" altLang="en-US" dirty="0"/>
              <a:t>：当不同姿态的图像匹配时，不同部件的作用是不同的。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将姿态划分为正面</a:t>
            </a:r>
            <a:r>
              <a:rPr lang="en-US" altLang="zh-CN" dirty="0"/>
              <a:t>(</a:t>
            </a:r>
            <a:r>
              <a:rPr lang="en-US" altLang="zh-CN" b="1" dirty="0"/>
              <a:t>F</a:t>
            </a:r>
            <a:r>
              <a:rPr lang="en-US" altLang="zh-CN" dirty="0"/>
              <a:t>)</a:t>
            </a:r>
            <a:r>
              <a:rPr lang="zh-CN" altLang="en-US" dirty="0"/>
              <a:t>、朝左</a:t>
            </a:r>
            <a:r>
              <a:rPr lang="en-US" altLang="zh-CN" dirty="0"/>
              <a:t>(</a:t>
            </a:r>
            <a:r>
              <a:rPr lang="en-US" altLang="zh-CN" b="1" dirty="0"/>
              <a:t>L</a:t>
            </a:r>
            <a:r>
              <a:rPr lang="en-US" altLang="zh-CN" dirty="0"/>
              <a:t>)</a:t>
            </a:r>
            <a:r>
              <a:rPr lang="zh-CN" altLang="en-US" dirty="0"/>
              <a:t>、朝右</a:t>
            </a:r>
            <a:r>
              <a:rPr lang="en-US" altLang="zh-CN" dirty="0"/>
              <a:t>(</a:t>
            </a:r>
            <a:r>
              <a:rPr lang="en-US" altLang="zh-CN" b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三个类别。</a:t>
            </a:r>
            <a:endParaRPr lang="en-US" altLang="zh-CN" dirty="0"/>
          </a:p>
          <a:p>
            <a:r>
              <a:rPr lang="zh-CN" altLang="en-US" dirty="0"/>
              <a:t>姿态的分类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b="1" dirty="0"/>
              <a:t>Multi PIE</a:t>
            </a:r>
            <a:r>
              <a:rPr lang="zh-CN" altLang="en-US" dirty="0"/>
              <a:t>数据库中选择了三幅</a:t>
            </a:r>
            <a:r>
              <a:rPr lang="en-US" altLang="zh-CN" dirty="0"/>
              <a:t>Gallery</a:t>
            </a:r>
            <a:r>
              <a:rPr lang="zh-CN" altLang="en-US" dirty="0"/>
              <a:t>图像，对测试图像计算它与三幅</a:t>
            </a:r>
            <a:r>
              <a:rPr lang="en-US" altLang="zh-CN" dirty="0"/>
              <a:t>Gallery</a:t>
            </a:r>
            <a:r>
              <a:rPr lang="zh-CN" altLang="en-US" dirty="0"/>
              <a:t>图像的相似度，将最相似的</a:t>
            </a:r>
            <a:r>
              <a:rPr lang="en-US" altLang="zh-CN" dirty="0"/>
              <a:t>Gallery</a:t>
            </a:r>
            <a:r>
              <a:rPr lang="zh-CN" altLang="en-US" dirty="0"/>
              <a:t>图像的姿态作为当前测试图像的姿态类别。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"/>
          <a:stretch>
            <a:fillRect/>
          </a:stretch>
        </p:blipFill>
        <p:spPr bwMode="auto">
          <a:xfrm>
            <a:off x="5100510" y="2121408"/>
            <a:ext cx="2073275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84" y="2121408"/>
            <a:ext cx="2039938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"/>
          <a:stretch>
            <a:fillRect/>
          </a:stretch>
        </p:blipFill>
        <p:spPr bwMode="auto">
          <a:xfrm>
            <a:off x="9240709" y="2121409"/>
            <a:ext cx="20701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2" b="3418"/>
          <a:stretch>
            <a:fillRect/>
          </a:stretch>
        </p:blipFill>
        <p:spPr bwMode="auto">
          <a:xfrm>
            <a:off x="5859335" y="3720022"/>
            <a:ext cx="625475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2" r="51440"/>
          <a:stretch>
            <a:fillRect/>
          </a:stretch>
        </p:blipFill>
        <p:spPr bwMode="auto">
          <a:xfrm>
            <a:off x="8164384" y="3721608"/>
            <a:ext cx="533400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5" r="52147" b="4605"/>
          <a:stretch>
            <a:fillRect/>
          </a:stretch>
        </p:blipFill>
        <p:spPr bwMode="auto">
          <a:xfrm>
            <a:off x="10221784" y="3721609"/>
            <a:ext cx="609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564184" y="2121408"/>
            <a:ext cx="539750" cy="1187450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7630984" y="2130933"/>
            <a:ext cx="539750" cy="1187450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9612184" y="2121408"/>
            <a:ext cx="609600" cy="1187450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cxnSp>
        <p:nvCxnSpPr>
          <p:cNvPr id="231439" name="AutoShape 15"/>
          <p:cNvCxnSpPr>
            <a:cxnSpLocks noChangeShapeType="1"/>
            <a:stCxn id="231436" idx="2"/>
            <a:endCxn id="231432" idx="0"/>
          </p:cNvCxnSpPr>
          <p:nvPr/>
        </p:nvCxnSpPr>
        <p:spPr bwMode="auto">
          <a:xfrm flipH="1">
            <a:off x="6172073" y="3323147"/>
            <a:ext cx="661987" cy="396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0" name="AutoShape 16"/>
          <p:cNvCxnSpPr>
            <a:cxnSpLocks noChangeShapeType="1"/>
            <a:stCxn id="231437" idx="2"/>
            <a:endCxn id="231433" idx="0"/>
          </p:cNvCxnSpPr>
          <p:nvPr/>
        </p:nvCxnSpPr>
        <p:spPr bwMode="auto">
          <a:xfrm>
            <a:off x="7900860" y="3332672"/>
            <a:ext cx="530225" cy="388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2" name="AutoShape 18"/>
          <p:cNvCxnSpPr>
            <a:cxnSpLocks noChangeShapeType="1"/>
            <a:stCxn id="231438" idx="2"/>
            <a:endCxn id="231434" idx="0"/>
          </p:cNvCxnSpPr>
          <p:nvPr/>
        </p:nvCxnSpPr>
        <p:spPr bwMode="auto">
          <a:xfrm>
            <a:off x="9916984" y="3323146"/>
            <a:ext cx="609600" cy="3984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30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  <p:bldP spid="231436" grpId="0" animBg="1"/>
      <p:bldP spid="231437" grpId="0" animBg="1"/>
      <p:bldP spid="2314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8571" y="783771"/>
            <a:ext cx="685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315922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LFW</a:t>
            </a:r>
            <a:r>
              <a:rPr lang="zh-CN" altLang="en-US" dirty="0"/>
              <a:t>简介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13,233</a:t>
            </a:r>
            <a:r>
              <a:rPr lang="zh-CN" altLang="en-US" dirty="0"/>
              <a:t>幅人脸图像，</a:t>
            </a:r>
            <a:r>
              <a:rPr lang="en-US" altLang="zh-CN" dirty="0"/>
              <a:t>5749</a:t>
            </a:r>
            <a:r>
              <a:rPr lang="zh-CN" altLang="en-US" dirty="0"/>
              <a:t>个人。其中，</a:t>
            </a:r>
            <a:r>
              <a:rPr lang="en-US" altLang="zh-CN" dirty="0"/>
              <a:t>1680</a:t>
            </a:r>
            <a:r>
              <a:rPr lang="zh-CN" altLang="en-US" dirty="0"/>
              <a:t>个人有两幅或更多幅图像，剩余</a:t>
            </a:r>
            <a:r>
              <a:rPr lang="en-US" altLang="zh-CN" dirty="0"/>
              <a:t>4069</a:t>
            </a:r>
            <a:r>
              <a:rPr lang="zh-CN" altLang="en-US" dirty="0"/>
              <a:t>人只有一幅图像。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图像大小是</a:t>
            </a:r>
            <a:r>
              <a:rPr lang="en-US" altLang="zh-CN" dirty="0"/>
              <a:t>250x250</a:t>
            </a:r>
            <a:r>
              <a:rPr lang="zh-CN" altLang="en-US" dirty="0"/>
              <a:t>个像素，</a:t>
            </a:r>
            <a:r>
              <a:rPr lang="en-US" altLang="zh-CN" dirty="0"/>
              <a:t>JPEG</a:t>
            </a:r>
            <a:r>
              <a:rPr lang="zh-CN" altLang="en-US" dirty="0"/>
              <a:t>格式，绝大多数彩色图像。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一些图像包含多张人脸，只有图像中心位置的人脸才作为定义的人脸。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对任意的训练</a:t>
            </a:r>
            <a:r>
              <a:rPr lang="en-US" altLang="zh-CN" dirty="0"/>
              <a:t>-</a:t>
            </a:r>
            <a:r>
              <a:rPr lang="zh-CN" altLang="en-US" dirty="0"/>
              <a:t>测试划分，每个子集的人是互斥的。</a:t>
            </a:r>
          </a:p>
        </p:txBody>
      </p:sp>
    </p:spTree>
    <p:extLst>
      <p:ext uri="{BB962C8B-B14F-4D97-AF65-F5344CB8AC3E}">
        <p14:creationId xmlns:p14="http://schemas.microsoft.com/office/powerpoint/2010/main" val="19361046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81" y="1289304"/>
            <a:ext cx="6375790" cy="5132552"/>
          </a:xfrm>
          <a:prstGeom prst="rect">
            <a:avLst/>
          </a:prstGeom>
        </p:spPr>
      </p:pic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LFW</a:t>
            </a:r>
            <a:r>
              <a:rPr lang="zh-CN" altLang="en-US" sz="4800" dirty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192524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84472"/>
            <a:ext cx="6370133" cy="5333135"/>
          </a:xfrm>
          <a:prstGeom prst="rect">
            <a:avLst/>
          </a:prstGeom>
        </p:spPr>
      </p:pic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31241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不同学习方法的影响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094" y="2093976"/>
            <a:ext cx="3733800" cy="26750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测试</a:t>
            </a:r>
            <a:r>
              <a:rPr lang="en-US" altLang="zh-CN" sz="2400" dirty="0"/>
              <a:t>: LFW</a:t>
            </a:r>
          </a:p>
          <a:p>
            <a:r>
              <a:rPr lang="zh-CN" altLang="en-US" sz="2400" dirty="0"/>
              <a:t>随机投影树要比</a:t>
            </a:r>
            <a:r>
              <a:rPr lang="en-US" altLang="zh-CN" sz="2400" dirty="0"/>
              <a:t>PCA</a:t>
            </a:r>
            <a:r>
              <a:rPr lang="zh-CN" altLang="en-US" sz="2400" dirty="0"/>
              <a:t>树，</a:t>
            </a:r>
            <a:r>
              <a:rPr lang="en-US" altLang="zh-CN" sz="2400" dirty="0"/>
              <a:t>K-Means</a:t>
            </a:r>
            <a:r>
              <a:rPr lang="zh-CN" altLang="en-US" sz="2400" dirty="0"/>
              <a:t>更好，因此被选作学习方法。</a:t>
            </a:r>
          </a:p>
        </p:txBody>
      </p:sp>
    </p:spTree>
    <p:extLst>
      <p:ext uri="{BB962C8B-B14F-4D97-AF65-F5344CB8AC3E}">
        <p14:creationId xmlns:p14="http://schemas.microsoft.com/office/powerpoint/2010/main" val="3858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21130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96" y="993234"/>
            <a:ext cx="6973273" cy="5687219"/>
          </a:xfrm>
          <a:prstGeom prst="rect">
            <a:avLst/>
          </a:prstGeom>
        </p:spPr>
      </p:pic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572" y="277484"/>
            <a:ext cx="10058400" cy="71575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PCA</a:t>
            </a:r>
            <a:r>
              <a:rPr lang="zh-CN" altLang="en-US" sz="4400" dirty="0"/>
              <a:t>特征</a:t>
            </a:r>
            <a:r>
              <a:rPr lang="zh-CN" altLang="en-US" sz="4400" dirty="0">
                <a:solidFill>
                  <a:srgbClr val="C00000"/>
                </a:solidFill>
              </a:rPr>
              <a:t>归一化</a:t>
            </a:r>
            <a:r>
              <a:rPr lang="zh-CN" altLang="en-US" sz="4400" dirty="0"/>
              <a:t>与</a:t>
            </a:r>
            <a:r>
              <a:rPr lang="zh-CN" altLang="en-US" sz="4400" dirty="0">
                <a:solidFill>
                  <a:srgbClr val="C00000"/>
                </a:solidFill>
              </a:rPr>
              <a:t>无归一化</a:t>
            </a:r>
            <a:r>
              <a:rPr lang="zh-CN" altLang="en-US" sz="4400" dirty="0"/>
              <a:t>的对比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5469" y="1272209"/>
            <a:ext cx="3429000" cy="3909391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实验结果</a:t>
            </a:r>
            <a:endParaRPr lang="en-US" altLang="zh-CN" sz="2600" dirty="0"/>
          </a:p>
          <a:p>
            <a:pPr lvl="1"/>
            <a:r>
              <a:rPr lang="zh-CN" altLang="en-US" sz="2000" dirty="0"/>
              <a:t>直接利用</a:t>
            </a:r>
            <a:r>
              <a:rPr lang="en-US" altLang="zh-CN" sz="2000" dirty="0"/>
              <a:t>PCA</a:t>
            </a:r>
            <a:r>
              <a:rPr lang="zh-CN" altLang="en-US" sz="2000" dirty="0"/>
              <a:t>特征性能比</a:t>
            </a:r>
            <a:r>
              <a:rPr lang="en-US" altLang="zh-CN" sz="2000" dirty="0"/>
              <a:t>LE</a:t>
            </a:r>
            <a:r>
              <a:rPr lang="zh-CN" altLang="en-US" sz="2000" dirty="0"/>
              <a:t>表示要差。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/>
              <a:t>PCA</a:t>
            </a:r>
            <a:r>
              <a:rPr lang="zh-CN" altLang="en-US" sz="2000" dirty="0"/>
              <a:t>特征进行</a:t>
            </a:r>
            <a:r>
              <a:rPr lang="en-US" altLang="zh-CN" sz="2000" dirty="0"/>
              <a:t>L1</a:t>
            </a:r>
            <a:r>
              <a:rPr lang="zh-CN" altLang="en-US" sz="2000" dirty="0"/>
              <a:t>或</a:t>
            </a:r>
            <a:r>
              <a:rPr lang="en-US" altLang="zh-CN" sz="2000" dirty="0"/>
              <a:t>L2</a:t>
            </a:r>
            <a:r>
              <a:rPr lang="zh-CN" altLang="en-US" sz="2000" dirty="0"/>
              <a:t>归一化后</a:t>
            </a:r>
            <a:r>
              <a:rPr lang="en-US" altLang="zh-CN" sz="2000" dirty="0"/>
              <a:t>,</a:t>
            </a:r>
            <a:r>
              <a:rPr lang="zh-CN" altLang="en-US" sz="2000" dirty="0"/>
              <a:t>性能会有较大提升。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“特征</a:t>
            </a:r>
            <a:r>
              <a:rPr lang="en-US" altLang="zh-CN" sz="2000" dirty="0"/>
              <a:t>L2</a:t>
            </a:r>
            <a:r>
              <a:rPr lang="zh-CN" altLang="en-US" sz="2000" dirty="0"/>
              <a:t>归一化</a:t>
            </a:r>
            <a:r>
              <a:rPr lang="en-US" altLang="zh-CN" sz="2000" dirty="0"/>
              <a:t>+</a:t>
            </a:r>
            <a:r>
              <a:rPr lang="zh-CN" altLang="en-US" sz="2000" dirty="0"/>
              <a:t>欧式距离”等价于”</a:t>
            </a:r>
            <a:r>
              <a:rPr lang="en-US" altLang="zh-CN" sz="2000" dirty="0" err="1"/>
              <a:t>consine</a:t>
            </a:r>
            <a:r>
              <a:rPr lang="zh-CN" altLang="en-US" sz="2000" dirty="0"/>
              <a:t>相似度”。</a:t>
            </a:r>
          </a:p>
        </p:txBody>
      </p:sp>
    </p:spTree>
    <p:extLst>
      <p:ext uri="{BB962C8B-B14F-4D97-AF65-F5344CB8AC3E}">
        <p14:creationId xmlns:p14="http://schemas.microsoft.com/office/powerpoint/2010/main" val="57429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82" y="1824390"/>
            <a:ext cx="5384471" cy="4556664"/>
          </a:xfrm>
          <a:prstGeom prst="rect">
            <a:avLst/>
          </a:prstGeom>
        </p:spPr>
      </p:pic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zh-CN" dirty="0"/>
              <a:t>LE</a:t>
            </a:r>
            <a:r>
              <a:rPr lang="zh-CN" altLang="en-US" dirty="0"/>
              <a:t>与已有方法的对比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248" y="2093976"/>
            <a:ext cx="3810000" cy="105251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Single LE+PCA</a:t>
            </a:r>
            <a:r>
              <a:rPr lang="zh-CN" altLang="en-US" dirty="0"/>
              <a:t>比</a:t>
            </a:r>
            <a:r>
              <a:rPr lang="en-US" altLang="zh-CN" dirty="0"/>
              <a:t>LBP</a:t>
            </a:r>
            <a:r>
              <a:rPr lang="zh-CN" altLang="en-US" dirty="0"/>
              <a:t>高一些。</a:t>
            </a:r>
          </a:p>
          <a:p>
            <a:r>
              <a:rPr lang="en-US" altLang="zh-CN" dirty="0"/>
              <a:t>Multiple LE</a:t>
            </a:r>
            <a:r>
              <a:rPr lang="zh-CN" altLang="en-US" dirty="0"/>
              <a:t>相比</a:t>
            </a:r>
            <a:r>
              <a:rPr lang="en-US" altLang="zh-CN" dirty="0"/>
              <a:t>Single LE</a:t>
            </a:r>
            <a:r>
              <a:rPr lang="zh-CN" altLang="en-US" dirty="0"/>
              <a:t>有较大提高。</a:t>
            </a:r>
          </a:p>
        </p:txBody>
      </p:sp>
    </p:spTree>
    <p:extLst>
      <p:ext uri="{BB962C8B-B14F-4D97-AF65-F5344CB8AC3E}">
        <p14:creationId xmlns:p14="http://schemas.microsoft.com/office/powerpoint/2010/main" val="383610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59" y="1699701"/>
            <a:ext cx="6652378" cy="2963740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不同特征点对齐的影响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152" y="4837043"/>
            <a:ext cx="7781544" cy="12162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点对齐比</a:t>
            </a:r>
            <a:r>
              <a:rPr lang="en-US" altLang="zh-CN" sz="2800" dirty="0"/>
              <a:t>2</a:t>
            </a:r>
            <a:r>
              <a:rPr lang="zh-CN" altLang="en-US" sz="2800" dirty="0"/>
              <a:t>点对齐有很大提升。</a:t>
            </a:r>
          </a:p>
          <a:p>
            <a:r>
              <a:rPr lang="zh-CN" altLang="en-US" sz="2800" dirty="0"/>
              <a:t>部件级上的对齐同</a:t>
            </a:r>
            <a:r>
              <a:rPr lang="en-US" altLang="zh-CN" sz="2800" dirty="0"/>
              <a:t>5</a:t>
            </a:r>
            <a:r>
              <a:rPr lang="zh-CN" altLang="en-US" sz="2800" dirty="0"/>
              <a:t>点对齐的对比并不明显。</a:t>
            </a:r>
          </a:p>
        </p:txBody>
      </p:sp>
    </p:spTree>
    <p:extLst>
      <p:ext uri="{BB962C8B-B14F-4D97-AF65-F5344CB8AC3E}">
        <p14:creationId xmlns:p14="http://schemas.microsoft.com/office/powerpoint/2010/main" val="373435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40" y="1106515"/>
            <a:ext cx="4699120" cy="3313086"/>
          </a:xfrm>
          <a:prstGeom prst="rect">
            <a:avLst/>
          </a:prstGeom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84277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姿态自适应与无姿态自适应的对比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0" y="1106516"/>
            <a:ext cx="4038600" cy="2507542"/>
          </a:xfrm>
        </p:spPr>
        <p:txBody>
          <a:bodyPr/>
          <a:lstStyle/>
          <a:p>
            <a:r>
              <a:rPr lang="zh-CN" altLang="en-US" sz="2600" dirty="0"/>
              <a:t>每种姿态组合，随机采样</a:t>
            </a:r>
            <a:r>
              <a:rPr lang="en-US" altLang="zh-CN" sz="2600" dirty="0"/>
              <a:t>3000 </a:t>
            </a:r>
            <a:r>
              <a:rPr lang="zh-CN" altLang="en-US" sz="2600" dirty="0"/>
              <a:t>同类</a:t>
            </a:r>
            <a:r>
              <a:rPr lang="en-US" altLang="zh-CN" sz="2600" dirty="0"/>
              <a:t>/</a:t>
            </a:r>
            <a:r>
              <a:rPr lang="zh-CN" altLang="en-US" sz="2600" dirty="0"/>
              <a:t>异类对，对</a:t>
            </a:r>
            <a:r>
              <a:rPr lang="en-US" altLang="zh-CN" sz="2600" dirty="0"/>
              <a:t>6</a:t>
            </a:r>
            <a:r>
              <a:rPr lang="zh-CN" altLang="en-US" sz="2600" dirty="0"/>
              <a:t>种姿态组合，共有</a:t>
            </a:r>
            <a:r>
              <a:rPr lang="en-US" altLang="zh-CN" sz="2600" dirty="0"/>
              <a:t>18000</a:t>
            </a:r>
            <a:r>
              <a:rPr lang="zh-CN" altLang="en-US" sz="2600" dirty="0"/>
              <a:t>个样本。</a:t>
            </a:r>
          </a:p>
          <a:p>
            <a:r>
              <a:rPr lang="zh-CN" altLang="en-US" sz="2600" dirty="0"/>
              <a:t>取一半作训练集，另一半做测试集。</a:t>
            </a:r>
          </a:p>
          <a:p>
            <a:endParaRPr lang="en-US" altLang="zh-CN" sz="2600" dirty="0"/>
          </a:p>
        </p:txBody>
      </p:sp>
      <p:graphicFrame>
        <p:nvGraphicFramePr>
          <p:cNvPr id="24066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3323520"/>
              </p:ext>
            </p:extLst>
          </p:nvPr>
        </p:nvGraphicFramePr>
        <p:xfrm>
          <a:off x="2425760" y="4826001"/>
          <a:ext cx="4038600" cy="142589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85253629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99091878"/>
                    </a:ext>
                  </a:extLst>
                </a:gridCol>
              </a:tblGrid>
              <a:tr h="487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姿态自适应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结果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38259253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76.2%±0.41%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2926537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78.3%±0.42%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3684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39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LE</a:t>
            </a:r>
            <a:r>
              <a:rPr lang="zh-CN" altLang="en-US" dirty="0"/>
              <a:t>与 </a:t>
            </a:r>
            <a:r>
              <a:rPr lang="en-US" altLang="zh-CN" dirty="0"/>
              <a:t>Multiple LE</a:t>
            </a:r>
            <a:r>
              <a:rPr lang="zh-CN" altLang="en-US" dirty="0"/>
              <a:t>的对比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2529114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整幅图像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4053114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5596164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直方图</a:t>
            </a: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7129689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黑体" panose="02010609060101010101" pitchFamily="49" charset="-122"/>
              </a:rPr>
              <a:t>PCA</a:t>
            </a:r>
          </a:p>
        </p:txBody>
      </p:sp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672114" y="2551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>
            <a:off x="5196114" y="2551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6748689" y="2551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2452913" y="2093976"/>
            <a:ext cx="8146355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8339365" y="2389251"/>
            <a:ext cx="20906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Single </a:t>
            </a:r>
            <a:r>
              <a:rPr lang="en-US" altLang="zh-CN" dirty="0" err="1"/>
              <a:t>LE+holistic</a:t>
            </a:r>
            <a:endParaRPr lang="en-US" altLang="zh-CN" dirty="0"/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2529114" y="33893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部件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4053114" y="33893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黑体" panose="02010609060101010101" pitchFamily="49" charset="-122"/>
              </a:rPr>
              <a:t>LE</a:t>
            </a: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5596164" y="3313176"/>
            <a:ext cx="1143000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相似度</a:t>
            </a: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向量</a:t>
            </a:r>
            <a:r>
              <a:rPr lang="en-US" altLang="zh-CN" dirty="0">
                <a:ea typeface="黑体" panose="02010609060101010101" pitchFamily="49" charset="-122"/>
              </a:rPr>
              <a:t>(9</a:t>
            </a:r>
            <a:r>
              <a:rPr lang="zh-CN" altLang="en-US" dirty="0">
                <a:ea typeface="黑体" panose="02010609060101010101" pitchFamily="49" charset="-122"/>
              </a:rPr>
              <a:t>维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7129690" y="3313176"/>
            <a:ext cx="1266825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姿态</a:t>
            </a:r>
          </a:p>
          <a:p>
            <a:pPr algn="ctr"/>
            <a:r>
              <a:rPr lang="zh-CN" altLang="en-US">
                <a:ea typeface="黑体" panose="02010609060101010101" pitchFamily="49" charset="-122"/>
              </a:rPr>
              <a:t>自适应分类</a:t>
            </a: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>
            <a:off x="3672114" y="36179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>
            <a:off x="5196114" y="36179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6" name="Line 20"/>
          <p:cNvSpPr>
            <a:spLocks noChangeShapeType="1"/>
          </p:cNvSpPr>
          <p:nvPr/>
        </p:nvSpPr>
        <p:spPr bwMode="auto">
          <a:xfrm>
            <a:off x="6748689" y="36179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2452914" y="3160776"/>
            <a:ext cx="8146354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8453665" y="3456051"/>
            <a:ext cx="1980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Single LE+Comp</a:t>
            </a:r>
          </a:p>
        </p:txBody>
      </p:sp>
      <p:sp>
        <p:nvSpPr>
          <p:cNvPr id="244759" name="Rectangle 23"/>
          <p:cNvSpPr>
            <a:spLocks noChangeArrowheads="1"/>
          </p:cNvSpPr>
          <p:nvPr/>
        </p:nvSpPr>
        <p:spPr bwMode="auto">
          <a:xfrm>
            <a:off x="2510064" y="43799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整幅图像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4034064" y="43799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LE</a:t>
            </a:r>
          </a:p>
        </p:txBody>
      </p:sp>
      <p:sp>
        <p:nvSpPr>
          <p:cNvPr id="244761" name="Rectangle 25"/>
          <p:cNvSpPr>
            <a:spLocks noChangeArrowheads="1"/>
          </p:cNvSpPr>
          <p:nvPr/>
        </p:nvSpPr>
        <p:spPr bwMode="auto">
          <a:xfrm>
            <a:off x="5577114" y="4303776"/>
            <a:ext cx="1143000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相似度</a:t>
            </a: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向量</a:t>
            </a:r>
            <a:r>
              <a:rPr lang="en-US" altLang="zh-CN" dirty="0">
                <a:ea typeface="黑体" panose="02010609060101010101" pitchFamily="49" charset="-122"/>
              </a:rPr>
              <a:t>(4</a:t>
            </a:r>
            <a:r>
              <a:rPr lang="zh-CN" altLang="en-US" dirty="0">
                <a:ea typeface="黑体" panose="02010609060101010101" pitchFamily="49" charset="-122"/>
              </a:rPr>
              <a:t>维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4763" name="Line 27"/>
          <p:cNvSpPr>
            <a:spLocks noChangeShapeType="1"/>
          </p:cNvSpPr>
          <p:nvPr/>
        </p:nvSpPr>
        <p:spPr bwMode="auto">
          <a:xfrm>
            <a:off x="3653064" y="46085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64" name="Line 28"/>
          <p:cNvSpPr>
            <a:spLocks noChangeShapeType="1"/>
          </p:cNvSpPr>
          <p:nvPr/>
        </p:nvSpPr>
        <p:spPr bwMode="auto">
          <a:xfrm>
            <a:off x="5177064" y="46085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65" name="Line 29"/>
          <p:cNvSpPr>
            <a:spLocks noChangeShapeType="1"/>
          </p:cNvSpPr>
          <p:nvPr/>
        </p:nvSpPr>
        <p:spPr bwMode="auto">
          <a:xfrm>
            <a:off x="6729639" y="46085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66" name="Rectangle 30"/>
          <p:cNvSpPr>
            <a:spLocks noChangeArrowheads="1"/>
          </p:cNvSpPr>
          <p:nvPr/>
        </p:nvSpPr>
        <p:spPr bwMode="auto">
          <a:xfrm>
            <a:off x="2433864" y="4151376"/>
            <a:ext cx="8165404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67" name="Rectangle 31"/>
          <p:cNvSpPr>
            <a:spLocks noChangeArrowheads="1"/>
          </p:cNvSpPr>
          <p:nvPr/>
        </p:nvSpPr>
        <p:spPr bwMode="auto">
          <a:xfrm>
            <a:off x="8320314" y="4446651"/>
            <a:ext cx="2355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Multiple LE+ holistic</a:t>
            </a:r>
          </a:p>
        </p:txBody>
      </p:sp>
      <p:sp>
        <p:nvSpPr>
          <p:cNvPr id="244768" name="Rectangle 32"/>
          <p:cNvSpPr>
            <a:spLocks noChangeArrowheads="1"/>
          </p:cNvSpPr>
          <p:nvPr/>
        </p:nvSpPr>
        <p:spPr bwMode="auto">
          <a:xfrm>
            <a:off x="7110639" y="4389501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SVM</a:t>
            </a:r>
          </a:p>
        </p:txBody>
      </p:sp>
      <p:sp>
        <p:nvSpPr>
          <p:cNvPr id="244769" name="Rectangle 33"/>
          <p:cNvSpPr>
            <a:spLocks noChangeArrowheads="1"/>
          </p:cNvSpPr>
          <p:nvPr/>
        </p:nvSpPr>
        <p:spPr bwMode="auto">
          <a:xfrm>
            <a:off x="2481489" y="5370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部件</a:t>
            </a: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4005489" y="5370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黑体" panose="02010609060101010101" pitchFamily="49" charset="-122"/>
              </a:rPr>
              <a:t>LE</a:t>
            </a:r>
          </a:p>
        </p:txBody>
      </p:sp>
      <p:sp>
        <p:nvSpPr>
          <p:cNvPr id="244771" name="Rectangle 35"/>
          <p:cNvSpPr>
            <a:spLocks noChangeArrowheads="1"/>
          </p:cNvSpPr>
          <p:nvPr/>
        </p:nvSpPr>
        <p:spPr bwMode="auto">
          <a:xfrm>
            <a:off x="5548539" y="5294376"/>
            <a:ext cx="1143000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3333FF"/>
                </a:solidFill>
                <a:ea typeface="黑体" panose="02010609060101010101" pitchFamily="49" charset="-122"/>
              </a:rPr>
              <a:t>相似度</a:t>
            </a:r>
          </a:p>
          <a:p>
            <a:pPr algn="ctr"/>
            <a:r>
              <a:rPr lang="zh-CN" altLang="en-US" dirty="0">
                <a:solidFill>
                  <a:srgbClr val="3333FF"/>
                </a:solidFill>
                <a:ea typeface="黑体" panose="02010609060101010101" pitchFamily="49" charset="-122"/>
              </a:rPr>
              <a:t>向量</a:t>
            </a:r>
            <a:r>
              <a:rPr lang="en-US" altLang="zh-CN" dirty="0">
                <a:solidFill>
                  <a:srgbClr val="3333FF"/>
                </a:solidFill>
                <a:ea typeface="黑体" panose="02010609060101010101" pitchFamily="49" charset="-122"/>
              </a:rPr>
              <a:t>(36</a:t>
            </a:r>
            <a:r>
              <a:rPr lang="zh-CN" altLang="en-US" dirty="0">
                <a:solidFill>
                  <a:srgbClr val="3333FF"/>
                </a:solidFill>
                <a:ea typeface="黑体" panose="02010609060101010101" pitchFamily="49" charset="-122"/>
              </a:rPr>
              <a:t>维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4772" name="Line 36"/>
          <p:cNvSpPr>
            <a:spLocks noChangeShapeType="1"/>
          </p:cNvSpPr>
          <p:nvPr/>
        </p:nvSpPr>
        <p:spPr bwMode="auto">
          <a:xfrm>
            <a:off x="3624489" y="5599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73" name="Line 37"/>
          <p:cNvSpPr>
            <a:spLocks noChangeShapeType="1"/>
          </p:cNvSpPr>
          <p:nvPr/>
        </p:nvSpPr>
        <p:spPr bwMode="auto">
          <a:xfrm>
            <a:off x="5148489" y="5599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74" name="Line 38"/>
          <p:cNvSpPr>
            <a:spLocks noChangeShapeType="1"/>
          </p:cNvSpPr>
          <p:nvPr/>
        </p:nvSpPr>
        <p:spPr bwMode="auto">
          <a:xfrm>
            <a:off x="6701064" y="5599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75" name="Rectangle 39"/>
          <p:cNvSpPr>
            <a:spLocks noChangeArrowheads="1"/>
          </p:cNvSpPr>
          <p:nvPr/>
        </p:nvSpPr>
        <p:spPr bwMode="auto">
          <a:xfrm>
            <a:off x="2405288" y="5141976"/>
            <a:ext cx="8193979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76" name="Rectangle 40"/>
          <p:cNvSpPr>
            <a:spLocks noChangeArrowheads="1"/>
          </p:cNvSpPr>
          <p:nvPr/>
        </p:nvSpPr>
        <p:spPr bwMode="auto">
          <a:xfrm>
            <a:off x="8406040" y="5437251"/>
            <a:ext cx="2193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Multiple </a:t>
            </a:r>
            <a:r>
              <a:rPr lang="en-US" altLang="zh-CN" dirty="0" err="1"/>
              <a:t>LE+Comp</a:t>
            </a:r>
            <a:endParaRPr lang="en-US" altLang="zh-CN" dirty="0"/>
          </a:p>
        </p:txBody>
      </p:sp>
      <p:sp>
        <p:nvSpPr>
          <p:cNvPr id="244777" name="Rectangle 41"/>
          <p:cNvSpPr>
            <a:spLocks noChangeArrowheads="1"/>
          </p:cNvSpPr>
          <p:nvPr/>
        </p:nvSpPr>
        <p:spPr bwMode="auto">
          <a:xfrm>
            <a:off x="7082064" y="5294377"/>
            <a:ext cx="1143000" cy="6080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姿态</a:t>
            </a: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自适应分类</a:t>
            </a:r>
          </a:p>
        </p:txBody>
      </p:sp>
    </p:spTree>
    <p:extLst>
      <p:ext uri="{BB962C8B-B14F-4D97-AF65-F5344CB8AC3E}">
        <p14:creationId xmlns:p14="http://schemas.microsoft.com/office/powerpoint/2010/main" val="4138093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57" y="1378857"/>
            <a:ext cx="6485710" cy="5369606"/>
          </a:xfrm>
          <a:prstGeom prst="rect">
            <a:avLst/>
          </a:prstGeom>
        </p:spPr>
      </p:pic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LE</a:t>
            </a:r>
            <a:r>
              <a:rPr lang="zh-CN" altLang="en-US" dirty="0"/>
              <a:t>与 </a:t>
            </a:r>
            <a:r>
              <a:rPr lang="en-US" altLang="zh-CN" dirty="0"/>
              <a:t>Multiple LE</a:t>
            </a:r>
            <a:r>
              <a:rPr lang="zh-CN" altLang="en-US" dirty="0"/>
              <a:t>的对比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558" y="2093976"/>
            <a:ext cx="2819400" cy="3116653"/>
          </a:xfrm>
        </p:spPr>
        <p:txBody>
          <a:bodyPr/>
          <a:lstStyle/>
          <a:p>
            <a:r>
              <a:rPr lang="en-US" altLang="zh-CN" dirty="0"/>
              <a:t>Multiple </a:t>
            </a:r>
            <a:r>
              <a:rPr lang="en-US" altLang="zh-CN" dirty="0" err="1"/>
              <a:t>LE+comp</a:t>
            </a:r>
            <a:r>
              <a:rPr lang="zh-CN" altLang="en-US" dirty="0"/>
              <a:t>最优</a:t>
            </a:r>
          </a:p>
          <a:p>
            <a:r>
              <a:rPr lang="en-US" altLang="zh-CN" dirty="0"/>
              <a:t>Single </a:t>
            </a:r>
            <a:r>
              <a:rPr lang="en-US" altLang="zh-CN" dirty="0" err="1"/>
              <a:t>LE+comp</a:t>
            </a:r>
            <a:r>
              <a:rPr lang="zh-CN" altLang="en-US" dirty="0"/>
              <a:t>与</a:t>
            </a:r>
            <a:r>
              <a:rPr lang="en-US" altLang="zh-CN" dirty="0"/>
              <a:t>Multiple </a:t>
            </a:r>
            <a:r>
              <a:rPr lang="en-US" altLang="zh-CN" dirty="0" err="1"/>
              <a:t>LE+holistic</a:t>
            </a:r>
            <a:r>
              <a:rPr lang="zh-CN" altLang="en-US" dirty="0"/>
              <a:t>相当</a:t>
            </a:r>
          </a:p>
        </p:txBody>
      </p:sp>
    </p:spTree>
    <p:extLst>
      <p:ext uri="{BB962C8B-B14F-4D97-AF65-F5344CB8AC3E}">
        <p14:creationId xmlns:p14="http://schemas.microsoft.com/office/powerpoint/2010/main" val="694084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本文方法与已有方法的对比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6448" y="3431949"/>
            <a:ext cx="2971800" cy="719137"/>
          </a:xfrm>
        </p:spPr>
        <p:txBody>
          <a:bodyPr/>
          <a:lstStyle/>
          <a:p>
            <a:r>
              <a:rPr lang="zh-CN" altLang="en-US" dirty="0"/>
              <a:t>同类方法中，排名</a:t>
            </a:r>
            <a:r>
              <a:rPr lang="zh-CN" altLang="en-US" b="1" dirty="0">
                <a:solidFill>
                  <a:srgbClr val="C00000"/>
                </a:solidFill>
              </a:rPr>
              <a:t>第三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87" y="2093976"/>
            <a:ext cx="5828942" cy="46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56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3" y="2093976"/>
            <a:ext cx="6372913" cy="3392425"/>
          </a:xfrm>
          <a:prstGeom prst="rect">
            <a:avLst/>
          </a:prstGeom>
        </p:spPr>
      </p:pic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 PIE</a:t>
            </a:r>
            <a:r>
              <a:rPr lang="zh-CN" altLang="en-US"/>
              <a:t>上结果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3943" y="2649027"/>
            <a:ext cx="5500915" cy="91077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LFW</a:t>
            </a:r>
            <a:r>
              <a:rPr lang="zh-CN" altLang="en-US" dirty="0"/>
              <a:t>上训练得到的</a:t>
            </a:r>
            <a:r>
              <a:rPr lang="en-US" altLang="zh-CN" dirty="0"/>
              <a:t>LE</a:t>
            </a:r>
            <a:r>
              <a:rPr lang="zh-CN" altLang="en-US" dirty="0"/>
              <a:t>码本 （</a:t>
            </a:r>
            <a:r>
              <a:rPr lang="en-US" altLang="zh-CN" dirty="0"/>
              <a:t>codebook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推广性能还不错。</a:t>
            </a:r>
          </a:p>
        </p:txBody>
      </p:sp>
    </p:spTree>
    <p:extLst>
      <p:ext uri="{BB962C8B-B14F-4D97-AF65-F5344CB8AC3E}">
        <p14:creationId xmlns:p14="http://schemas.microsoft.com/office/powerpoint/2010/main" val="369226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结论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8571" y="783771"/>
            <a:ext cx="685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第五部分</a:t>
            </a:r>
          </a:p>
        </p:txBody>
      </p:sp>
    </p:spTree>
    <p:extLst>
      <p:ext uri="{BB962C8B-B14F-4D97-AF65-F5344CB8AC3E}">
        <p14:creationId xmlns:p14="http://schemas.microsoft.com/office/powerpoint/2010/main" val="127988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结论以及进一步工作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2121408"/>
            <a:ext cx="10058400" cy="216030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LE</a:t>
            </a:r>
            <a:r>
              <a:rPr lang="en-US" altLang="zh-CN" dirty="0"/>
              <a:t> </a:t>
            </a:r>
            <a:r>
              <a:rPr lang="zh-CN" altLang="en-US" dirty="0"/>
              <a:t>表示以及姿态自适应的匹配具有很好的性能。</a:t>
            </a:r>
          </a:p>
          <a:p>
            <a:r>
              <a:rPr lang="en-US" altLang="zh-CN" b="1" dirty="0" err="1"/>
              <a:t>MultiPIE</a:t>
            </a:r>
            <a:r>
              <a:rPr lang="zh-CN" altLang="en-US" dirty="0"/>
              <a:t>（人脸识别测试库）上的结果表明提出的方法具有很好的推广性。</a:t>
            </a:r>
          </a:p>
          <a:p>
            <a:r>
              <a:rPr lang="zh-CN" altLang="en-US" dirty="0"/>
              <a:t>采样方式是人工设计的，能否自动地学习得到？</a:t>
            </a:r>
          </a:p>
        </p:txBody>
      </p:sp>
    </p:spTree>
    <p:extLst>
      <p:ext uri="{BB962C8B-B14F-4D97-AF65-F5344CB8AC3E}">
        <p14:creationId xmlns:p14="http://schemas.microsoft.com/office/powerpoint/2010/main" val="17167041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10" y="336278"/>
            <a:ext cx="10058400" cy="79456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作者相关信息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8990" y="1367063"/>
            <a:ext cx="4849689" cy="2057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200" dirty="0"/>
              <a:t>第一作者</a:t>
            </a:r>
            <a:endParaRPr lang="en-US" altLang="zh-CN" sz="3200" dirty="0"/>
          </a:p>
          <a:p>
            <a:r>
              <a:rPr lang="en-US" altLang="zh-CN" sz="3200" dirty="0" err="1"/>
              <a:t>Zhimin</a:t>
            </a:r>
            <a:r>
              <a:rPr lang="en-US" altLang="zh-CN" sz="3200" dirty="0"/>
              <a:t> Cao</a:t>
            </a:r>
          </a:p>
          <a:p>
            <a:r>
              <a:rPr lang="en-US" altLang="zh-CN" dirty="0"/>
              <a:t>M.Phil.</a:t>
            </a:r>
            <a:r>
              <a:rPr lang="zh-CN" altLang="en-US" dirty="0"/>
              <a:t>，</a:t>
            </a:r>
            <a:r>
              <a:rPr lang="en-US" altLang="zh-CN" dirty="0"/>
              <a:t>The Chinese University of Hong Kong</a:t>
            </a:r>
          </a:p>
          <a:p>
            <a:r>
              <a:rPr lang="en-US" altLang="zh-CN" sz="1900" dirty="0"/>
              <a:t>Research interests </a:t>
            </a:r>
            <a:r>
              <a:rPr lang="en-US" altLang="zh-CN" dirty="0"/>
              <a:t>: face recognition and computer vision. </a:t>
            </a:r>
          </a:p>
          <a:p>
            <a:r>
              <a:rPr lang="en-US" altLang="zh-CN" dirty="0"/>
              <a:t>Email: czm008@ie.cuhk.edu.hk </a:t>
            </a:r>
          </a:p>
          <a:p>
            <a:r>
              <a:rPr lang="en-US" altLang="zh-CN" dirty="0"/>
              <a:t>Paper:</a:t>
            </a:r>
          </a:p>
          <a:p>
            <a:pPr lvl="1"/>
            <a:r>
              <a:rPr lang="en-US" altLang="zh-CN" dirty="0"/>
              <a:t>CVPR’10(1</a:t>
            </a:r>
            <a:r>
              <a:rPr lang="zh-CN" altLang="en-US" dirty="0"/>
              <a:t>篇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5" name="Picture 6" descr="cz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9" y="1367063"/>
            <a:ext cx="169703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25" y="1367063"/>
            <a:ext cx="1424695" cy="21370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25" y="4287788"/>
            <a:ext cx="1615336" cy="1952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65" y="3953378"/>
            <a:ext cx="1697037" cy="228653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688989" y="3953378"/>
            <a:ext cx="4849689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第二作者</a:t>
            </a:r>
            <a:endParaRPr lang="en-US" altLang="zh-CN" sz="1800" dirty="0"/>
          </a:p>
          <a:p>
            <a:r>
              <a:rPr lang="en-US" altLang="zh-CN" sz="1800" dirty="0"/>
              <a:t>Qi Yin </a:t>
            </a:r>
            <a:r>
              <a:rPr lang="zh-CN" altLang="en-US" sz="1800" dirty="0"/>
              <a:t>尹琦</a:t>
            </a:r>
            <a:endParaRPr lang="en-US" altLang="zh-CN" sz="1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848461" y="1292541"/>
            <a:ext cx="334354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第三作者</a:t>
            </a:r>
            <a:endParaRPr lang="en-US" altLang="zh-CN" sz="1600" dirty="0"/>
          </a:p>
          <a:p>
            <a:r>
              <a:rPr lang="zh-CN" altLang="en-US" sz="1600" dirty="0"/>
              <a:t>湯曉鷗教授 </a:t>
            </a:r>
          </a:p>
          <a:p>
            <a:r>
              <a:rPr lang="en-US" altLang="zh-CN" sz="1600" b="1" dirty="0"/>
              <a:t>Education:</a:t>
            </a:r>
            <a:r>
              <a:rPr lang="en-US" altLang="zh-CN" sz="1600" dirty="0"/>
              <a:t> BS (Univ. of Sci. &amp; Tech. of China), MS (</a:t>
            </a:r>
            <a:r>
              <a:rPr lang="en-US" altLang="zh-CN" sz="1600" dirty="0" err="1"/>
              <a:t>Roch</a:t>
            </a:r>
            <a:r>
              <a:rPr lang="en-US" altLang="zh-CN" sz="1600" dirty="0"/>
              <a:t>.), PhD (MIT)</a:t>
            </a:r>
          </a:p>
          <a:p>
            <a:r>
              <a:rPr lang="en-US" altLang="zh-CN" sz="1600" b="1" dirty="0"/>
              <a:t>Research Interests: </a:t>
            </a:r>
            <a:r>
              <a:rPr lang="en-US" altLang="zh-CN" sz="1200" dirty="0"/>
              <a:t>Computer Vision and Pattern Recognition</a:t>
            </a:r>
            <a:endParaRPr lang="en-US" altLang="zh-CN" sz="16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089789" y="4287788"/>
            <a:ext cx="3013311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dirty="0"/>
              <a:t>第四作者</a:t>
            </a:r>
            <a:endParaRPr lang="en-US" altLang="zh-CN" sz="1900" dirty="0"/>
          </a:p>
          <a:p>
            <a:r>
              <a:rPr lang="zh-CN" altLang="en-US" sz="1900" dirty="0"/>
              <a:t>孙剑</a:t>
            </a:r>
            <a:endParaRPr lang="en-US" altLang="zh-CN" sz="1900" dirty="0"/>
          </a:p>
          <a:p>
            <a:r>
              <a:rPr lang="en-US" altLang="zh-CN" sz="1800" dirty="0"/>
              <a:t>Education:</a:t>
            </a:r>
            <a:r>
              <a:rPr lang="zh-CN" altLang="en-US" sz="1800" dirty="0"/>
              <a:t>西安交通大学</a:t>
            </a:r>
            <a:endParaRPr lang="en-US" altLang="zh-CN" sz="1800" dirty="0"/>
          </a:p>
          <a:p>
            <a:r>
              <a:rPr lang="zh-CN" altLang="en-US" sz="1900" dirty="0"/>
              <a:t>研究兴趣</a:t>
            </a:r>
          </a:p>
          <a:p>
            <a:pPr lvl="1"/>
            <a:r>
              <a:rPr lang="zh-CN" altLang="en-US" dirty="0"/>
              <a:t>交互式计算机视觉</a:t>
            </a:r>
            <a:r>
              <a:rPr lang="en-US" altLang="zh-CN" dirty="0"/>
              <a:t>(</a:t>
            </a:r>
            <a:r>
              <a:rPr lang="zh-CN" altLang="en-US" dirty="0"/>
              <a:t>用户交互</a:t>
            </a:r>
            <a:r>
              <a:rPr lang="en-US" altLang="zh-CN" dirty="0"/>
              <a:t>+</a:t>
            </a:r>
            <a:r>
              <a:rPr lang="zh-CN" altLang="en-US" dirty="0"/>
              <a:t>视觉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互联网上的计算机视觉</a:t>
            </a:r>
            <a:r>
              <a:rPr lang="en-US" altLang="zh-CN" dirty="0"/>
              <a:t>(</a:t>
            </a:r>
            <a:r>
              <a:rPr lang="zh-CN" altLang="en-US" dirty="0"/>
              <a:t>大图像集合</a:t>
            </a:r>
            <a:r>
              <a:rPr lang="en-US" altLang="zh-CN" dirty="0"/>
              <a:t>+</a:t>
            </a:r>
            <a:r>
              <a:rPr lang="zh-CN" altLang="en-US" dirty="0"/>
              <a:t>视觉</a:t>
            </a:r>
            <a:r>
              <a:rPr lang="en-US" altLang="zh-CN" dirty="0"/>
              <a:t>)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297972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谢谢聆听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324208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1297" y="2133164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1966" y="862149"/>
            <a:ext cx="691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24124826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新颖方法， 强调人脸识别的</a:t>
            </a:r>
            <a:r>
              <a:rPr lang="zh-CN" altLang="en-US" sz="2400" b="1" dirty="0"/>
              <a:t>表示</a:t>
            </a:r>
            <a:r>
              <a:rPr lang="zh-CN" altLang="en-US" dirty="0"/>
              <a:t>与</a:t>
            </a:r>
            <a:r>
              <a:rPr lang="zh-CN" altLang="en-US" sz="2400" b="1" dirty="0"/>
              <a:t>匹配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利用一种新的基于学习的编码方法来编码图像上的微结构 （不同于</a:t>
            </a:r>
            <a:r>
              <a:rPr lang="en-US" altLang="zh-CN" dirty="0"/>
              <a:t>LBP,  HOG).           </a:t>
            </a:r>
            <a:r>
              <a:rPr lang="zh-CN" altLang="en-US" dirty="0"/>
              <a:t>采用</a:t>
            </a:r>
            <a:r>
              <a:rPr lang="zh-CN" altLang="en-US" b="1" dirty="0"/>
              <a:t>无监督学习</a:t>
            </a:r>
            <a:r>
              <a:rPr lang="zh-CN" altLang="en-US" dirty="0"/>
              <a:t>的方法从训练样本中得到一个编码器。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b="1" dirty="0"/>
              <a:t>PCA</a:t>
            </a:r>
            <a:r>
              <a:rPr lang="en-US" altLang="zh-CN" dirty="0"/>
              <a:t>(</a:t>
            </a:r>
            <a:r>
              <a:rPr lang="zh-CN" altLang="en-US" dirty="0"/>
              <a:t>主成分分析</a:t>
            </a:r>
            <a:r>
              <a:rPr lang="en-US" altLang="zh-CN" dirty="0"/>
              <a:t>)</a:t>
            </a:r>
            <a:r>
              <a:rPr lang="en-US" altLang="zh-CN" b="1" dirty="0"/>
              <a:t>,</a:t>
            </a:r>
            <a:r>
              <a:rPr lang="zh-CN" altLang="en-US" dirty="0"/>
              <a:t>简单的</a:t>
            </a:r>
            <a:r>
              <a:rPr lang="zh-CN" altLang="en-US" sz="2400" b="1" dirty="0"/>
              <a:t>归一化操作</a:t>
            </a:r>
            <a:r>
              <a:rPr lang="zh-CN" altLang="en-US" dirty="0"/>
              <a:t>可以进一步提高表示的判别能力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为处理实际环境人脸的姿势变化，提出了一种</a:t>
            </a:r>
            <a:r>
              <a:rPr lang="zh-CN" altLang="en-US" dirty="0">
                <a:solidFill>
                  <a:srgbClr val="FF0000"/>
                </a:solidFill>
              </a:rPr>
              <a:t>姿态自适应的</a:t>
            </a:r>
            <a:r>
              <a:rPr lang="zh-CN" altLang="en-US" dirty="0"/>
              <a:t>匹配方法。该方法利用了特定姿态的分类器来处理不同的姿态组合。在保持了较高的紧致性，简单性和不同数据集上的推广性的条件下，同</a:t>
            </a:r>
            <a:r>
              <a:rPr lang="en-US" altLang="zh-CN" b="1" dirty="0"/>
              <a:t>LFW</a:t>
            </a:r>
            <a:r>
              <a:rPr lang="zh-CN" altLang="en-US" dirty="0"/>
              <a:t>上最好的方法是可比的</a:t>
            </a:r>
            <a:r>
              <a:rPr lang="en-US" altLang="zh-CN" dirty="0"/>
              <a:t>(</a:t>
            </a:r>
            <a:r>
              <a:rPr lang="zh-CN" altLang="en-US" dirty="0"/>
              <a:t>该方法达到了</a:t>
            </a:r>
            <a:r>
              <a:rPr lang="en-US" altLang="zh-CN" b="1" dirty="0">
                <a:solidFill>
                  <a:srgbClr val="C00000"/>
                </a:solidFill>
              </a:rPr>
              <a:t>84.45%</a:t>
            </a:r>
            <a:r>
              <a:rPr lang="zh-CN" altLang="en-US" dirty="0"/>
              <a:t>的识别率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133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手工设计的特征表示的缺点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367409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LBP</a:t>
            </a:r>
            <a:r>
              <a:rPr lang="en-US" altLang="zh-CN" sz="1800" dirty="0"/>
              <a:t>:  	</a:t>
            </a:r>
            <a:r>
              <a:rPr lang="zh-CN" altLang="en-US" sz="1800" dirty="0"/>
              <a:t>局部二值模式</a:t>
            </a:r>
            <a:r>
              <a:rPr lang="en-US" altLang="zh-CN" sz="1800" dirty="0"/>
              <a:t>			           </a:t>
            </a:r>
          </a:p>
          <a:p>
            <a:pPr marL="0" indent="0">
              <a:buNone/>
            </a:pPr>
            <a:r>
              <a:rPr lang="en-US" altLang="zh-CN" sz="1800" b="1" dirty="0"/>
              <a:t>HOG</a:t>
            </a:r>
            <a:r>
              <a:rPr lang="zh-CN" altLang="en-US" sz="1800" dirty="0"/>
              <a:t>：</a:t>
            </a:r>
            <a:r>
              <a:rPr lang="en-US" altLang="zh-CN" sz="1800" dirty="0"/>
              <a:t>	</a:t>
            </a:r>
            <a:r>
              <a:rPr lang="zh-CN" altLang="en-US" sz="1800" dirty="0"/>
              <a:t>方向梯度直方图（特征描述方法）</a:t>
            </a:r>
            <a:endParaRPr lang="en-US" altLang="zh-CN" sz="1800" dirty="0"/>
          </a:p>
          <a:p>
            <a:pPr lvl="1"/>
            <a:r>
              <a:rPr lang="zh-CN" altLang="en-US" dirty="0"/>
              <a:t>不能最优表示</a:t>
            </a:r>
            <a:endParaRPr lang="en-US" altLang="zh-CN" dirty="0"/>
          </a:p>
          <a:p>
            <a:pPr lvl="1"/>
            <a:r>
              <a:rPr lang="zh-CN" altLang="en-US" dirty="0"/>
              <a:t>在人脸图像上，模式的</a:t>
            </a:r>
            <a:r>
              <a:rPr lang="zh-CN" altLang="en-US" b="1" dirty="0">
                <a:solidFill>
                  <a:srgbClr val="C00000"/>
                </a:solidFill>
              </a:rPr>
              <a:t>分布并不均匀</a:t>
            </a:r>
            <a:r>
              <a:rPr lang="zh-CN" altLang="en-US" dirty="0"/>
              <a:t>，有些模式在人脸图像上很少出现。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5" y="3619500"/>
            <a:ext cx="6025518" cy="2277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83" y="3619500"/>
            <a:ext cx="5628917" cy="22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基于学习的描述符方法 </a:t>
            </a:r>
            <a:r>
              <a:rPr lang="en-US" altLang="zh-CN" dirty="0"/>
              <a:t>LE</a:t>
            </a:r>
            <a:endParaRPr lang="zh-CN" altLang="en-US" dirty="0"/>
          </a:p>
        </p:txBody>
      </p:sp>
      <p:pic>
        <p:nvPicPr>
          <p:cNvPr id="3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123113"/>
            <a:ext cx="9001298" cy="243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9848" y="2093976"/>
            <a:ext cx="8229600" cy="20291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提出基于学习的编码方法，利用</a:t>
            </a:r>
            <a:r>
              <a:rPr lang="zh-CN" altLang="en-US" sz="2400" b="1" dirty="0">
                <a:solidFill>
                  <a:srgbClr val="C00000"/>
                </a:solidFill>
              </a:rPr>
              <a:t>无监督学习</a:t>
            </a:r>
            <a:r>
              <a:rPr lang="zh-CN" altLang="en-US" sz="2400" dirty="0"/>
              <a:t>的方法来编码人脸的微结构。</a:t>
            </a:r>
            <a:endParaRPr lang="en-US" altLang="zh-CN" sz="2400" dirty="0"/>
          </a:p>
          <a:p>
            <a:r>
              <a:rPr lang="zh-CN" altLang="en-US" sz="2400" dirty="0"/>
              <a:t>当一对图像是不同的姿态组合时，不同部件所起的作用是不同的。根据这一观察，</a:t>
            </a:r>
            <a:r>
              <a:rPr lang="zh-CN" altLang="en-US" sz="2400" b="1" dirty="0"/>
              <a:t>训练</a:t>
            </a:r>
            <a:r>
              <a:rPr lang="zh-CN" altLang="en-US" sz="2400" dirty="0"/>
              <a:t>了</a:t>
            </a:r>
            <a:r>
              <a:rPr lang="zh-CN" altLang="en-US" sz="2400" b="1" dirty="0"/>
              <a:t>特定姿态组合的分类器</a:t>
            </a:r>
            <a:r>
              <a:rPr lang="zh-CN" altLang="en-US" sz="2400" dirty="0"/>
              <a:t>，进行最后的分类。</a:t>
            </a:r>
          </a:p>
          <a:p>
            <a:endParaRPr lang="zh-CN" altLang="en-US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8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8571" y="783771"/>
            <a:ext cx="685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405605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" y="1223414"/>
            <a:ext cx="8374634" cy="5629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016" y="-109625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本文采用的方法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77300" y="2637886"/>
            <a:ext cx="3078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图像</a:t>
            </a:r>
            <a:r>
              <a:rPr lang="en-US" altLang="zh-CN" sz="2400" dirty="0"/>
              <a:t>/</a:t>
            </a:r>
            <a:r>
              <a:rPr lang="zh-CN" altLang="en-US" sz="2400" dirty="0"/>
              <a:t>块级别上的</a:t>
            </a:r>
            <a:r>
              <a:rPr lang="en-US" altLang="zh-CN" sz="2400" dirty="0"/>
              <a:t>LE</a:t>
            </a:r>
            <a:r>
              <a:rPr lang="zh-CN" altLang="en-US" sz="2400" dirty="0"/>
              <a:t>特征表示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部件的对齐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姿态自适应的匹配</a:t>
            </a:r>
          </a:p>
          <a:p>
            <a:endParaRPr lang="zh-CN" altLang="en-US" sz="3200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5586" y="1106905"/>
            <a:ext cx="4021055" cy="2367335"/>
            <a:chOff x="144" y="1152"/>
            <a:chExt cx="2544" cy="16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" y="1152"/>
              <a:ext cx="2544" cy="168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912" y="2550"/>
              <a:ext cx="1097" cy="28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采样与归一化</a:t>
              </a: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255613" y="1106905"/>
            <a:ext cx="3154836" cy="2360592"/>
            <a:chOff x="2751" y="1152"/>
            <a:chExt cx="2241" cy="1680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784" y="1152"/>
              <a:ext cx="2208" cy="168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51" y="2552"/>
              <a:ext cx="222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基于学习的编码与直方图表示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459585" y="1106905"/>
            <a:ext cx="1247776" cy="2437462"/>
            <a:chOff x="5004" y="1140"/>
            <a:chExt cx="786" cy="174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040" y="1140"/>
              <a:ext cx="624" cy="168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04" y="2598"/>
              <a:ext cx="78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PCA</a:t>
              </a:r>
              <a:r>
                <a:rPr lang="zh-CN" altLang="en-US" sz="2000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降维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083093" y="4055299"/>
            <a:ext cx="1554163" cy="2352676"/>
            <a:chOff x="2124" y="1602"/>
            <a:chExt cx="979" cy="148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160" y="1602"/>
              <a:ext cx="804" cy="12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124" y="2832"/>
              <a:ext cx="9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highlight>
                    <a:srgbClr val="00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LE</a:t>
              </a:r>
              <a:r>
                <a:rPr lang="zh-CN" altLang="en-US" sz="2000" b="1" dirty="0">
                  <a:highlight>
                    <a:srgbClr val="00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特征表示</a:t>
              </a: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6055394" y="3540697"/>
            <a:ext cx="2249488" cy="2505076"/>
            <a:chOff x="4158" y="1266"/>
            <a:chExt cx="1417" cy="1578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422" y="1266"/>
              <a:ext cx="720" cy="13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158" y="2592"/>
              <a:ext cx="14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highlight>
                    <a:srgbClr val="FF00FF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姿态自适应分类器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57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232</TotalTime>
  <Words>1166</Words>
  <Application>Microsoft Office PowerPoint</Application>
  <PresentationFormat>宽屏</PresentationFormat>
  <Paragraphs>209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方正姚体</vt:lpstr>
      <vt:lpstr>黑体</vt:lpstr>
      <vt:lpstr>宋体</vt:lpstr>
      <vt:lpstr>Arial</vt:lpstr>
      <vt:lpstr>Calibri</vt:lpstr>
      <vt:lpstr>Rockwell</vt:lpstr>
      <vt:lpstr>Rockwell Condensed</vt:lpstr>
      <vt:lpstr>Rockwell Extra Bold</vt:lpstr>
      <vt:lpstr>Wingdings</vt:lpstr>
      <vt:lpstr>木活字</vt:lpstr>
      <vt:lpstr>Face Recognition with Learning-based Descriptor    作者:Zhimin Cao, Qi Yin, Xiaoou Tang, and Jian Sun </vt:lpstr>
      <vt:lpstr>目录</vt:lpstr>
      <vt:lpstr>作者相关信息</vt:lpstr>
      <vt:lpstr>PowerPoint 演示文稿</vt:lpstr>
      <vt:lpstr>前言</vt:lpstr>
      <vt:lpstr>手工设计的特征表示的缺点</vt:lpstr>
      <vt:lpstr>基于学习的描述符方法 LE</vt:lpstr>
      <vt:lpstr>PowerPoint 演示文稿</vt:lpstr>
      <vt:lpstr>本文采用的方法</vt:lpstr>
      <vt:lpstr>采样方式</vt:lpstr>
      <vt:lpstr>基于学习的编码方式</vt:lpstr>
      <vt:lpstr>特征表示</vt:lpstr>
      <vt:lpstr>多LE表示</vt:lpstr>
      <vt:lpstr>部件的对齐</vt:lpstr>
      <vt:lpstr>姿态自适应匹配准确</vt:lpstr>
      <vt:lpstr>PowerPoint 演示文稿</vt:lpstr>
      <vt:lpstr>LFW简介</vt:lpstr>
      <vt:lpstr>LFW测试结果</vt:lpstr>
      <vt:lpstr>不同学习方法的影响</vt:lpstr>
      <vt:lpstr>PCA特征归一化与无归一化的对比</vt:lpstr>
      <vt:lpstr>LE与已有方法的对比</vt:lpstr>
      <vt:lpstr>不同特征点对齐的影响</vt:lpstr>
      <vt:lpstr>姿态自适应与无姿态自适应的对比</vt:lpstr>
      <vt:lpstr>Single LE与 Multiple LE的对比</vt:lpstr>
      <vt:lpstr>Single LE与 Multiple LE的对比</vt:lpstr>
      <vt:lpstr>本文方法与已有方法的对比</vt:lpstr>
      <vt:lpstr>Multi PIE上结果</vt:lpstr>
      <vt:lpstr>PowerPoint 演示文稿</vt:lpstr>
      <vt:lpstr>结论以及进一步工作</vt:lpstr>
      <vt:lpstr>  谢谢聆听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with Learning-based Descriptor</dc:title>
  <dc:creator>Yiming Sun</dc:creator>
  <cp:lastModifiedBy>Yiming Sun</cp:lastModifiedBy>
  <cp:revision>171</cp:revision>
  <dcterms:created xsi:type="dcterms:W3CDTF">2016-12-13T15:29:07Z</dcterms:created>
  <dcterms:modified xsi:type="dcterms:W3CDTF">2017-12-09T12:38:30Z</dcterms:modified>
</cp:coreProperties>
</file>