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7" r:id="rId3"/>
    <p:sldId id="305" r:id="rId4"/>
    <p:sldId id="262" r:id="rId6"/>
    <p:sldId id="264" r:id="rId7"/>
    <p:sldId id="263" r:id="rId8"/>
    <p:sldId id="26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273" r:id="rId19"/>
    <p:sldId id="271" r:id="rId20"/>
    <p:sldId id="295" r:id="rId21"/>
    <p:sldId id="296" r:id="rId22"/>
    <p:sldId id="275" r:id="rId23"/>
    <p:sldId id="297" r:id="rId24"/>
    <p:sldId id="298" r:id="rId25"/>
    <p:sldId id="299" r:id="rId26"/>
    <p:sldId id="300" r:id="rId27"/>
    <p:sldId id="301" r:id="rId28"/>
    <p:sldId id="302" r:id="rId29"/>
    <p:sldId id="303" r:id="rId30"/>
  </p:sldIdLst>
  <p:sldSz cx="12192000" cy="6858000"/>
  <p:notesSz cx="6858000" cy="9144000"/>
  <p:custDataLst>
    <p:tags r:id="rId3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4" Type="http://schemas.openxmlformats.org/officeDocument/2006/relationships/tags" Target="tags/tag8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38837-1963-429F-900C-4032E6C10E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3A6E3C-1327-46DA-8B2D-6EE6E28BE21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E84A-A338-4716-9845-472C021102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71050-F12B-4EC7-8D35-498F81707B58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E84A-A338-4716-9845-472C021102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71050-F12B-4EC7-8D35-498F81707B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E84A-A338-4716-9845-472C021102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71050-F12B-4EC7-8D35-498F81707B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E84A-A338-4716-9845-472C021102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71050-F12B-4EC7-8D35-498F81707B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E84A-A338-4716-9845-472C021102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71050-F12B-4EC7-8D35-498F81707B58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E84A-A338-4716-9845-472C021102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71050-F12B-4EC7-8D35-498F81707B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E84A-A338-4716-9845-472C021102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71050-F12B-4EC7-8D35-498F81707B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E84A-A338-4716-9845-472C021102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71050-F12B-4EC7-8D35-498F81707B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E84A-A338-4716-9845-472C021102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71050-F12B-4EC7-8D35-498F81707B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9F0E84A-A338-4716-9845-472C021102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371050-F12B-4EC7-8D35-498F81707B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E84A-A338-4716-9845-472C021102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71050-F12B-4EC7-8D35-498F81707B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9F0E84A-A338-4716-9845-472C021102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F371050-F12B-4EC7-8D35-498F81707B58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>
            <a:off x="8255573" y="0"/>
            <a:ext cx="2831441" cy="48207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983" y="1140710"/>
            <a:ext cx="1103713" cy="1098193"/>
          </a:xfrm>
          <a:prstGeom prst="rect">
            <a:avLst/>
          </a:prstGeom>
        </p:spPr>
      </p:pic>
      <p:sp>
        <p:nvSpPr>
          <p:cNvPr id="6" name="PA_文本框 6"/>
          <p:cNvSpPr txBox="1"/>
          <p:nvPr>
            <p:custDataLst>
              <p:tags r:id="rId3"/>
            </p:custDataLst>
          </p:nvPr>
        </p:nvSpPr>
        <p:spPr>
          <a:xfrm>
            <a:off x="1227464" y="2425445"/>
            <a:ext cx="6306820" cy="18637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4800" b="1" dirty="0" smtClean="0">
                <a:solidFill>
                  <a:schemeClr val="accent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sym typeface="+mn-ea"/>
              </a:rPr>
              <a:t>AI</a:t>
            </a:r>
            <a:r>
              <a:rPr lang="zh-CN" altLang="en-US" sz="4800" b="1" dirty="0" smtClean="0">
                <a:solidFill>
                  <a:schemeClr val="accent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sym typeface="+mn-ea"/>
              </a:rPr>
              <a:t>辅助的在线作业平台</a:t>
            </a:r>
            <a:endParaRPr lang="zh-CN" altLang="en-US" sz="4800" b="1" dirty="0" smtClean="0">
              <a:solidFill>
                <a:schemeClr val="accent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4800" b="1" dirty="0" smtClean="0">
                <a:solidFill>
                  <a:schemeClr val="accent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sym typeface="+mn-ea"/>
              </a:rPr>
              <a:t>验收测试</a:t>
            </a:r>
            <a:endParaRPr lang="zh-CN" altLang="en-US" sz="4800" b="1" dirty="0">
              <a:solidFill>
                <a:schemeClr val="accent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9" name="文本框 9"/>
          <p:cNvSpPr txBox="1"/>
          <p:nvPr/>
        </p:nvSpPr>
        <p:spPr>
          <a:xfrm>
            <a:off x="1227760" y="4537963"/>
            <a:ext cx="6506210" cy="9772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spc="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汇报人：邢益鸣</a:t>
            </a:r>
            <a:endParaRPr lang="en-US" altLang="zh-CN" sz="2400" b="1" spc="400" dirty="0">
              <a:solidFill>
                <a:schemeClr val="tx1">
                  <a:lumMod val="65000"/>
                  <a:lumOff val="3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2400" b="1" spc="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小组成员：</a:t>
            </a:r>
            <a:r>
              <a:rPr lang="zh-CN" altLang="en-US" sz="2400" b="1" spc="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顾田 戴威扬 孙龙灵 赵晚甜</a:t>
            </a:r>
            <a:endParaRPr lang="zh-CN" altLang="en-US" sz="2400" b="1" spc="400" dirty="0">
              <a:solidFill>
                <a:schemeClr val="tx1">
                  <a:lumMod val="65000"/>
                  <a:lumOff val="3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1" name="PA_文本框 6"/>
          <p:cNvSpPr txBox="1"/>
          <p:nvPr>
            <p:custDataLst>
              <p:tags r:id="rId4"/>
            </p:custDataLst>
          </p:nvPr>
        </p:nvSpPr>
        <p:spPr>
          <a:xfrm>
            <a:off x="4461297" y="660011"/>
            <a:ext cx="1871025" cy="189449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0665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08</a:t>
            </a:r>
            <a:endParaRPr lang="zh-CN" altLang="en-US" sz="10665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功能测试</a:t>
            </a:r>
            <a:endParaRPr lang="zh-CN" altLang="en-US" dirty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/>
              <a:t>功能</a:t>
            </a:r>
            <a:r>
              <a:rPr lang="en-US" altLang="zh-CN"/>
              <a:t>D</a:t>
            </a:r>
            <a:r>
              <a:rPr lang="zh-CN" altLang="en-US"/>
              <a:t>：</a:t>
            </a:r>
            <a:r>
              <a:rPr lang="zh-CN" altLang="en-US" b="1"/>
              <a:t>代码测评</a:t>
            </a:r>
            <a:endParaRPr lang="zh-CN" altLang="en-US" b="1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rcRect l="7176" t="42309" r="13418" b="183"/>
          <a:stretch>
            <a:fillRect/>
          </a:stretch>
        </p:blipFill>
        <p:spPr>
          <a:xfrm>
            <a:off x="3623310" y="1422400"/>
            <a:ext cx="8292465" cy="48704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功能测试</a:t>
            </a:r>
            <a:endParaRPr lang="zh-CN" altLang="en-US" dirty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/>
              <a:t>功能</a:t>
            </a:r>
            <a:r>
              <a:rPr lang="en-US" altLang="zh-CN"/>
              <a:t>E</a:t>
            </a:r>
            <a:r>
              <a:rPr lang="zh-CN" altLang="en-US"/>
              <a:t>：查看反馈和</a:t>
            </a:r>
            <a:r>
              <a:rPr lang="zh-CN" altLang="en-US"/>
              <a:t>修复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l="1673" t="36824" r="15026" b="1110"/>
          <a:stretch>
            <a:fillRect/>
          </a:stretch>
        </p:blipFill>
        <p:spPr>
          <a:xfrm>
            <a:off x="4039235" y="440690"/>
            <a:ext cx="7537450" cy="58597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功能测试</a:t>
            </a:r>
            <a:endParaRPr lang="zh-CN" altLang="en-US" dirty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/>
              <a:t>功能</a:t>
            </a:r>
            <a:r>
              <a:rPr lang="en-US" altLang="zh-CN"/>
              <a:t>F</a:t>
            </a:r>
            <a:r>
              <a:rPr lang="zh-CN" altLang="en-US"/>
              <a:t>：</a:t>
            </a:r>
            <a:r>
              <a:rPr lang="zh-CN" altLang="en-US" b="1"/>
              <a:t>教师布置题目</a:t>
            </a:r>
            <a:endParaRPr lang="zh-CN" altLang="en-US" b="1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rcRect l="3227" t="4861" r="4476"/>
          <a:stretch>
            <a:fillRect/>
          </a:stretch>
        </p:blipFill>
        <p:spPr>
          <a:xfrm>
            <a:off x="3711575" y="1203325"/>
            <a:ext cx="7969885" cy="499554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功能测试</a:t>
            </a:r>
            <a:endParaRPr lang="zh-CN" altLang="en-US" dirty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/>
              <a:t>功能</a:t>
            </a:r>
            <a:r>
              <a:rPr lang="en-US" altLang="zh-CN"/>
              <a:t>G</a:t>
            </a:r>
            <a:r>
              <a:rPr lang="zh-CN" altLang="en-US"/>
              <a:t>：</a:t>
            </a:r>
            <a:r>
              <a:rPr lang="zh-CN" altLang="en-US" b="1"/>
              <a:t>教师查看统计结果</a:t>
            </a:r>
            <a:endParaRPr lang="zh-CN" altLang="en-US" b="1"/>
          </a:p>
          <a:p>
            <a:r>
              <a:rPr lang="en-US" altLang="zh-CN" b="1"/>
              <a:t>                      </a:t>
            </a:r>
            <a:endParaRPr lang="zh-CN" altLang="en-US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5400" t="10940" r="12175" b="5898"/>
          <a:stretch>
            <a:fillRect/>
          </a:stretch>
        </p:blipFill>
        <p:spPr>
          <a:xfrm>
            <a:off x="4178300" y="1251585"/>
            <a:ext cx="7862570" cy="50069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性能测试</a:t>
            </a:r>
            <a:r>
              <a:rPr lang="en-US" altLang="zh-CN" dirty="0"/>
              <a:t>/</a:t>
            </a:r>
            <a:r>
              <a:rPr lang="zh-CN" altLang="en-US" dirty="0"/>
              <a:t>压力测试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lnSpc>
                <a:spcPct val="140000"/>
              </a:lnSpc>
            </a:pPr>
            <a:r>
              <a:rPr lang="zh-CN" altLang="en-US" sz="2400" dirty="0"/>
              <a:t>项目没有部署到服务器，不适用性能测试和压力</a:t>
            </a:r>
            <a:r>
              <a:rPr lang="zh-CN" altLang="en-US" sz="2400" dirty="0"/>
              <a:t>测试。</a:t>
            </a:r>
            <a:endParaRPr lang="zh-CN" altLang="en-US" sz="2400" dirty="0"/>
          </a:p>
          <a:p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界面测试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rcRect l="3826" t="9975" r="20112" b="7150"/>
          <a:stretch>
            <a:fillRect/>
          </a:stretch>
        </p:blipFill>
        <p:spPr>
          <a:xfrm>
            <a:off x="4196080" y="168275"/>
            <a:ext cx="7459345" cy="621474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3653479" y="4517224"/>
            <a:ext cx="5417934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2" tIns="45706" rIns="91412" bIns="45706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zh-CN" altLang="en-US" sz="3730" b="1" dirty="0">
                <a:solidFill>
                  <a:srgbClr val="093B5C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缺陷</a:t>
            </a:r>
            <a:endParaRPr lang="zh-CN" altLang="en-US" sz="3730" b="1" dirty="0">
              <a:solidFill>
                <a:srgbClr val="093B5C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6431934" y="3026303"/>
            <a:ext cx="1342648" cy="193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2" tIns="45706" rIns="91412" bIns="45706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11995" dirty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anose="020B0503020204020204" pitchFamily="34" charset="-122"/>
              </a:rPr>
              <a:t>3</a:t>
            </a:r>
            <a:endParaRPr lang="en-US" altLang="zh-CN" sz="11995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anose="020B0503020204020204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5280161" y="3572971"/>
            <a:ext cx="1837897" cy="379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2" tIns="45706" rIns="91412" bIns="45706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86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TUW</a:t>
            </a:r>
            <a:endParaRPr lang="zh-CN" altLang="en-US" sz="1865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880635" y="0"/>
            <a:ext cx="2783450" cy="4052204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2"/>
            </p:custDataLst>
          </p:nvPr>
        </p:nvSpPr>
        <p:spPr>
          <a:xfrm flipH="1">
            <a:off x="5952027" y="3093067"/>
            <a:ext cx="1727659" cy="95981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6" presetClass="emp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6" presetClass="emp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34896 -4.07407E-6 " pathEditMode="relative" rAng="0" ptsTypes="AA">
                                      <p:cBhvr>
                                        <p:cTn id="34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6" grpId="0"/>
      <p:bldP spid="26" grpId="1"/>
      <p:bldP spid="26" grpId="2"/>
      <p:bldP spid="16" grpId="0"/>
      <p:bldP spid="10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一、数据验证</a:t>
            </a:r>
            <a:r>
              <a:rPr lang="zh-CN" altLang="en-US" dirty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lnSpc>
                <a:spcPct val="140000"/>
              </a:lnSpc>
            </a:pPr>
            <a:r>
              <a:rPr lang="en-US" altLang="zh-CN" sz="2400" b="1" dirty="0"/>
              <a:t>· </a:t>
            </a:r>
            <a:r>
              <a:rPr lang="zh-CN" altLang="en-US" sz="2400" b="1" dirty="0"/>
              <a:t>测试过程中，发现有些数据并没有在前端或者后端验证正确性。</a:t>
            </a:r>
            <a:endParaRPr lang="zh-CN" altLang="en-US" sz="2400" b="1" dirty="0"/>
          </a:p>
          <a:p>
            <a:pPr fontAlgn="auto">
              <a:lnSpc>
                <a:spcPct val="140000"/>
              </a:lnSpc>
            </a:pPr>
            <a:r>
              <a:rPr lang="zh-CN" altLang="en-US" sz="2400" b="1" dirty="0"/>
              <a:t>例如：教师布置作业时输入的日期、时间信息。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二、登录状态检查</a:t>
            </a:r>
            <a:r>
              <a:rPr lang="zh-CN" altLang="en-US" dirty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auto">
              <a:lnSpc>
                <a:spcPct val="140000"/>
              </a:lnSpc>
            </a:pPr>
            <a:r>
              <a:rPr lang="en-US" altLang="zh-CN" sz="2400" b="1" dirty="0"/>
              <a:t>· </a:t>
            </a:r>
            <a:r>
              <a:rPr lang="zh-CN" altLang="en-US" sz="2400" b="1" dirty="0"/>
              <a:t>页面切换过程中不会检验登录状态。</a:t>
            </a:r>
            <a:endParaRPr lang="zh-CN" altLang="en-US" sz="2400" b="1" dirty="0"/>
          </a:p>
          <a:p>
            <a:pPr fontAlgn="auto">
              <a:lnSpc>
                <a:spcPct val="140000"/>
              </a:lnSpc>
            </a:pPr>
            <a:r>
              <a:rPr lang="zh-CN" altLang="en-US" sz="2400" b="1" dirty="0"/>
              <a:t>也就是说，1号学生在[root]/course/1/student/1/的页面查看自己的课程1的作业时，可以直接通过修改浏览器的url为[root]/course/1/student/2/查看2号学生的课程1的作业。</a:t>
            </a:r>
            <a:endParaRPr lang="zh-CN" altLang="en-US" sz="2400" b="1" dirty="0"/>
          </a:p>
          <a:p>
            <a:pPr fontAlgn="auto">
              <a:lnSpc>
                <a:spcPct val="140000"/>
              </a:lnSpc>
            </a:pPr>
            <a:r>
              <a:rPr lang="en-US" altLang="zh-CN" sz="2400" b="1" dirty="0"/>
              <a:t>· </a:t>
            </a:r>
            <a:r>
              <a:rPr lang="zh-CN" altLang="en-US" sz="2400" b="1" dirty="0"/>
              <a:t>此外，管理员页面可以通过URL直接访问，暂未设置管理员账户密码的验证。只要知道管理员页面的URL，就可以直接进入管理系统。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en-US" altLang="zh-CN" dirty="0"/>
              <a:t>AI</a:t>
            </a:r>
            <a:r>
              <a:rPr lang="zh-CN" altLang="en-US" dirty="0"/>
              <a:t>代做</a:t>
            </a:r>
            <a:r>
              <a:rPr lang="zh-CN" altLang="en-US" dirty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lnSpc>
                <a:spcPct val="140000"/>
              </a:lnSpc>
            </a:pPr>
            <a:r>
              <a:rPr lang="zh-CN" altLang="en-US" sz="2400" b="1" dirty="0"/>
              <a:t>测试过程中发现：</a:t>
            </a:r>
            <a:endParaRPr lang="zh-CN" altLang="en-US" sz="2400" b="1" dirty="0"/>
          </a:p>
          <a:p>
            <a:pPr fontAlgn="auto">
              <a:lnSpc>
                <a:spcPct val="140000"/>
              </a:lnSpc>
            </a:pPr>
            <a:r>
              <a:rPr lang="en-US" altLang="zh-CN" sz="2400" b="1" dirty="0"/>
              <a:t>· </a:t>
            </a:r>
            <a:r>
              <a:rPr lang="zh-CN" altLang="en-US" sz="2400" b="1" dirty="0"/>
              <a:t>当提交代码之后，</a:t>
            </a:r>
            <a:r>
              <a:rPr lang="en-US" altLang="zh-CN" sz="2400" b="1" dirty="0"/>
              <a:t>AI</a:t>
            </a:r>
            <a:r>
              <a:rPr lang="zh-CN" altLang="en-US" sz="2400" b="1" dirty="0"/>
              <a:t>会直接给出修复后的代码，即使提交的是空的代码。</a:t>
            </a:r>
            <a:r>
              <a:rPr lang="en-US" altLang="zh-CN" sz="2400" b="1" dirty="0"/>
              <a:t> </a:t>
            </a:r>
            <a:endParaRPr lang="en-US" altLang="zh-CN" sz="2400" b="1" dirty="0"/>
          </a:p>
          <a:p>
            <a:pPr fontAlgn="auto">
              <a:lnSpc>
                <a:spcPct val="140000"/>
              </a:lnSpc>
            </a:pPr>
            <a:r>
              <a:rPr lang="en-US" altLang="zh-CN" sz="2400" b="1" dirty="0"/>
              <a:t>· </a:t>
            </a:r>
            <a:r>
              <a:rPr lang="zh-CN" altLang="en-US" sz="2400" b="1" dirty="0"/>
              <a:t>系统支持多次重复提交，只会显示最新一次提交的作业内容。</a:t>
            </a:r>
            <a:endParaRPr lang="zh-CN" altLang="en-US" sz="2400" b="1" dirty="0"/>
          </a:p>
          <a:p>
            <a:pPr fontAlgn="auto">
              <a:lnSpc>
                <a:spcPct val="140000"/>
              </a:lnSpc>
            </a:pPr>
            <a:r>
              <a:rPr lang="zh-CN" altLang="en-US" sz="2400" b="1" dirty="0"/>
              <a:t>因此可能会产生</a:t>
            </a:r>
            <a:r>
              <a:rPr lang="en-US" altLang="zh-CN" sz="2400" b="1" dirty="0"/>
              <a:t>AI</a:t>
            </a:r>
            <a:r>
              <a:rPr lang="zh-CN" altLang="en-US" sz="2400" b="1" dirty="0"/>
              <a:t>代做的问题：先提交空代码获得修复后的代码，然后提交</a:t>
            </a:r>
            <a:r>
              <a:rPr lang="en-US" altLang="zh-CN" sz="2400" b="1" dirty="0"/>
              <a:t>AI</a:t>
            </a:r>
            <a:r>
              <a:rPr lang="zh-CN" altLang="en-US" sz="2400" b="1" dirty="0"/>
              <a:t>给的代码。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"/>
          <p:cNvSpPr/>
          <p:nvPr/>
        </p:nvSpPr>
        <p:spPr bwMode="auto">
          <a:xfrm>
            <a:off x="2500172" y="787283"/>
            <a:ext cx="2191898" cy="2489493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endParaRPr lang="zh-CN" altLang="en-US" sz="2400"/>
          </a:p>
        </p:txBody>
      </p:sp>
      <p:sp>
        <p:nvSpPr>
          <p:cNvPr id="50" name="矩形 49"/>
          <p:cNvSpPr/>
          <p:nvPr/>
        </p:nvSpPr>
        <p:spPr>
          <a:xfrm>
            <a:off x="6388289" y="1046683"/>
            <a:ext cx="3968586" cy="438785"/>
          </a:xfrm>
          <a:prstGeom prst="rect">
            <a:avLst/>
          </a:prstGeom>
        </p:spPr>
        <p:txBody>
          <a:bodyPr wrap="square" lIns="91412" tIns="45706" rIns="91412" bIns="45706">
            <a:spAutoFit/>
          </a:bodyPr>
          <a:lstStyle/>
          <a:p>
            <a:pPr>
              <a:defRPr/>
            </a:pPr>
            <a:r>
              <a:rPr lang="en-US" altLang="zh-CN" sz="2265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01 / </a:t>
            </a:r>
            <a:r>
              <a:rPr lang="zh-CN" altLang="en-US" sz="2265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软件工程方法</a:t>
            </a:r>
            <a:r>
              <a:rPr lang="zh-CN" altLang="en-US" sz="2265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应用</a:t>
            </a:r>
            <a:endParaRPr lang="zh-CN" altLang="en-US" sz="2265" b="1" kern="1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096125" y="1656715"/>
            <a:ext cx="3547745" cy="438785"/>
          </a:xfrm>
          <a:prstGeom prst="rect">
            <a:avLst/>
          </a:prstGeom>
        </p:spPr>
        <p:txBody>
          <a:bodyPr wrap="square" lIns="91412" tIns="45706" rIns="91412" bIns="45706">
            <a:spAutoFit/>
          </a:bodyPr>
          <a:lstStyle/>
          <a:p>
            <a:pPr>
              <a:defRPr/>
            </a:pPr>
            <a:r>
              <a:rPr lang="en-US" altLang="zh-CN" sz="2265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02 / </a:t>
            </a:r>
            <a:r>
              <a:rPr lang="zh-CN" altLang="en-US" sz="2265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测试</a:t>
            </a:r>
            <a:r>
              <a:rPr lang="zh-CN" altLang="en-US" sz="2265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结果</a:t>
            </a:r>
            <a:endParaRPr lang="zh-CN" altLang="en-US" sz="2265" b="1" kern="1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398343" y="2240592"/>
            <a:ext cx="3626299" cy="438785"/>
          </a:xfrm>
          <a:prstGeom prst="rect">
            <a:avLst/>
          </a:prstGeom>
        </p:spPr>
        <p:txBody>
          <a:bodyPr wrap="square" lIns="91412" tIns="45706" rIns="91412" bIns="45706">
            <a:spAutoFit/>
          </a:bodyPr>
          <a:lstStyle/>
          <a:p>
            <a:pPr>
              <a:defRPr/>
            </a:pPr>
            <a:r>
              <a:rPr lang="en-US" altLang="zh-CN" sz="2265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03 / </a:t>
            </a:r>
            <a:r>
              <a:rPr lang="zh-CN" altLang="en-US" sz="2265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缺陷</a:t>
            </a:r>
            <a:endParaRPr lang="zh-CN" altLang="en-US" sz="2265" b="1" kern="1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7094535" y="2845093"/>
            <a:ext cx="3455316" cy="438785"/>
          </a:xfrm>
          <a:prstGeom prst="rect">
            <a:avLst/>
          </a:prstGeom>
        </p:spPr>
        <p:txBody>
          <a:bodyPr wrap="square" lIns="91412" tIns="45706" rIns="91412" bIns="45706">
            <a:spAutoFit/>
          </a:bodyPr>
          <a:lstStyle/>
          <a:p>
            <a:pPr>
              <a:defRPr/>
            </a:pPr>
            <a:r>
              <a:rPr lang="en-US" altLang="zh-CN" sz="2265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04 / </a:t>
            </a:r>
            <a:r>
              <a:rPr lang="zh-CN" altLang="en-US" sz="2265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问题分析与</a:t>
            </a:r>
            <a:r>
              <a:rPr lang="zh-CN" altLang="en-US" sz="2265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建议</a:t>
            </a:r>
            <a:endParaRPr lang="zh-CN" altLang="en-US" sz="2265" b="1" kern="1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Freeform 5"/>
          <p:cNvSpPr/>
          <p:nvPr/>
        </p:nvSpPr>
        <p:spPr bwMode="auto">
          <a:xfrm>
            <a:off x="2164237" y="1267188"/>
            <a:ext cx="2360418" cy="2680893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endParaRPr lang="zh-CN" altLang="en-US" sz="2400"/>
          </a:p>
        </p:txBody>
      </p:sp>
      <p:sp>
        <p:nvSpPr>
          <p:cNvPr id="45" name="TextBox 59"/>
          <p:cNvSpPr txBox="1">
            <a:spLocks noChangeArrowheads="1"/>
          </p:cNvSpPr>
          <p:nvPr/>
        </p:nvSpPr>
        <p:spPr bwMode="auto">
          <a:xfrm flipH="1">
            <a:off x="2202606" y="2055103"/>
            <a:ext cx="2217186" cy="1015378"/>
          </a:xfrm>
          <a:prstGeom prst="rect">
            <a:avLst/>
          </a:prstGeom>
          <a:noFill/>
          <a:ln>
            <a:noFill/>
          </a:ln>
        </p:spPr>
        <p:txBody>
          <a:bodyPr wrap="square" lIns="91412" tIns="45706" rIns="91412" bIns="4570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3600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目录</a:t>
            </a:r>
            <a:endParaRPr lang="en-US" altLang="zh-CN" sz="3600" b="1" kern="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algn="ctr">
              <a:defRPr/>
            </a:pPr>
            <a:r>
              <a:rPr lang="en-US" altLang="zh-CN" sz="2400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CONTENTS</a:t>
            </a:r>
            <a:endParaRPr lang="en-US" altLang="ko-KR" sz="2400" b="1" kern="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437004" y="3429000"/>
            <a:ext cx="3626299" cy="438785"/>
          </a:xfrm>
          <a:prstGeom prst="rect">
            <a:avLst/>
          </a:prstGeom>
        </p:spPr>
        <p:txBody>
          <a:bodyPr wrap="square" lIns="91412" tIns="45706" rIns="91412" bIns="45706">
            <a:spAutoFit/>
          </a:bodyPr>
          <a:lstStyle/>
          <a:p>
            <a:pPr>
              <a:defRPr/>
            </a:pPr>
            <a:r>
              <a:rPr lang="en-US" altLang="zh-CN" sz="2265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05 / </a:t>
            </a:r>
            <a:r>
              <a:rPr lang="zh-CN" altLang="en-US" sz="2265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结论</a:t>
            </a:r>
            <a:endParaRPr lang="zh-CN" altLang="en-US" sz="2265" b="1" kern="1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1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1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1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3" dur="250" fill="hold"/>
                                        <p:tgtEl>
                                          <p:spTgt spid="13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mp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30" dur="250" fill="hold"/>
                                        <p:tgtEl>
                                          <p:spTgt spid="4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decel="10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2" dur="250" fill="hold"/>
                                        <p:tgtEl>
                                          <p:spTgt spid="4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19"/>
                            </p:stCondLst>
                            <p:childTnLst>
                              <p:par>
                                <p:cTn id="40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299"/>
                            </p:stCondLst>
                            <p:childTnLst>
                              <p:par>
                                <p:cTn id="46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460"/>
                            </p:stCondLst>
                            <p:childTnLst>
                              <p:par>
                                <p:cTn id="52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670"/>
                            </p:stCondLst>
                            <p:childTnLst>
                              <p:par>
                                <p:cTn id="58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3" grpId="1" bldLvl="0" animBg="1"/>
      <p:bldP spid="13" grpId="2" bldLvl="0" animBg="1"/>
      <p:bldP spid="50" grpId="0"/>
      <p:bldP spid="51" grpId="0"/>
      <p:bldP spid="52" grpId="0"/>
      <p:bldP spid="53" grpId="0"/>
      <p:bldP spid="15" grpId="0" bldLvl="0" animBg="1"/>
      <p:bldP spid="15" grpId="1" bldLvl="0" animBg="1"/>
      <p:bldP spid="15" grpId="2" bldLvl="0" animBg="1"/>
      <p:bldP spid="45" grpId="0"/>
      <p:bldP spid="45" grpId="1"/>
      <p:bldP spid="45" grpId="2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3653479" y="4599774"/>
            <a:ext cx="5417934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2" tIns="45706" rIns="91412" bIns="45706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zh-CN" altLang="en-US" sz="3730" b="1" dirty="0">
                <a:solidFill>
                  <a:srgbClr val="093B5C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问题分析与</a:t>
            </a:r>
            <a:r>
              <a:rPr lang="zh-CN" altLang="en-US" sz="3730" b="1" dirty="0">
                <a:solidFill>
                  <a:srgbClr val="093B5C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修改建议</a:t>
            </a:r>
            <a:endParaRPr lang="zh-CN" altLang="en-US" sz="3730" b="1" dirty="0">
              <a:solidFill>
                <a:srgbClr val="093B5C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6431934" y="3026303"/>
            <a:ext cx="1342648" cy="193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2" tIns="45706" rIns="91412" bIns="45706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11995" dirty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anose="020B0503020204020204" pitchFamily="34" charset="-122"/>
              </a:rPr>
              <a:t>4</a:t>
            </a:r>
            <a:endParaRPr lang="en-US" altLang="zh-CN" sz="11995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anose="020B0503020204020204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5280161" y="3572971"/>
            <a:ext cx="1837897" cy="379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2" tIns="45706" rIns="91412" bIns="45706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86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TUW</a:t>
            </a:r>
            <a:endParaRPr lang="zh-CN" altLang="en-US" sz="1865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880635" y="0"/>
            <a:ext cx="2783450" cy="4052204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2"/>
            </p:custDataLst>
          </p:nvPr>
        </p:nvSpPr>
        <p:spPr>
          <a:xfrm flipH="1">
            <a:off x="5952027" y="3093067"/>
            <a:ext cx="1727659" cy="95981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6" presetClass="emp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6" presetClass="emp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34896 -4.07407E-6 " pathEditMode="relative" rAng="0" ptsTypes="AA">
                                      <p:cBhvr>
                                        <p:cTn id="34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6" grpId="0"/>
      <p:bldP spid="26" grpId="1"/>
      <p:bldP spid="26" grpId="2"/>
      <p:bldP spid="16" grpId="0"/>
      <p:bldP spid="10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</a:t>
            </a:r>
            <a:r>
              <a:rPr lang="zh-CN" altLang="en-US" dirty="0"/>
              <a:t>数据验证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lnSpc>
                <a:spcPct val="140000"/>
              </a:lnSpc>
            </a:pPr>
            <a:r>
              <a:rPr lang="en-US" altLang="zh-CN" sz="2400" b="1" dirty="0"/>
              <a:t>· </a:t>
            </a:r>
            <a:r>
              <a:rPr lang="zh-CN" altLang="en-US" sz="2400" b="1" dirty="0"/>
              <a:t>用户名和密码部分已经实现了数据验证，建议参考相关模块的实现方法，完成其他模块的数据验证。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二、登录状态与权限</a:t>
            </a:r>
            <a:r>
              <a:rPr lang="zh-CN" altLang="en-US" dirty="0"/>
              <a:t>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lnSpc>
                <a:spcPct val="140000"/>
              </a:lnSpc>
            </a:pPr>
            <a:r>
              <a:rPr lang="en-US" altLang="zh-CN" sz="2400" b="1" dirty="0"/>
              <a:t>· </a:t>
            </a:r>
            <a:r>
              <a:rPr lang="zh-CN" altLang="en-US" sz="2400" b="1" dirty="0"/>
              <a:t>建议增加登录状态管理，控制页面的访问权限，确保用户不能访问到他人的作业。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en-US" altLang="zh-CN" dirty="0"/>
              <a:t>AI</a:t>
            </a:r>
            <a:r>
              <a:rPr lang="zh-CN" altLang="en-US" dirty="0"/>
              <a:t>代做</a:t>
            </a:r>
            <a:r>
              <a:rPr lang="zh-CN" altLang="en-US" dirty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lnSpc>
                <a:spcPct val="140000"/>
              </a:lnSpc>
            </a:pPr>
            <a:r>
              <a:rPr lang="en-US" altLang="zh-CN" sz="2400" b="1" dirty="0"/>
              <a:t>· </a:t>
            </a:r>
            <a:r>
              <a:rPr lang="zh-CN" altLang="en-US" sz="2400" b="1" dirty="0"/>
              <a:t>建议对代码修复功能加以限制。</a:t>
            </a:r>
            <a:endParaRPr lang="zh-CN" altLang="en-US" sz="2400" b="1" dirty="0"/>
          </a:p>
          <a:p>
            <a:pPr fontAlgn="auto">
              <a:lnSpc>
                <a:spcPct val="140000"/>
              </a:lnSpc>
            </a:pPr>
            <a:r>
              <a:rPr lang="zh-CN" altLang="en-US" sz="2400" b="1" dirty="0"/>
              <a:t>例如：在作业提交截止日期前只显示改进建议不显示修复代码，截至日期之后显示修复代码。或者将修复代码作为教师批改作业的一种参考和反馈，由教师批改完作业之后显示给</a:t>
            </a:r>
            <a:r>
              <a:rPr lang="zh-CN" altLang="en-US" sz="2400" b="1" dirty="0"/>
              <a:t>学生。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3653479" y="4599774"/>
            <a:ext cx="5417934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2" tIns="45706" rIns="91412" bIns="45706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zh-CN" altLang="en-US" sz="3730" b="1" dirty="0">
                <a:solidFill>
                  <a:srgbClr val="093B5C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测试</a:t>
            </a:r>
            <a:r>
              <a:rPr lang="zh-CN" altLang="en-US" sz="3730" b="1" dirty="0">
                <a:solidFill>
                  <a:srgbClr val="093B5C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结论</a:t>
            </a:r>
            <a:endParaRPr lang="zh-CN" altLang="en-US" sz="3730" b="1" dirty="0">
              <a:solidFill>
                <a:srgbClr val="093B5C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6431934" y="3026303"/>
            <a:ext cx="1342648" cy="193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2" tIns="45706" rIns="91412" bIns="45706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11995" dirty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anose="020B0503020204020204" pitchFamily="34" charset="-122"/>
              </a:rPr>
              <a:t>5</a:t>
            </a:r>
            <a:endParaRPr lang="en-US" altLang="zh-CN" sz="11995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anose="020B0503020204020204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5280161" y="3572971"/>
            <a:ext cx="1837897" cy="379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2" tIns="45706" rIns="91412" bIns="45706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86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TUW</a:t>
            </a:r>
            <a:endParaRPr lang="zh-CN" altLang="en-US" sz="1865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880635" y="0"/>
            <a:ext cx="2783450" cy="4052204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2"/>
            </p:custDataLst>
          </p:nvPr>
        </p:nvSpPr>
        <p:spPr>
          <a:xfrm flipH="1">
            <a:off x="5952027" y="3093067"/>
            <a:ext cx="1727659" cy="95981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6" presetClass="emp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6" presetClass="emp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34896 -4.07407E-6 " pathEditMode="relative" rAng="0" ptsTypes="AA">
                                      <p:cBhvr>
                                        <p:cTn id="34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6" grpId="0"/>
      <p:bldP spid="26" grpId="1"/>
      <p:bldP spid="26" grpId="2"/>
      <p:bldP spid="16" grpId="0"/>
      <p:bldP spid="10" grpId="0" bldLvl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auto">
              <a:lnSpc>
                <a:spcPct val="140000"/>
              </a:lnSpc>
            </a:pPr>
            <a:r>
              <a:rPr lang="zh-CN" altLang="en-US" sz="2400" b="1" dirty="0"/>
              <a:t>在本次测试中，系统可以正确运行，功能丰富，能够正常为学生、老师两类用户提供作业提交、检查、批改等功能。AI大模型可以正确生成批改建议，并将批改建议提供给老师和学生参考。</a:t>
            </a:r>
            <a:endParaRPr lang="zh-CN" altLang="en-US" sz="2400" b="1" dirty="0"/>
          </a:p>
          <a:p>
            <a:pPr fontAlgn="auto">
              <a:lnSpc>
                <a:spcPct val="140000"/>
              </a:lnSpc>
            </a:pPr>
            <a:r>
              <a:rPr lang="zh-CN" altLang="en-US" sz="2400" b="1" dirty="0"/>
              <a:t>在管理员界面中，课程和作业的状态可以清晰显示，管理员可以查看并管理作业的状态。</a:t>
            </a:r>
            <a:endParaRPr lang="zh-CN" altLang="en-US" sz="2400" b="1" dirty="0"/>
          </a:p>
          <a:p>
            <a:pPr fontAlgn="auto">
              <a:lnSpc>
                <a:spcPct val="140000"/>
              </a:lnSpc>
            </a:pPr>
            <a:r>
              <a:rPr lang="zh-CN" altLang="en-US" sz="2400" b="1" dirty="0"/>
              <a:t>界面方面，界面设计简洁美观，字体大小设置合理，按钮功能逻辑正确，操作方便。</a:t>
            </a:r>
            <a:endParaRPr lang="zh-CN" altLang="en-US" sz="2400" b="1" dirty="0"/>
          </a:p>
          <a:p>
            <a:pPr fontAlgn="auto">
              <a:lnSpc>
                <a:spcPct val="100000"/>
              </a:lnSpc>
              <a:spcBef>
                <a:spcPts val="600"/>
              </a:spcBef>
            </a:pPr>
            <a:endParaRPr lang="zh-CN" altLang="en-US" sz="2400" b="1" dirty="0"/>
          </a:p>
          <a:p>
            <a:pPr fontAlgn="auto">
              <a:lnSpc>
                <a:spcPct val="100000"/>
              </a:lnSpc>
              <a:spcBef>
                <a:spcPts val="600"/>
              </a:spcBef>
            </a:pPr>
            <a:endParaRPr lang="zh-CN" altLang="en-US" sz="2400" b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auto">
              <a:lnSpc>
                <a:spcPct val="140000"/>
              </a:lnSpc>
            </a:pPr>
            <a:r>
              <a:rPr lang="zh-CN" altLang="en-US" sz="2400" b="1" dirty="0"/>
              <a:t>总的来说，系统整体表现出色，功能丰富且界面设计简洁美观，能够有效满足学生和教师的需求。通过完善数据验证、登录状态管理以及修复代码功能限制等方面的功能，系统的安全性和稳定性将进一步提升，为用户提供更好的使用体验。</a:t>
            </a:r>
            <a:endParaRPr lang="zh-CN" altLang="en-US" sz="2400" b="1" dirty="0"/>
          </a:p>
          <a:p>
            <a:pPr fontAlgn="auto">
              <a:lnSpc>
                <a:spcPct val="140000"/>
              </a:lnSpc>
            </a:pPr>
            <a:endParaRPr lang="zh-CN" altLang="en-US" sz="2400" b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谢谢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zh-CN" dirty="0"/>
              <a:t>THANK YOU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3653479" y="4568659"/>
            <a:ext cx="5417934" cy="1237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2" tIns="45706" rIns="91412" bIns="45706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zh-CN" altLang="en-US" sz="3730" b="1">
                <a:solidFill>
                  <a:srgbClr val="093B5C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软件工程方法在验收测试中的</a:t>
            </a:r>
            <a:r>
              <a:rPr lang="zh-CN" altLang="en-US" sz="3730" b="1">
                <a:solidFill>
                  <a:srgbClr val="093B5C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应用</a:t>
            </a:r>
            <a:endParaRPr lang="zh-CN" altLang="en-US" sz="3730" b="1">
              <a:solidFill>
                <a:srgbClr val="093B5C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6431934" y="2948198"/>
            <a:ext cx="1342648" cy="1938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2" tIns="45706" rIns="91412" bIns="45706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11995" dirty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anose="020B0503020204020204" pitchFamily="34" charset="-122"/>
              </a:rPr>
              <a:t>1</a:t>
            </a:r>
            <a:endParaRPr lang="zh-CN" altLang="en-US" sz="11995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anose="020B0503020204020204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5280161" y="3572971"/>
            <a:ext cx="1837897" cy="379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2" tIns="45706" rIns="91412" bIns="45706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86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ONE</a:t>
            </a:r>
            <a:endParaRPr lang="zh-CN" altLang="en-US" sz="1865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880635" y="0"/>
            <a:ext cx="2783450" cy="4052204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2"/>
            </p:custDataLst>
          </p:nvPr>
        </p:nvSpPr>
        <p:spPr>
          <a:xfrm flipH="1">
            <a:off x="5952027" y="3093067"/>
            <a:ext cx="1727659" cy="95981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6" presetClass="emp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6" presetClass="emp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34896 -4.07407E-6 " pathEditMode="relative" rAng="0" ptsTypes="AA">
                                      <p:cBhvr>
                                        <p:cTn id="34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6" grpId="0"/>
      <p:bldP spid="26" grpId="1"/>
      <p:bldP spid="26" grpId="2"/>
      <p:bldP spid="16" grpId="0"/>
      <p:bldP spid="10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7300" y="1845945"/>
            <a:ext cx="9898380" cy="4023360"/>
          </a:xfrm>
        </p:spPr>
        <p:txBody>
          <a:bodyPr>
            <a:noAutofit/>
          </a:bodyPr>
          <a:lstStyle/>
          <a:p>
            <a:pPr marL="0" algn="l" defTabSz="457200" fontAlgn="auto">
              <a:lnSpc>
                <a:spcPct val="15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chemeClr val="tx1"/>
                </a:solidFill>
              </a:rPr>
              <a:t>1. 需求工程</a:t>
            </a:r>
            <a:endParaRPr lang="zh-CN" altLang="en-US" dirty="0">
              <a:solidFill>
                <a:schemeClr val="tx1"/>
              </a:solidFill>
            </a:endParaRPr>
          </a:p>
          <a:p>
            <a:pPr marL="0" algn="l" defTabSz="457200" fontAlgn="auto">
              <a:lnSpc>
                <a:spcPct val="15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chemeClr val="tx1"/>
                </a:solidFill>
              </a:rPr>
              <a:t>需求确认：在验收测试开始前，确保所有需求已被客户确认，并详细记录在需求规格说明书中。这些需求将作为验收测试的基准。</a:t>
            </a:r>
            <a:endParaRPr lang="zh-CN" altLang="en-US" dirty="0">
              <a:solidFill>
                <a:schemeClr val="tx1"/>
              </a:solidFill>
            </a:endParaRPr>
          </a:p>
          <a:p>
            <a:pPr marL="0" algn="l" defTabSz="457200" fontAlgn="auto">
              <a:lnSpc>
                <a:spcPct val="15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chemeClr val="tx1"/>
                </a:solidFill>
              </a:rPr>
              <a:t>2. 测试计划与设计</a:t>
            </a:r>
            <a:endParaRPr lang="zh-CN" altLang="en-US" dirty="0">
              <a:solidFill>
                <a:schemeClr val="tx1"/>
              </a:solidFill>
            </a:endParaRPr>
          </a:p>
          <a:p>
            <a:pPr marL="0" algn="l" defTabSz="457200" fontAlgn="auto">
              <a:lnSpc>
                <a:spcPct val="15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chemeClr val="tx1"/>
                </a:solidFill>
              </a:rPr>
              <a:t>测试计划：制定详细的测试计划，包括测试范围、目标和时间安排</a:t>
            </a:r>
            <a:r>
              <a:rPr lang="zh-CN" altLang="en-US" dirty="0">
                <a:solidFill>
                  <a:schemeClr val="tx1"/>
                </a:solidFill>
              </a:rPr>
              <a:t>等。</a:t>
            </a:r>
            <a:endParaRPr lang="zh-CN" altLang="en-US" dirty="0">
              <a:solidFill>
                <a:schemeClr val="tx1"/>
              </a:solidFill>
            </a:endParaRPr>
          </a:p>
          <a:p>
            <a:pPr marL="0" algn="l" defTabSz="457200" fontAlgn="auto">
              <a:lnSpc>
                <a:spcPct val="15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chemeClr val="tx1"/>
                </a:solidFill>
              </a:rPr>
              <a:t>测试用例设计：基于需求规格说明书设计详细的测试用例，包括输入条件、执行步骤和预期结果。测试用例应覆盖所有功能和非功能需求。</a:t>
            </a:r>
            <a:endParaRPr lang="zh-CN" altLang="en-US" dirty="0">
              <a:solidFill>
                <a:schemeClr val="tx1"/>
              </a:solidFill>
            </a:endParaRPr>
          </a:p>
          <a:p>
            <a:pPr marL="0" algn="l" defTabSz="457200" fontAlgn="auto">
              <a:lnSpc>
                <a:spcPct val="150000"/>
              </a:lnSpc>
              <a:spcBef>
                <a:spcPts val="600"/>
              </a:spcBef>
              <a:buClrTx/>
              <a:buSzTx/>
              <a:buFontTx/>
              <a:buNone/>
            </a:pP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algn="l" defTabSz="457200">
              <a:lnSpc>
                <a:spcPct val="150000"/>
              </a:lnSpc>
              <a:spcBef>
                <a:spcPts val="600"/>
              </a:spcBef>
              <a:spcAft>
                <a:spcPts val="20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</a:rPr>
              <a:t>3.</a:t>
            </a:r>
            <a:r>
              <a:rPr lang="zh-CN" altLang="en-US" dirty="0">
                <a:solidFill>
                  <a:schemeClr val="tx1"/>
                </a:solidFill>
              </a:rPr>
              <a:t>测试文档与报告</a:t>
            </a:r>
            <a:endParaRPr lang="zh-CN" altLang="en-US" dirty="0">
              <a:solidFill>
                <a:schemeClr val="tx1"/>
              </a:solidFill>
            </a:endParaRPr>
          </a:p>
          <a:p>
            <a:pPr marL="0" algn="l" defTabSz="457200">
              <a:lnSpc>
                <a:spcPct val="150000"/>
              </a:lnSpc>
              <a:spcBef>
                <a:spcPts val="600"/>
              </a:spcBef>
              <a:spcAft>
                <a:spcPts val="200"/>
              </a:spcAft>
              <a:buClrTx/>
              <a:buSzTx/>
              <a:buFontTx/>
              <a:buNone/>
            </a:pPr>
            <a:r>
              <a:rPr lang="zh-CN" altLang="en-US" dirty="0">
                <a:solidFill>
                  <a:schemeClr val="tx1"/>
                </a:solidFill>
              </a:rPr>
              <a:t>测试报告：撰写详细的测试报告，包括、测试结果、发现的缺陷及其状态、测试结论等，为项目验收提供依据。</a:t>
            </a:r>
            <a:endParaRPr lang="zh-CN" altLang="en-US" dirty="0">
              <a:solidFill>
                <a:schemeClr val="tx1"/>
              </a:solidFill>
            </a:endParaRPr>
          </a:p>
          <a:p>
            <a:pPr marL="0" algn="l" defTabSz="457200">
              <a:lnSpc>
                <a:spcPct val="150000"/>
              </a:lnSpc>
              <a:spcBef>
                <a:spcPts val="600"/>
              </a:spcBef>
              <a:spcAft>
                <a:spcPts val="20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</a:rPr>
              <a:t>4.</a:t>
            </a:r>
            <a:r>
              <a:rPr lang="zh-CN" altLang="en-US" dirty="0">
                <a:solidFill>
                  <a:schemeClr val="tx1"/>
                </a:solidFill>
              </a:rPr>
              <a:t>配置管理</a:t>
            </a:r>
            <a:endParaRPr lang="zh-CN" altLang="en-US" dirty="0">
              <a:solidFill>
                <a:schemeClr val="tx1"/>
              </a:solidFill>
            </a:endParaRPr>
          </a:p>
          <a:p>
            <a:pPr marL="0" algn="l" defTabSz="457200">
              <a:lnSpc>
                <a:spcPct val="150000"/>
              </a:lnSpc>
              <a:spcBef>
                <a:spcPts val="600"/>
              </a:spcBef>
              <a:spcAft>
                <a:spcPts val="200"/>
              </a:spcAft>
              <a:buClrTx/>
              <a:buSzTx/>
              <a:buFontTx/>
              <a:buNone/>
            </a:pPr>
            <a:r>
              <a:rPr lang="zh-CN" altLang="en-US" dirty="0">
                <a:solidFill>
                  <a:schemeClr val="tx1"/>
                </a:solidFill>
              </a:rPr>
              <a:t>环境配置管理：管理和控制测试环境，确保测试环境与生产环境的一致性。</a:t>
            </a:r>
            <a:endParaRPr lang="zh-CN" altLang="en-US" dirty="0">
              <a:solidFill>
                <a:schemeClr val="tx1"/>
              </a:solidFill>
            </a:endParaRPr>
          </a:p>
          <a:p>
            <a:pPr marL="0" algn="l" defTabSz="457200">
              <a:lnSpc>
                <a:spcPct val="150000"/>
              </a:lnSpc>
              <a:spcBef>
                <a:spcPts val="600"/>
              </a:spcBef>
              <a:spcAft>
                <a:spcPts val="20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</a:rPr>
              <a:t>5.</a:t>
            </a:r>
            <a:r>
              <a:rPr lang="zh-CN" altLang="en-US" dirty="0">
                <a:solidFill>
                  <a:schemeClr val="tx1"/>
                </a:solidFill>
              </a:rPr>
              <a:t>质量保证</a:t>
            </a:r>
            <a:endParaRPr lang="zh-CN" altLang="en-US" dirty="0">
              <a:solidFill>
                <a:schemeClr val="tx1"/>
              </a:solidFill>
            </a:endParaRPr>
          </a:p>
          <a:p>
            <a:pPr marL="0" algn="l" defTabSz="457200">
              <a:lnSpc>
                <a:spcPct val="150000"/>
              </a:lnSpc>
              <a:spcBef>
                <a:spcPts val="600"/>
              </a:spcBef>
              <a:spcAft>
                <a:spcPts val="200"/>
              </a:spcAft>
              <a:buClrTx/>
              <a:buSzTx/>
              <a:buFontTx/>
              <a:buNone/>
            </a:pPr>
            <a:r>
              <a:rPr lang="zh-CN" altLang="en-US" dirty="0">
                <a:solidFill>
                  <a:schemeClr val="tx1"/>
                </a:solidFill>
              </a:rPr>
              <a:t>独立的QA团队：由独立的质量保证团队执行验收测试，以确保测试的客观性和公正性。</a:t>
            </a:r>
            <a:endParaRPr lang="zh-CN" altLang="en-US" dirty="0">
              <a:solidFill>
                <a:schemeClr val="tx1"/>
              </a:solidFill>
            </a:endParaRPr>
          </a:p>
          <a:p>
            <a:pPr marL="0" algn="l" defTabSz="457200">
              <a:lnSpc>
                <a:spcPct val="150000"/>
              </a:lnSpc>
              <a:spcBef>
                <a:spcPts val="600"/>
              </a:spcBef>
              <a:spcAft>
                <a:spcPts val="200"/>
              </a:spcAft>
              <a:buClrTx/>
              <a:buSzTx/>
              <a:buFontTx/>
              <a:buNone/>
            </a:pP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3653479" y="4558499"/>
            <a:ext cx="5417934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2" tIns="45706" rIns="91412" bIns="45706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zh-CN" altLang="en-US" sz="3730" b="1" dirty="0">
                <a:solidFill>
                  <a:srgbClr val="093B5C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测试结果</a:t>
            </a:r>
            <a:endParaRPr lang="zh-CN" altLang="en-US" sz="3730" b="1" dirty="0">
              <a:solidFill>
                <a:srgbClr val="093B5C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6431934" y="3026303"/>
            <a:ext cx="1342648" cy="1938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2" tIns="45706" rIns="91412" bIns="45706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11995" dirty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anose="020B0503020204020204" pitchFamily="34" charset="-122"/>
              </a:rPr>
              <a:t>2</a:t>
            </a:r>
            <a:endParaRPr lang="zh-CN" altLang="en-US" sz="11995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anose="020B0503020204020204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5280161" y="3572971"/>
            <a:ext cx="1837897" cy="379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2" tIns="45706" rIns="91412" bIns="45706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86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TUW</a:t>
            </a:r>
            <a:endParaRPr lang="zh-CN" altLang="en-US" sz="1865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880635" y="0"/>
            <a:ext cx="2783450" cy="4052204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2"/>
            </p:custDataLst>
          </p:nvPr>
        </p:nvSpPr>
        <p:spPr>
          <a:xfrm flipH="1">
            <a:off x="5952027" y="3093067"/>
            <a:ext cx="1727659" cy="95981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6" presetClass="emp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6" presetClass="emp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34896 -4.07407E-6 " pathEditMode="relative" rAng="0" ptsTypes="AA">
                                      <p:cBhvr>
                                        <p:cTn id="34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6" grpId="0"/>
      <p:bldP spid="26" grpId="1"/>
      <p:bldP spid="26" grpId="2"/>
      <p:bldP spid="16" grpId="0"/>
      <p:bldP spid="10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功能测试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83005" y="1905635"/>
            <a:ext cx="23463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功能A：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登录平台</a:t>
            </a:r>
            <a:r>
              <a:rPr lang="en-US" altLang="zh-CN"/>
              <a:t>                                                                                  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3575" t="9787" r="13905"/>
          <a:stretch>
            <a:fillRect/>
          </a:stretch>
        </p:blipFill>
        <p:spPr>
          <a:xfrm>
            <a:off x="3614420" y="1435100"/>
            <a:ext cx="8003540" cy="46069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功能测试</a:t>
            </a:r>
            <a:endParaRPr lang="zh-CN" altLang="en-US" dirty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功能</a:t>
            </a:r>
            <a:r>
              <a:rPr lang="en-US" altLang="zh-CN">
                <a:sym typeface="+mn-ea"/>
              </a:rPr>
              <a:t>B</a:t>
            </a:r>
            <a:r>
              <a:rPr lang="zh-CN" altLang="en-US">
                <a:sym typeface="+mn-ea"/>
              </a:rPr>
              <a:t>：</a:t>
            </a:r>
            <a:r>
              <a:rPr lang="zh-CN" altLang="en-US" b="1">
                <a:sym typeface="+mn-ea"/>
              </a:rPr>
              <a:t>学生查看题目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3625" t="2355" r="11207" b="1228"/>
          <a:stretch>
            <a:fillRect/>
          </a:stretch>
        </p:blipFill>
        <p:spPr>
          <a:xfrm>
            <a:off x="3715385" y="1141730"/>
            <a:ext cx="8229600" cy="51161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功能测试</a:t>
            </a:r>
            <a:endParaRPr lang="zh-CN" altLang="en-US" dirty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/>
              <a:t>功能</a:t>
            </a:r>
            <a:r>
              <a:rPr lang="en-US" altLang="zh-CN"/>
              <a:t>C</a:t>
            </a:r>
            <a:r>
              <a:rPr lang="zh-CN" altLang="en-US"/>
              <a:t>：</a:t>
            </a:r>
            <a:r>
              <a:rPr lang="zh-CN" altLang="en-US" b="1"/>
              <a:t>学生提交代码</a:t>
            </a:r>
            <a:endParaRPr lang="zh-CN" altLang="en-US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l="6149" t="4327" r="5987" b="5426"/>
          <a:stretch>
            <a:fillRect/>
          </a:stretch>
        </p:blipFill>
        <p:spPr>
          <a:xfrm>
            <a:off x="3696335" y="1688465"/>
            <a:ext cx="8298180" cy="449262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PA" val="v3.0.1"/>
</p:tagLst>
</file>

<file path=ppt/tags/tag2.xml><?xml version="1.0" encoding="utf-8"?>
<p:tagLst xmlns:p="http://schemas.openxmlformats.org/presentationml/2006/main">
  <p:tag name="PA" val="v3.0.1"/>
</p:tagLst>
</file>

<file path=ppt/tags/tag3.xml><?xml version="1.0" encoding="utf-8"?>
<p:tagLst xmlns:p="http://schemas.openxmlformats.org/presentationml/2006/main">
  <p:tag name="PA" val="v3.0.1"/>
</p:tagLst>
</file>

<file path=ppt/tags/tag4.xml><?xml version="1.0" encoding="utf-8"?>
<p:tagLst xmlns:p="http://schemas.openxmlformats.org/presentationml/2006/main">
  <p:tag name="PA" val="v3.0.1"/>
</p:tagLst>
</file>

<file path=ppt/tags/tag5.xml><?xml version="1.0" encoding="utf-8"?>
<p:tagLst xmlns:p="http://schemas.openxmlformats.org/presentationml/2006/main">
  <p:tag name="PA" val="v3.0.1"/>
</p:tagLst>
</file>

<file path=ppt/tags/tag6.xml><?xml version="1.0" encoding="utf-8"?>
<p:tagLst xmlns:p="http://schemas.openxmlformats.org/presentationml/2006/main">
  <p:tag name="PA" val="v3.0.1"/>
</p:tagLst>
</file>

<file path=ppt/tags/tag7.xml><?xml version="1.0" encoding="utf-8"?>
<p:tagLst xmlns:p="http://schemas.openxmlformats.org/presentationml/2006/main">
  <p:tag name="PA" val="v3.0.1"/>
</p:tagLst>
</file>

<file path=ppt/tags/tag8.xml><?xml version="1.0" encoding="utf-8"?>
<p:tagLst xmlns:p="http://schemas.openxmlformats.org/presentationml/2006/main">
  <p:tag name="commondata" val="eyJoZGlkIjoiNWVmMjkzN2Q0NGQ4ZjA4MDIzZDJiZTAwOTRkZTE3NDUifQ=="/>
</p:tagLst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1596</Words>
  <Application>WPS 演示</Application>
  <PresentationFormat>宽屏</PresentationFormat>
  <Paragraphs>157</Paragraphs>
  <Slides>27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2" baseType="lpstr">
      <vt:lpstr>Arial</vt:lpstr>
      <vt:lpstr>宋体</vt:lpstr>
      <vt:lpstr>Wingdings</vt:lpstr>
      <vt:lpstr>Calibri</vt:lpstr>
      <vt:lpstr>方正兰亭超细黑简体</vt:lpstr>
      <vt:lpstr>黑体</vt:lpstr>
      <vt:lpstr>Times New Roman</vt:lpstr>
      <vt:lpstr>方正正黑简体</vt:lpstr>
      <vt:lpstr>AgencyFB</vt:lpstr>
      <vt:lpstr>微软雅黑</vt:lpstr>
      <vt:lpstr>Arial Unicode MS</vt:lpstr>
      <vt:lpstr>Calibri Light</vt:lpstr>
      <vt:lpstr>等线</vt:lpstr>
      <vt:lpstr>Yu Gothic UI Semibold</vt:lpstr>
      <vt:lpstr>回顾</vt:lpstr>
      <vt:lpstr>PowerPoint 演示文稿</vt:lpstr>
      <vt:lpstr>PowerPoint 演示文稿</vt:lpstr>
      <vt:lpstr>PowerPoint 演示文稿</vt:lpstr>
      <vt:lpstr>功能性需求</vt:lpstr>
      <vt:lpstr>非功能性需求</vt:lpstr>
      <vt:lpstr>PowerPoint 演示文稿</vt:lpstr>
      <vt:lpstr>功能测试</vt:lpstr>
      <vt:lpstr>功能测试</vt:lpstr>
      <vt:lpstr>功能测试</vt:lpstr>
      <vt:lpstr>功能测试</vt:lpstr>
      <vt:lpstr>功能测试</vt:lpstr>
      <vt:lpstr>功能测试</vt:lpstr>
      <vt:lpstr>功能测试</vt:lpstr>
      <vt:lpstr>性能测试/压力测试</vt:lpstr>
      <vt:lpstr>界面测试</vt:lpstr>
      <vt:lpstr>PowerPoint 演示文稿</vt:lpstr>
      <vt:lpstr>测试环境</vt:lpstr>
      <vt:lpstr>一、数据验证问题</vt:lpstr>
      <vt:lpstr>一、数据验证问题</vt:lpstr>
      <vt:lpstr>PowerPoint 演示文稿</vt:lpstr>
      <vt:lpstr>三、AI代做问题</vt:lpstr>
      <vt:lpstr>三、AI代做问题</vt:lpstr>
      <vt:lpstr>一、AI代做问题</vt:lpstr>
      <vt:lpstr>PowerPoint 演示文稿</vt:lpstr>
      <vt:lpstr>三、AI代做问题</vt:lpstr>
      <vt:lpstr>结论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 tian</dc:creator>
  <cp:lastModifiedBy>Joe-M</cp:lastModifiedBy>
  <cp:revision>64</cp:revision>
  <dcterms:created xsi:type="dcterms:W3CDTF">2024-05-09T11:19:00Z</dcterms:created>
  <dcterms:modified xsi:type="dcterms:W3CDTF">2024-06-10T13:47:31Z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0E393D465D6F4B77810557A6317B620C_12</vt:lpwstr>
  </property>
  <property fmtid="{D5CDD505-2E9C-101B-9397-08002B2CF9AE}" pid="3" name="KSOProductBuildVer">
    <vt:lpwstr>2052-12.1.0.16929</vt:lpwstr>
  </property>
</Properties>
</file>