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7"/>
  </p:notesMasterIdLst>
  <p:handoutMasterIdLst>
    <p:handoutMasterId r:id="rId25"/>
  </p:handoutMasterIdLst>
  <p:sldIdLst>
    <p:sldId id="286" r:id="rId4"/>
    <p:sldId id="257" r:id="rId5"/>
    <p:sldId id="280" r:id="rId6"/>
    <p:sldId id="3579" r:id="rId8"/>
    <p:sldId id="287" r:id="rId9"/>
    <p:sldId id="265" r:id="rId10"/>
    <p:sldId id="288" r:id="rId11"/>
    <p:sldId id="281" r:id="rId12"/>
    <p:sldId id="3580" r:id="rId13"/>
    <p:sldId id="267" r:id="rId14"/>
    <p:sldId id="3568" r:id="rId15"/>
    <p:sldId id="271" r:id="rId16"/>
    <p:sldId id="282" r:id="rId17"/>
    <p:sldId id="3581" r:id="rId18"/>
    <p:sldId id="3545" r:id="rId19"/>
    <p:sldId id="3393" r:id="rId20"/>
    <p:sldId id="270" r:id="rId21"/>
    <p:sldId id="266" r:id="rId22"/>
    <p:sldId id="269" r:id="rId23"/>
    <p:sldId id="274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3862" userDrawn="1">
          <p15:clr>
            <a:srgbClr val="A4A3A4"/>
          </p15:clr>
        </p15:guide>
        <p15:guide id="3" orient="horz" pos="15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43434"/>
    <a:srgbClr val="5E5E5E"/>
    <a:srgbClr val="666666"/>
    <a:srgbClr val="747474"/>
    <a:srgbClr val="868686"/>
    <a:srgbClr val="939393"/>
    <a:srgbClr val="000000"/>
    <a:srgbClr val="333333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102" y="-1578"/>
      </p:cViewPr>
      <p:guideLst>
        <p:guide orient="horz" pos="2111"/>
        <p:guide pos="3862"/>
        <p:guide orient="horz" pos="15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9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9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slideLayout" Target="../slideLayouts/slideLayout10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9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0865" y="4410075"/>
            <a:ext cx="2167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明兰" panose="02010600030101010101" pitchFamily="2" charset="-122"/>
                <a:ea typeface="明兰" panose="02010600030101010101" pitchFamily="2" charset="-122"/>
              </a:rPr>
              <a:t>汇</a:t>
            </a:r>
            <a:r>
              <a:rPr lang="zh-CN" altLang="en-US" sz="2000" dirty="0" smtClean="0">
                <a:latin typeface="明兰" panose="02010600030101010101" pitchFamily="2" charset="-122"/>
                <a:ea typeface="明兰" panose="02010600030101010101" pitchFamily="2" charset="-122"/>
              </a:rPr>
              <a:t>报人：顾田</a:t>
            </a:r>
            <a:endParaRPr lang="zh-CN" altLang="en-US" sz="2000" dirty="0" smtClean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23715" y="4821555"/>
            <a:ext cx="2303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明兰" panose="02010600030101010101" pitchFamily="2" charset="-122"/>
                <a:ea typeface="明兰" panose="02010600030101010101" pitchFamily="2" charset="-122"/>
              </a:rPr>
              <a:t>小组：第八小组2021HYSE08</a:t>
            </a:r>
            <a:endParaRPr lang="zh-CN" altLang="en-US" sz="2000" dirty="0" smtClean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176044" y="4488484"/>
            <a:ext cx="147638" cy="147638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25940" y="4486133"/>
            <a:ext cx="104968" cy="149989"/>
            <a:chOff x="11101388" y="-2608263"/>
            <a:chExt cx="4789488" cy="6843714"/>
          </a:xfrm>
          <a:solidFill>
            <a:schemeClr val="tx1"/>
          </a:solidFill>
        </p:grpSpPr>
        <p:sp>
          <p:nvSpPr>
            <p:cNvPr id="28" name="Freeform 11"/>
            <p:cNvSpPr/>
            <p:nvPr/>
          </p:nvSpPr>
          <p:spPr bwMode="auto">
            <a:xfrm>
              <a:off x="11101388" y="641350"/>
              <a:ext cx="4789488" cy="3594101"/>
            </a:xfrm>
            <a:custGeom>
              <a:avLst/>
              <a:gdLst>
                <a:gd name="T0" fmla="*/ 3013 w 3017"/>
                <a:gd name="T1" fmla="*/ 80 h 2264"/>
                <a:gd name="T2" fmla="*/ 2986 w 3017"/>
                <a:gd name="T3" fmla="*/ 32 h 2264"/>
                <a:gd name="T4" fmla="*/ 2937 w 3017"/>
                <a:gd name="T5" fmla="*/ 4 h 2264"/>
                <a:gd name="T6" fmla="*/ 2881 w 3017"/>
                <a:gd name="T7" fmla="*/ 4 h 2264"/>
                <a:gd name="T8" fmla="*/ 2833 w 3017"/>
                <a:gd name="T9" fmla="*/ 32 h 2264"/>
                <a:gd name="T10" fmla="*/ 2805 w 3017"/>
                <a:gd name="T11" fmla="*/ 80 h 2264"/>
                <a:gd name="T12" fmla="*/ 2797 w 3017"/>
                <a:gd name="T13" fmla="*/ 210 h 2264"/>
                <a:gd name="T14" fmla="*/ 2767 w 3017"/>
                <a:gd name="T15" fmla="*/ 405 h 2264"/>
                <a:gd name="T16" fmla="*/ 2708 w 3017"/>
                <a:gd name="T17" fmla="*/ 589 h 2264"/>
                <a:gd name="T18" fmla="*/ 2624 w 3017"/>
                <a:gd name="T19" fmla="*/ 761 h 2264"/>
                <a:gd name="T20" fmla="*/ 2517 w 3017"/>
                <a:gd name="T21" fmla="*/ 917 h 2264"/>
                <a:gd name="T22" fmla="*/ 2389 w 3017"/>
                <a:gd name="T23" fmla="*/ 1055 h 2264"/>
                <a:gd name="T24" fmla="*/ 2241 w 3017"/>
                <a:gd name="T25" fmla="*/ 1173 h 2264"/>
                <a:gd name="T26" fmla="*/ 2076 w 3017"/>
                <a:gd name="T27" fmla="*/ 1270 h 2264"/>
                <a:gd name="T28" fmla="*/ 1898 w 3017"/>
                <a:gd name="T29" fmla="*/ 1342 h 2264"/>
                <a:gd name="T30" fmla="*/ 1708 w 3017"/>
                <a:gd name="T31" fmla="*/ 1387 h 2264"/>
                <a:gd name="T32" fmla="*/ 1508 w 3017"/>
                <a:gd name="T33" fmla="*/ 1401 h 2264"/>
                <a:gd name="T34" fmla="*/ 1309 w 3017"/>
                <a:gd name="T35" fmla="*/ 1387 h 2264"/>
                <a:gd name="T36" fmla="*/ 1119 w 3017"/>
                <a:gd name="T37" fmla="*/ 1342 h 2264"/>
                <a:gd name="T38" fmla="*/ 940 w 3017"/>
                <a:gd name="T39" fmla="*/ 1270 h 2264"/>
                <a:gd name="T40" fmla="*/ 776 w 3017"/>
                <a:gd name="T41" fmla="*/ 1173 h 2264"/>
                <a:gd name="T42" fmla="*/ 628 w 3017"/>
                <a:gd name="T43" fmla="*/ 1055 h 2264"/>
                <a:gd name="T44" fmla="*/ 500 w 3017"/>
                <a:gd name="T45" fmla="*/ 917 h 2264"/>
                <a:gd name="T46" fmla="*/ 393 w 3017"/>
                <a:gd name="T47" fmla="*/ 761 h 2264"/>
                <a:gd name="T48" fmla="*/ 308 w 3017"/>
                <a:gd name="T49" fmla="*/ 589 h 2264"/>
                <a:gd name="T50" fmla="*/ 250 w 3017"/>
                <a:gd name="T51" fmla="*/ 405 h 2264"/>
                <a:gd name="T52" fmla="*/ 220 w 3017"/>
                <a:gd name="T53" fmla="*/ 210 h 2264"/>
                <a:gd name="T54" fmla="*/ 212 w 3017"/>
                <a:gd name="T55" fmla="*/ 80 h 2264"/>
                <a:gd name="T56" fmla="*/ 183 w 3017"/>
                <a:gd name="T57" fmla="*/ 32 h 2264"/>
                <a:gd name="T58" fmla="*/ 136 w 3017"/>
                <a:gd name="T59" fmla="*/ 4 h 2264"/>
                <a:gd name="T60" fmla="*/ 79 w 3017"/>
                <a:gd name="T61" fmla="*/ 4 h 2264"/>
                <a:gd name="T62" fmla="*/ 32 w 3017"/>
                <a:gd name="T63" fmla="*/ 32 h 2264"/>
                <a:gd name="T64" fmla="*/ 4 w 3017"/>
                <a:gd name="T65" fmla="*/ 80 h 2264"/>
                <a:gd name="T66" fmla="*/ 4 w 3017"/>
                <a:gd name="T67" fmla="*/ 222 h 2264"/>
                <a:gd name="T68" fmla="*/ 37 w 3017"/>
                <a:gd name="T69" fmla="*/ 439 h 2264"/>
                <a:gd name="T70" fmla="*/ 100 w 3017"/>
                <a:gd name="T71" fmla="*/ 647 h 2264"/>
                <a:gd name="T72" fmla="*/ 190 w 3017"/>
                <a:gd name="T73" fmla="*/ 839 h 2264"/>
                <a:gd name="T74" fmla="*/ 305 w 3017"/>
                <a:gd name="T75" fmla="*/ 1018 h 2264"/>
                <a:gd name="T76" fmla="*/ 444 w 3017"/>
                <a:gd name="T77" fmla="*/ 1176 h 2264"/>
                <a:gd name="T78" fmla="*/ 604 w 3017"/>
                <a:gd name="T79" fmla="*/ 1315 h 2264"/>
                <a:gd name="T80" fmla="*/ 782 w 3017"/>
                <a:gd name="T81" fmla="*/ 1430 h 2264"/>
                <a:gd name="T82" fmla="*/ 975 w 3017"/>
                <a:gd name="T83" fmla="*/ 1520 h 2264"/>
                <a:gd name="T84" fmla="*/ 1182 w 3017"/>
                <a:gd name="T85" fmla="*/ 1582 h 2264"/>
                <a:gd name="T86" fmla="*/ 1401 w 3017"/>
                <a:gd name="T87" fmla="*/ 1613 h 2264"/>
                <a:gd name="T88" fmla="*/ 1401 w 3017"/>
                <a:gd name="T89" fmla="*/ 2156 h 2264"/>
                <a:gd name="T90" fmla="*/ 1415 w 3017"/>
                <a:gd name="T91" fmla="*/ 2210 h 2264"/>
                <a:gd name="T92" fmla="*/ 1454 w 3017"/>
                <a:gd name="T93" fmla="*/ 2249 h 2264"/>
                <a:gd name="T94" fmla="*/ 1508 w 3017"/>
                <a:gd name="T95" fmla="*/ 2264 h 2264"/>
                <a:gd name="T96" fmla="*/ 1563 w 3017"/>
                <a:gd name="T97" fmla="*/ 2249 h 2264"/>
                <a:gd name="T98" fmla="*/ 1601 w 3017"/>
                <a:gd name="T99" fmla="*/ 2210 h 2264"/>
                <a:gd name="T100" fmla="*/ 1617 w 3017"/>
                <a:gd name="T101" fmla="*/ 2156 h 2264"/>
                <a:gd name="T102" fmla="*/ 1617 w 3017"/>
                <a:gd name="T103" fmla="*/ 1613 h 2264"/>
                <a:gd name="T104" fmla="*/ 1835 w 3017"/>
                <a:gd name="T105" fmla="*/ 1582 h 2264"/>
                <a:gd name="T106" fmla="*/ 2042 w 3017"/>
                <a:gd name="T107" fmla="*/ 1520 h 2264"/>
                <a:gd name="T108" fmla="*/ 2236 w 3017"/>
                <a:gd name="T109" fmla="*/ 1430 h 2264"/>
                <a:gd name="T110" fmla="*/ 2414 w 3017"/>
                <a:gd name="T111" fmla="*/ 1315 h 2264"/>
                <a:gd name="T112" fmla="*/ 2573 w 3017"/>
                <a:gd name="T113" fmla="*/ 1176 h 2264"/>
                <a:gd name="T114" fmla="*/ 2712 w 3017"/>
                <a:gd name="T115" fmla="*/ 1018 h 2264"/>
                <a:gd name="T116" fmla="*/ 2827 w 3017"/>
                <a:gd name="T117" fmla="*/ 839 h 2264"/>
                <a:gd name="T118" fmla="*/ 2918 w 3017"/>
                <a:gd name="T119" fmla="*/ 647 h 2264"/>
                <a:gd name="T120" fmla="*/ 2980 w 3017"/>
                <a:gd name="T121" fmla="*/ 439 h 2264"/>
                <a:gd name="T122" fmla="*/ 3013 w 3017"/>
                <a:gd name="T123" fmla="*/ 222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7" h="2264">
                  <a:moveTo>
                    <a:pt x="3017" y="108"/>
                  </a:moveTo>
                  <a:lnTo>
                    <a:pt x="3013" y="80"/>
                  </a:lnTo>
                  <a:lnTo>
                    <a:pt x="3003" y="54"/>
                  </a:lnTo>
                  <a:lnTo>
                    <a:pt x="2986" y="32"/>
                  </a:lnTo>
                  <a:lnTo>
                    <a:pt x="2963" y="16"/>
                  </a:lnTo>
                  <a:lnTo>
                    <a:pt x="2937" y="4"/>
                  </a:lnTo>
                  <a:lnTo>
                    <a:pt x="2910" y="0"/>
                  </a:lnTo>
                  <a:lnTo>
                    <a:pt x="2881" y="4"/>
                  </a:lnTo>
                  <a:lnTo>
                    <a:pt x="2855" y="16"/>
                  </a:lnTo>
                  <a:lnTo>
                    <a:pt x="2833" y="32"/>
                  </a:lnTo>
                  <a:lnTo>
                    <a:pt x="2816" y="54"/>
                  </a:lnTo>
                  <a:lnTo>
                    <a:pt x="2805" y="80"/>
                  </a:lnTo>
                  <a:lnTo>
                    <a:pt x="2801" y="108"/>
                  </a:lnTo>
                  <a:lnTo>
                    <a:pt x="2797" y="210"/>
                  </a:lnTo>
                  <a:lnTo>
                    <a:pt x="2785" y="308"/>
                  </a:lnTo>
                  <a:lnTo>
                    <a:pt x="2767" y="405"/>
                  </a:lnTo>
                  <a:lnTo>
                    <a:pt x="2741" y="498"/>
                  </a:lnTo>
                  <a:lnTo>
                    <a:pt x="2708" y="589"/>
                  </a:lnTo>
                  <a:lnTo>
                    <a:pt x="2670" y="677"/>
                  </a:lnTo>
                  <a:lnTo>
                    <a:pt x="2624" y="761"/>
                  </a:lnTo>
                  <a:lnTo>
                    <a:pt x="2573" y="841"/>
                  </a:lnTo>
                  <a:lnTo>
                    <a:pt x="2517" y="917"/>
                  </a:lnTo>
                  <a:lnTo>
                    <a:pt x="2456" y="989"/>
                  </a:lnTo>
                  <a:lnTo>
                    <a:pt x="2389" y="1055"/>
                  </a:lnTo>
                  <a:lnTo>
                    <a:pt x="2317" y="1117"/>
                  </a:lnTo>
                  <a:lnTo>
                    <a:pt x="2241" y="1173"/>
                  </a:lnTo>
                  <a:lnTo>
                    <a:pt x="2161" y="1224"/>
                  </a:lnTo>
                  <a:lnTo>
                    <a:pt x="2076" y="1270"/>
                  </a:lnTo>
                  <a:lnTo>
                    <a:pt x="1990" y="1309"/>
                  </a:lnTo>
                  <a:lnTo>
                    <a:pt x="1898" y="1342"/>
                  </a:lnTo>
                  <a:lnTo>
                    <a:pt x="1805" y="1367"/>
                  </a:lnTo>
                  <a:lnTo>
                    <a:pt x="1708" y="1387"/>
                  </a:lnTo>
                  <a:lnTo>
                    <a:pt x="1610" y="1397"/>
                  </a:lnTo>
                  <a:lnTo>
                    <a:pt x="1508" y="1401"/>
                  </a:lnTo>
                  <a:lnTo>
                    <a:pt x="1407" y="1397"/>
                  </a:lnTo>
                  <a:lnTo>
                    <a:pt x="1309" y="1387"/>
                  </a:lnTo>
                  <a:lnTo>
                    <a:pt x="1212" y="1367"/>
                  </a:lnTo>
                  <a:lnTo>
                    <a:pt x="1119" y="1342"/>
                  </a:lnTo>
                  <a:lnTo>
                    <a:pt x="1028" y="1309"/>
                  </a:lnTo>
                  <a:lnTo>
                    <a:pt x="940" y="1270"/>
                  </a:lnTo>
                  <a:lnTo>
                    <a:pt x="856" y="1224"/>
                  </a:lnTo>
                  <a:lnTo>
                    <a:pt x="776" y="1173"/>
                  </a:lnTo>
                  <a:lnTo>
                    <a:pt x="700" y="1117"/>
                  </a:lnTo>
                  <a:lnTo>
                    <a:pt x="628" y="1055"/>
                  </a:lnTo>
                  <a:lnTo>
                    <a:pt x="562" y="989"/>
                  </a:lnTo>
                  <a:lnTo>
                    <a:pt x="500" y="917"/>
                  </a:lnTo>
                  <a:lnTo>
                    <a:pt x="444" y="841"/>
                  </a:lnTo>
                  <a:lnTo>
                    <a:pt x="393" y="761"/>
                  </a:lnTo>
                  <a:lnTo>
                    <a:pt x="347" y="677"/>
                  </a:lnTo>
                  <a:lnTo>
                    <a:pt x="308" y="589"/>
                  </a:lnTo>
                  <a:lnTo>
                    <a:pt x="275" y="498"/>
                  </a:lnTo>
                  <a:lnTo>
                    <a:pt x="250" y="405"/>
                  </a:lnTo>
                  <a:lnTo>
                    <a:pt x="231" y="308"/>
                  </a:lnTo>
                  <a:lnTo>
                    <a:pt x="220" y="210"/>
                  </a:lnTo>
                  <a:lnTo>
                    <a:pt x="216" y="108"/>
                  </a:lnTo>
                  <a:lnTo>
                    <a:pt x="212" y="80"/>
                  </a:lnTo>
                  <a:lnTo>
                    <a:pt x="200" y="54"/>
                  </a:lnTo>
                  <a:lnTo>
                    <a:pt x="183" y="32"/>
                  </a:lnTo>
                  <a:lnTo>
                    <a:pt x="162" y="16"/>
                  </a:lnTo>
                  <a:lnTo>
                    <a:pt x="136" y="4"/>
                  </a:lnTo>
                  <a:lnTo>
                    <a:pt x="107" y="0"/>
                  </a:lnTo>
                  <a:lnTo>
                    <a:pt x="79" y="4"/>
                  </a:lnTo>
                  <a:lnTo>
                    <a:pt x="54" y="16"/>
                  </a:lnTo>
                  <a:lnTo>
                    <a:pt x="32" y="32"/>
                  </a:lnTo>
                  <a:lnTo>
                    <a:pt x="15" y="54"/>
                  </a:lnTo>
                  <a:lnTo>
                    <a:pt x="4" y="80"/>
                  </a:lnTo>
                  <a:lnTo>
                    <a:pt x="0" y="108"/>
                  </a:lnTo>
                  <a:lnTo>
                    <a:pt x="4" y="222"/>
                  </a:lnTo>
                  <a:lnTo>
                    <a:pt x="17" y="332"/>
                  </a:lnTo>
                  <a:lnTo>
                    <a:pt x="37" y="439"/>
                  </a:lnTo>
                  <a:lnTo>
                    <a:pt x="64" y="545"/>
                  </a:lnTo>
                  <a:lnTo>
                    <a:pt x="100" y="647"/>
                  </a:lnTo>
                  <a:lnTo>
                    <a:pt x="142" y="745"/>
                  </a:lnTo>
                  <a:lnTo>
                    <a:pt x="190" y="839"/>
                  </a:lnTo>
                  <a:lnTo>
                    <a:pt x="245" y="931"/>
                  </a:lnTo>
                  <a:lnTo>
                    <a:pt x="305" y="1018"/>
                  </a:lnTo>
                  <a:lnTo>
                    <a:pt x="372" y="1100"/>
                  </a:lnTo>
                  <a:lnTo>
                    <a:pt x="444" y="1176"/>
                  </a:lnTo>
                  <a:lnTo>
                    <a:pt x="521" y="1248"/>
                  </a:lnTo>
                  <a:lnTo>
                    <a:pt x="604" y="1315"/>
                  </a:lnTo>
                  <a:lnTo>
                    <a:pt x="690" y="1375"/>
                  </a:lnTo>
                  <a:lnTo>
                    <a:pt x="782" y="1430"/>
                  </a:lnTo>
                  <a:lnTo>
                    <a:pt x="876" y="1478"/>
                  </a:lnTo>
                  <a:lnTo>
                    <a:pt x="975" y="1520"/>
                  </a:lnTo>
                  <a:lnTo>
                    <a:pt x="1077" y="1554"/>
                  </a:lnTo>
                  <a:lnTo>
                    <a:pt x="1182" y="1582"/>
                  </a:lnTo>
                  <a:lnTo>
                    <a:pt x="1291" y="1601"/>
                  </a:lnTo>
                  <a:lnTo>
                    <a:pt x="1401" y="1613"/>
                  </a:lnTo>
                  <a:lnTo>
                    <a:pt x="1401" y="1617"/>
                  </a:lnTo>
                  <a:lnTo>
                    <a:pt x="1401" y="2156"/>
                  </a:lnTo>
                  <a:lnTo>
                    <a:pt x="1405" y="2185"/>
                  </a:lnTo>
                  <a:lnTo>
                    <a:pt x="1415" y="2210"/>
                  </a:lnTo>
                  <a:lnTo>
                    <a:pt x="1432" y="2232"/>
                  </a:lnTo>
                  <a:lnTo>
                    <a:pt x="1454" y="2249"/>
                  </a:lnTo>
                  <a:lnTo>
                    <a:pt x="1480" y="2260"/>
                  </a:lnTo>
                  <a:lnTo>
                    <a:pt x="1508" y="2264"/>
                  </a:lnTo>
                  <a:lnTo>
                    <a:pt x="1537" y="2260"/>
                  </a:lnTo>
                  <a:lnTo>
                    <a:pt x="1563" y="2249"/>
                  </a:lnTo>
                  <a:lnTo>
                    <a:pt x="1585" y="2232"/>
                  </a:lnTo>
                  <a:lnTo>
                    <a:pt x="1601" y="2210"/>
                  </a:lnTo>
                  <a:lnTo>
                    <a:pt x="1613" y="2185"/>
                  </a:lnTo>
                  <a:lnTo>
                    <a:pt x="1617" y="2156"/>
                  </a:lnTo>
                  <a:lnTo>
                    <a:pt x="1617" y="1617"/>
                  </a:lnTo>
                  <a:lnTo>
                    <a:pt x="1617" y="1613"/>
                  </a:lnTo>
                  <a:lnTo>
                    <a:pt x="1727" y="1601"/>
                  </a:lnTo>
                  <a:lnTo>
                    <a:pt x="1835" y="1582"/>
                  </a:lnTo>
                  <a:lnTo>
                    <a:pt x="1940" y="1554"/>
                  </a:lnTo>
                  <a:lnTo>
                    <a:pt x="2042" y="1520"/>
                  </a:lnTo>
                  <a:lnTo>
                    <a:pt x="2140" y="1478"/>
                  </a:lnTo>
                  <a:lnTo>
                    <a:pt x="2236" y="1430"/>
                  </a:lnTo>
                  <a:lnTo>
                    <a:pt x="2327" y="1375"/>
                  </a:lnTo>
                  <a:lnTo>
                    <a:pt x="2414" y="1315"/>
                  </a:lnTo>
                  <a:lnTo>
                    <a:pt x="2496" y="1248"/>
                  </a:lnTo>
                  <a:lnTo>
                    <a:pt x="2573" y="1176"/>
                  </a:lnTo>
                  <a:lnTo>
                    <a:pt x="2645" y="1100"/>
                  </a:lnTo>
                  <a:lnTo>
                    <a:pt x="2712" y="1018"/>
                  </a:lnTo>
                  <a:lnTo>
                    <a:pt x="2772" y="931"/>
                  </a:lnTo>
                  <a:lnTo>
                    <a:pt x="2827" y="839"/>
                  </a:lnTo>
                  <a:lnTo>
                    <a:pt x="2876" y="745"/>
                  </a:lnTo>
                  <a:lnTo>
                    <a:pt x="2918" y="647"/>
                  </a:lnTo>
                  <a:lnTo>
                    <a:pt x="2953" y="545"/>
                  </a:lnTo>
                  <a:lnTo>
                    <a:pt x="2980" y="439"/>
                  </a:lnTo>
                  <a:lnTo>
                    <a:pt x="3000" y="332"/>
                  </a:lnTo>
                  <a:lnTo>
                    <a:pt x="3013" y="222"/>
                  </a:lnTo>
                  <a:lnTo>
                    <a:pt x="3017" y="1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1957050" y="-2608263"/>
              <a:ext cx="3078163" cy="4960938"/>
            </a:xfrm>
            <a:custGeom>
              <a:avLst/>
              <a:gdLst>
                <a:gd name="T0" fmla="*/ 1144 w 1939"/>
                <a:gd name="T1" fmla="*/ 3110 h 3125"/>
                <a:gd name="T2" fmla="*/ 1385 w 1939"/>
                <a:gd name="T3" fmla="*/ 3032 h 3125"/>
                <a:gd name="T4" fmla="*/ 1595 w 1939"/>
                <a:gd name="T5" fmla="*/ 2897 h 3125"/>
                <a:gd name="T6" fmla="*/ 1762 w 1939"/>
                <a:gd name="T7" fmla="*/ 2715 h 3125"/>
                <a:gd name="T8" fmla="*/ 1879 w 1939"/>
                <a:gd name="T9" fmla="*/ 2494 h 3125"/>
                <a:gd name="T10" fmla="*/ 1935 w 1939"/>
                <a:gd name="T11" fmla="*/ 2244 h 3125"/>
                <a:gd name="T12" fmla="*/ 1935 w 1939"/>
                <a:gd name="T13" fmla="*/ 882 h 3125"/>
                <a:gd name="T14" fmla="*/ 1879 w 1939"/>
                <a:gd name="T15" fmla="*/ 632 h 3125"/>
                <a:gd name="T16" fmla="*/ 1762 w 1939"/>
                <a:gd name="T17" fmla="*/ 411 h 3125"/>
                <a:gd name="T18" fmla="*/ 1595 w 1939"/>
                <a:gd name="T19" fmla="*/ 228 h 3125"/>
                <a:gd name="T20" fmla="*/ 1385 w 1939"/>
                <a:gd name="T21" fmla="*/ 94 h 3125"/>
                <a:gd name="T22" fmla="*/ 1144 w 1939"/>
                <a:gd name="T23" fmla="*/ 16 h 3125"/>
                <a:gd name="T24" fmla="*/ 881 w 1939"/>
                <a:gd name="T25" fmla="*/ 4 h 3125"/>
                <a:gd name="T26" fmla="*/ 631 w 1939"/>
                <a:gd name="T27" fmla="*/ 61 h 3125"/>
                <a:gd name="T28" fmla="*/ 410 w 1939"/>
                <a:gd name="T29" fmla="*/ 178 h 3125"/>
                <a:gd name="T30" fmla="*/ 228 w 1939"/>
                <a:gd name="T31" fmla="*/ 346 h 3125"/>
                <a:gd name="T32" fmla="*/ 93 w 1939"/>
                <a:gd name="T33" fmla="*/ 554 h 3125"/>
                <a:gd name="T34" fmla="*/ 15 w 1939"/>
                <a:gd name="T35" fmla="*/ 796 h 3125"/>
                <a:gd name="T36" fmla="*/ 0 w 1939"/>
                <a:gd name="T37" fmla="*/ 2155 h 3125"/>
                <a:gd name="T38" fmla="*/ 34 w 1939"/>
                <a:gd name="T39" fmla="*/ 2414 h 3125"/>
                <a:gd name="T40" fmla="*/ 133 w 1939"/>
                <a:gd name="T41" fmla="*/ 2646 h 3125"/>
                <a:gd name="T42" fmla="*/ 284 w 1939"/>
                <a:gd name="T43" fmla="*/ 2841 h 3125"/>
                <a:gd name="T44" fmla="*/ 479 w 1939"/>
                <a:gd name="T45" fmla="*/ 2993 h 3125"/>
                <a:gd name="T46" fmla="*/ 711 w 1939"/>
                <a:gd name="T47" fmla="*/ 3091 h 3125"/>
                <a:gd name="T48" fmla="*/ 969 w 1939"/>
                <a:gd name="T49" fmla="*/ 3125 h 3125"/>
                <a:gd name="T50" fmla="*/ 231 w 1939"/>
                <a:gd name="T51" fmla="*/ 818 h 3125"/>
                <a:gd name="T52" fmla="*/ 307 w 1939"/>
                <a:gd name="T53" fmla="*/ 611 h 3125"/>
                <a:gd name="T54" fmla="*/ 436 w 1939"/>
                <a:gd name="T55" fmla="*/ 437 h 3125"/>
                <a:gd name="T56" fmla="*/ 610 w 1939"/>
                <a:gd name="T57" fmla="*/ 308 h 3125"/>
                <a:gd name="T58" fmla="*/ 817 w 1939"/>
                <a:gd name="T59" fmla="*/ 232 h 3125"/>
                <a:gd name="T60" fmla="*/ 1046 w 1939"/>
                <a:gd name="T61" fmla="*/ 220 h 3125"/>
                <a:gd name="T62" fmla="*/ 1262 w 1939"/>
                <a:gd name="T63" fmla="*/ 275 h 3125"/>
                <a:gd name="T64" fmla="*/ 1449 w 1939"/>
                <a:gd name="T65" fmla="*/ 389 h 3125"/>
                <a:gd name="T66" fmla="*/ 1595 w 1939"/>
                <a:gd name="T67" fmla="*/ 548 h 3125"/>
                <a:gd name="T68" fmla="*/ 1690 w 1939"/>
                <a:gd name="T69" fmla="*/ 746 h 3125"/>
                <a:gd name="T70" fmla="*/ 1724 w 1939"/>
                <a:gd name="T71" fmla="*/ 970 h 3125"/>
                <a:gd name="T72" fmla="*/ 1708 w 1939"/>
                <a:gd name="T73" fmla="*/ 2308 h 3125"/>
                <a:gd name="T74" fmla="*/ 1633 w 1939"/>
                <a:gd name="T75" fmla="*/ 2515 h 3125"/>
                <a:gd name="T76" fmla="*/ 1503 w 1939"/>
                <a:gd name="T77" fmla="*/ 2689 h 3125"/>
                <a:gd name="T78" fmla="*/ 1329 w 1939"/>
                <a:gd name="T79" fmla="*/ 2818 h 3125"/>
                <a:gd name="T80" fmla="*/ 1121 w 1939"/>
                <a:gd name="T81" fmla="*/ 2894 h 3125"/>
                <a:gd name="T82" fmla="*/ 893 w 1939"/>
                <a:gd name="T83" fmla="*/ 2906 h 3125"/>
                <a:gd name="T84" fmla="*/ 676 w 1939"/>
                <a:gd name="T85" fmla="*/ 2850 h 3125"/>
                <a:gd name="T86" fmla="*/ 490 w 1939"/>
                <a:gd name="T87" fmla="*/ 2737 h 3125"/>
                <a:gd name="T88" fmla="*/ 345 w 1939"/>
                <a:gd name="T89" fmla="*/ 2578 h 3125"/>
                <a:gd name="T90" fmla="*/ 249 w 1939"/>
                <a:gd name="T91" fmla="*/ 2380 h 3125"/>
                <a:gd name="T92" fmla="*/ 215 w 1939"/>
                <a:gd name="T93" fmla="*/ 2155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9" h="3125">
                  <a:moveTo>
                    <a:pt x="969" y="3125"/>
                  </a:moveTo>
                  <a:lnTo>
                    <a:pt x="1058" y="3121"/>
                  </a:lnTo>
                  <a:lnTo>
                    <a:pt x="1144" y="3110"/>
                  </a:lnTo>
                  <a:lnTo>
                    <a:pt x="1227" y="3091"/>
                  </a:lnTo>
                  <a:lnTo>
                    <a:pt x="1308" y="3065"/>
                  </a:lnTo>
                  <a:lnTo>
                    <a:pt x="1385" y="3032"/>
                  </a:lnTo>
                  <a:lnTo>
                    <a:pt x="1458" y="2993"/>
                  </a:lnTo>
                  <a:lnTo>
                    <a:pt x="1529" y="2948"/>
                  </a:lnTo>
                  <a:lnTo>
                    <a:pt x="1595" y="2897"/>
                  </a:lnTo>
                  <a:lnTo>
                    <a:pt x="1655" y="2841"/>
                  </a:lnTo>
                  <a:lnTo>
                    <a:pt x="1711" y="2780"/>
                  </a:lnTo>
                  <a:lnTo>
                    <a:pt x="1762" y="2715"/>
                  </a:lnTo>
                  <a:lnTo>
                    <a:pt x="1807" y="2646"/>
                  </a:lnTo>
                  <a:lnTo>
                    <a:pt x="1846" y="2571"/>
                  </a:lnTo>
                  <a:lnTo>
                    <a:pt x="1879" y="2494"/>
                  </a:lnTo>
                  <a:lnTo>
                    <a:pt x="1905" y="2414"/>
                  </a:lnTo>
                  <a:lnTo>
                    <a:pt x="1923" y="2330"/>
                  </a:lnTo>
                  <a:lnTo>
                    <a:pt x="1935" y="2244"/>
                  </a:lnTo>
                  <a:lnTo>
                    <a:pt x="1939" y="2155"/>
                  </a:lnTo>
                  <a:lnTo>
                    <a:pt x="1939" y="970"/>
                  </a:lnTo>
                  <a:lnTo>
                    <a:pt x="1935" y="882"/>
                  </a:lnTo>
                  <a:lnTo>
                    <a:pt x="1923" y="796"/>
                  </a:lnTo>
                  <a:lnTo>
                    <a:pt x="1905" y="712"/>
                  </a:lnTo>
                  <a:lnTo>
                    <a:pt x="1879" y="632"/>
                  </a:lnTo>
                  <a:lnTo>
                    <a:pt x="1846" y="554"/>
                  </a:lnTo>
                  <a:lnTo>
                    <a:pt x="1807" y="480"/>
                  </a:lnTo>
                  <a:lnTo>
                    <a:pt x="1762" y="411"/>
                  </a:lnTo>
                  <a:lnTo>
                    <a:pt x="1711" y="346"/>
                  </a:lnTo>
                  <a:lnTo>
                    <a:pt x="1655" y="284"/>
                  </a:lnTo>
                  <a:lnTo>
                    <a:pt x="1595" y="228"/>
                  </a:lnTo>
                  <a:lnTo>
                    <a:pt x="1529" y="178"/>
                  </a:lnTo>
                  <a:lnTo>
                    <a:pt x="1458" y="132"/>
                  </a:lnTo>
                  <a:lnTo>
                    <a:pt x="1385" y="94"/>
                  </a:lnTo>
                  <a:lnTo>
                    <a:pt x="1308" y="61"/>
                  </a:lnTo>
                  <a:lnTo>
                    <a:pt x="1227" y="35"/>
                  </a:lnTo>
                  <a:lnTo>
                    <a:pt x="1144" y="16"/>
                  </a:lnTo>
                  <a:lnTo>
                    <a:pt x="1058" y="4"/>
                  </a:lnTo>
                  <a:lnTo>
                    <a:pt x="969" y="0"/>
                  </a:lnTo>
                  <a:lnTo>
                    <a:pt x="881" y="4"/>
                  </a:lnTo>
                  <a:lnTo>
                    <a:pt x="795" y="16"/>
                  </a:lnTo>
                  <a:lnTo>
                    <a:pt x="711" y="35"/>
                  </a:lnTo>
                  <a:lnTo>
                    <a:pt x="631" y="61"/>
                  </a:lnTo>
                  <a:lnTo>
                    <a:pt x="554" y="94"/>
                  </a:lnTo>
                  <a:lnTo>
                    <a:pt x="479" y="132"/>
                  </a:lnTo>
                  <a:lnTo>
                    <a:pt x="410" y="178"/>
                  </a:lnTo>
                  <a:lnTo>
                    <a:pt x="345" y="228"/>
                  </a:lnTo>
                  <a:lnTo>
                    <a:pt x="284" y="284"/>
                  </a:lnTo>
                  <a:lnTo>
                    <a:pt x="228" y="346"/>
                  </a:lnTo>
                  <a:lnTo>
                    <a:pt x="177" y="411"/>
                  </a:lnTo>
                  <a:lnTo>
                    <a:pt x="133" y="480"/>
                  </a:lnTo>
                  <a:lnTo>
                    <a:pt x="93" y="554"/>
                  </a:lnTo>
                  <a:lnTo>
                    <a:pt x="61" y="632"/>
                  </a:lnTo>
                  <a:lnTo>
                    <a:pt x="34" y="712"/>
                  </a:lnTo>
                  <a:lnTo>
                    <a:pt x="15" y="796"/>
                  </a:lnTo>
                  <a:lnTo>
                    <a:pt x="4" y="882"/>
                  </a:lnTo>
                  <a:lnTo>
                    <a:pt x="0" y="970"/>
                  </a:lnTo>
                  <a:lnTo>
                    <a:pt x="0" y="2155"/>
                  </a:lnTo>
                  <a:lnTo>
                    <a:pt x="4" y="2244"/>
                  </a:lnTo>
                  <a:lnTo>
                    <a:pt x="15" y="2330"/>
                  </a:lnTo>
                  <a:lnTo>
                    <a:pt x="34" y="2414"/>
                  </a:lnTo>
                  <a:lnTo>
                    <a:pt x="61" y="2494"/>
                  </a:lnTo>
                  <a:lnTo>
                    <a:pt x="93" y="2571"/>
                  </a:lnTo>
                  <a:lnTo>
                    <a:pt x="133" y="2646"/>
                  </a:lnTo>
                  <a:lnTo>
                    <a:pt x="177" y="2715"/>
                  </a:lnTo>
                  <a:lnTo>
                    <a:pt x="228" y="2780"/>
                  </a:lnTo>
                  <a:lnTo>
                    <a:pt x="284" y="2841"/>
                  </a:lnTo>
                  <a:lnTo>
                    <a:pt x="345" y="2897"/>
                  </a:lnTo>
                  <a:lnTo>
                    <a:pt x="410" y="2948"/>
                  </a:lnTo>
                  <a:lnTo>
                    <a:pt x="479" y="2993"/>
                  </a:lnTo>
                  <a:lnTo>
                    <a:pt x="554" y="3032"/>
                  </a:lnTo>
                  <a:lnTo>
                    <a:pt x="631" y="3065"/>
                  </a:lnTo>
                  <a:lnTo>
                    <a:pt x="711" y="3091"/>
                  </a:lnTo>
                  <a:lnTo>
                    <a:pt x="795" y="3110"/>
                  </a:lnTo>
                  <a:lnTo>
                    <a:pt x="881" y="3121"/>
                  </a:lnTo>
                  <a:lnTo>
                    <a:pt x="969" y="3125"/>
                  </a:lnTo>
                  <a:close/>
                  <a:moveTo>
                    <a:pt x="215" y="970"/>
                  </a:moveTo>
                  <a:lnTo>
                    <a:pt x="219" y="893"/>
                  </a:lnTo>
                  <a:lnTo>
                    <a:pt x="231" y="818"/>
                  </a:lnTo>
                  <a:lnTo>
                    <a:pt x="249" y="746"/>
                  </a:lnTo>
                  <a:lnTo>
                    <a:pt x="275" y="677"/>
                  </a:lnTo>
                  <a:lnTo>
                    <a:pt x="307" y="611"/>
                  </a:lnTo>
                  <a:lnTo>
                    <a:pt x="345" y="548"/>
                  </a:lnTo>
                  <a:lnTo>
                    <a:pt x="388" y="491"/>
                  </a:lnTo>
                  <a:lnTo>
                    <a:pt x="436" y="437"/>
                  </a:lnTo>
                  <a:lnTo>
                    <a:pt x="490" y="389"/>
                  </a:lnTo>
                  <a:lnTo>
                    <a:pt x="548" y="344"/>
                  </a:lnTo>
                  <a:lnTo>
                    <a:pt x="610" y="308"/>
                  </a:lnTo>
                  <a:lnTo>
                    <a:pt x="676" y="275"/>
                  </a:lnTo>
                  <a:lnTo>
                    <a:pt x="745" y="250"/>
                  </a:lnTo>
                  <a:lnTo>
                    <a:pt x="817" y="232"/>
                  </a:lnTo>
                  <a:lnTo>
                    <a:pt x="893" y="220"/>
                  </a:lnTo>
                  <a:lnTo>
                    <a:pt x="969" y="216"/>
                  </a:lnTo>
                  <a:lnTo>
                    <a:pt x="1046" y="220"/>
                  </a:lnTo>
                  <a:lnTo>
                    <a:pt x="1121" y="232"/>
                  </a:lnTo>
                  <a:lnTo>
                    <a:pt x="1194" y="250"/>
                  </a:lnTo>
                  <a:lnTo>
                    <a:pt x="1262" y="275"/>
                  </a:lnTo>
                  <a:lnTo>
                    <a:pt x="1329" y="308"/>
                  </a:lnTo>
                  <a:lnTo>
                    <a:pt x="1390" y="344"/>
                  </a:lnTo>
                  <a:lnTo>
                    <a:pt x="1449" y="389"/>
                  </a:lnTo>
                  <a:lnTo>
                    <a:pt x="1503" y="437"/>
                  </a:lnTo>
                  <a:lnTo>
                    <a:pt x="1551" y="491"/>
                  </a:lnTo>
                  <a:lnTo>
                    <a:pt x="1595" y="548"/>
                  </a:lnTo>
                  <a:lnTo>
                    <a:pt x="1633" y="611"/>
                  </a:lnTo>
                  <a:lnTo>
                    <a:pt x="1664" y="677"/>
                  </a:lnTo>
                  <a:lnTo>
                    <a:pt x="1690" y="746"/>
                  </a:lnTo>
                  <a:lnTo>
                    <a:pt x="1708" y="818"/>
                  </a:lnTo>
                  <a:lnTo>
                    <a:pt x="1720" y="893"/>
                  </a:lnTo>
                  <a:lnTo>
                    <a:pt x="1724" y="970"/>
                  </a:lnTo>
                  <a:lnTo>
                    <a:pt x="1724" y="2155"/>
                  </a:lnTo>
                  <a:lnTo>
                    <a:pt x="1720" y="2232"/>
                  </a:lnTo>
                  <a:lnTo>
                    <a:pt x="1708" y="2308"/>
                  </a:lnTo>
                  <a:lnTo>
                    <a:pt x="1690" y="2380"/>
                  </a:lnTo>
                  <a:lnTo>
                    <a:pt x="1664" y="2449"/>
                  </a:lnTo>
                  <a:lnTo>
                    <a:pt x="1633" y="2515"/>
                  </a:lnTo>
                  <a:lnTo>
                    <a:pt x="1595" y="2578"/>
                  </a:lnTo>
                  <a:lnTo>
                    <a:pt x="1551" y="2635"/>
                  </a:lnTo>
                  <a:lnTo>
                    <a:pt x="1503" y="2689"/>
                  </a:lnTo>
                  <a:lnTo>
                    <a:pt x="1449" y="2737"/>
                  </a:lnTo>
                  <a:lnTo>
                    <a:pt x="1390" y="2780"/>
                  </a:lnTo>
                  <a:lnTo>
                    <a:pt x="1329" y="2818"/>
                  </a:lnTo>
                  <a:lnTo>
                    <a:pt x="1262" y="2850"/>
                  </a:lnTo>
                  <a:lnTo>
                    <a:pt x="1194" y="2876"/>
                  </a:lnTo>
                  <a:lnTo>
                    <a:pt x="1121" y="2894"/>
                  </a:lnTo>
                  <a:lnTo>
                    <a:pt x="1046" y="2906"/>
                  </a:lnTo>
                  <a:lnTo>
                    <a:pt x="969" y="2910"/>
                  </a:lnTo>
                  <a:lnTo>
                    <a:pt x="893" y="2906"/>
                  </a:lnTo>
                  <a:lnTo>
                    <a:pt x="817" y="2894"/>
                  </a:lnTo>
                  <a:lnTo>
                    <a:pt x="745" y="2876"/>
                  </a:lnTo>
                  <a:lnTo>
                    <a:pt x="676" y="2850"/>
                  </a:lnTo>
                  <a:lnTo>
                    <a:pt x="610" y="2818"/>
                  </a:lnTo>
                  <a:lnTo>
                    <a:pt x="548" y="2780"/>
                  </a:lnTo>
                  <a:lnTo>
                    <a:pt x="490" y="2737"/>
                  </a:lnTo>
                  <a:lnTo>
                    <a:pt x="436" y="2689"/>
                  </a:lnTo>
                  <a:lnTo>
                    <a:pt x="388" y="2635"/>
                  </a:lnTo>
                  <a:lnTo>
                    <a:pt x="345" y="2578"/>
                  </a:lnTo>
                  <a:lnTo>
                    <a:pt x="307" y="2515"/>
                  </a:lnTo>
                  <a:lnTo>
                    <a:pt x="275" y="2449"/>
                  </a:lnTo>
                  <a:lnTo>
                    <a:pt x="249" y="2380"/>
                  </a:lnTo>
                  <a:lnTo>
                    <a:pt x="231" y="2308"/>
                  </a:lnTo>
                  <a:lnTo>
                    <a:pt x="219" y="2232"/>
                  </a:lnTo>
                  <a:lnTo>
                    <a:pt x="215" y="2155"/>
                  </a:lnTo>
                  <a:lnTo>
                    <a:pt x="215" y="9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438941" y="2123209"/>
            <a:ext cx="7817679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sz="6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Open Sans" panose="020B0606030504020204" pitchFamily="34" charset="0"/>
              </a:rPr>
              <a:t>需求规格说明</a:t>
            </a:r>
            <a:endParaRPr lang="zh-CN" sz="6000" spc="600" dirty="0">
              <a:solidFill>
                <a:schemeClr val="tx1">
                  <a:lumMod val="85000"/>
                  <a:lumOff val="1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Open Sans" panose="020B060603050402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423150" y="4444365"/>
            <a:ext cx="2832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项目：线上商城系统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  <p:bldP spid="23" grpId="0" animBg="1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393448" y="813024"/>
            <a:ext cx="4386711" cy="460374"/>
            <a:chOff x="2754020" y="1756981"/>
            <a:chExt cx="3471287" cy="364303"/>
          </a:xfrm>
        </p:grpSpPr>
        <p:grpSp>
          <p:nvGrpSpPr>
            <p:cNvPr id="28" name="组合 27"/>
            <p:cNvGrpSpPr>
              <a:grpSpLocks noChangeAspect="1"/>
            </p:cNvGrpSpPr>
            <p:nvPr/>
          </p:nvGrpSpPr>
          <p:grpSpPr>
            <a:xfrm>
              <a:off x="2754020" y="1862533"/>
              <a:ext cx="144000" cy="168786"/>
              <a:chOff x="758562" y="2561597"/>
              <a:chExt cx="423517" cy="496415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>
                  <a:gd name="connsiteX0" fmla="*/ 11430 w 400050"/>
                  <a:gd name="connsiteY0" fmla="*/ 346710 h 457200"/>
                  <a:gd name="connsiteX1" fmla="*/ 0 w 400050"/>
                  <a:gd name="connsiteY1" fmla="*/ 102870 h 457200"/>
                  <a:gd name="connsiteX2" fmla="*/ 194310 w 400050"/>
                  <a:gd name="connsiteY2" fmla="*/ 0 h 457200"/>
                  <a:gd name="connsiteX3" fmla="*/ 400050 w 400050"/>
                  <a:gd name="connsiteY3" fmla="*/ 100965 h 457200"/>
                  <a:gd name="connsiteX4" fmla="*/ 398145 w 400050"/>
                  <a:gd name="connsiteY4" fmla="*/ 342900 h 457200"/>
                  <a:gd name="connsiteX5" fmla="*/ 200025 w 400050"/>
                  <a:gd name="connsiteY5" fmla="*/ 457200 h 457200"/>
                  <a:gd name="connsiteX6" fmla="*/ 11430 w 400050"/>
                  <a:gd name="connsiteY6" fmla="*/ 34671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45720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>
                  <a:gd name="connsiteX0" fmla="*/ 53340 w 161925"/>
                  <a:gd name="connsiteY0" fmla="*/ 0 h 102870"/>
                  <a:gd name="connsiteX1" fmla="*/ 0 w 161925"/>
                  <a:gd name="connsiteY1" fmla="*/ 100965 h 102870"/>
                  <a:gd name="connsiteX2" fmla="*/ 112395 w 161925"/>
                  <a:gd name="connsiteY2" fmla="*/ 102870 h 102870"/>
                  <a:gd name="connsiteX3" fmla="*/ 161925 w 161925"/>
                  <a:gd name="connsiteY3" fmla="*/ 26670 h 102870"/>
                  <a:gd name="connsiteX4" fmla="*/ 53340 w 161925"/>
                  <a:gd name="connsiteY4" fmla="*/ 0 h 102870"/>
                  <a:gd name="connsiteX0-1" fmla="*/ 71987 w 161925"/>
                  <a:gd name="connsiteY0-2" fmla="*/ 0 h 126282"/>
                  <a:gd name="connsiteX1-3" fmla="*/ 0 w 161925"/>
                  <a:gd name="connsiteY1-4" fmla="*/ 124377 h 126282"/>
                  <a:gd name="connsiteX2-5" fmla="*/ 112395 w 161925"/>
                  <a:gd name="connsiteY2-6" fmla="*/ 126282 h 126282"/>
                  <a:gd name="connsiteX3-7" fmla="*/ 161925 w 161925"/>
                  <a:gd name="connsiteY3-8" fmla="*/ 50082 h 126282"/>
                  <a:gd name="connsiteX4-9" fmla="*/ 71987 w 161925"/>
                  <a:gd name="connsiteY4-10" fmla="*/ 0 h 126282"/>
                  <a:gd name="connsiteX0-11" fmla="*/ 71987 w 172492"/>
                  <a:gd name="connsiteY0-12" fmla="*/ 0 h 126282"/>
                  <a:gd name="connsiteX1-13" fmla="*/ 0 w 172492"/>
                  <a:gd name="connsiteY1-14" fmla="*/ 124377 h 126282"/>
                  <a:gd name="connsiteX2-15" fmla="*/ 112395 w 172492"/>
                  <a:gd name="connsiteY2-16" fmla="*/ 126282 h 126282"/>
                  <a:gd name="connsiteX3-17" fmla="*/ 172492 w 172492"/>
                  <a:gd name="connsiteY3-18" fmla="*/ 42002 h 126282"/>
                  <a:gd name="connsiteX4-19" fmla="*/ 71987 w 172492"/>
                  <a:gd name="connsiteY4-20" fmla="*/ 0 h 1262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2492" h="126282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>
                  <a:gd name="connsiteX0" fmla="*/ 0 w 754380"/>
                  <a:gd name="connsiteY0" fmla="*/ 266700 h 906780"/>
                  <a:gd name="connsiteX1" fmla="*/ 251460 w 754380"/>
                  <a:gd name="connsiteY1" fmla="*/ 906780 h 906780"/>
                  <a:gd name="connsiteX2" fmla="*/ 754380 w 754380"/>
                  <a:gd name="connsiteY2" fmla="*/ 0 h 906780"/>
                  <a:gd name="connsiteX3" fmla="*/ 0 w 754380"/>
                  <a:gd name="connsiteY3" fmla="*/ 266700 h 906780"/>
                  <a:gd name="connsiteX0-1" fmla="*/ 0 w 754380"/>
                  <a:gd name="connsiteY0-2" fmla="*/ 266700 h 952500"/>
                  <a:gd name="connsiteX1-3" fmla="*/ 274320 w 754380"/>
                  <a:gd name="connsiteY1-4" fmla="*/ 952500 h 952500"/>
                  <a:gd name="connsiteX2-5" fmla="*/ 754380 w 754380"/>
                  <a:gd name="connsiteY2-6" fmla="*/ 0 h 952500"/>
                  <a:gd name="connsiteX3-7" fmla="*/ 0 w 754380"/>
                  <a:gd name="connsiteY3-8" fmla="*/ 266700 h 952500"/>
                  <a:gd name="connsiteX0-9" fmla="*/ 0 w 948690"/>
                  <a:gd name="connsiteY0-10" fmla="*/ 468630 h 1154430"/>
                  <a:gd name="connsiteX1-11" fmla="*/ 274320 w 948690"/>
                  <a:gd name="connsiteY1-12" fmla="*/ 1154430 h 1154430"/>
                  <a:gd name="connsiteX2-13" fmla="*/ 948690 w 948690"/>
                  <a:gd name="connsiteY2-14" fmla="*/ 0 h 1154430"/>
                  <a:gd name="connsiteX3-15" fmla="*/ 0 w 948690"/>
                  <a:gd name="connsiteY3-16" fmla="*/ 468630 h 115443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948690" h="115443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>
                  <a:gd name="connsiteX0" fmla="*/ 0 w 278130"/>
                  <a:gd name="connsiteY0" fmla="*/ 0 h 1032510"/>
                  <a:gd name="connsiteX1" fmla="*/ 87630 w 278130"/>
                  <a:gd name="connsiteY1" fmla="*/ 1032510 h 1032510"/>
                  <a:gd name="connsiteX2" fmla="*/ 278130 w 278130"/>
                  <a:gd name="connsiteY2" fmla="*/ 674370 h 1032510"/>
                  <a:gd name="connsiteX3" fmla="*/ 0 w 278130"/>
                  <a:gd name="connsiteY3" fmla="*/ 0 h 1032510"/>
                  <a:gd name="connsiteX0-1" fmla="*/ 0 w 262890"/>
                  <a:gd name="connsiteY0-2" fmla="*/ 0 h 1032510"/>
                  <a:gd name="connsiteX1-3" fmla="*/ 87630 w 262890"/>
                  <a:gd name="connsiteY1-4" fmla="*/ 1032510 h 1032510"/>
                  <a:gd name="connsiteX2-5" fmla="*/ 262890 w 262890"/>
                  <a:gd name="connsiteY2-6" fmla="*/ 685800 h 1032510"/>
                  <a:gd name="connsiteX3-7" fmla="*/ 0 w 262890"/>
                  <a:gd name="connsiteY3-8" fmla="*/ 0 h 1032510"/>
                  <a:gd name="connsiteX0-9" fmla="*/ 0 w 274320"/>
                  <a:gd name="connsiteY0-10" fmla="*/ 0 h 1032510"/>
                  <a:gd name="connsiteX1-11" fmla="*/ 87630 w 274320"/>
                  <a:gd name="connsiteY1-12" fmla="*/ 1032510 h 1032510"/>
                  <a:gd name="connsiteX2-13" fmla="*/ 274320 w 274320"/>
                  <a:gd name="connsiteY2-14" fmla="*/ 704850 h 1032510"/>
                  <a:gd name="connsiteX3-15" fmla="*/ 0 w 274320"/>
                  <a:gd name="connsiteY3-16" fmla="*/ 0 h 1032510"/>
                  <a:gd name="connsiteX0-17" fmla="*/ 0 w 278130"/>
                  <a:gd name="connsiteY0-18" fmla="*/ 0 h 1032510"/>
                  <a:gd name="connsiteX1-19" fmla="*/ 87630 w 278130"/>
                  <a:gd name="connsiteY1-20" fmla="*/ 1032510 h 1032510"/>
                  <a:gd name="connsiteX2-21" fmla="*/ 278130 w 278130"/>
                  <a:gd name="connsiteY2-22" fmla="*/ 691515 h 1032510"/>
                  <a:gd name="connsiteX3-23" fmla="*/ 0 w 278130"/>
                  <a:gd name="connsiteY3-24" fmla="*/ 0 h 10325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78130" h="103251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>
                  <a:gd name="connsiteX0" fmla="*/ 0 w 1798320"/>
                  <a:gd name="connsiteY0" fmla="*/ 342900 h 797560"/>
                  <a:gd name="connsiteX1" fmla="*/ 833120 w 1798320"/>
                  <a:gd name="connsiteY1" fmla="*/ 797560 h 797560"/>
                  <a:gd name="connsiteX2" fmla="*/ 1798320 w 1798320"/>
                  <a:gd name="connsiteY2" fmla="*/ 317500 h 797560"/>
                  <a:gd name="connsiteX3" fmla="*/ 1231900 w 1798320"/>
                  <a:gd name="connsiteY3" fmla="*/ 27940 h 797560"/>
                  <a:gd name="connsiteX4" fmla="*/ 203200 w 1798320"/>
                  <a:gd name="connsiteY4" fmla="*/ 0 h 797560"/>
                  <a:gd name="connsiteX5" fmla="*/ 0 w 1798320"/>
                  <a:gd name="connsiteY5" fmla="*/ 342900 h 797560"/>
                  <a:gd name="connsiteX0-1" fmla="*/ 0 w 1798320"/>
                  <a:gd name="connsiteY0-2" fmla="*/ 342900 h 797560"/>
                  <a:gd name="connsiteX1-3" fmla="*/ 833120 w 1798320"/>
                  <a:gd name="connsiteY1-4" fmla="*/ 797560 h 797560"/>
                  <a:gd name="connsiteX2-5" fmla="*/ 1798320 w 1798320"/>
                  <a:gd name="connsiteY2-6" fmla="*/ 317500 h 797560"/>
                  <a:gd name="connsiteX3-7" fmla="*/ 1237615 w 1798320"/>
                  <a:gd name="connsiteY3-8" fmla="*/ 18415 h 797560"/>
                  <a:gd name="connsiteX4-9" fmla="*/ 203200 w 1798320"/>
                  <a:gd name="connsiteY4-10" fmla="*/ 0 h 797560"/>
                  <a:gd name="connsiteX5-11" fmla="*/ 0 w 1798320"/>
                  <a:gd name="connsiteY5-12" fmla="*/ 342900 h 797560"/>
                  <a:gd name="connsiteX0-13" fmla="*/ 0 w 1802130"/>
                  <a:gd name="connsiteY0-14" fmla="*/ 342900 h 797560"/>
                  <a:gd name="connsiteX1-15" fmla="*/ 833120 w 1802130"/>
                  <a:gd name="connsiteY1-16" fmla="*/ 797560 h 797560"/>
                  <a:gd name="connsiteX2-17" fmla="*/ 1802130 w 1802130"/>
                  <a:gd name="connsiteY2-18" fmla="*/ 311785 h 797560"/>
                  <a:gd name="connsiteX3-19" fmla="*/ 1237615 w 1802130"/>
                  <a:gd name="connsiteY3-20" fmla="*/ 18415 h 797560"/>
                  <a:gd name="connsiteX4-21" fmla="*/ 203200 w 1802130"/>
                  <a:gd name="connsiteY4-22" fmla="*/ 0 h 797560"/>
                  <a:gd name="connsiteX5-23" fmla="*/ 0 w 1802130"/>
                  <a:gd name="connsiteY5-24" fmla="*/ 342900 h 797560"/>
                  <a:gd name="connsiteX0-25" fmla="*/ 0 w 1807845"/>
                  <a:gd name="connsiteY0-26" fmla="*/ 342900 h 797560"/>
                  <a:gd name="connsiteX1-27" fmla="*/ 833120 w 1807845"/>
                  <a:gd name="connsiteY1-28" fmla="*/ 797560 h 797560"/>
                  <a:gd name="connsiteX2-29" fmla="*/ 1807845 w 1807845"/>
                  <a:gd name="connsiteY2-30" fmla="*/ 307975 h 797560"/>
                  <a:gd name="connsiteX3-31" fmla="*/ 1237615 w 1807845"/>
                  <a:gd name="connsiteY3-32" fmla="*/ 18415 h 797560"/>
                  <a:gd name="connsiteX4-33" fmla="*/ 203200 w 1807845"/>
                  <a:gd name="connsiteY4-34" fmla="*/ 0 h 797560"/>
                  <a:gd name="connsiteX5-35" fmla="*/ 0 w 1807845"/>
                  <a:gd name="connsiteY5-36" fmla="*/ 342900 h 7975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807845" h="79756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>
                  <a:gd name="connsiteX0" fmla="*/ 551180 w 574040"/>
                  <a:gd name="connsiteY0" fmla="*/ 0 h 1056640"/>
                  <a:gd name="connsiteX1" fmla="*/ 574040 w 574040"/>
                  <a:gd name="connsiteY1" fmla="*/ 1056640 h 1056640"/>
                  <a:gd name="connsiteX2" fmla="*/ 0 w 574040"/>
                  <a:gd name="connsiteY2" fmla="*/ 769620 h 1056640"/>
                  <a:gd name="connsiteX3" fmla="*/ 551180 w 574040"/>
                  <a:gd name="connsiteY3" fmla="*/ 0 h 105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040" h="105664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980021" y="1756981"/>
              <a:ext cx="3245286" cy="3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01</a:t>
              </a:r>
              <a:r>
                <a:rPr lang="en-US" altLang="zh-CN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  </a:t>
              </a:r>
              <a:r>
                <a:rPr lang="zh-CN" altLang="en-US" sz="2400" b="1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应用目标</a:t>
              </a:r>
              <a:endParaRPr lang="zh-CN" altLang="en-US" sz="2400" b="1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9123" y="1941850"/>
            <a:ext cx="4386711" cy="460374"/>
            <a:chOff x="2774909" y="3362012"/>
            <a:chExt cx="3471287" cy="364303"/>
          </a:xfrm>
        </p:grpSpPr>
        <p:grpSp>
          <p:nvGrpSpPr>
            <p:cNvPr id="43" name="组合 42"/>
            <p:cNvGrpSpPr>
              <a:grpSpLocks noChangeAspect="1"/>
            </p:cNvGrpSpPr>
            <p:nvPr/>
          </p:nvGrpSpPr>
          <p:grpSpPr>
            <a:xfrm>
              <a:off x="2774909" y="3467564"/>
              <a:ext cx="144000" cy="168786"/>
              <a:chOff x="758562" y="2561597"/>
              <a:chExt cx="423517" cy="496415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>
                  <a:gd name="connsiteX0" fmla="*/ 11430 w 400050"/>
                  <a:gd name="connsiteY0" fmla="*/ 346710 h 457200"/>
                  <a:gd name="connsiteX1" fmla="*/ 0 w 400050"/>
                  <a:gd name="connsiteY1" fmla="*/ 102870 h 457200"/>
                  <a:gd name="connsiteX2" fmla="*/ 194310 w 400050"/>
                  <a:gd name="connsiteY2" fmla="*/ 0 h 457200"/>
                  <a:gd name="connsiteX3" fmla="*/ 400050 w 400050"/>
                  <a:gd name="connsiteY3" fmla="*/ 100965 h 457200"/>
                  <a:gd name="connsiteX4" fmla="*/ 398145 w 400050"/>
                  <a:gd name="connsiteY4" fmla="*/ 342900 h 457200"/>
                  <a:gd name="connsiteX5" fmla="*/ 200025 w 400050"/>
                  <a:gd name="connsiteY5" fmla="*/ 457200 h 457200"/>
                  <a:gd name="connsiteX6" fmla="*/ 11430 w 400050"/>
                  <a:gd name="connsiteY6" fmla="*/ 34671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45720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>
                  <a:gd name="connsiteX0" fmla="*/ 53340 w 161925"/>
                  <a:gd name="connsiteY0" fmla="*/ 0 h 102870"/>
                  <a:gd name="connsiteX1" fmla="*/ 0 w 161925"/>
                  <a:gd name="connsiteY1" fmla="*/ 100965 h 102870"/>
                  <a:gd name="connsiteX2" fmla="*/ 112395 w 161925"/>
                  <a:gd name="connsiteY2" fmla="*/ 102870 h 102870"/>
                  <a:gd name="connsiteX3" fmla="*/ 161925 w 161925"/>
                  <a:gd name="connsiteY3" fmla="*/ 26670 h 102870"/>
                  <a:gd name="connsiteX4" fmla="*/ 53340 w 161925"/>
                  <a:gd name="connsiteY4" fmla="*/ 0 h 102870"/>
                  <a:gd name="connsiteX0-1" fmla="*/ 71987 w 161925"/>
                  <a:gd name="connsiteY0-2" fmla="*/ 0 h 126282"/>
                  <a:gd name="connsiteX1-3" fmla="*/ 0 w 161925"/>
                  <a:gd name="connsiteY1-4" fmla="*/ 124377 h 126282"/>
                  <a:gd name="connsiteX2-5" fmla="*/ 112395 w 161925"/>
                  <a:gd name="connsiteY2-6" fmla="*/ 126282 h 126282"/>
                  <a:gd name="connsiteX3-7" fmla="*/ 161925 w 161925"/>
                  <a:gd name="connsiteY3-8" fmla="*/ 50082 h 126282"/>
                  <a:gd name="connsiteX4-9" fmla="*/ 71987 w 161925"/>
                  <a:gd name="connsiteY4-10" fmla="*/ 0 h 126282"/>
                  <a:gd name="connsiteX0-11" fmla="*/ 71987 w 172492"/>
                  <a:gd name="connsiteY0-12" fmla="*/ 0 h 126282"/>
                  <a:gd name="connsiteX1-13" fmla="*/ 0 w 172492"/>
                  <a:gd name="connsiteY1-14" fmla="*/ 124377 h 126282"/>
                  <a:gd name="connsiteX2-15" fmla="*/ 112395 w 172492"/>
                  <a:gd name="connsiteY2-16" fmla="*/ 126282 h 126282"/>
                  <a:gd name="connsiteX3-17" fmla="*/ 172492 w 172492"/>
                  <a:gd name="connsiteY3-18" fmla="*/ 42002 h 126282"/>
                  <a:gd name="connsiteX4-19" fmla="*/ 71987 w 172492"/>
                  <a:gd name="connsiteY4-20" fmla="*/ 0 h 1262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2492" h="126282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>
                  <a:gd name="connsiteX0" fmla="*/ 0 w 754380"/>
                  <a:gd name="connsiteY0" fmla="*/ 266700 h 906780"/>
                  <a:gd name="connsiteX1" fmla="*/ 251460 w 754380"/>
                  <a:gd name="connsiteY1" fmla="*/ 906780 h 906780"/>
                  <a:gd name="connsiteX2" fmla="*/ 754380 w 754380"/>
                  <a:gd name="connsiteY2" fmla="*/ 0 h 906780"/>
                  <a:gd name="connsiteX3" fmla="*/ 0 w 754380"/>
                  <a:gd name="connsiteY3" fmla="*/ 266700 h 906780"/>
                  <a:gd name="connsiteX0-1" fmla="*/ 0 w 754380"/>
                  <a:gd name="connsiteY0-2" fmla="*/ 266700 h 952500"/>
                  <a:gd name="connsiteX1-3" fmla="*/ 274320 w 754380"/>
                  <a:gd name="connsiteY1-4" fmla="*/ 952500 h 952500"/>
                  <a:gd name="connsiteX2-5" fmla="*/ 754380 w 754380"/>
                  <a:gd name="connsiteY2-6" fmla="*/ 0 h 952500"/>
                  <a:gd name="connsiteX3-7" fmla="*/ 0 w 754380"/>
                  <a:gd name="connsiteY3-8" fmla="*/ 266700 h 952500"/>
                  <a:gd name="connsiteX0-9" fmla="*/ 0 w 948690"/>
                  <a:gd name="connsiteY0-10" fmla="*/ 468630 h 1154430"/>
                  <a:gd name="connsiteX1-11" fmla="*/ 274320 w 948690"/>
                  <a:gd name="connsiteY1-12" fmla="*/ 1154430 h 1154430"/>
                  <a:gd name="connsiteX2-13" fmla="*/ 948690 w 948690"/>
                  <a:gd name="connsiteY2-14" fmla="*/ 0 h 1154430"/>
                  <a:gd name="connsiteX3-15" fmla="*/ 0 w 948690"/>
                  <a:gd name="connsiteY3-16" fmla="*/ 468630 h 115443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948690" h="115443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>
                  <a:gd name="connsiteX0" fmla="*/ 0 w 278130"/>
                  <a:gd name="connsiteY0" fmla="*/ 0 h 1032510"/>
                  <a:gd name="connsiteX1" fmla="*/ 87630 w 278130"/>
                  <a:gd name="connsiteY1" fmla="*/ 1032510 h 1032510"/>
                  <a:gd name="connsiteX2" fmla="*/ 278130 w 278130"/>
                  <a:gd name="connsiteY2" fmla="*/ 674370 h 1032510"/>
                  <a:gd name="connsiteX3" fmla="*/ 0 w 278130"/>
                  <a:gd name="connsiteY3" fmla="*/ 0 h 1032510"/>
                  <a:gd name="connsiteX0-1" fmla="*/ 0 w 262890"/>
                  <a:gd name="connsiteY0-2" fmla="*/ 0 h 1032510"/>
                  <a:gd name="connsiteX1-3" fmla="*/ 87630 w 262890"/>
                  <a:gd name="connsiteY1-4" fmla="*/ 1032510 h 1032510"/>
                  <a:gd name="connsiteX2-5" fmla="*/ 262890 w 262890"/>
                  <a:gd name="connsiteY2-6" fmla="*/ 685800 h 1032510"/>
                  <a:gd name="connsiteX3-7" fmla="*/ 0 w 262890"/>
                  <a:gd name="connsiteY3-8" fmla="*/ 0 h 1032510"/>
                  <a:gd name="connsiteX0-9" fmla="*/ 0 w 274320"/>
                  <a:gd name="connsiteY0-10" fmla="*/ 0 h 1032510"/>
                  <a:gd name="connsiteX1-11" fmla="*/ 87630 w 274320"/>
                  <a:gd name="connsiteY1-12" fmla="*/ 1032510 h 1032510"/>
                  <a:gd name="connsiteX2-13" fmla="*/ 274320 w 274320"/>
                  <a:gd name="connsiteY2-14" fmla="*/ 704850 h 1032510"/>
                  <a:gd name="connsiteX3-15" fmla="*/ 0 w 274320"/>
                  <a:gd name="connsiteY3-16" fmla="*/ 0 h 1032510"/>
                  <a:gd name="connsiteX0-17" fmla="*/ 0 w 278130"/>
                  <a:gd name="connsiteY0-18" fmla="*/ 0 h 1032510"/>
                  <a:gd name="connsiteX1-19" fmla="*/ 87630 w 278130"/>
                  <a:gd name="connsiteY1-20" fmla="*/ 1032510 h 1032510"/>
                  <a:gd name="connsiteX2-21" fmla="*/ 278130 w 278130"/>
                  <a:gd name="connsiteY2-22" fmla="*/ 691515 h 1032510"/>
                  <a:gd name="connsiteX3-23" fmla="*/ 0 w 278130"/>
                  <a:gd name="connsiteY3-24" fmla="*/ 0 h 10325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78130" h="103251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>
                  <a:gd name="connsiteX0" fmla="*/ 0 w 1798320"/>
                  <a:gd name="connsiteY0" fmla="*/ 342900 h 797560"/>
                  <a:gd name="connsiteX1" fmla="*/ 833120 w 1798320"/>
                  <a:gd name="connsiteY1" fmla="*/ 797560 h 797560"/>
                  <a:gd name="connsiteX2" fmla="*/ 1798320 w 1798320"/>
                  <a:gd name="connsiteY2" fmla="*/ 317500 h 797560"/>
                  <a:gd name="connsiteX3" fmla="*/ 1231900 w 1798320"/>
                  <a:gd name="connsiteY3" fmla="*/ 27940 h 797560"/>
                  <a:gd name="connsiteX4" fmla="*/ 203200 w 1798320"/>
                  <a:gd name="connsiteY4" fmla="*/ 0 h 797560"/>
                  <a:gd name="connsiteX5" fmla="*/ 0 w 1798320"/>
                  <a:gd name="connsiteY5" fmla="*/ 342900 h 797560"/>
                  <a:gd name="connsiteX0-1" fmla="*/ 0 w 1798320"/>
                  <a:gd name="connsiteY0-2" fmla="*/ 342900 h 797560"/>
                  <a:gd name="connsiteX1-3" fmla="*/ 833120 w 1798320"/>
                  <a:gd name="connsiteY1-4" fmla="*/ 797560 h 797560"/>
                  <a:gd name="connsiteX2-5" fmla="*/ 1798320 w 1798320"/>
                  <a:gd name="connsiteY2-6" fmla="*/ 317500 h 797560"/>
                  <a:gd name="connsiteX3-7" fmla="*/ 1237615 w 1798320"/>
                  <a:gd name="connsiteY3-8" fmla="*/ 18415 h 797560"/>
                  <a:gd name="connsiteX4-9" fmla="*/ 203200 w 1798320"/>
                  <a:gd name="connsiteY4-10" fmla="*/ 0 h 797560"/>
                  <a:gd name="connsiteX5-11" fmla="*/ 0 w 1798320"/>
                  <a:gd name="connsiteY5-12" fmla="*/ 342900 h 797560"/>
                  <a:gd name="connsiteX0-13" fmla="*/ 0 w 1802130"/>
                  <a:gd name="connsiteY0-14" fmla="*/ 342900 h 797560"/>
                  <a:gd name="connsiteX1-15" fmla="*/ 833120 w 1802130"/>
                  <a:gd name="connsiteY1-16" fmla="*/ 797560 h 797560"/>
                  <a:gd name="connsiteX2-17" fmla="*/ 1802130 w 1802130"/>
                  <a:gd name="connsiteY2-18" fmla="*/ 311785 h 797560"/>
                  <a:gd name="connsiteX3-19" fmla="*/ 1237615 w 1802130"/>
                  <a:gd name="connsiteY3-20" fmla="*/ 18415 h 797560"/>
                  <a:gd name="connsiteX4-21" fmla="*/ 203200 w 1802130"/>
                  <a:gd name="connsiteY4-22" fmla="*/ 0 h 797560"/>
                  <a:gd name="connsiteX5-23" fmla="*/ 0 w 1802130"/>
                  <a:gd name="connsiteY5-24" fmla="*/ 342900 h 797560"/>
                  <a:gd name="connsiteX0-25" fmla="*/ 0 w 1807845"/>
                  <a:gd name="connsiteY0-26" fmla="*/ 342900 h 797560"/>
                  <a:gd name="connsiteX1-27" fmla="*/ 833120 w 1807845"/>
                  <a:gd name="connsiteY1-28" fmla="*/ 797560 h 797560"/>
                  <a:gd name="connsiteX2-29" fmla="*/ 1807845 w 1807845"/>
                  <a:gd name="connsiteY2-30" fmla="*/ 307975 h 797560"/>
                  <a:gd name="connsiteX3-31" fmla="*/ 1237615 w 1807845"/>
                  <a:gd name="connsiteY3-32" fmla="*/ 18415 h 797560"/>
                  <a:gd name="connsiteX4-33" fmla="*/ 203200 w 1807845"/>
                  <a:gd name="connsiteY4-34" fmla="*/ 0 h 797560"/>
                  <a:gd name="connsiteX5-35" fmla="*/ 0 w 1807845"/>
                  <a:gd name="connsiteY5-36" fmla="*/ 342900 h 7975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807845" h="79756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>
                  <a:gd name="connsiteX0" fmla="*/ 551180 w 574040"/>
                  <a:gd name="connsiteY0" fmla="*/ 0 h 1056640"/>
                  <a:gd name="connsiteX1" fmla="*/ 574040 w 574040"/>
                  <a:gd name="connsiteY1" fmla="*/ 1056640 h 1056640"/>
                  <a:gd name="connsiteX2" fmla="*/ 0 w 574040"/>
                  <a:gd name="connsiteY2" fmla="*/ 769620 h 1056640"/>
                  <a:gd name="connsiteX3" fmla="*/ 551180 w 574040"/>
                  <a:gd name="connsiteY3" fmla="*/ 0 h 105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040" h="105664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3000910" y="3362012"/>
              <a:ext cx="3245286" cy="3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02  </a:t>
              </a:r>
              <a:r>
                <a:rPr lang="zh-CN" altLang="en-US" sz="2400" b="1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与外部关系</a:t>
              </a:r>
              <a:endParaRPr lang="zh-CN" altLang="en-US" sz="2400" b="1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004871" y="4632207"/>
            <a:ext cx="4381631" cy="460374"/>
            <a:chOff x="2795798" y="4940493"/>
            <a:chExt cx="3467267" cy="364303"/>
          </a:xfrm>
        </p:grpSpPr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2795798" y="4940523"/>
              <a:ext cx="144000" cy="168786"/>
              <a:chOff x="758562" y="2561597"/>
              <a:chExt cx="423517" cy="496415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769620" y="2581275"/>
                <a:ext cx="400050" cy="457200"/>
              </a:xfrm>
              <a:custGeom>
                <a:avLst/>
                <a:gdLst>
                  <a:gd name="connsiteX0" fmla="*/ 11430 w 400050"/>
                  <a:gd name="connsiteY0" fmla="*/ 346710 h 457200"/>
                  <a:gd name="connsiteX1" fmla="*/ 0 w 400050"/>
                  <a:gd name="connsiteY1" fmla="*/ 102870 h 457200"/>
                  <a:gd name="connsiteX2" fmla="*/ 194310 w 400050"/>
                  <a:gd name="connsiteY2" fmla="*/ 0 h 457200"/>
                  <a:gd name="connsiteX3" fmla="*/ 400050 w 400050"/>
                  <a:gd name="connsiteY3" fmla="*/ 100965 h 457200"/>
                  <a:gd name="connsiteX4" fmla="*/ 398145 w 400050"/>
                  <a:gd name="connsiteY4" fmla="*/ 342900 h 457200"/>
                  <a:gd name="connsiteX5" fmla="*/ 200025 w 400050"/>
                  <a:gd name="connsiteY5" fmla="*/ 457200 h 457200"/>
                  <a:gd name="connsiteX6" fmla="*/ 11430 w 400050"/>
                  <a:gd name="connsiteY6" fmla="*/ 34671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457200">
                    <a:moveTo>
                      <a:pt x="11430" y="346710"/>
                    </a:moveTo>
                    <a:lnTo>
                      <a:pt x="0" y="102870"/>
                    </a:lnTo>
                    <a:lnTo>
                      <a:pt x="194310" y="0"/>
                    </a:lnTo>
                    <a:lnTo>
                      <a:pt x="400050" y="100965"/>
                    </a:lnTo>
                    <a:lnTo>
                      <a:pt x="398145" y="342900"/>
                    </a:lnTo>
                    <a:lnTo>
                      <a:pt x="200025" y="457200"/>
                    </a:lnTo>
                    <a:lnTo>
                      <a:pt x="11430" y="34671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819997" y="2563286"/>
                <a:ext cx="356155" cy="297401"/>
              </a:xfrm>
              <a:custGeom>
                <a:avLst/>
                <a:gdLst>
                  <a:gd name="connsiteX0" fmla="*/ 53340 w 161925"/>
                  <a:gd name="connsiteY0" fmla="*/ 0 h 102870"/>
                  <a:gd name="connsiteX1" fmla="*/ 0 w 161925"/>
                  <a:gd name="connsiteY1" fmla="*/ 100965 h 102870"/>
                  <a:gd name="connsiteX2" fmla="*/ 112395 w 161925"/>
                  <a:gd name="connsiteY2" fmla="*/ 102870 h 102870"/>
                  <a:gd name="connsiteX3" fmla="*/ 161925 w 161925"/>
                  <a:gd name="connsiteY3" fmla="*/ 26670 h 102870"/>
                  <a:gd name="connsiteX4" fmla="*/ 53340 w 161925"/>
                  <a:gd name="connsiteY4" fmla="*/ 0 h 102870"/>
                  <a:gd name="connsiteX0-1" fmla="*/ 71987 w 161925"/>
                  <a:gd name="connsiteY0-2" fmla="*/ 0 h 126282"/>
                  <a:gd name="connsiteX1-3" fmla="*/ 0 w 161925"/>
                  <a:gd name="connsiteY1-4" fmla="*/ 124377 h 126282"/>
                  <a:gd name="connsiteX2-5" fmla="*/ 112395 w 161925"/>
                  <a:gd name="connsiteY2-6" fmla="*/ 126282 h 126282"/>
                  <a:gd name="connsiteX3-7" fmla="*/ 161925 w 161925"/>
                  <a:gd name="connsiteY3-8" fmla="*/ 50082 h 126282"/>
                  <a:gd name="connsiteX4-9" fmla="*/ 71987 w 161925"/>
                  <a:gd name="connsiteY4-10" fmla="*/ 0 h 126282"/>
                  <a:gd name="connsiteX0-11" fmla="*/ 71987 w 172492"/>
                  <a:gd name="connsiteY0-12" fmla="*/ 0 h 126282"/>
                  <a:gd name="connsiteX1-13" fmla="*/ 0 w 172492"/>
                  <a:gd name="connsiteY1-14" fmla="*/ 124377 h 126282"/>
                  <a:gd name="connsiteX2-15" fmla="*/ 112395 w 172492"/>
                  <a:gd name="connsiteY2-16" fmla="*/ 126282 h 126282"/>
                  <a:gd name="connsiteX3-17" fmla="*/ 172492 w 172492"/>
                  <a:gd name="connsiteY3-18" fmla="*/ 42002 h 126282"/>
                  <a:gd name="connsiteX4-19" fmla="*/ 71987 w 172492"/>
                  <a:gd name="connsiteY4-20" fmla="*/ 0 h 1262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2492" h="126282">
                    <a:moveTo>
                      <a:pt x="71987" y="0"/>
                    </a:moveTo>
                    <a:lnTo>
                      <a:pt x="0" y="124377"/>
                    </a:lnTo>
                    <a:lnTo>
                      <a:pt x="112395" y="126282"/>
                    </a:lnTo>
                    <a:lnTo>
                      <a:pt x="172492" y="42002"/>
                    </a:lnTo>
                    <a:lnTo>
                      <a:pt x="71987" y="0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758562" y="2561597"/>
                <a:ext cx="213040" cy="295688"/>
              </a:xfrm>
              <a:custGeom>
                <a:avLst/>
                <a:gdLst>
                  <a:gd name="connsiteX0" fmla="*/ 0 w 754380"/>
                  <a:gd name="connsiteY0" fmla="*/ 266700 h 906780"/>
                  <a:gd name="connsiteX1" fmla="*/ 251460 w 754380"/>
                  <a:gd name="connsiteY1" fmla="*/ 906780 h 906780"/>
                  <a:gd name="connsiteX2" fmla="*/ 754380 w 754380"/>
                  <a:gd name="connsiteY2" fmla="*/ 0 h 906780"/>
                  <a:gd name="connsiteX3" fmla="*/ 0 w 754380"/>
                  <a:gd name="connsiteY3" fmla="*/ 266700 h 906780"/>
                  <a:gd name="connsiteX0-1" fmla="*/ 0 w 754380"/>
                  <a:gd name="connsiteY0-2" fmla="*/ 266700 h 952500"/>
                  <a:gd name="connsiteX1-3" fmla="*/ 274320 w 754380"/>
                  <a:gd name="connsiteY1-4" fmla="*/ 952500 h 952500"/>
                  <a:gd name="connsiteX2-5" fmla="*/ 754380 w 754380"/>
                  <a:gd name="connsiteY2-6" fmla="*/ 0 h 952500"/>
                  <a:gd name="connsiteX3-7" fmla="*/ 0 w 754380"/>
                  <a:gd name="connsiteY3-8" fmla="*/ 266700 h 952500"/>
                  <a:gd name="connsiteX0-9" fmla="*/ 0 w 948690"/>
                  <a:gd name="connsiteY0-10" fmla="*/ 468630 h 1154430"/>
                  <a:gd name="connsiteX1-11" fmla="*/ 274320 w 948690"/>
                  <a:gd name="connsiteY1-12" fmla="*/ 1154430 h 1154430"/>
                  <a:gd name="connsiteX2-13" fmla="*/ 948690 w 948690"/>
                  <a:gd name="connsiteY2-14" fmla="*/ 0 h 1154430"/>
                  <a:gd name="connsiteX3-15" fmla="*/ 0 w 948690"/>
                  <a:gd name="connsiteY3-16" fmla="*/ 468630 h 115443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948690" h="1154430">
                    <a:moveTo>
                      <a:pt x="0" y="468630"/>
                    </a:moveTo>
                    <a:lnTo>
                      <a:pt x="274320" y="1154430"/>
                    </a:lnTo>
                    <a:lnTo>
                      <a:pt x="948690" y="0"/>
                    </a:lnTo>
                    <a:lnTo>
                      <a:pt x="0" y="46863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758562" y="2680186"/>
                <a:ext cx="62457" cy="264460"/>
              </a:xfrm>
              <a:custGeom>
                <a:avLst/>
                <a:gdLst>
                  <a:gd name="connsiteX0" fmla="*/ 0 w 278130"/>
                  <a:gd name="connsiteY0" fmla="*/ 0 h 1032510"/>
                  <a:gd name="connsiteX1" fmla="*/ 87630 w 278130"/>
                  <a:gd name="connsiteY1" fmla="*/ 1032510 h 1032510"/>
                  <a:gd name="connsiteX2" fmla="*/ 278130 w 278130"/>
                  <a:gd name="connsiteY2" fmla="*/ 674370 h 1032510"/>
                  <a:gd name="connsiteX3" fmla="*/ 0 w 278130"/>
                  <a:gd name="connsiteY3" fmla="*/ 0 h 1032510"/>
                  <a:gd name="connsiteX0-1" fmla="*/ 0 w 262890"/>
                  <a:gd name="connsiteY0-2" fmla="*/ 0 h 1032510"/>
                  <a:gd name="connsiteX1-3" fmla="*/ 87630 w 262890"/>
                  <a:gd name="connsiteY1-4" fmla="*/ 1032510 h 1032510"/>
                  <a:gd name="connsiteX2-5" fmla="*/ 262890 w 262890"/>
                  <a:gd name="connsiteY2-6" fmla="*/ 685800 h 1032510"/>
                  <a:gd name="connsiteX3-7" fmla="*/ 0 w 262890"/>
                  <a:gd name="connsiteY3-8" fmla="*/ 0 h 1032510"/>
                  <a:gd name="connsiteX0-9" fmla="*/ 0 w 274320"/>
                  <a:gd name="connsiteY0-10" fmla="*/ 0 h 1032510"/>
                  <a:gd name="connsiteX1-11" fmla="*/ 87630 w 274320"/>
                  <a:gd name="connsiteY1-12" fmla="*/ 1032510 h 1032510"/>
                  <a:gd name="connsiteX2-13" fmla="*/ 274320 w 274320"/>
                  <a:gd name="connsiteY2-14" fmla="*/ 704850 h 1032510"/>
                  <a:gd name="connsiteX3-15" fmla="*/ 0 w 274320"/>
                  <a:gd name="connsiteY3-16" fmla="*/ 0 h 1032510"/>
                  <a:gd name="connsiteX0-17" fmla="*/ 0 w 278130"/>
                  <a:gd name="connsiteY0-18" fmla="*/ 0 h 1032510"/>
                  <a:gd name="connsiteX1-19" fmla="*/ 87630 w 278130"/>
                  <a:gd name="connsiteY1-20" fmla="*/ 1032510 h 1032510"/>
                  <a:gd name="connsiteX2-21" fmla="*/ 278130 w 278130"/>
                  <a:gd name="connsiteY2-22" fmla="*/ 691515 h 1032510"/>
                  <a:gd name="connsiteX3-23" fmla="*/ 0 w 278130"/>
                  <a:gd name="connsiteY3-24" fmla="*/ 0 h 103251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78130" h="1032510">
                    <a:moveTo>
                      <a:pt x="0" y="0"/>
                    </a:moveTo>
                    <a:lnTo>
                      <a:pt x="87630" y="1032510"/>
                    </a:lnTo>
                    <a:lnTo>
                      <a:pt x="278130" y="691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776106" y="2853730"/>
                <a:ext cx="405973" cy="204282"/>
              </a:xfrm>
              <a:custGeom>
                <a:avLst/>
                <a:gdLst>
                  <a:gd name="connsiteX0" fmla="*/ 0 w 1798320"/>
                  <a:gd name="connsiteY0" fmla="*/ 342900 h 797560"/>
                  <a:gd name="connsiteX1" fmla="*/ 833120 w 1798320"/>
                  <a:gd name="connsiteY1" fmla="*/ 797560 h 797560"/>
                  <a:gd name="connsiteX2" fmla="*/ 1798320 w 1798320"/>
                  <a:gd name="connsiteY2" fmla="*/ 317500 h 797560"/>
                  <a:gd name="connsiteX3" fmla="*/ 1231900 w 1798320"/>
                  <a:gd name="connsiteY3" fmla="*/ 27940 h 797560"/>
                  <a:gd name="connsiteX4" fmla="*/ 203200 w 1798320"/>
                  <a:gd name="connsiteY4" fmla="*/ 0 h 797560"/>
                  <a:gd name="connsiteX5" fmla="*/ 0 w 1798320"/>
                  <a:gd name="connsiteY5" fmla="*/ 342900 h 797560"/>
                  <a:gd name="connsiteX0-1" fmla="*/ 0 w 1798320"/>
                  <a:gd name="connsiteY0-2" fmla="*/ 342900 h 797560"/>
                  <a:gd name="connsiteX1-3" fmla="*/ 833120 w 1798320"/>
                  <a:gd name="connsiteY1-4" fmla="*/ 797560 h 797560"/>
                  <a:gd name="connsiteX2-5" fmla="*/ 1798320 w 1798320"/>
                  <a:gd name="connsiteY2-6" fmla="*/ 317500 h 797560"/>
                  <a:gd name="connsiteX3-7" fmla="*/ 1237615 w 1798320"/>
                  <a:gd name="connsiteY3-8" fmla="*/ 18415 h 797560"/>
                  <a:gd name="connsiteX4-9" fmla="*/ 203200 w 1798320"/>
                  <a:gd name="connsiteY4-10" fmla="*/ 0 h 797560"/>
                  <a:gd name="connsiteX5-11" fmla="*/ 0 w 1798320"/>
                  <a:gd name="connsiteY5-12" fmla="*/ 342900 h 797560"/>
                  <a:gd name="connsiteX0-13" fmla="*/ 0 w 1802130"/>
                  <a:gd name="connsiteY0-14" fmla="*/ 342900 h 797560"/>
                  <a:gd name="connsiteX1-15" fmla="*/ 833120 w 1802130"/>
                  <a:gd name="connsiteY1-16" fmla="*/ 797560 h 797560"/>
                  <a:gd name="connsiteX2-17" fmla="*/ 1802130 w 1802130"/>
                  <a:gd name="connsiteY2-18" fmla="*/ 311785 h 797560"/>
                  <a:gd name="connsiteX3-19" fmla="*/ 1237615 w 1802130"/>
                  <a:gd name="connsiteY3-20" fmla="*/ 18415 h 797560"/>
                  <a:gd name="connsiteX4-21" fmla="*/ 203200 w 1802130"/>
                  <a:gd name="connsiteY4-22" fmla="*/ 0 h 797560"/>
                  <a:gd name="connsiteX5-23" fmla="*/ 0 w 1802130"/>
                  <a:gd name="connsiteY5-24" fmla="*/ 342900 h 797560"/>
                  <a:gd name="connsiteX0-25" fmla="*/ 0 w 1807845"/>
                  <a:gd name="connsiteY0-26" fmla="*/ 342900 h 797560"/>
                  <a:gd name="connsiteX1-27" fmla="*/ 833120 w 1807845"/>
                  <a:gd name="connsiteY1-28" fmla="*/ 797560 h 797560"/>
                  <a:gd name="connsiteX2-29" fmla="*/ 1807845 w 1807845"/>
                  <a:gd name="connsiteY2-30" fmla="*/ 307975 h 797560"/>
                  <a:gd name="connsiteX3-31" fmla="*/ 1237615 w 1807845"/>
                  <a:gd name="connsiteY3-32" fmla="*/ 18415 h 797560"/>
                  <a:gd name="connsiteX4-33" fmla="*/ 203200 w 1807845"/>
                  <a:gd name="connsiteY4-34" fmla="*/ 0 h 797560"/>
                  <a:gd name="connsiteX5-35" fmla="*/ 0 w 1807845"/>
                  <a:gd name="connsiteY5-36" fmla="*/ 342900 h 7975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807845" h="797560">
                    <a:moveTo>
                      <a:pt x="0" y="342900"/>
                    </a:moveTo>
                    <a:lnTo>
                      <a:pt x="833120" y="797560"/>
                    </a:lnTo>
                    <a:lnTo>
                      <a:pt x="1807845" y="307975"/>
                    </a:lnTo>
                    <a:lnTo>
                      <a:pt x="1237615" y="18415"/>
                    </a:lnTo>
                    <a:lnTo>
                      <a:pt x="20320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1051746" y="2662135"/>
                <a:ext cx="128908" cy="270641"/>
              </a:xfrm>
              <a:custGeom>
                <a:avLst/>
                <a:gdLst>
                  <a:gd name="connsiteX0" fmla="*/ 551180 w 574040"/>
                  <a:gd name="connsiteY0" fmla="*/ 0 h 1056640"/>
                  <a:gd name="connsiteX1" fmla="*/ 574040 w 574040"/>
                  <a:gd name="connsiteY1" fmla="*/ 1056640 h 1056640"/>
                  <a:gd name="connsiteX2" fmla="*/ 0 w 574040"/>
                  <a:gd name="connsiteY2" fmla="*/ 769620 h 1056640"/>
                  <a:gd name="connsiteX3" fmla="*/ 551180 w 574040"/>
                  <a:gd name="connsiteY3" fmla="*/ 0 h 1056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040" h="1056640">
                    <a:moveTo>
                      <a:pt x="551180" y="0"/>
                    </a:moveTo>
                    <a:lnTo>
                      <a:pt x="574040" y="1056640"/>
                    </a:lnTo>
                    <a:lnTo>
                      <a:pt x="0" y="769620"/>
                    </a:lnTo>
                    <a:lnTo>
                      <a:pt x="55118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3017779" y="4940493"/>
              <a:ext cx="3245286" cy="3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03  </a:t>
              </a:r>
              <a:r>
                <a:rPr lang="zh-CN" altLang="en-US" sz="2400" b="1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范围和背景约束</a:t>
              </a:r>
              <a:endParaRPr lang="zh-CN" altLang="en-US" sz="2400" b="1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143164" y="703367"/>
            <a:ext cx="6819100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提供一个在线购物平台。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68065" y="1469390"/>
            <a:ext cx="8466455" cy="29673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用户：用户是系统的核心利益相关者，系统需要不断了解用户需求，优化产品和服务，提高用户满意度和忠诚度。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商家：商家是系统的供应方，系统需要建立良好的商家入驻和管理机制，确保商品质量和供应链畅通。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支付和物流服务提供商：系统需要与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合作，提供支付和配送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务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。.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43128" y="4632856"/>
            <a:ext cx="6819100" cy="10490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法律法规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技术限制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04715" y="487478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目标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108627" y="4524496"/>
            <a:ext cx="1866507" cy="1865212"/>
          </a:xfrm>
          <a:prstGeom prst="ellipse">
            <a:avLst/>
          </a:prstGeom>
          <a:noFill/>
          <a:ln w="127000" cap="flat" cmpd="thinThick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KSO_GT2.1.1"/>
          <p:cNvSpPr txBox="1"/>
          <p:nvPr/>
        </p:nvSpPr>
        <p:spPr>
          <a:xfrm>
            <a:off x="6065520" y="4215130"/>
            <a:ext cx="5790565" cy="1565910"/>
          </a:xfrm>
          <a:prstGeom prst="rect">
            <a:avLst/>
          </a:prstGeom>
          <a:noFill/>
        </p:spPr>
        <p:txBody>
          <a:bodyPr lIns="134345" tIns="67174" rIns="134345" bIns="67174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具备沟通能力和服务意识，解答问题和解决投诉。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熟悉系统操作，提供技术支持和指导。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需要具备一定的决策能力，能够在处理售后问题时做出合理的决策，维护平台声誉</a:t>
            </a: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55750" y="2897505"/>
            <a:ext cx="2461895" cy="2453005"/>
          </a:xfrm>
          <a:prstGeom prst="ellipse">
            <a:avLst/>
          </a:prstGeom>
          <a:noFill/>
          <a:ln w="127000" cap="flat" cmpd="thinThick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肘形连接符 27"/>
          <p:cNvCxnSpPr>
            <a:cxnSpLocks noChangeShapeType="1"/>
          </p:cNvCxnSpPr>
          <p:nvPr/>
        </p:nvCxnSpPr>
        <p:spPr bwMode="auto">
          <a:xfrm flipV="1">
            <a:off x="4128135" y="2762250"/>
            <a:ext cx="1307465" cy="1150620"/>
          </a:xfrm>
          <a:prstGeom prst="bentConnector3">
            <a:avLst>
              <a:gd name="adj1" fmla="val 50024"/>
            </a:avLst>
          </a:prstGeom>
          <a:noFill/>
          <a:ln w="38100" algn="ctr">
            <a:solidFill>
              <a:schemeClr val="accent2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KSO_GT1.1.1"/>
          <p:cNvSpPr txBox="1"/>
          <p:nvPr/>
        </p:nvSpPr>
        <p:spPr>
          <a:xfrm>
            <a:off x="5231130" y="2011680"/>
            <a:ext cx="7005320" cy="1779905"/>
          </a:xfrm>
          <a:prstGeom prst="rect">
            <a:avLst/>
          </a:prstGeom>
          <a:noFill/>
        </p:spPr>
        <p:txBody>
          <a:bodyPr lIns="134345" tIns="67174" rIns="134345" bIns="67174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寻求购物体验，期望找到所需的满意的商品。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注重产品质量和价格以及性价比，希望比较和选择。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需要简单的下单购买流程，及时了解订单状态和物流信息。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对于售后服务和问题解决有要求。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8"/>
          <p:cNvCxnSpPr>
            <a:cxnSpLocks noChangeShapeType="1"/>
          </p:cNvCxnSpPr>
          <p:nvPr/>
        </p:nvCxnSpPr>
        <p:spPr bwMode="auto">
          <a:xfrm flipV="1">
            <a:off x="5084445" y="5244465"/>
            <a:ext cx="738505" cy="327025"/>
          </a:xfrm>
          <a:prstGeom prst="bentConnector3">
            <a:avLst>
              <a:gd name="adj1" fmla="val 50043"/>
            </a:avLst>
          </a:prstGeom>
          <a:noFill/>
          <a:ln w="38100" algn="ctr">
            <a:solidFill>
              <a:schemeClr val="accent3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椭圆 19"/>
          <p:cNvSpPr/>
          <p:nvPr/>
        </p:nvSpPr>
        <p:spPr>
          <a:xfrm>
            <a:off x="947049" y="1384273"/>
            <a:ext cx="1866509" cy="1865212"/>
          </a:xfrm>
          <a:prstGeom prst="ellipse">
            <a:avLst/>
          </a:prstGeom>
          <a:noFill/>
          <a:ln w="127000" cap="flat" cmpd="thinThick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endParaRPr lang="zh-CN" alt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KSO_GT2.1.1"/>
          <p:cNvSpPr txBox="1"/>
          <p:nvPr/>
        </p:nvSpPr>
        <p:spPr>
          <a:xfrm>
            <a:off x="4372610" y="120015"/>
            <a:ext cx="7840345" cy="2182495"/>
          </a:xfrm>
          <a:prstGeom prst="rect">
            <a:avLst/>
          </a:prstGeom>
          <a:noFill/>
        </p:spPr>
        <p:txBody>
          <a:bodyPr lIns="134345" tIns="67174" rIns="134345" bIns="67174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具有一定的商品或服务供应能力，希望通过线上渠道进行销售。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需要一个简单易用的平台来管理产品信息、订单和客户信息。</a:t>
            </a:r>
            <a:endParaRPr lang="zh-CN" altLang="en-US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期望平台提供物流对接，确保订单及时发货并将信息提供给消费者</a:t>
            </a:r>
            <a:r>
              <a:rPr lang="zh-CN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11"/>
          <p:cNvCxnSpPr>
            <a:cxnSpLocks noChangeShapeType="1"/>
          </p:cNvCxnSpPr>
          <p:nvPr/>
        </p:nvCxnSpPr>
        <p:spPr bwMode="auto">
          <a:xfrm flipV="1">
            <a:off x="3189605" y="1079500"/>
            <a:ext cx="1325880" cy="1223010"/>
          </a:xfrm>
          <a:prstGeom prst="bentConnector3">
            <a:avLst>
              <a:gd name="adj1" fmla="val 50048"/>
            </a:avLst>
          </a:prstGeom>
          <a:noFill/>
          <a:ln w="38100" algn="ctr">
            <a:solidFill>
              <a:schemeClr val="accent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/>
          <p:nvPr/>
        </p:nvSpPr>
        <p:spPr>
          <a:xfrm>
            <a:off x="1004715" y="487478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用户特点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16" grpId="0" bldLvl="0" animBg="1"/>
      <p:bldP spid="18" grpId="0"/>
      <p:bldP spid="20" grpId="0" bldLvl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44035" y="1208405"/>
            <a:ext cx="5614670" cy="10490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假定用户愿意在互联网上购物，并具有一定的在线支付和电子商务经验。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44234" y="686468"/>
            <a:ext cx="21479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4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b="1" spc="200" dirty="0"/>
              <a:t>用户行为</a:t>
            </a:r>
            <a:r>
              <a:rPr lang="en-US" altLang="zh-CN" sz="2000" spc="200" dirty="0"/>
              <a:t> </a:t>
            </a:r>
            <a:endParaRPr lang="zh-CN" altLang="en-US" sz="2000" spc="2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1339569" y="2957198"/>
            <a:ext cx="1755699" cy="1738364"/>
            <a:chOff x="1339569" y="2957198"/>
            <a:chExt cx="1755699" cy="1738364"/>
          </a:xfrm>
        </p:grpSpPr>
        <p:sp>
          <p:nvSpPr>
            <p:cNvPr id="2" name="椭圆 1"/>
            <p:cNvSpPr/>
            <p:nvPr/>
          </p:nvSpPr>
          <p:spPr>
            <a:xfrm>
              <a:off x="1379242" y="3034349"/>
              <a:ext cx="1584063" cy="1584063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339569" y="2957198"/>
              <a:ext cx="1755699" cy="17383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sz="28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假定和前提</a:t>
              </a:r>
              <a:endParaRPr lang="zh-CN" sz="2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3798571" y="1387134"/>
            <a:ext cx="301171" cy="301171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949156" y="1888265"/>
            <a:ext cx="0" cy="969235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949249" y="3176005"/>
            <a:ext cx="143326" cy="14332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948798" y="4923780"/>
            <a:ext cx="184868" cy="18486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3949156" y="3508563"/>
            <a:ext cx="0" cy="921524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344035" y="2984500"/>
            <a:ext cx="6017895" cy="15284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假定能够与供应商、支付机构、物流服务提供商等合作伙伴建立良好的合作关系，确保系统运作的顺利进行。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44234" y="2435343"/>
            <a:ext cx="21479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4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b="1" spc="200" dirty="0"/>
              <a:t>合作伙伴</a:t>
            </a:r>
            <a:r>
              <a:rPr lang="en-US" altLang="zh-CN" sz="2000" spc="200" dirty="0"/>
              <a:t> </a:t>
            </a:r>
            <a:endParaRPr lang="zh-CN" altLang="en-US" sz="2000" spc="200" dirty="0"/>
          </a:p>
        </p:txBody>
      </p:sp>
      <p:sp>
        <p:nvSpPr>
          <p:cNvPr id="44" name="矩形 43"/>
          <p:cNvSpPr/>
          <p:nvPr/>
        </p:nvSpPr>
        <p:spPr>
          <a:xfrm>
            <a:off x="4344035" y="5089525"/>
            <a:ext cx="6480175" cy="10490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假定用户体验对于软件成功至关重要，需要在设计和开发过程中注重用户友好性和易用性。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44234" y="4540256"/>
            <a:ext cx="21479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spc="4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b="1" spc="200" dirty="0"/>
              <a:t>用户体验</a:t>
            </a:r>
            <a:endParaRPr lang="zh-CN" b="1" spc="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" grpId="0" bldLvl="0" animBg="1"/>
      <p:bldP spid="38" grpId="0" bldLvl="0" animBg="1"/>
      <p:bldP spid="39" grpId="0" bldLvl="0" animBg="1"/>
      <p:bldP spid="42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4009" y="2703348"/>
            <a:ext cx="6365433" cy="1366210"/>
            <a:chOff x="0" y="2703348"/>
            <a:chExt cx="6365433" cy="1366210"/>
          </a:xfrm>
        </p:grpSpPr>
        <p:sp>
          <p:nvSpPr>
            <p:cNvPr id="35" name="椭圆 34"/>
            <p:cNvSpPr/>
            <p:nvPr/>
          </p:nvSpPr>
          <p:spPr>
            <a:xfrm>
              <a:off x="6187639" y="3343275"/>
              <a:ext cx="177794" cy="177794"/>
            </a:xfrm>
            <a:prstGeom prst="ellipse">
              <a:avLst/>
            </a:prstGeom>
            <a:solidFill>
              <a:srgbClr val="0E0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0" y="3432172"/>
              <a:ext cx="6187639" cy="4291"/>
            </a:xfrm>
            <a:prstGeom prst="line">
              <a:avLst/>
            </a:prstGeom>
            <a:ln w="25400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>
              <a:off x="3274470" y="3467103"/>
              <a:ext cx="2611980" cy="295274"/>
            </a:xfrm>
            <a:custGeom>
              <a:avLst/>
              <a:gdLst>
                <a:gd name="connsiteX0" fmla="*/ 309563 w 2371725"/>
                <a:gd name="connsiteY0" fmla="*/ 123825 h 280987"/>
                <a:gd name="connsiteX1" fmla="*/ 2371725 w 2371725"/>
                <a:gd name="connsiteY1" fmla="*/ 0 h 280987"/>
                <a:gd name="connsiteX2" fmla="*/ 2243138 w 2371725"/>
                <a:gd name="connsiteY2" fmla="*/ 252412 h 280987"/>
                <a:gd name="connsiteX3" fmla="*/ 0 w 2371725"/>
                <a:gd name="connsiteY3" fmla="*/ 280987 h 280987"/>
                <a:gd name="connsiteX4" fmla="*/ 309563 w 2371725"/>
                <a:gd name="connsiteY4" fmla="*/ 123825 h 280987"/>
                <a:gd name="connsiteX0-1" fmla="*/ 309563 w 2371725"/>
                <a:gd name="connsiteY0-2" fmla="*/ 123825 h 280987"/>
                <a:gd name="connsiteX1-3" fmla="*/ 2371725 w 2371725"/>
                <a:gd name="connsiteY1-4" fmla="*/ 0 h 280987"/>
                <a:gd name="connsiteX2-5" fmla="*/ 2243138 w 2371725"/>
                <a:gd name="connsiteY2-6" fmla="*/ 252412 h 280987"/>
                <a:gd name="connsiteX3-7" fmla="*/ 0 w 2371725"/>
                <a:gd name="connsiteY3-8" fmla="*/ 280987 h 280987"/>
                <a:gd name="connsiteX4-9" fmla="*/ 309563 w 2371725"/>
                <a:gd name="connsiteY4-10" fmla="*/ 123825 h 280987"/>
                <a:gd name="connsiteX0-11" fmla="*/ 309563 w 2371725"/>
                <a:gd name="connsiteY0-12" fmla="*/ 123825 h 280987"/>
                <a:gd name="connsiteX1-13" fmla="*/ 2371725 w 2371725"/>
                <a:gd name="connsiteY1-14" fmla="*/ 0 h 280987"/>
                <a:gd name="connsiteX2-15" fmla="*/ 2243138 w 2371725"/>
                <a:gd name="connsiteY2-16" fmla="*/ 252412 h 280987"/>
                <a:gd name="connsiteX3-17" fmla="*/ 0 w 2371725"/>
                <a:gd name="connsiteY3-18" fmla="*/ 280987 h 280987"/>
                <a:gd name="connsiteX4-19" fmla="*/ 309563 w 2371725"/>
                <a:gd name="connsiteY4-20" fmla="*/ 123825 h 280987"/>
                <a:gd name="connsiteX0-21" fmla="*/ 300038 w 2371725"/>
                <a:gd name="connsiteY0-22" fmla="*/ 90488 h 280987"/>
                <a:gd name="connsiteX1-23" fmla="*/ 2371725 w 2371725"/>
                <a:gd name="connsiteY1-24" fmla="*/ 0 h 280987"/>
                <a:gd name="connsiteX2-25" fmla="*/ 2243138 w 2371725"/>
                <a:gd name="connsiteY2-26" fmla="*/ 252412 h 280987"/>
                <a:gd name="connsiteX3-27" fmla="*/ 0 w 2371725"/>
                <a:gd name="connsiteY3-28" fmla="*/ 280987 h 280987"/>
                <a:gd name="connsiteX4-29" fmla="*/ 300038 w 2371725"/>
                <a:gd name="connsiteY4-30" fmla="*/ 90488 h 280987"/>
                <a:gd name="connsiteX0-31" fmla="*/ 300038 w 2371725"/>
                <a:gd name="connsiteY0-32" fmla="*/ 90488 h 280987"/>
                <a:gd name="connsiteX1-33" fmla="*/ 2371725 w 2371725"/>
                <a:gd name="connsiteY1-34" fmla="*/ 0 h 280987"/>
                <a:gd name="connsiteX2-35" fmla="*/ 2243138 w 2371725"/>
                <a:gd name="connsiteY2-36" fmla="*/ 252412 h 280987"/>
                <a:gd name="connsiteX3-37" fmla="*/ 0 w 2371725"/>
                <a:gd name="connsiteY3-38" fmla="*/ 280987 h 280987"/>
                <a:gd name="connsiteX4-39" fmla="*/ 300038 w 2371725"/>
                <a:gd name="connsiteY4-40" fmla="*/ 90488 h 280987"/>
                <a:gd name="connsiteX0-41" fmla="*/ 300038 w 2362200"/>
                <a:gd name="connsiteY0-42" fmla="*/ 104775 h 295274"/>
                <a:gd name="connsiteX1-43" fmla="*/ 2362200 w 2362200"/>
                <a:gd name="connsiteY1-44" fmla="*/ 0 h 295274"/>
                <a:gd name="connsiteX2-45" fmla="*/ 2243138 w 2362200"/>
                <a:gd name="connsiteY2-46" fmla="*/ 266699 h 295274"/>
                <a:gd name="connsiteX3-47" fmla="*/ 0 w 2362200"/>
                <a:gd name="connsiteY3-48" fmla="*/ 295274 h 295274"/>
                <a:gd name="connsiteX4-49" fmla="*/ 300038 w 2362200"/>
                <a:gd name="connsiteY4-50" fmla="*/ 104775 h 295274"/>
                <a:gd name="connsiteX0-51" fmla="*/ 36513 w 2362200"/>
                <a:gd name="connsiteY0-52" fmla="*/ 130175 h 295274"/>
                <a:gd name="connsiteX1-53" fmla="*/ 2362200 w 2362200"/>
                <a:gd name="connsiteY1-54" fmla="*/ 0 h 295274"/>
                <a:gd name="connsiteX2-55" fmla="*/ 2243138 w 2362200"/>
                <a:gd name="connsiteY2-56" fmla="*/ 266699 h 295274"/>
                <a:gd name="connsiteX3-57" fmla="*/ 0 w 2362200"/>
                <a:gd name="connsiteY3-58" fmla="*/ 295274 h 295274"/>
                <a:gd name="connsiteX4-59" fmla="*/ 36513 w 2362200"/>
                <a:gd name="connsiteY4-60" fmla="*/ 130175 h 295274"/>
                <a:gd name="connsiteX0-61" fmla="*/ 69537 w 2395224"/>
                <a:gd name="connsiteY0-62" fmla="*/ 130175 h 295274"/>
                <a:gd name="connsiteX1-63" fmla="*/ 2395224 w 2395224"/>
                <a:gd name="connsiteY1-64" fmla="*/ 0 h 295274"/>
                <a:gd name="connsiteX2-65" fmla="*/ 2276162 w 2395224"/>
                <a:gd name="connsiteY2-66" fmla="*/ 266699 h 295274"/>
                <a:gd name="connsiteX3-67" fmla="*/ 33024 w 2395224"/>
                <a:gd name="connsiteY3-68" fmla="*/ 295274 h 295274"/>
                <a:gd name="connsiteX4-69" fmla="*/ 69537 w 2395224"/>
                <a:gd name="connsiteY4-70" fmla="*/ 130175 h 295274"/>
                <a:gd name="connsiteX0-71" fmla="*/ 69537 w 2595249"/>
                <a:gd name="connsiteY0-72" fmla="*/ 130175 h 295274"/>
                <a:gd name="connsiteX1-73" fmla="*/ 2595249 w 2595249"/>
                <a:gd name="connsiteY1-74" fmla="*/ 0 h 295274"/>
                <a:gd name="connsiteX2-75" fmla="*/ 2276162 w 2595249"/>
                <a:gd name="connsiteY2-76" fmla="*/ 266699 h 295274"/>
                <a:gd name="connsiteX3-77" fmla="*/ 33024 w 2595249"/>
                <a:gd name="connsiteY3-78" fmla="*/ 295274 h 295274"/>
                <a:gd name="connsiteX4-79" fmla="*/ 69537 w 2595249"/>
                <a:gd name="connsiteY4-80" fmla="*/ 130175 h 295274"/>
                <a:gd name="connsiteX0-81" fmla="*/ 69537 w 2595249"/>
                <a:gd name="connsiteY0-82" fmla="*/ 130175 h 295274"/>
                <a:gd name="connsiteX1-83" fmla="*/ 2595249 w 2595249"/>
                <a:gd name="connsiteY1-84" fmla="*/ 0 h 295274"/>
                <a:gd name="connsiteX2-85" fmla="*/ 2276162 w 2595249"/>
                <a:gd name="connsiteY2-86" fmla="*/ 266699 h 295274"/>
                <a:gd name="connsiteX3-87" fmla="*/ 33024 w 2595249"/>
                <a:gd name="connsiteY3-88" fmla="*/ 295274 h 295274"/>
                <a:gd name="connsiteX4-89" fmla="*/ 69537 w 2595249"/>
                <a:gd name="connsiteY4-90" fmla="*/ 130175 h 295274"/>
                <a:gd name="connsiteX0-91" fmla="*/ 62456 w 2611980"/>
                <a:gd name="connsiteY0-92" fmla="*/ 139700 h 295274"/>
                <a:gd name="connsiteX1-93" fmla="*/ 2611980 w 2611980"/>
                <a:gd name="connsiteY1-94" fmla="*/ 0 h 295274"/>
                <a:gd name="connsiteX2-95" fmla="*/ 2292893 w 2611980"/>
                <a:gd name="connsiteY2-96" fmla="*/ 266699 h 295274"/>
                <a:gd name="connsiteX3-97" fmla="*/ 49755 w 2611980"/>
                <a:gd name="connsiteY3-98" fmla="*/ 295274 h 295274"/>
                <a:gd name="connsiteX4-99" fmla="*/ 62456 w 2611980"/>
                <a:gd name="connsiteY4-100" fmla="*/ 139700 h 295274"/>
                <a:gd name="connsiteX0-101" fmla="*/ 62456 w 2611980"/>
                <a:gd name="connsiteY0-102" fmla="*/ 139700 h 295274"/>
                <a:gd name="connsiteX1-103" fmla="*/ 2611980 w 2611980"/>
                <a:gd name="connsiteY1-104" fmla="*/ 0 h 295274"/>
                <a:gd name="connsiteX2-105" fmla="*/ 2292893 w 2611980"/>
                <a:gd name="connsiteY2-106" fmla="*/ 266699 h 295274"/>
                <a:gd name="connsiteX3-107" fmla="*/ 49755 w 2611980"/>
                <a:gd name="connsiteY3-108" fmla="*/ 295274 h 295274"/>
                <a:gd name="connsiteX4-109" fmla="*/ 62456 w 2611980"/>
                <a:gd name="connsiteY4-110" fmla="*/ 139700 h 2952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057454" y="2703348"/>
              <a:ext cx="3871464" cy="1366210"/>
              <a:chOff x="2057454" y="2646587"/>
              <a:chExt cx="3871464" cy="13662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462789" y="2751713"/>
                <a:ext cx="90000" cy="9000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585145" y="3115424"/>
                <a:ext cx="86727" cy="86727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404884" y="3255982"/>
                <a:ext cx="83455" cy="83455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570425" y="3641186"/>
                <a:ext cx="80182" cy="80182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595571" y="3274689"/>
                <a:ext cx="76909" cy="76909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883199" y="3467720"/>
                <a:ext cx="45719" cy="45719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201455" y="3552144"/>
                <a:ext cx="70364" cy="70364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443111" y="3945706"/>
                <a:ext cx="67091" cy="67091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57454" y="2646587"/>
                <a:ext cx="63818" cy="63818"/>
              </a:xfrm>
              <a:prstGeom prst="ellipse">
                <a:avLst/>
              </a:prstGeom>
              <a:solidFill>
                <a:srgbClr val="0E0E0E">
                  <a:alpha val="309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089738" y="3647569"/>
                <a:ext cx="60545" cy="60545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779641" y="3085530"/>
                <a:ext cx="57273" cy="57273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971733" y="3576882"/>
                <a:ext cx="54000" cy="5400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662550" y="2972994"/>
              <a:ext cx="2720704" cy="871348"/>
              <a:chOff x="2133791" y="2806726"/>
              <a:chExt cx="3351856" cy="1073484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53368" y="2894140"/>
                <a:ext cx="53222" cy="53222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810450" y="3115424"/>
                <a:ext cx="53222" cy="53222"/>
              </a:xfrm>
              <a:prstGeom prst="ellipse">
                <a:avLst/>
              </a:prstGeom>
              <a:solidFill>
                <a:srgbClr val="0E0E0E">
                  <a:alpha val="5636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795058" y="3166540"/>
                <a:ext cx="53222" cy="53222"/>
              </a:xfrm>
              <a:prstGeom prst="ellipse">
                <a:avLst/>
              </a:prstGeom>
              <a:solidFill>
                <a:srgbClr val="0E0E0E">
                  <a:alpha val="5272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672010" y="3635948"/>
                <a:ext cx="53222" cy="53222"/>
              </a:xfrm>
              <a:prstGeom prst="ellipse">
                <a:avLst/>
              </a:prstGeom>
              <a:solidFill>
                <a:srgbClr val="0E0E0E">
                  <a:alpha val="4909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5285021" y="3230316"/>
                <a:ext cx="53222" cy="53222"/>
              </a:xfrm>
              <a:prstGeom prst="ellipse">
                <a:avLst/>
              </a:prstGeom>
              <a:solidFill>
                <a:srgbClr val="0E0E0E">
                  <a:alpha val="454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5432425" y="3479415"/>
                <a:ext cx="53222" cy="53222"/>
              </a:xfrm>
              <a:prstGeom prst="ellipse">
                <a:avLst/>
              </a:prstGeom>
              <a:solidFill>
                <a:srgbClr val="0E0E0E">
                  <a:alpha val="418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574638" y="3506114"/>
                <a:ext cx="53222" cy="53222"/>
              </a:xfrm>
              <a:prstGeom prst="ellipse">
                <a:avLst/>
              </a:prstGeom>
              <a:solidFill>
                <a:srgbClr val="0E0E0E">
                  <a:alpha val="381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19641" y="3826988"/>
                <a:ext cx="53222" cy="53222"/>
              </a:xfrm>
              <a:prstGeom prst="ellipse">
                <a:avLst/>
              </a:prstGeom>
              <a:solidFill>
                <a:srgbClr val="0E0E0E">
                  <a:alpha val="3454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2133791" y="2806726"/>
                <a:ext cx="53222" cy="53222"/>
              </a:xfrm>
              <a:prstGeom prst="ellipse">
                <a:avLst/>
              </a:prstGeom>
              <a:solidFill>
                <a:srgbClr val="0E0E0E">
                  <a:alpha val="309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061163" y="3609469"/>
                <a:ext cx="53222" cy="53222"/>
              </a:xfrm>
              <a:prstGeom prst="ellipse">
                <a:avLst/>
              </a:prstGeom>
              <a:solidFill>
                <a:srgbClr val="0E0E0E">
                  <a:alpha val="2727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810121" y="3085530"/>
                <a:ext cx="53222" cy="53222"/>
              </a:xfrm>
              <a:prstGeom prst="ellipse">
                <a:avLst/>
              </a:prstGeom>
              <a:solidFill>
                <a:srgbClr val="0E0E0E">
                  <a:alpha val="2363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971734" y="3614433"/>
                <a:ext cx="53222" cy="53222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" name="文本框 78"/>
          <p:cNvSpPr txBox="1"/>
          <p:nvPr/>
        </p:nvSpPr>
        <p:spPr>
          <a:xfrm>
            <a:off x="6084639" y="2211267"/>
            <a:ext cx="3522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3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77977" y="4002467"/>
            <a:ext cx="36503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100" dirty="0">
                <a:latin typeface="明兰" panose="02010600030101010101" pitchFamily="2" charset="-122"/>
                <a:ea typeface="明兰" panose="02010600030101010101" pitchFamily="2" charset="-122"/>
              </a:rPr>
              <a:t>需求规定</a:t>
            </a:r>
            <a:endParaRPr lang="zh-CN" altLang="en-US" sz="3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40117" y="4626637"/>
            <a:ext cx="316663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Requirement</a:t>
            </a:r>
            <a:endParaRPr lang="en-US" altLang="zh-CN" sz="1400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60243" y="378366"/>
            <a:ext cx="4008923" cy="1037474"/>
            <a:chOff x="6554232" y="1886931"/>
            <a:chExt cx="3377168" cy="873982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595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rPr>
                <a:t>1</a:t>
              </a:r>
              <a:endParaRPr lang="zh-CN" altLang="en-US" sz="4000" dirty="0">
                <a:latin typeface="Impact" panose="020B0806030902050204" pitchFamily="34" charset="0"/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418898" y="2165533"/>
              <a:ext cx="2512502" cy="595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功能性需求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0243" y="1533211"/>
            <a:ext cx="4739190" cy="1070899"/>
            <a:chOff x="6554232" y="2948217"/>
            <a:chExt cx="3992354" cy="902139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59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2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418898" y="3254977"/>
              <a:ext cx="3127688" cy="59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非功能性需求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60243" y="2816204"/>
            <a:ext cx="4008923" cy="1071141"/>
            <a:chOff x="6554232" y="4064302"/>
            <a:chExt cx="3377168" cy="902343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59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3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898" y="4371265"/>
              <a:ext cx="2512502" cy="595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设计约束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7590" y="375285"/>
            <a:ext cx="3337560" cy="1124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/>
              <a:t>需求规定</a:t>
            </a:r>
            <a:endParaRPr lang="zh-CN" altLang="en-US" sz="4800"/>
          </a:p>
        </p:txBody>
      </p:sp>
      <p:grpSp>
        <p:nvGrpSpPr>
          <p:cNvPr id="6" name="组合 5"/>
          <p:cNvGrpSpPr/>
          <p:nvPr/>
        </p:nvGrpSpPr>
        <p:grpSpPr>
          <a:xfrm>
            <a:off x="4560243" y="4051781"/>
            <a:ext cx="4008923" cy="1071141"/>
            <a:chOff x="6554232" y="4064302"/>
            <a:chExt cx="3377168" cy="902343"/>
          </a:xfrm>
        </p:grpSpPr>
        <p:grpSp>
          <p:nvGrpSpPr>
            <p:cNvPr id="7" name="组合 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414792" y="1934536"/>
                <a:ext cx="568687" cy="59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4</a:t>
                </a:r>
                <a:endPara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9" name="直接连接符 8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>
                <p:custDataLst>
                  <p:tags r:id="rId4"/>
                </p:custDataLst>
              </p:nvPr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7418898" y="4371265"/>
              <a:ext cx="2512502" cy="595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数据要求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00248" y="5340329"/>
            <a:ext cx="4008923" cy="1071141"/>
            <a:chOff x="6554232" y="4064302"/>
            <a:chExt cx="3377168" cy="902343"/>
          </a:xfrm>
        </p:grpSpPr>
        <p:grpSp>
          <p:nvGrpSpPr>
            <p:cNvPr id="23" name="组合 22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24" name="文本框 2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414792" y="1934536"/>
                <a:ext cx="568687" cy="59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5</a:t>
                </a:r>
                <a:endPara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25" name="直接连接符 24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>
                <p:custDataLst>
                  <p:tags r:id="rId10"/>
                </p:custDataLst>
              </p:nvPr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>
                <p:custDataLst>
                  <p:tags r:id="rId11"/>
                </p:custDataLst>
              </p:nvPr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12"/>
                </p:custDataLst>
              </p:nvPr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7418898" y="4371265"/>
              <a:ext cx="2512502" cy="595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其他要求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3640" y="3576331"/>
            <a:ext cx="184720" cy="400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none" lIns="91435" tIns="45718" rIns="91435" bIns="45718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任意多边形: 形状 8"/>
          <p:cNvSpPr/>
          <p:nvPr/>
        </p:nvSpPr>
        <p:spPr>
          <a:xfrm>
            <a:off x="335" y="3304709"/>
            <a:ext cx="12176818" cy="819099"/>
          </a:xfrm>
          <a:custGeom>
            <a:avLst/>
            <a:gdLst>
              <a:gd name="connsiteX0" fmla="*/ 0 w 12177486"/>
              <a:gd name="connsiteY0" fmla="*/ 805696 h 823872"/>
              <a:gd name="connsiteX1" fmla="*/ 3788229 w 12177486"/>
              <a:gd name="connsiteY1" fmla="*/ 326725 h 823872"/>
              <a:gd name="connsiteX2" fmla="*/ 6821715 w 12177486"/>
              <a:gd name="connsiteY2" fmla="*/ 820210 h 823872"/>
              <a:gd name="connsiteX3" fmla="*/ 9913257 w 12177486"/>
              <a:gd name="connsiteY3" fmla="*/ 7410 h 823872"/>
              <a:gd name="connsiteX4" fmla="*/ 12177486 w 12177486"/>
              <a:gd name="connsiteY4" fmla="*/ 486382 h 823872"/>
              <a:gd name="connsiteX0-1" fmla="*/ 0 w 12177486"/>
              <a:gd name="connsiteY0-2" fmla="*/ 805696 h 825056"/>
              <a:gd name="connsiteX1-3" fmla="*/ 3788229 w 12177486"/>
              <a:gd name="connsiteY1-4" fmla="*/ 326725 h 825056"/>
              <a:gd name="connsiteX2-5" fmla="*/ 6821715 w 12177486"/>
              <a:gd name="connsiteY2-6" fmla="*/ 820210 h 825056"/>
              <a:gd name="connsiteX3-7" fmla="*/ 9913257 w 12177486"/>
              <a:gd name="connsiteY3-8" fmla="*/ 7410 h 825056"/>
              <a:gd name="connsiteX4-9" fmla="*/ 12177486 w 12177486"/>
              <a:gd name="connsiteY4-10" fmla="*/ 486382 h 825056"/>
              <a:gd name="connsiteX0-11" fmla="*/ 0 w 12177486"/>
              <a:gd name="connsiteY0-12" fmla="*/ 805696 h 831751"/>
              <a:gd name="connsiteX1-13" fmla="*/ 3788229 w 12177486"/>
              <a:gd name="connsiteY1-14" fmla="*/ 326725 h 831751"/>
              <a:gd name="connsiteX2-15" fmla="*/ 6821715 w 12177486"/>
              <a:gd name="connsiteY2-16" fmla="*/ 820210 h 831751"/>
              <a:gd name="connsiteX3-17" fmla="*/ 9913257 w 12177486"/>
              <a:gd name="connsiteY3-18" fmla="*/ 7410 h 831751"/>
              <a:gd name="connsiteX4-19" fmla="*/ 12177486 w 12177486"/>
              <a:gd name="connsiteY4-20" fmla="*/ 486382 h 831751"/>
              <a:gd name="connsiteX0-21" fmla="*/ 0 w 12177486"/>
              <a:gd name="connsiteY0-22" fmla="*/ 803846 h 829901"/>
              <a:gd name="connsiteX1-23" fmla="*/ 3788229 w 12177486"/>
              <a:gd name="connsiteY1-24" fmla="*/ 324875 h 829901"/>
              <a:gd name="connsiteX2-25" fmla="*/ 6821715 w 12177486"/>
              <a:gd name="connsiteY2-26" fmla="*/ 818360 h 829901"/>
              <a:gd name="connsiteX3-27" fmla="*/ 9913257 w 12177486"/>
              <a:gd name="connsiteY3-28" fmla="*/ 5560 h 829901"/>
              <a:gd name="connsiteX4-29" fmla="*/ 12177486 w 12177486"/>
              <a:gd name="connsiteY4-30" fmla="*/ 484532 h 829901"/>
              <a:gd name="connsiteX0-31" fmla="*/ 0 w 12177486"/>
              <a:gd name="connsiteY0-32" fmla="*/ 798305 h 824360"/>
              <a:gd name="connsiteX1-33" fmla="*/ 3788229 w 12177486"/>
              <a:gd name="connsiteY1-34" fmla="*/ 319334 h 824360"/>
              <a:gd name="connsiteX2-35" fmla="*/ 6821715 w 12177486"/>
              <a:gd name="connsiteY2-36" fmla="*/ 812819 h 824360"/>
              <a:gd name="connsiteX3-37" fmla="*/ 9913257 w 12177486"/>
              <a:gd name="connsiteY3-38" fmla="*/ 19 h 824360"/>
              <a:gd name="connsiteX4-39" fmla="*/ 12177486 w 12177486"/>
              <a:gd name="connsiteY4-40" fmla="*/ 478991 h 824360"/>
              <a:gd name="connsiteX0-41" fmla="*/ 0 w 12177486"/>
              <a:gd name="connsiteY0-42" fmla="*/ 798305 h 819144"/>
              <a:gd name="connsiteX1-43" fmla="*/ 3788229 w 12177486"/>
              <a:gd name="connsiteY1-44" fmla="*/ 319334 h 819144"/>
              <a:gd name="connsiteX2-45" fmla="*/ 6821715 w 12177486"/>
              <a:gd name="connsiteY2-46" fmla="*/ 812819 h 819144"/>
              <a:gd name="connsiteX3-47" fmla="*/ 9913257 w 12177486"/>
              <a:gd name="connsiteY3-48" fmla="*/ 19 h 819144"/>
              <a:gd name="connsiteX4-49" fmla="*/ 12177486 w 12177486"/>
              <a:gd name="connsiteY4-50" fmla="*/ 478991 h 819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77486" h="819144">
                <a:moveTo>
                  <a:pt x="0" y="798305"/>
                </a:moveTo>
                <a:cubicBezTo>
                  <a:pt x="1325638" y="557610"/>
                  <a:pt x="3009417" y="65455"/>
                  <a:pt x="3788229" y="319334"/>
                </a:cubicBezTo>
                <a:cubicBezTo>
                  <a:pt x="4567041" y="573213"/>
                  <a:pt x="5800877" y="866038"/>
                  <a:pt x="6821715" y="812819"/>
                </a:cubicBezTo>
                <a:cubicBezTo>
                  <a:pt x="7842553" y="759600"/>
                  <a:pt x="8883469" y="2317"/>
                  <a:pt x="9913257" y="19"/>
                </a:cubicBezTo>
                <a:cubicBezTo>
                  <a:pt x="10943045" y="-2279"/>
                  <a:pt x="11491686" y="211686"/>
                  <a:pt x="12177486" y="478991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89" name="椭圆 88"/>
          <p:cNvSpPr/>
          <p:nvPr/>
        </p:nvSpPr>
        <p:spPr>
          <a:xfrm>
            <a:off x="1887465" y="3646718"/>
            <a:ext cx="117547" cy="117547"/>
          </a:xfrm>
          <a:prstGeom prst="ellipse">
            <a:avLst/>
          </a:prstGeom>
          <a:solidFill>
            <a:srgbClr val="FFFFFF"/>
          </a:solidFill>
          <a:ln>
            <a:solidFill>
              <a:srgbClr val="3E7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90" name="椭圆 89"/>
          <p:cNvSpPr/>
          <p:nvPr/>
        </p:nvSpPr>
        <p:spPr>
          <a:xfrm>
            <a:off x="3947516" y="3646718"/>
            <a:ext cx="117547" cy="117547"/>
          </a:xfrm>
          <a:prstGeom prst="ellipse">
            <a:avLst/>
          </a:prstGeom>
          <a:solidFill>
            <a:srgbClr val="FFFFFF"/>
          </a:solidFill>
          <a:ln>
            <a:solidFill>
              <a:srgbClr val="3E7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91" name="椭圆 90"/>
          <p:cNvSpPr/>
          <p:nvPr/>
        </p:nvSpPr>
        <p:spPr>
          <a:xfrm>
            <a:off x="6032116" y="4052750"/>
            <a:ext cx="117547" cy="117547"/>
          </a:xfrm>
          <a:prstGeom prst="ellipse">
            <a:avLst/>
          </a:prstGeom>
          <a:solidFill>
            <a:srgbClr val="FFFFFF"/>
          </a:solidFill>
          <a:ln>
            <a:solidFill>
              <a:srgbClr val="3E7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93" name="椭圆 92"/>
          <p:cNvSpPr/>
          <p:nvPr/>
        </p:nvSpPr>
        <p:spPr>
          <a:xfrm>
            <a:off x="8082061" y="3700796"/>
            <a:ext cx="117547" cy="117547"/>
          </a:xfrm>
          <a:prstGeom prst="ellipse">
            <a:avLst/>
          </a:prstGeom>
          <a:solidFill>
            <a:srgbClr val="FFFFFF"/>
          </a:solidFill>
          <a:ln>
            <a:solidFill>
              <a:srgbClr val="3E7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94" name="椭圆 93"/>
          <p:cNvSpPr/>
          <p:nvPr/>
        </p:nvSpPr>
        <p:spPr>
          <a:xfrm>
            <a:off x="10166305" y="3251449"/>
            <a:ext cx="117547" cy="117547"/>
          </a:xfrm>
          <a:prstGeom prst="ellipse">
            <a:avLst/>
          </a:prstGeom>
          <a:solidFill>
            <a:srgbClr val="FFFFFF"/>
          </a:solidFill>
          <a:ln>
            <a:solidFill>
              <a:srgbClr val="3E7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96" name="椭圆 95"/>
          <p:cNvSpPr/>
          <p:nvPr/>
        </p:nvSpPr>
        <p:spPr>
          <a:xfrm>
            <a:off x="622935" y="4052570"/>
            <a:ext cx="1455420" cy="14598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99" name="椭圆 98"/>
          <p:cNvSpPr/>
          <p:nvPr/>
        </p:nvSpPr>
        <p:spPr>
          <a:xfrm>
            <a:off x="7110730" y="2136140"/>
            <a:ext cx="1543685" cy="156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grpSp>
        <p:nvGrpSpPr>
          <p:cNvPr id="101" name="组合 100"/>
          <p:cNvGrpSpPr/>
          <p:nvPr/>
        </p:nvGrpSpPr>
        <p:grpSpPr>
          <a:xfrm>
            <a:off x="9692719" y="3579164"/>
            <a:ext cx="1064715" cy="1064715"/>
            <a:chOff x="9955694" y="2892642"/>
            <a:chExt cx="685800" cy="685800"/>
          </a:xfrm>
        </p:grpSpPr>
        <p:sp>
          <p:nvSpPr>
            <p:cNvPr id="102" name="椭圆 101"/>
            <p:cNvSpPr/>
            <p:nvPr/>
          </p:nvSpPr>
          <p:spPr>
            <a:xfrm>
              <a:off x="9955694" y="2892642"/>
              <a:ext cx="685800" cy="68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/>
            </a:p>
          </p:txBody>
        </p:sp>
        <p:sp>
          <p:nvSpPr>
            <p:cNvPr id="103" name="Freeform 85"/>
            <p:cNvSpPr>
              <a:spLocks noChangeArrowheads="1"/>
            </p:cNvSpPr>
            <p:nvPr/>
          </p:nvSpPr>
          <p:spPr bwMode="auto">
            <a:xfrm>
              <a:off x="10130332" y="3043021"/>
              <a:ext cx="336524" cy="383014"/>
            </a:xfrm>
            <a:custGeom>
              <a:avLst/>
              <a:gdLst>
                <a:gd name="T0" fmla="*/ 168627 w 561"/>
                <a:gd name="T1" fmla="*/ 0 h 635"/>
                <a:gd name="T2" fmla="*/ 168627 w 561"/>
                <a:gd name="T3" fmla="*/ 0 h 635"/>
                <a:gd name="T4" fmla="*/ 31864 w 561"/>
                <a:gd name="T5" fmla="*/ 0 h 635"/>
                <a:gd name="T6" fmla="*/ 0 w 561"/>
                <a:gd name="T7" fmla="*/ 26634 h 635"/>
                <a:gd name="T8" fmla="*/ 0 w 561"/>
                <a:gd name="T9" fmla="*/ 228190 h 635"/>
                <a:gd name="T10" fmla="*/ 15753 w 561"/>
                <a:gd name="T11" fmla="*/ 228190 h 635"/>
                <a:gd name="T12" fmla="*/ 42246 w 561"/>
                <a:gd name="T13" fmla="*/ 206955 h 635"/>
                <a:gd name="T14" fmla="*/ 74110 w 561"/>
                <a:gd name="T15" fmla="*/ 228190 h 635"/>
                <a:gd name="T16" fmla="*/ 100245 w 561"/>
                <a:gd name="T17" fmla="*/ 206955 h 635"/>
                <a:gd name="T18" fmla="*/ 126739 w 561"/>
                <a:gd name="T19" fmla="*/ 228190 h 635"/>
                <a:gd name="T20" fmla="*/ 158245 w 561"/>
                <a:gd name="T21" fmla="*/ 206955 h 635"/>
                <a:gd name="T22" fmla="*/ 184738 w 561"/>
                <a:gd name="T23" fmla="*/ 228190 h 635"/>
                <a:gd name="T24" fmla="*/ 200491 w 561"/>
                <a:gd name="T25" fmla="*/ 228190 h 635"/>
                <a:gd name="T26" fmla="*/ 200491 w 561"/>
                <a:gd name="T27" fmla="*/ 26634 h 635"/>
                <a:gd name="T28" fmla="*/ 168627 w 561"/>
                <a:gd name="T29" fmla="*/ 0 h 635"/>
                <a:gd name="T30" fmla="*/ 184738 w 561"/>
                <a:gd name="T31" fmla="*/ 211994 h 635"/>
                <a:gd name="T32" fmla="*/ 184738 w 561"/>
                <a:gd name="T33" fmla="*/ 211994 h 635"/>
                <a:gd name="T34" fmla="*/ 158245 w 561"/>
                <a:gd name="T35" fmla="*/ 190758 h 635"/>
                <a:gd name="T36" fmla="*/ 126739 w 561"/>
                <a:gd name="T37" fmla="*/ 211994 h 635"/>
                <a:gd name="T38" fmla="*/ 100245 w 561"/>
                <a:gd name="T39" fmla="*/ 190758 h 635"/>
                <a:gd name="T40" fmla="*/ 74110 w 561"/>
                <a:gd name="T41" fmla="*/ 211994 h 635"/>
                <a:gd name="T42" fmla="*/ 42246 w 561"/>
                <a:gd name="T43" fmla="*/ 190758 h 635"/>
                <a:gd name="T44" fmla="*/ 15753 w 561"/>
                <a:gd name="T45" fmla="*/ 211994 h 635"/>
                <a:gd name="T46" fmla="*/ 15753 w 561"/>
                <a:gd name="T47" fmla="*/ 26634 h 635"/>
                <a:gd name="T48" fmla="*/ 31864 w 561"/>
                <a:gd name="T49" fmla="*/ 16196 h 635"/>
                <a:gd name="T50" fmla="*/ 168627 w 561"/>
                <a:gd name="T51" fmla="*/ 16196 h 635"/>
                <a:gd name="T52" fmla="*/ 184738 w 561"/>
                <a:gd name="T53" fmla="*/ 26634 h 635"/>
                <a:gd name="T54" fmla="*/ 184738 w 561"/>
                <a:gd name="T55" fmla="*/ 211994 h 635"/>
                <a:gd name="T56" fmla="*/ 147504 w 561"/>
                <a:gd name="T57" fmla="*/ 127412 h 635"/>
                <a:gd name="T58" fmla="*/ 147504 w 561"/>
                <a:gd name="T59" fmla="*/ 127412 h 635"/>
                <a:gd name="T60" fmla="*/ 52987 w 561"/>
                <a:gd name="T61" fmla="*/ 127412 h 635"/>
                <a:gd name="T62" fmla="*/ 42246 w 561"/>
                <a:gd name="T63" fmla="*/ 132451 h 635"/>
                <a:gd name="T64" fmla="*/ 52987 w 561"/>
                <a:gd name="T65" fmla="*/ 143249 h 635"/>
                <a:gd name="T66" fmla="*/ 147504 w 561"/>
                <a:gd name="T67" fmla="*/ 143249 h 635"/>
                <a:gd name="T68" fmla="*/ 158245 w 561"/>
                <a:gd name="T69" fmla="*/ 132451 h 635"/>
                <a:gd name="T70" fmla="*/ 147504 w 561"/>
                <a:gd name="T71" fmla="*/ 127412 h 635"/>
                <a:gd name="T72" fmla="*/ 147504 w 561"/>
                <a:gd name="T73" fmla="*/ 84941 h 635"/>
                <a:gd name="T74" fmla="*/ 147504 w 561"/>
                <a:gd name="T75" fmla="*/ 84941 h 635"/>
                <a:gd name="T76" fmla="*/ 52987 w 561"/>
                <a:gd name="T77" fmla="*/ 84941 h 635"/>
                <a:gd name="T78" fmla="*/ 42246 w 561"/>
                <a:gd name="T79" fmla="*/ 90340 h 635"/>
                <a:gd name="T80" fmla="*/ 52987 w 561"/>
                <a:gd name="T81" fmla="*/ 100778 h 635"/>
                <a:gd name="T82" fmla="*/ 147504 w 561"/>
                <a:gd name="T83" fmla="*/ 100778 h 635"/>
                <a:gd name="T84" fmla="*/ 158245 w 561"/>
                <a:gd name="T85" fmla="*/ 90340 h 635"/>
                <a:gd name="T86" fmla="*/ 147504 w 561"/>
                <a:gd name="T87" fmla="*/ 84941 h 635"/>
                <a:gd name="T88" fmla="*/ 147504 w 561"/>
                <a:gd name="T89" fmla="*/ 42471 h 635"/>
                <a:gd name="T90" fmla="*/ 147504 w 561"/>
                <a:gd name="T91" fmla="*/ 42471 h 635"/>
                <a:gd name="T92" fmla="*/ 52987 w 561"/>
                <a:gd name="T93" fmla="*/ 42471 h 635"/>
                <a:gd name="T94" fmla="*/ 42246 w 561"/>
                <a:gd name="T95" fmla="*/ 47870 h 635"/>
                <a:gd name="T96" fmla="*/ 52987 w 561"/>
                <a:gd name="T97" fmla="*/ 58667 h 635"/>
                <a:gd name="T98" fmla="*/ 147504 w 561"/>
                <a:gd name="T99" fmla="*/ 58667 h 635"/>
                <a:gd name="T100" fmla="*/ 158245 w 561"/>
                <a:gd name="T101" fmla="*/ 47870 h 635"/>
                <a:gd name="T102" fmla="*/ 147504 w 561"/>
                <a:gd name="T103" fmla="*/ 42471 h 6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61" h="635">
                  <a:moveTo>
                    <a:pt x="471" y="0"/>
                  </a:moveTo>
                  <a:lnTo>
                    <a:pt x="471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44" y="634"/>
                    <a:pt x="44" y="634"/>
                    <a:pt x="44" y="634"/>
                  </a:cubicBezTo>
                  <a:cubicBezTo>
                    <a:pt x="118" y="575"/>
                    <a:pt x="118" y="575"/>
                    <a:pt x="118" y="575"/>
                  </a:cubicBezTo>
                  <a:cubicBezTo>
                    <a:pt x="207" y="634"/>
                    <a:pt x="207" y="634"/>
                    <a:pt x="207" y="634"/>
                  </a:cubicBezTo>
                  <a:cubicBezTo>
                    <a:pt x="280" y="575"/>
                    <a:pt x="280" y="575"/>
                    <a:pt x="280" y="575"/>
                  </a:cubicBezTo>
                  <a:cubicBezTo>
                    <a:pt x="354" y="634"/>
                    <a:pt x="354" y="634"/>
                    <a:pt x="354" y="634"/>
                  </a:cubicBezTo>
                  <a:cubicBezTo>
                    <a:pt x="442" y="575"/>
                    <a:pt x="442" y="575"/>
                    <a:pt x="442" y="575"/>
                  </a:cubicBezTo>
                  <a:cubicBezTo>
                    <a:pt x="516" y="634"/>
                    <a:pt x="516" y="634"/>
                    <a:pt x="516" y="634"/>
                  </a:cubicBezTo>
                  <a:cubicBezTo>
                    <a:pt x="560" y="634"/>
                    <a:pt x="560" y="634"/>
                    <a:pt x="560" y="634"/>
                  </a:cubicBezTo>
                  <a:cubicBezTo>
                    <a:pt x="560" y="74"/>
                    <a:pt x="560" y="74"/>
                    <a:pt x="560" y="74"/>
                  </a:cubicBezTo>
                  <a:cubicBezTo>
                    <a:pt x="560" y="30"/>
                    <a:pt x="516" y="0"/>
                    <a:pt x="471" y="0"/>
                  </a:cubicBezTo>
                  <a:close/>
                  <a:moveTo>
                    <a:pt x="516" y="589"/>
                  </a:moveTo>
                  <a:lnTo>
                    <a:pt x="516" y="589"/>
                  </a:lnTo>
                  <a:cubicBezTo>
                    <a:pt x="442" y="530"/>
                    <a:pt x="442" y="530"/>
                    <a:pt x="442" y="530"/>
                  </a:cubicBezTo>
                  <a:cubicBezTo>
                    <a:pt x="354" y="589"/>
                    <a:pt x="354" y="589"/>
                    <a:pt x="354" y="589"/>
                  </a:cubicBezTo>
                  <a:cubicBezTo>
                    <a:pt x="280" y="530"/>
                    <a:pt x="280" y="530"/>
                    <a:pt x="280" y="530"/>
                  </a:cubicBezTo>
                  <a:cubicBezTo>
                    <a:pt x="207" y="589"/>
                    <a:pt x="207" y="589"/>
                    <a:pt x="207" y="589"/>
                  </a:cubicBezTo>
                  <a:cubicBezTo>
                    <a:pt x="118" y="530"/>
                    <a:pt x="118" y="530"/>
                    <a:pt x="118" y="530"/>
                  </a:cubicBezTo>
                  <a:cubicBezTo>
                    <a:pt x="44" y="589"/>
                    <a:pt x="44" y="589"/>
                    <a:pt x="44" y="589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59"/>
                    <a:pt x="59" y="45"/>
                    <a:pt x="89" y="45"/>
                  </a:cubicBezTo>
                  <a:cubicBezTo>
                    <a:pt x="471" y="45"/>
                    <a:pt x="471" y="45"/>
                    <a:pt x="471" y="45"/>
                  </a:cubicBezTo>
                  <a:cubicBezTo>
                    <a:pt x="501" y="45"/>
                    <a:pt x="516" y="59"/>
                    <a:pt x="516" y="74"/>
                  </a:cubicBezTo>
                  <a:lnTo>
                    <a:pt x="516" y="589"/>
                  </a:lnTo>
                  <a:close/>
                  <a:moveTo>
                    <a:pt x="412" y="354"/>
                  </a:moveTo>
                  <a:lnTo>
                    <a:pt x="412" y="354"/>
                  </a:lnTo>
                  <a:cubicBezTo>
                    <a:pt x="148" y="354"/>
                    <a:pt x="148" y="354"/>
                    <a:pt x="148" y="354"/>
                  </a:cubicBezTo>
                  <a:cubicBezTo>
                    <a:pt x="133" y="354"/>
                    <a:pt x="118" y="368"/>
                    <a:pt x="118" y="368"/>
                  </a:cubicBezTo>
                  <a:cubicBezTo>
                    <a:pt x="118" y="383"/>
                    <a:pt x="133" y="398"/>
                    <a:pt x="148" y="398"/>
                  </a:cubicBezTo>
                  <a:cubicBezTo>
                    <a:pt x="412" y="398"/>
                    <a:pt x="412" y="398"/>
                    <a:pt x="412" y="398"/>
                  </a:cubicBezTo>
                  <a:cubicBezTo>
                    <a:pt x="427" y="398"/>
                    <a:pt x="442" y="383"/>
                    <a:pt x="442" y="368"/>
                  </a:cubicBezTo>
                  <a:cubicBezTo>
                    <a:pt x="442" y="368"/>
                    <a:pt x="427" y="354"/>
                    <a:pt x="412" y="354"/>
                  </a:cubicBezTo>
                  <a:close/>
                  <a:moveTo>
                    <a:pt x="412" y="236"/>
                  </a:moveTo>
                  <a:lnTo>
                    <a:pt x="412" y="236"/>
                  </a:lnTo>
                  <a:cubicBezTo>
                    <a:pt x="148" y="236"/>
                    <a:pt x="148" y="236"/>
                    <a:pt x="148" y="236"/>
                  </a:cubicBezTo>
                  <a:cubicBezTo>
                    <a:pt x="133" y="236"/>
                    <a:pt x="118" y="251"/>
                    <a:pt x="118" y="251"/>
                  </a:cubicBezTo>
                  <a:cubicBezTo>
                    <a:pt x="118" y="266"/>
                    <a:pt x="133" y="280"/>
                    <a:pt x="148" y="280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27" y="280"/>
                    <a:pt x="442" y="266"/>
                    <a:pt x="442" y="251"/>
                  </a:cubicBezTo>
                  <a:cubicBezTo>
                    <a:pt x="442" y="251"/>
                    <a:pt x="427" y="236"/>
                    <a:pt x="412" y="236"/>
                  </a:cubicBezTo>
                  <a:close/>
                  <a:moveTo>
                    <a:pt x="412" y="118"/>
                  </a:moveTo>
                  <a:lnTo>
                    <a:pt x="412" y="118"/>
                  </a:lnTo>
                  <a:cubicBezTo>
                    <a:pt x="148" y="118"/>
                    <a:pt x="148" y="118"/>
                    <a:pt x="148" y="118"/>
                  </a:cubicBezTo>
                  <a:cubicBezTo>
                    <a:pt x="133" y="118"/>
                    <a:pt x="118" y="133"/>
                    <a:pt x="118" y="133"/>
                  </a:cubicBezTo>
                  <a:cubicBezTo>
                    <a:pt x="118" y="148"/>
                    <a:pt x="133" y="163"/>
                    <a:pt x="148" y="163"/>
                  </a:cubicBezTo>
                  <a:cubicBezTo>
                    <a:pt x="412" y="163"/>
                    <a:pt x="412" y="163"/>
                    <a:pt x="412" y="163"/>
                  </a:cubicBezTo>
                  <a:cubicBezTo>
                    <a:pt x="427" y="163"/>
                    <a:pt x="442" y="148"/>
                    <a:pt x="442" y="133"/>
                  </a:cubicBezTo>
                  <a:cubicBezTo>
                    <a:pt x="442" y="133"/>
                    <a:pt x="427" y="118"/>
                    <a:pt x="412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109" name="椭圆 108"/>
          <p:cNvSpPr/>
          <p:nvPr/>
        </p:nvSpPr>
        <p:spPr>
          <a:xfrm>
            <a:off x="5865495" y="4392295"/>
            <a:ext cx="1470660" cy="14903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112" name="椭圆 111"/>
          <p:cNvSpPr/>
          <p:nvPr/>
        </p:nvSpPr>
        <p:spPr>
          <a:xfrm>
            <a:off x="4178935" y="2207260"/>
            <a:ext cx="1521460" cy="151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  <p:sp>
        <p:nvSpPr>
          <p:cNvPr id="114" name="文本框 113"/>
          <p:cNvSpPr txBox="1"/>
          <p:nvPr/>
        </p:nvSpPr>
        <p:spPr>
          <a:xfrm>
            <a:off x="1469390" y="2090420"/>
            <a:ext cx="1471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商品浏览与搜索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19450" y="3834765"/>
            <a:ext cx="1061085" cy="1005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501380" y="4295775"/>
            <a:ext cx="1584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246133" y="2206992"/>
            <a:ext cx="2416025" cy="88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点击输入简要文字内容，文字内容需概括精炼，不用多余的文字修饰，言简意赅的说明分项内容</a:t>
            </a:r>
            <a:r>
              <a:rPr lang="en-US" altLang="zh-CN" sz="11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1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4715" y="487478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功能性需求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32155" y="4210050"/>
            <a:ext cx="13182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chemeClr val="bg1"/>
                </a:solidFill>
                <a:ea typeface="宋体" panose="02010600030101010101" pitchFamily="2" charset="-122"/>
              </a:rPr>
              <a:t>用户注册与登录</a:t>
            </a:r>
            <a:endParaRPr lang="zh-CN" altLang="en-US" sz="2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82395" y="1915160"/>
            <a:ext cx="1525905" cy="157416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280535" y="2539365"/>
            <a:ext cx="13182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chemeClr val="bg1"/>
                </a:solidFill>
                <a:ea typeface="宋体" panose="02010600030101010101" pitchFamily="2" charset="-122"/>
              </a:rPr>
              <a:t>购物车管理</a:t>
            </a:r>
            <a:endParaRPr lang="zh-CN" altLang="en-US" sz="2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940685" y="3834765"/>
            <a:ext cx="1525905" cy="157416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188075" y="4682490"/>
            <a:ext cx="13182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chemeClr val="bg1"/>
                </a:solidFill>
                <a:ea typeface="宋体" panose="02010600030101010101" pitchFamily="2" charset="-122"/>
              </a:rPr>
              <a:t>支付</a:t>
            </a:r>
            <a:endParaRPr lang="zh-CN" sz="2400" b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solidFill>
                  <a:schemeClr val="bg1"/>
                </a:solidFill>
                <a:ea typeface="宋体" panose="02010600030101010101" pitchFamily="2" charset="-122"/>
              </a:rPr>
              <a:t>功能</a:t>
            </a:r>
            <a:endParaRPr lang="zh-CN" altLang="en-US" sz="2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7336155" y="2586355"/>
            <a:ext cx="13182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chemeClr val="bg1"/>
                </a:solidFill>
                <a:ea typeface="宋体" panose="02010600030101010101" pitchFamily="2" charset="-122"/>
              </a:rPr>
              <a:t>评价与评论</a:t>
            </a:r>
            <a:endParaRPr lang="zh-CN" altLang="en-US" sz="2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8166735" y="4138930"/>
            <a:ext cx="1525905" cy="157416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8" grpId="0" animBg="1"/>
          <p:bldP spid="89" grpId="0" animBg="1"/>
          <p:bldP spid="90" grpId="0" animBg="1"/>
          <p:bldP spid="91" grpId="0" animBg="1"/>
          <p:bldP spid="93" grpId="0" animBg="1"/>
          <p:bldP spid="94" grpId="0" animBg="1"/>
          <p:bldP spid="114" grpId="0"/>
          <p:bldP spid="115" grpId="0"/>
          <p:bldP spid="118" grpId="0"/>
          <p:bldP spid="1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8" grpId="0" animBg="1"/>
          <p:bldP spid="89" grpId="0" animBg="1"/>
          <p:bldP spid="90" grpId="0" animBg="1"/>
          <p:bldP spid="91" grpId="0" animBg="1"/>
          <p:bldP spid="93" grpId="0" animBg="1"/>
          <p:bldP spid="94" grpId="0" animBg="1"/>
          <p:bldP spid="114" grpId="0"/>
          <p:bldP spid="115" grpId="0"/>
          <p:bldP spid="118" grpId="0"/>
          <p:bldP spid="11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10"/>
          <p:cNvGrpSpPr/>
          <p:nvPr/>
        </p:nvGrpSpPr>
        <p:grpSpPr>
          <a:xfrm>
            <a:off x="699770" y="1488440"/>
            <a:ext cx="1426845" cy="3907790"/>
            <a:chOff x="-9099" y="-15"/>
            <a:chExt cx="2920415" cy="7816087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2858" tIns="22858" rIns="22858" bIns="22858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9099" y="6622195"/>
              <a:ext cx="2920415" cy="894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性能需求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1" y="7536654"/>
              <a:ext cx="2911317" cy="279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defTabSz="914400">
                <a:lnSpc>
                  <a:spcPct val="120000"/>
                </a:lnSpc>
                <a:defRPr/>
              </a:pPr>
              <a:endParaRPr lang="zh-CN" altLang="en-US" sz="76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18" name="Group 2018"/>
          <p:cNvGrpSpPr/>
          <p:nvPr/>
        </p:nvGrpSpPr>
        <p:grpSpPr>
          <a:xfrm>
            <a:off x="2523114" y="2172322"/>
            <a:ext cx="930267" cy="2527825"/>
            <a:chOff x="525331" y="0"/>
            <a:chExt cx="1860634" cy="5055926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2858" tIns="22858" rIns="22858" bIns="22858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26" name="Group 2026"/>
          <p:cNvGrpSpPr/>
          <p:nvPr/>
        </p:nvGrpSpPr>
        <p:grpSpPr>
          <a:xfrm>
            <a:off x="3981537" y="1488132"/>
            <a:ext cx="930267" cy="3753737"/>
            <a:chOff x="531680" y="0"/>
            <a:chExt cx="1860635" cy="7507885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2858" tIns="22858" rIns="22858" bIns="22858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562797" y="6622646"/>
              <a:ext cx="1828899" cy="885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安全性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34" name="Group 2034"/>
          <p:cNvGrpSpPr/>
          <p:nvPr/>
        </p:nvGrpSpPr>
        <p:grpSpPr>
          <a:xfrm>
            <a:off x="5598237" y="2207247"/>
            <a:ext cx="930267" cy="3039066"/>
            <a:chOff x="523115" y="0"/>
            <a:chExt cx="1860634" cy="6078466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523455" y="5193227"/>
              <a:ext cx="1828899" cy="885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可靠性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2858" tIns="22858" rIns="22858" bIns="22858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42" name="Group 2042"/>
          <p:cNvGrpSpPr/>
          <p:nvPr/>
        </p:nvGrpSpPr>
        <p:grpSpPr>
          <a:xfrm>
            <a:off x="6938070" y="1488132"/>
            <a:ext cx="1219200" cy="3753737"/>
            <a:chOff x="236389" y="0"/>
            <a:chExt cx="2438532" cy="7507885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2858" tIns="22858" rIns="22858" bIns="22858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236389" y="6622646"/>
              <a:ext cx="2438532" cy="885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用户体验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8503794" y="2221217"/>
            <a:ext cx="1219200" cy="3035256"/>
            <a:chOff x="236365" y="0"/>
            <a:chExt cx="2438532" cy="6070844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2858" tIns="22858" rIns="22858" bIns="22858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236365" y="5185606"/>
              <a:ext cx="2438532" cy="885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可维护性</a:t>
              </a:r>
              <a:endParaRPr sz="132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04715" y="487478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功能性需求</a:t>
            </a:r>
            <a:endParaRPr lang="zh-CN" altLang="en-US" sz="3200" dirty="0"/>
          </a:p>
        </p:txBody>
      </p:sp>
      <p:grpSp>
        <p:nvGrpSpPr>
          <p:cNvPr id="2" name="Group 2042"/>
          <p:cNvGrpSpPr/>
          <p:nvPr/>
        </p:nvGrpSpPr>
        <p:grpSpPr>
          <a:xfrm>
            <a:off x="10268646" y="1488132"/>
            <a:ext cx="931853" cy="3758181"/>
            <a:chOff x="541207" y="0"/>
            <a:chExt cx="1863808" cy="7516775"/>
          </a:xfrm>
        </p:grpSpPr>
        <p:sp>
          <p:nvSpPr>
            <p:cNvPr id="3" name="Shape 2035"/>
            <p:cNvSpPr/>
            <p:nvPr>
              <p:custDataLst>
                <p:tags r:id="rId1"/>
              </p:custDataLst>
            </p:nvPr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2858" tIns="22858" rIns="22858" bIns="22858" numCol="1" anchor="t">
              <a:noAutofit/>
            </a:bodyPr>
            <a:lstStyle/>
            <a:p>
              <a:pPr defTabSz="2286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" name="Shape 2036"/>
            <p:cNvSpPr/>
            <p:nvPr>
              <p:custDataLst>
                <p:tags r:id="rId2"/>
              </p:custDataLst>
            </p:nvPr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Shape 2037"/>
            <p:cNvSpPr/>
            <p:nvPr>
              <p:custDataLst>
                <p:tags r:id="rId3"/>
              </p:custDataLst>
            </p:nvPr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Shape 2038"/>
            <p:cNvSpPr/>
            <p:nvPr>
              <p:custDataLst>
                <p:tags r:id="rId4"/>
              </p:custDataLst>
            </p:nvPr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Shape 2039"/>
            <p:cNvSpPr/>
            <p:nvPr>
              <p:custDataLst>
                <p:tags r:id="rId5"/>
              </p:custDataLst>
            </p:nvPr>
          </p:nvSpPr>
          <p:spPr>
            <a:xfrm>
              <a:off x="541207" y="6631536"/>
              <a:ext cx="1828899" cy="885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可用性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Shape 2041"/>
            <p:cNvSpPr/>
            <p:nvPr>
              <p:custDataLst>
                <p:tags r:id="rId6"/>
              </p:custDataLst>
            </p:nvPr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2007"/>
          <p:cNvSpPr/>
          <p:nvPr>
            <p:custDataLst>
              <p:tags r:id="rId7"/>
            </p:custDataLst>
          </p:nvPr>
        </p:nvSpPr>
        <p:spPr>
          <a:xfrm>
            <a:off x="2289175" y="4799330"/>
            <a:ext cx="1426845" cy="447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>
              <a:defRPr sz="7500">
                <a:solidFill>
                  <a:srgbClr val="4A5E6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可扩展性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0" grpId="0" bldLvl="0" animBg="1" advAuto="0"/>
      <p:bldP spid="2018" grpId="0" bldLvl="0" animBg="1" advAuto="0"/>
      <p:bldP spid="2026" grpId="0" bldLvl="0" animBg="1" advAuto="0"/>
      <p:bldP spid="2034" grpId="0" bldLvl="0" animBg="1" advAuto="0"/>
      <p:bldP spid="2042" grpId="0" bldLvl="0" animBg="1" advAuto="0"/>
      <p:bldP spid="2050" grpId="0" bldLvl="0" animBg="1" advAuto="0"/>
      <p:bldP spid="2" grpId="0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685385" y="2282823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5722" y="3547222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5414" y="2282549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14023" y="3547366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71579" y="1939200"/>
            <a:ext cx="3220733" cy="6496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性能约束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71101" y="3256935"/>
            <a:ext cx="2999437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用户体验约束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4070" y="3286125"/>
            <a:ext cx="2188845" cy="6496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安全性约束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1727" y="2050849"/>
            <a:ext cx="2972714" cy="6496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运行环境约束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4715" y="487478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设计约束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822960" y="4493895"/>
            <a:ext cx="2215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可靠性约束</a:t>
            </a:r>
            <a:endParaRPr lang="zh-CN" altLang="en-US" sz="2800"/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3674927" y="4651487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7814023" y="4652901"/>
            <a:ext cx="207933" cy="207933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9081591" y="4446290"/>
            <a:ext cx="2999437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可维护性约束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17850" y="1715135"/>
            <a:ext cx="5551805" cy="3427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9" grpId="0" bldLvl="0" animBg="1"/>
      <p:bldP spid="17" grpId="0"/>
      <p:bldP spid="18" grpId="0"/>
      <p:bldP spid="19" grpId="0"/>
      <p:bldP spid="20" grpId="0"/>
      <p:bldP spid="3" grpId="0" bldLvl="0" animBg="1"/>
      <p:bldP spid="4" grpId="0" bldLvl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3631638" y="4535916"/>
            <a:ext cx="133744" cy="13374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17136" y="5616564"/>
            <a:ext cx="48334" cy="4833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985828" y="5161004"/>
            <a:ext cx="57878" cy="5787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222356" y="4775232"/>
            <a:ext cx="62650" cy="626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950883" y="1925659"/>
            <a:ext cx="67423" cy="67423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144491" y="3190887"/>
            <a:ext cx="72195" cy="7219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226839" y="2690815"/>
            <a:ext cx="76967" cy="7696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136467" y="2990843"/>
            <a:ext cx="81739" cy="8173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074795" y="2808271"/>
            <a:ext cx="86511" cy="8651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664891" y="3853194"/>
            <a:ext cx="91283" cy="9128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001750" y="5605426"/>
            <a:ext cx="96056" cy="9605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663603" y="4543379"/>
            <a:ext cx="72000" cy="72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757006" y="2001782"/>
            <a:ext cx="105600" cy="105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069527" y="4889265"/>
            <a:ext cx="110372" cy="1103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395162" y="5484738"/>
            <a:ext cx="115144" cy="11514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789403" y="4244891"/>
            <a:ext cx="45719" cy="4571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356917" y="4103593"/>
            <a:ext cx="124689" cy="12468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920345" y="2866921"/>
            <a:ext cx="129461" cy="12946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582573" y="2963749"/>
            <a:ext cx="134233" cy="134233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8666915" y="1416834"/>
            <a:ext cx="139005" cy="13900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4527550" y="1604305"/>
            <a:ext cx="70527" cy="1138077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26" idx="7"/>
          </p:cNvCxnSpPr>
          <p:nvPr/>
        </p:nvCxnSpPr>
        <p:spPr>
          <a:xfrm flipH="1">
            <a:off x="5847141" y="993373"/>
            <a:ext cx="342689" cy="1023874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89830" y="993373"/>
            <a:ext cx="90135" cy="1024451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6"/>
            <a:endCxn id="33" idx="3"/>
          </p:cNvCxnSpPr>
          <p:nvPr/>
        </p:nvCxnSpPr>
        <p:spPr>
          <a:xfrm flipV="1">
            <a:off x="7018306" y="1535482"/>
            <a:ext cx="1668966" cy="423889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2"/>
          </p:cNvCxnSpPr>
          <p:nvPr/>
        </p:nvCxnSpPr>
        <p:spPr>
          <a:xfrm flipH="1">
            <a:off x="6263923" y="1959371"/>
            <a:ext cx="686960" cy="57876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598077" y="1566753"/>
            <a:ext cx="676623" cy="937414"/>
          </a:xfrm>
          <a:prstGeom prst="line">
            <a:avLst/>
          </a:prstGeom>
          <a:ln w="3175">
            <a:solidFill>
              <a:srgbClr val="7F7F7F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034065" y="4885875"/>
            <a:ext cx="2121555" cy="494061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3" idx="3"/>
            <a:endCxn id="22" idx="0"/>
          </p:cNvCxnSpPr>
          <p:nvPr/>
        </p:nvCxnSpPr>
        <p:spPr>
          <a:xfrm flipH="1">
            <a:off x="8118051" y="1535482"/>
            <a:ext cx="569221" cy="1272789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9018362" y="2903322"/>
            <a:ext cx="654466" cy="654466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295068" y="4490728"/>
            <a:ext cx="1398430" cy="139843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492052" y="3028331"/>
            <a:ext cx="340890" cy="34089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262422" y="4100585"/>
            <a:ext cx="119916" cy="11991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连接符 64"/>
          <p:cNvCxnSpPr>
            <a:stCxn id="59" idx="3"/>
            <a:endCxn id="63" idx="7"/>
          </p:cNvCxnSpPr>
          <p:nvPr/>
        </p:nvCxnSpPr>
        <p:spPr>
          <a:xfrm flipH="1">
            <a:off x="8364777" y="3461944"/>
            <a:ext cx="749429" cy="656202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2"/>
            <a:endCxn id="23" idx="7"/>
          </p:cNvCxnSpPr>
          <p:nvPr/>
        </p:nvCxnSpPr>
        <p:spPr>
          <a:xfrm flipH="1" flipV="1">
            <a:off x="6742806" y="3866562"/>
            <a:ext cx="1519616" cy="293981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3" idx="4"/>
          </p:cNvCxnSpPr>
          <p:nvPr/>
        </p:nvCxnSpPr>
        <p:spPr>
          <a:xfrm>
            <a:off x="6710533" y="3944477"/>
            <a:ext cx="45641" cy="591439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2"/>
          </p:cNvCxnSpPr>
          <p:nvPr/>
        </p:nvCxnSpPr>
        <p:spPr>
          <a:xfrm flipH="1" flipV="1">
            <a:off x="3815290" y="3627120"/>
            <a:ext cx="2479778" cy="1562823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2087705" y="3627120"/>
            <a:ext cx="1727586" cy="648576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1" idx="4"/>
          </p:cNvCxnSpPr>
          <p:nvPr/>
        </p:nvCxnSpPr>
        <p:spPr>
          <a:xfrm>
            <a:off x="1662497" y="3369221"/>
            <a:ext cx="425208" cy="885707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" idx="0"/>
          </p:cNvCxnSpPr>
          <p:nvPr/>
        </p:nvCxnSpPr>
        <p:spPr>
          <a:xfrm flipV="1">
            <a:off x="3698510" y="3627120"/>
            <a:ext cx="116780" cy="908796"/>
          </a:xfrm>
          <a:prstGeom prst="line">
            <a:avLst/>
          </a:prstGeom>
          <a:ln w="31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4022705" y="1959035"/>
            <a:ext cx="100811" cy="10081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747741" y="2735434"/>
            <a:ext cx="71659" cy="7165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4" name="直接连接符 93"/>
          <p:cNvCxnSpPr>
            <a:stCxn id="92" idx="6"/>
            <a:endCxn id="19" idx="0"/>
          </p:cNvCxnSpPr>
          <p:nvPr/>
        </p:nvCxnSpPr>
        <p:spPr>
          <a:xfrm>
            <a:off x="2819400" y="2771264"/>
            <a:ext cx="1361189" cy="419623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2" idx="1"/>
            <a:endCxn id="91" idx="2"/>
          </p:cNvCxnSpPr>
          <p:nvPr/>
        </p:nvCxnSpPr>
        <p:spPr>
          <a:xfrm flipV="1">
            <a:off x="2758235" y="2009441"/>
            <a:ext cx="1264470" cy="736487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6"/>
          </p:cNvCxnSpPr>
          <p:nvPr/>
        </p:nvCxnSpPr>
        <p:spPr>
          <a:xfrm>
            <a:off x="4123516" y="2009441"/>
            <a:ext cx="716454" cy="642173"/>
          </a:xfrm>
          <a:prstGeom prst="line">
            <a:avLst/>
          </a:prstGeom>
          <a:ln w="3175">
            <a:solidFill>
              <a:srgbClr val="7F7F7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364246" y="3740790"/>
            <a:ext cx="3467100" cy="2079625"/>
            <a:chOff x="8364246" y="3740790"/>
            <a:chExt cx="3467100" cy="2079625"/>
          </a:xfrm>
        </p:grpSpPr>
        <p:sp>
          <p:nvSpPr>
            <p:cNvPr id="99" name="文本框 98"/>
            <p:cNvSpPr txBox="1"/>
            <p:nvPr/>
          </p:nvSpPr>
          <p:spPr>
            <a:xfrm>
              <a:off x="8832876" y="3740790"/>
              <a:ext cx="1400810" cy="56959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800">
                  <a:solidFill>
                    <a:srgbClr val="0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defRPr>
              </a:lvl1pPr>
            </a:lstStyle>
            <a:p>
              <a:r>
                <a:rPr lang="zh-CN" altLang="en-US" sz="2400" dirty="0">
                  <a:latin typeface="明兰" panose="02010600030101010101" pitchFamily="2" charset="-122"/>
                  <a:ea typeface="明兰" panose="02010600030101010101" pitchFamily="2" charset="-122"/>
                </a:rPr>
                <a:t>能力要求</a:t>
              </a:r>
              <a:endParaRPr lang="zh-CN" altLang="en-US" sz="24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364246" y="4291970"/>
              <a:ext cx="3467100" cy="152844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需要定义系统对数据的处理能力要求，包括数据的读写速度、并发处理能力等，以确保系统能够高效地处理大量数据和用户请求</a:t>
              </a:r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3574290" y="3276667"/>
            <a:ext cx="546034" cy="546034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82623" y="4679129"/>
            <a:ext cx="2467610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rgbClr val="0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sz="2400" dirty="0">
                <a:latin typeface="明兰" panose="02010600030101010101" pitchFamily="2" charset="-122"/>
                <a:ea typeface="明兰" panose="02010600030101010101" pitchFamily="2" charset="-122"/>
              </a:rPr>
              <a:t>数据的逻辑描述</a:t>
            </a:r>
            <a:r>
              <a:rPr lang="en-US" altLang="zh-CN" sz="24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endParaRPr lang="zh-CN" altLang="en-US" sz="24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68020" y="5219065"/>
            <a:ext cx="3731260" cy="15284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需要对商城系统中的各种数据进行逻辑描述，包括商品信息、订单数据、用户信息等，确保数据的结构和关系清晰明了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26005" y="1299011"/>
            <a:ext cx="4567555" cy="1773555"/>
            <a:chOff x="2143025" y="1589206"/>
            <a:chExt cx="4567555" cy="1773555"/>
          </a:xfrm>
        </p:grpSpPr>
        <p:sp>
          <p:nvSpPr>
            <p:cNvPr id="103" name="文本框 102"/>
            <p:cNvSpPr txBox="1"/>
            <p:nvPr/>
          </p:nvSpPr>
          <p:spPr>
            <a:xfrm>
              <a:off x="2143025" y="1589206"/>
              <a:ext cx="2162810" cy="56959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800">
                  <a:solidFill>
                    <a:srgbClr val="000000"/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defRPr>
              </a:lvl1pPr>
            </a:lstStyle>
            <a:p>
              <a:r>
                <a:rPr lang="zh-CN" sz="2400" dirty="0">
                  <a:latin typeface="明兰" panose="02010600030101010101" pitchFamily="2" charset="-122"/>
                  <a:ea typeface="明兰" panose="02010600030101010101" pitchFamily="2" charset="-122"/>
                </a:rPr>
                <a:t>输入输出要求</a:t>
              </a:r>
              <a:r>
                <a:rPr lang="en-US" altLang="zh-CN" sz="2400" dirty="0">
                  <a:latin typeface="明兰" panose="02010600030101010101" pitchFamily="2" charset="-122"/>
                  <a:ea typeface="明兰" panose="02010600030101010101" pitchFamily="2" charset="-122"/>
                </a:rPr>
                <a:t> </a:t>
              </a:r>
              <a:endParaRPr lang="zh-CN" altLang="en-US" sz="24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146200" y="2193726"/>
              <a:ext cx="4564380" cy="1169035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需要明确数据的输入和输出要求，包括用户如何输入商品信息、下单信息等，以及系统如何输出订单状态、物流信息等给用户。</a:t>
              </a:r>
              <a:endPara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678965" y="3960763"/>
            <a:ext cx="535036" cy="53503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6566452" y="4727093"/>
            <a:ext cx="1010143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数据要求</a:t>
            </a:r>
            <a:endParaRPr lang="zh-CN" altLang="en-US" sz="2400" spc="3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04715" y="487478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数据要求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5" grpId="0" animBg="1"/>
      <p:bldP spid="101" grpId="0"/>
      <p:bldP spid="102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3"/>
          <p:cNvGrpSpPr/>
          <p:nvPr>
            <p:custDataLst>
              <p:tags r:id="rId1"/>
            </p:custDataLst>
          </p:nvPr>
        </p:nvGrpSpPr>
        <p:grpSpPr>
          <a:xfrm>
            <a:off x="5615635" y="1354339"/>
            <a:ext cx="6005592" cy="1457325"/>
            <a:chOff x="5765539" y="1891749"/>
            <a:chExt cx="6005592" cy="1457325"/>
          </a:xfrm>
        </p:grpSpPr>
        <p:sp>
          <p:nvSpPr>
            <p:cNvPr id="12" name="椭圆 11"/>
            <p:cNvSpPr/>
            <p:nvPr/>
          </p:nvSpPr>
          <p:spPr>
            <a:xfrm>
              <a:off x="5765539" y="224287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6533188" y="1891749"/>
              <a:ext cx="5237943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界面要求：系统需要提供用户友好的界面设计，可能需要提供原型和文字说明，以确保用户能够方便地浏览商品、下单购买等操作。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.</a:t>
              </a:r>
              <a:endPara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85353" y="2242845"/>
              <a:ext cx="316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</a:rPr>
                <a:t>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PA_组合 15"/>
          <p:cNvGrpSpPr/>
          <p:nvPr>
            <p:custDataLst>
              <p:tags r:id="rId2"/>
            </p:custDataLst>
          </p:nvPr>
        </p:nvGrpSpPr>
        <p:grpSpPr>
          <a:xfrm>
            <a:off x="5615979" y="3094948"/>
            <a:ext cx="6021888" cy="1268666"/>
            <a:chOff x="5339745" y="3792476"/>
            <a:chExt cx="6021888" cy="1268666"/>
          </a:xfrm>
        </p:grpSpPr>
        <p:sp>
          <p:nvSpPr>
            <p:cNvPr id="16" name="椭圆 15"/>
            <p:cNvSpPr/>
            <p:nvPr/>
          </p:nvSpPr>
          <p:spPr>
            <a:xfrm>
              <a:off x="5339745" y="3798307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4"/>
            <p:cNvSpPr>
              <a:spLocks noChangeArrowheads="1"/>
            </p:cNvSpPr>
            <p:nvPr/>
          </p:nvSpPr>
          <p:spPr bwMode="auto">
            <a:xfrm>
              <a:off x="6123690" y="3862262"/>
              <a:ext cx="5237943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2000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进度要求：可能存在对系统开发和上线的时间进度要求，需要按时完成各个阶段的开发工作，确保项目按计划进行。</a:t>
              </a:r>
              <a:endPara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24717" y="3792476"/>
              <a:ext cx="316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sz="3200" dirty="0">
                  <a:solidFill>
                    <a:srgbClr val="374C59"/>
                  </a:solidFill>
                </a:rPr>
                <a:t>2</a:t>
              </a:r>
              <a:endParaRPr lang="zh-CN" altLang="en-US" sz="3200" dirty="0">
                <a:solidFill>
                  <a:srgbClr val="374C59"/>
                </a:solidFill>
              </a:endParaRPr>
            </a:p>
          </p:txBody>
        </p:sp>
      </p:grpSp>
      <p:grpSp>
        <p:nvGrpSpPr>
          <p:cNvPr id="19" name="PA_组合 16"/>
          <p:cNvGrpSpPr/>
          <p:nvPr>
            <p:custDataLst>
              <p:tags r:id="rId3"/>
            </p:custDataLst>
          </p:nvPr>
        </p:nvGrpSpPr>
        <p:grpSpPr>
          <a:xfrm>
            <a:off x="5329335" y="4716780"/>
            <a:ext cx="6012766" cy="1245395"/>
            <a:chOff x="4668935" y="4769050"/>
            <a:chExt cx="6012766" cy="1245395"/>
          </a:xfrm>
        </p:grpSpPr>
        <p:sp>
          <p:nvSpPr>
            <p:cNvPr id="20" name="椭圆 19"/>
            <p:cNvSpPr/>
            <p:nvPr/>
          </p:nvSpPr>
          <p:spPr>
            <a:xfrm>
              <a:off x="4668935" y="4769050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5443758" y="4815565"/>
              <a:ext cx="5237943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2000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交付要求：可能需要定义系统交付的具体要求，包括交付的文档、培训材料等，以确保系统交付后能够顺利投入使用。 </a:t>
              </a:r>
              <a:endPara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54283" y="4769050"/>
              <a:ext cx="316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sz="3200" dirty="0">
                  <a:solidFill>
                    <a:srgbClr val="374C59"/>
                  </a:solidFill>
                </a:rPr>
                <a:t>3</a:t>
              </a:r>
              <a:endParaRPr lang="zh-CN" altLang="en-US" sz="3200" dirty="0">
                <a:solidFill>
                  <a:srgbClr val="374C59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004715" y="487478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其他要求</a:t>
            </a:r>
            <a:endParaRPr lang="zh-CN" altLang="en-US" sz="3200" dirty="0"/>
          </a:p>
        </p:txBody>
      </p:sp>
      <p:pic>
        <p:nvPicPr>
          <p:cNvPr id="1556851493" name="图片 1" descr="图表, 条形图&#10;&#10;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0175" y="1276668"/>
            <a:ext cx="5274310" cy="2672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9350" y="4082415"/>
            <a:ext cx="244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主界面示意图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807584" y="1154531"/>
            <a:ext cx="137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100" dirty="0">
                <a:latin typeface="明兰" panose="02010600030101010101" pitchFamily="2" charset="-122"/>
                <a:ea typeface="明兰" panose="02010600030101010101" pitchFamily="2" charset="-122"/>
              </a:rPr>
              <a:t>目录</a:t>
            </a:r>
            <a:endParaRPr lang="zh-CN" altLang="en-US" sz="4000" b="1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77371" y="1908055"/>
            <a:ext cx="286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明兰" panose="02010600030101010101" pitchFamily="2" charset="-122"/>
                <a:ea typeface="明兰" panose="02010600030101010101" pitchFamily="2" charset="-122"/>
              </a:rPr>
              <a:t>Content</a:t>
            </a:r>
            <a:endParaRPr lang="zh-CN" altLang="en-US" sz="2000" b="1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1218" y="1640746"/>
            <a:ext cx="4437897" cy="1072862"/>
            <a:chOff x="6554232" y="1886931"/>
            <a:chExt cx="3377168" cy="816431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rPr>
                <a:t>1</a:t>
              </a:r>
              <a:endParaRPr lang="zh-CN" altLang="en-US" sz="4000" dirty="0">
                <a:latin typeface="Impact" panose="020B0806030902050204" pitchFamily="34" charset="0"/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418898" y="2165533"/>
              <a:ext cx="2512502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引言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18" y="3035370"/>
            <a:ext cx="5246306" cy="1109865"/>
            <a:chOff x="6554232" y="2948217"/>
            <a:chExt cx="3992354" cy="844589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53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2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418898" y="3254977"/>
              <a:ext cx="3127688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任务概述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8" y="4502004"/>
            <a:ext cx="4437897" cy="1110131"/>
            <a:chOff x="6554232" y="4064302"/>
            <a:chExt cx="3377168" cy="844792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53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3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898" y="4371265"/>
              <a:ext cx="2512502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需求规定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椭圆 4"/>
          <p:cNvSpPr/>
          <p:nvPr>
            <p:custDataLst>
              <p:tags r:id="rId2"/>
            </p:custDataLst>
          </p:nvPr>
        </p:nvSpPr>
        <p:spPr>
          <a:xfrm>
            <a:off x="466725" y="341850"/>
            <a:ext cx="36000" cy="36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PA_椭圆 61"/>
          <p:cNvSpPr/>
          <p:nvPr>
            <p:custDataLst>
              <p:tags r:id="rId3"/>
            </p:custDataLst>
          </p:nvPr>
        </p:nvSpPr>
        <p:spPr>
          <a:xfrm>
            <a:off x="2831870" y="3174770"/>
            <a:ext cx="63730" cy="6373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PA_椭圆 87"/>
          <p:cNvSpPr/>
          <p:nvPr>
            <p:custDataLst>
              <p:tags r:id="rId4"/>
            </p:custDataLst>
          </p:nvPr>
        </p:nvSpPr>
        <p:spPr>
          <a:xfrm>
            <a:off x="466725" y="1166659"/>
            <a:ext cx="133758" cy="13375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939493" y="2323198"/>
            <a:ext cx="8629536" cy="34150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" panose="020B0606030504020204" pitchFamily="34" charset="0"/>
              </a:rPr>
              <a:t>Thanks </a:t>
            </a:r>
            <a:endParaRPr lang="en-US" altLang="zh-CN" sz="7200" dirty="0">
              <a:solidFill>
                <a:schemeClr val="tx1">
                  <a:lumMod val="85000"/>
                  <a:lumOff val="1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8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2" grpId="0" animBg="1"/>
      <p:bldP spid="88" grpId="0" animBg="1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96585" y="2915885"/>
            <a:ext cx="472050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100" dirty="0">
                <a:latin typeface="明兰" panose="02010600030101010101" pitchFamily="2" charset="-122"/>
                <a:ea typeface="明兰" panose="02010600030101010101" pitchFamily="2" charset="-122"/>
              </a:rPr>
              <a:t>引言</a:t>
            </a:r>
            <a:endParaRPr lang="zh-CN" altLang="en-US" sz="54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1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800641" y="3848578"/>
            <a:ext cx="31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1400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41218" y="1640746"/>
            <a:ext cx="4437897" cy="1072862"/>
            <a:chOff x="6554232" y="1886931"/>
            <a:chExt cx="3377168" cy="816431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rPr>
                <a:t>1</a:t>
              </a:r>
              <a:endParaRPr lang="zh-CN" altLang="en-US" sz="4000" dirty="0">
                <a:latin typeface="Impact" panose="020B0806030902050204" pitchFamily="34" charset="0"/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418898" y="2165533"/>
              <a:ext cx="2512502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编写目的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18" y="3035370"/>
            <a:ext cx="5246306" cy="1109865"/>
            <a:chOff x="6554232" y="2948217"/>
            <a:chExt cx="3992354" cy="844589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53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2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418898" y="3254977"/>
              <a:ext cx="3127688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背景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8" y="4502004"/>
            <a:ext cx="4437897" cy="1110131"/>
            <a:chOff x="6554232" y="4064302"/>
            <a:chExt cx="3377168" cy="844792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53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3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898" y="4371265"/>
              <a:ext cx="2512502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定义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03985" y="631825"/>
            <a:ext cx="30753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/>
              <a:t>引言</a:t>
            </a:r>
            <a:endParaRPr lang="zh-CN" alt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954573" y="3209300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目的</a:t>
            </a:r>
            <a:endParaRPr lang="zh-CN" altLang="en-US" sz="2800" dirty="0"/>
          </a:p>
        </p:txBody>
      </p:sp>
      <p:sp>
        <p:nvSpPr>
          <p:cNvPr id="20" name="椭圆 19"/>
          <p:cNvSpPr/>
          <p:nvPr/>
        </p:nvSpPr>
        <p:spPr>
          <a:xfrm>
            <a:off x="2082482" y="2164677"/>
            <a:ext cx="207933" cy="20793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54275" y="1978660"/>
            <a:ext cx="3289300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确立开发基本方向规范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83117" y="3465549"/>
            <a:ext cx="207933" cy="20793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65070" y="3235960"/>
            <a:ext cx="3180715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满足用户需求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083752" y="4767055"/>
            <a:ext cx="207933" cy="20793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465070" y="4493260"/>
            <a:ext cx="3992880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为开发团队提供指导和参考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4715" y="487478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编写目的</a:t>
            </a:r>
            <a:endParaRPr lang="zh-CN" altLang="en-US" sz="3200" dirty="0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262538" y="328359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dirty="0"/>
              <a:t>预期读者</a:t>
            </a:r>
            <a:endParaRPr lang="zh-CN" altLang="en-US" sz="2800" dirty="0"/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8202612" y="2164677"/>
            <a:ext cx="207933" cy="20793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8203247" y="3465792"/>
            <a:ext cx="207933" cy="20793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8202612" y="4766907"/>
            <a:ext cx="207933" cy="20793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8828405" y="1978660"/>
            <a:ext cx="3289300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开发组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8828405" y="3283585"/>
            <a:ext cx="3289300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8902700" y="4461510"/>
            <a:ext cx="3289300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项目利益相关者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21" grpId="0"/>
      <p:bldP spid="24" grpId="0" bldLvl="0" animBg="1"/>
      <p:bldP spid="25" grpId="0"/>
      <p:bldP spid="27" grpId="0" bldLvl="0" animBg="1"/>
      <p:bldP spid="28" grpId="0"/>
      <p:bldP spid="2" grpId="0"/>
      <p:bldP spid="3" grpId="0" bldLvl="0" animBg="1"/>
      <p:bldP spid="4" grpId="0" bldLvl="0" animBg="1"/>
      <p:bldP spid="5" grpId="0" bldLvl="0" animBg="1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5106898" y="2887280"/>
            <a:ext cx="53870" cy="53870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870073" y="3264543"/>
            <a:ext cx="56693" cy="56693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78032" y="5078528"/>
            <a:ext cx="62340" cy="62340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472536" y="2627581"/>
            <a:ext cx="65163" cy="65163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22873" y="5334519"/>
            <a:ext cx="70811" cy="70811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581734" y="3373215"/>
            <a:ext cx="73634" cy="73634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60524" y="2466646"/>
            <a:ext cx="76457" cy="76457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12138" y="2715388"/>
            <a:ext cx="82105" cy="82105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597224" y="4328686"/>
            <a:ext cx="84928" cy="84928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385591" y="3217844"/>
            <a:ext cx="93398" cy="93398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797390" y="4798912"/>
            <a:ext cx="96223" cy="96223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767863" y="5227378"/>
            <a:ext cx="99046" cy="99046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5112" y="2710588"/>
            <a:ext cx="101869" cy="101869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426643" y="3565096"/>
            <a:ext cx="104693" cy="104693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774357" y="2076449"/>
            <a:ext cx="107516" cy="107516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035699" y="3333998"/>
            <a:ext cx="71200" cy="71200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628844" y="4991791"/>
            <a:ext cx="113164" cy="113164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552249" y="3821769"/>
            <a:ext cx="115987" cy="115987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170086" y="5559844"/>
            <a:ext cx="94909" cy="94909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250012" y="3884486"/>
            <a:ext cx="71987" cy="71987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79536" y="2430287"/>
            <a:ext cx="114148" cy="114148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4852608" y="2924721"/>
            <a:ext cx="110341" cy="110341"/>
          </a:xfrm>
          <a:prstGeom prst="ellipse">
            <a:avLst/>
          </a:prstGeom>
          <a:solidFill>
            <a:srgbClr val="7F7F7F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9486" y="1978150"/>
            <a:ext cx="2086610" cy="6496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rgbClr val="0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algn="r"/>
            <a:r>
              <a:rPr lang="zh-CN" altLang="en-US" spc="300" dirty="0">
                <a:latin typeface="明兰" panose="02010600030101010101" pitchFamily="2" charset="-122"/>
                <a:ea typeface="明兰" panose="02010600030101010101" pitchFamily="2" charset="-122"/>
              </a:rPr>
              <a:t>项目名称</a:t>
            </a:r>
            <a:r>
              <a:rPr lang="zh-CN" altLang="en-US" sz="2000" spc="3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r>
              <a:rPr lang="en-US" altLang="zh-CN" sz="2000" spc="3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endParaRPr lang="zh-CN" altLang="en-US" sz="2000" spc="3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275" y="2564765"/>
            <a:ext cx="4112260" cy="10490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线上商城系统，简称线上商城，代号2021HYSE08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7041" y="4328583"/>
            <a:ext cx="2086610" cy="6496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rgbClr val="0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sz="2800" spc="300" dirty="0">
                <a:latin typeface="明兰" panose="02010600030101010101" pitchFamily="2" charset="-122"/>
                <a:ea typeface="明兰" panose="02010600030101010101" pitchFamily="2" charset="-122"/>
              </a:rPr>
              <a:t>开发单位</a:t>
            </a:r>
            <a:r>
              <a:rPr lang="zh-CN" altLang="en-US" sz="2000" spc="3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r>
              <a:rPr lang="en-US" altLang="zh-CN" sz="2000" spc="3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endParaRPr lang="zh-CN" altLang="en-US" sz="2000" spc="3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977" y="4834405"/>
            <a:ext cx="2932370" cy="10490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武汉大学计算机学院2021HYSE08小组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1885" y="1978236"/>
            <a:ext cx="2086610" cy="6496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rgbClr val="0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sz="2800" spc="300" dirty="0">
                <a:latin typeface="明兰" panose="02010600030101010101" pitchFamily="2" charset="-122"/>
                <a:ea typeface="明兰" panose="02010600030101010101" pitchFamily="2" charset="-122"/>
              </a:rPr>
              <a:t>用户单位</a:t>
            </a:r>
            <a:r>
              <a:rPr lang="zh-CN" altLang="en-US" sz="2000" spc="3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r>
              <a:rPr lang="en-US" altLang="zh-CN" sz="2000" spc="3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endParaRPr lang="zh-CN" altLang="en-US" sz="2000" spc="3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935" y="2741930"/>
            <a:ext cx="3404235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商家、消费者、客服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22160" y="3669665"/>
            <a:ext cx="4456430" cy="24904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线上商城系统为商家和消费者提供一个虚拟的交易场所。商家需要展示商品、管理订单、物流发货，消费者需要浏览商品、下单购买、售后服务，客服需要收集信息、处理问题、权限支持。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84627" y="2814157"/>
            <a:ext cx="1515930" cy="1515930"/>
          </a:xfrm>
          <a:prstGeom prst="ellipse">
            <a:avLst/>
          </a:prstGeom>
          <a:solidFill>
            <a:schemeClr val="bg1">
              <a:alpha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52839" y="3033513"/>
            <a:ext cx="1235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100" dirty="0">
                <a:latin typeface="明兰" panose="02010600030101010101" pitchFamily="2" charset="-122"/>
                <a:ea typeface="明兰" panose="02010600030101010101" pitchFamily="2" charset="-122"/>
              </a:rPr>
              <a:t>整体</a:t>
            </a:r>
            <a:endParaRPr lang="en-US" altLang="zh-CN" sz="32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  <a:p>
            <a:r>
              <a:rPr lang="zh-CN" altLang="en-US" sz="3200" spc="100" dirty="0">
                <a:latin typeface="明兰" panose="02010600030101010101" pitchFamily="2" charset="-122"/>
                <a:ea typeface="明兰" panose="02010600030101010101" pitchFamily="2" charset="-122"/>
              </a:rPr>
              <a:t>分析</a:t>
            </a:r>
            <a:endParaRPr lang="zh-CN" altLang="en-US" sz="32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04715" y="487478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背景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4" grpId="0"/>
      <p:bldP spid="5" grpId="0"/>
      <p:bldP spid="6" grpId="0"/>
      <p:bldP spid="7" grpId="0"/>
      <p:bldP spid="8" grpId="0"/>
      <p:bldP spid="9" grpId="0"/>
      <p:bldP spid="11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A_图片 16"/>
          <p:cNvSpPr/>
          <p:nvPr>
            <p:custDataLst>
              <p:tags r:id="rId1"/>
            </p:custDataLst>
          </p:nvPr>
        </p:nvSpPr>
        <p:spPr>
          <a:xfrm>
            <a:off x="2878500" y="1365008"/>
            <a:ext cx="5560251" cy="4238436"/>
          </a:xfrm>
          <a:custGeom>
            <a:avLst/>
            <a:gdLst/>
            <a:ahLst/>
            <a:cxnLst/>
            <a:rect l="0" t="0" r="0" b="0"/>
            <a:pathLst>
              <a:path w="8019913" h="6113371">
                <a:moveTo>
                  <a:pt x="0" y="0"/>
                </a:moveTo>
                <a:lnTo>
                  <a:pt x="8019912" y="0"/>
                </a:lnTo>
                <a:lnTo>
                  <a:pt x="8019912" y="6113370"/>
                </a:lnTo>
                <a:lnTo>
                  <a:pt x="0" y="6113370"/>
                </a:lnTo>
                <a:close/>
              </a:path>
            </a:pathLst>
          </a:custGeom>
          <a:blipFill dpi="0" rotWithShape="1">
            <a:blip r:embed="rId2" cstate="email">
              <a:alphaModFix amt="15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2" name="组合 1"/>
          <p:cNvGrpSpPr/>
          <p:nvPr/>
        </p:nvGrpSpPr>
        <p:grpSpPr>
          <a:xfrm>
            <a:off x="8009220" y="1746430"/>
            <a:ext cx="2005126" cy="2005126"/>
            <a:chOff x="4879269" y="2160187"/>
            <a:chExt cx="2005126" cy="2005126"/>
          </a:xfrm>
        </p:grpSpPr>
        <p:sp>
          <p:nvSpPr>
            <p:cNvPr id="3" name="矩形 2"/>
            <p:cNvSpPr/>
            <p:nvPr/>
          </p:nvSpPr>
          <p:spPr>
            <a:xfrm rot="16200000">
              <a:off x="5386832" y="2314834"/>
              <a:ext cx="990000" cy="1672358"/>
            </a:xfrm>
            <a:prstGeom prst="rect">
              <a:avLst/>
            </a:prstGeom>
            <a:noFill/>
            <a:ln>
              <a:solidFill>
                <a:srgbClr val="DBDBDB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1800000">
              <a:off x="5386832" y="2314834"/>
              <a:ext cx="990000" cy="1672358"/>
            </a:xfrm>
            <a:prstGeom prst="rect">
              <a:avLst/>
            </a:prstGeom>
            <a:noFill/>
            <a:ln>
              <a:solidFill>
                <a:srgbClr val="DBDBDB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9000000">
              <a:off x="5386832" y="2314834"/>
              <a:ext cx="990000" cy="1672358"/>
            </a:xfrm>
            <a:prstGeom prst="rect">
              <a:avLst/>
            </a:prstGeom>
            <a:noFill/>
            <a:ln>
              <a:solidFill>
                <a:srgbClr val="DBDBDB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879269" y="2160187"/>
              <a:ext cx="2005126" cy="2005126"/>
              <a:chOff x="5700612" y="0"/>
              <a:chExt cx="1537554" cy="153755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700612" y="75077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801197" y="37538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076000" y="10058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451389" y="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826777" y="10058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101581" y="37538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202166" y="75077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101581" y="112616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826777" y="140096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451389" y="150155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076000" y="140096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801197" y="112616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244011" y="1981221"/>
            <a:ext cx="1535544" cy="1535544"/>
            <a:chOff x="2412445" y="1981221"/>
            <a:chExt cx="1535544" cy="1535544"/>
          </a:xfrm>
        </p:grpSpPr>
        <p:sp>
          <p:nvSpPr>
            <p:cNvPr id="22" name="椭圆 21"/>
            <p:cNvSpPr/>
            <p:nvPr/>
          </p:nvSpPr>
          <p:spPr>
            <a:xfrm>
              <a:off x="2412445" y="1981221"/>
              <a:ext cx="1535544" cy="1535544"/>
            </a:xfrm>
            <a:prstGeom prst="ellipse">
              <a:avLst/>
            </a:prstGeom>
            <a:solidFill>
              <a:schemeClr val="tx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3899583">
              <a:off x="2859391" y="2302335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8432766">
              <a:off x="3078997" y="1868413"/>
              <a:ext cx="375753" cy="1122108"/>
            </a:xfrm>
            <a:prstGeom prst="triangle">
              <a:avLst>
                <a:gd name="adj" fmla="val 11649"/>
              </a:avLst>
            </a:prstGeom>
            <a:solidFill>
              <a:srgbClr val="DBDBDB">
                <a:alpha val="12000"/>
              </a:srgbClr>
            </a:solidFill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8708038">
              <a:off x="2864269" y="2590164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214989">
              <a:off x="2636430" y="2394824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12445" y="1981221"/>
            <a:ext cx="1535544" cy="1535544"/>
            <a:chOff x="2412445" y="1981221"/>
            <a:chExt cx="1535544" cy="1535544"/>
          </a:xfrm>
        </p:grpSpPr>
        <p:sp>
          <p:nvSpPr>
            <p:cNvPr id="49" name="椭圆 48"/>
            <p:cNvSpPr/>
            <p:nvPr/>
          </p:nvSpPr>
          <p:spPr>
            <a:xfrm>
              <a:off x="2412445" y="1981221"/>
              <a:ext cx="1535544" cy="1535544"/>
            </a:xfrm>
            <a:prstGeom prst="ellipse">
              <a:avLst/>
            </a:prstGeom>
            <a:solidFill>
              <a:schemeClr val="tx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3899583">
              <a:off x="2859391" y="2302335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8432766">
              <a:off x="3078997" y="1868413"/>
              <a:ext cx="375753" cy="1122108"/>
            </a:xfrm>
            <a:prstGeom prst="triangle">
              <a:avLst>
                <a:gd name="adj" fmla="val 11649"/>
              </a:avLst>
            </a:prstGeom>
            <a:solidFill>
              <a:srgbClr val="DBDBDB">
                <a:alpha val="12000"/>
              </a:srgbClr>
            </a:solidFill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8708038">
              <a:off x="2864269" y="2590164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214989">
              <a:off x="2636430" y="2394824"/>
              <a:ext cx="461942" cy="715375"/>
            </a:xfrm>
            <a:prstGeom prst="triangle">
              <a:avLst>
                <a:gd name="adj" fmla="val 23089"/>
              </a:avLst>
            </a:prstGeom>
            <a:solidFill>
              <a:srgbClr val="DBDBDB">
                <a:alpha val="12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60000" y="1842175"/>
            <a:ext cx="72000" cy="3973555"/>
            <a:chOff x="6060000" y="1941011"/>
            <a:chExt cx="72000" cy="3973555"/>
          </a:xfrm>
        </p:grpSpPr>
        <p:cxnSp>
          <p:nvCxnSpPr>
            <p:cNvPr id="55" name="直接连接符 54"/>
            <p:cNvCxnSpPr>
              <a:stCxn id="56" idx="4"/>
              <a:endCxn id="57" idx="0"/>
            </p:cNvCxnSpPr>
            <p:nvPr/>
          </p:nvCxnSpPr>
          <p:spPr>
            <a:xfrm flipV="1">
              <a:off x="6096000" y="2013011"/>
              <a:ext cx="0" cy="382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 rot="10800000" flipH="1">
              <a:off x="6060000" y="5842566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rot="10800000" flipH="1">
              <a:off x="6060000" y="1941011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7521575" y="3526790"/>
            <a:ext cx="3418840" cy="15284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专门用于编写和管理Python代码的软件工具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50670" y="3709035"/>
            <a:ext cx="3237230" cy="180848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数据库管理系统，在Web方面是最好的关系数据库管理系统之一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671470" y="2335436"/>
            <a:ext cx="1070610" cy="6496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MySQL</a:t>
            </a:r>
            <a:endParaRPr lang="en-US" altLang="zh-CN" sz="28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335084" y="2358151"/>
            <a:ext cx="1426210" cy="6496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PyCharm</a:t>
            </a:r>
            <a:endParaRPr lang="en-US" altLang="zh-CN" sz="28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4715" y="487478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定义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3" grpId="0"/>
      <p:bldP spid="83" grpId="1"/>
      <p:bldP spid="84" grpId="0"/>
      <p:bldP spid="8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92357" y="2918364"/>
            <a:ext cx="4428656" cy="9220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100" dirty="0">
                <a:latin typeface="明兰" panose="02010600030101010101" pitchFamily="2" charset="-122"/>
                <a:ea typeface="明兰" panose="02010600030101010101" pitchFamily="2" charset="-122"/>
              </a:rPr>
              <a:t>任务概述</a:t>
            </a:r>
            <a:endParaRPr lang="zh-CN" altLang="en-US" sz="54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401609" y="3427881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8566437" y="2660170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171533" y="2929816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6676000" y="2301298"/>
            <a:ext cx="3522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2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198796" y="3805400"/>
            <a:ext cx="316663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</a:t>
            </a:r>
            <a:endParaRPr lang="en-US" altLang="zh-CN" sz="1400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41218" y="1640746"/>
            <a:ext cx="4437897" cy="1072862"/>
            <a:chOff x="6554232" y="1886931"/>
            <a:chExt cx="3377168" cy="816431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rPr>
                <a:t>1</a:t>
              </a:r>
              <a:endParaRPr lang="zh-CN" altLang="en-US" sz="4000" dirty="0">
                <a:latin typeface="Impact" panose="020B0806030902050204" pitchFamily="34" charset="0"/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418898" y="2165533"/>
              <a:ext cx="2512502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目标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18" y="3035370"/>
            <a:ext cx="5246306" cy="1109865"/>
            <a:chOff x="6554232" y="2948217"/>
            <a:chExt cx="3992354" cy="844589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53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2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418898" y="3254977"/>
              <a:ext cx="3127688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用户特点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8" y="4502004"/>
            <a:ext cx="4437897" cy="1110131"/>
            <a:chOff x="6554232" y="4064302"/>
            <a:chExt cx="3377168" cy="844792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53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3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898" y="4371265"/>
              <a:ext cx="2512502" cy="53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假定和前提</a:t>
              </a:r>
              <a:endParaRPr lang="zh-CN" altLang="en-US" sz="40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03985" y="631825"/>
            <a:ext cx="3075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任务概述</a:t>
            </a:r>
            <a:endParaRPr lang="zh-CN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PA" val="v3.2.0"/>
</p:tagLst>
</file>

<file path=ppt/tags/tag38.xml><?xml version="1.0" encoding="utf-8"?>
<p:tagLst xmlns:p="http://schemas.openxmlformats.org/presentationml/2006/main">
  <p:tag name="PA" val="v3.2.0"/>
</p:tagLst>
</file>

<file path=ppt/tags/tag39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PA" val="v3.2.0"/>
</p:tagLst>
</file>

<file path=ppt/tags/tag42.xml><?xml version="1.0" encoding="utf-8"?>
<p:tagLst xmlns:p="http://schemas.openxmlformats.org/presentationml/2006/main">
  <p:tag name="PA" val="v3.2.0"/>
</p:tagLst>
</file>

<file path=ppt/tags/tag43.xml><?xml version="1.0" encoding="utf-8"?>
<p:tagLst xmlns:p="http://schemas.openxmlformats.org/presentationml/2006/main">
  <p:tag name="PA" val="v3.2.0"/>
</p:tagLst>
</file>

<file path=ppt/tags/tag44.xml><?xml version="1.0" encoding="utf-8"?>
<p:tagLst xmlns:p="http://schemas.openxmlformats.org/presentationml/2006/main">
  <p:tag name="commondata" val="eyJoZGlkIjoiYjA4NzI5NjQyNzE0ZjczYzE1MzkxMzljYmY5NmQzZD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演示</Application>
  <PresentationFormat>自定义</PresentationFormat>
  <Paragraphs>277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明兰</vt:lpstr>
      <vt:lpstr>Open Sans</vt:lpstr>
      <vt:lpstr>Impact</vt:lpstr>
      <vt:lpstr>微软雅黑 Light</vt:lpstr>
      <vt:lpstr>冬青黑体简体中文 W3</vt:lpstr>
      <vt:lpstr>黑体</vt:lpstr>
      <vt:lpstr>微软雅黑</vt:lpstr>
      <vt:lpstr>等线</vt:lpstr>
      <vt:lpstr>Arial Unicode MS</vt:lpstr>
      <vt:lpstr>等线 Light</vt:lpstr>
      <vt:lpstr>华文细黑</vt:lpstr>
      <vt:lpstr>Helvetica</vt:lpstr>
      <vt:lpstr>FontAwesome</vt:lpstr>
      <vt:lpstr>Segoe Print</vt:lpstr>
      <vt:lpstr>STIXGeneral-Bold</vt:lpstr>
      <vt:lpstr>Roboto Light</vt:lpstr>
      <vt:lpstr>方正正纤黑简体</vt:lpstr>
      <vt:lpstr>Arial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dc:description>www.1ppt.com</dc:description>
  <cp:lastModifiedBy>景问</cp:lastModifiedBy>
  <cp:revision>200</cp:revision>
  <dcterms:created xsi:type="dcterms:W3CDTF">2017-05-16T12:45:00Z</dcterms:created>
  <dcterms:modified xsi:type="dcterms:W3CDTF">2024-04-17T05:48:21Z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2CF68337D0D44EFE8CB9DEA88651DF24_12</vt:lpwstr>
  </property>
  <property fmtid="{D5CDD505-2E9C-101B-9397-08002B2CF9AE}" pid="3" name="KSOProductBuildVer">
    <vt:lpwstr>2052-12.1.0.16120</vt:lpwstr>
  </property>
</Properties>
</file>