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72" r:id="rId10"/>
    <p:sldId id="269" r:id="rId11"/>
    <p:sldId id="268" r:id="rId12"/>
    <p:sldId id="270" r:id="rId13"/>
    <p:sldId id="273" r:id="rId14"/>
    <p:sldId id="271" r:id="rId15"/>
    <p:sldId id="275" r:id="rId16"/>
    <p:sldId id="274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8837-1963-429F-900C-4032E6C10E37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6E3C-1327-46DA-8B2D-6EE6E28BE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3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3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3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2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4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3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2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6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3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5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4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F0E84A-A338-4716-9845-472C02110253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371050-F12B-4EC7-8D35-498F81707B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95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8255573" y="0"/>
            <a:ext cx="2831441" cy="482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13" y="1634740"/>
            <a:ext cx="1103713" cy="1098193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344939" y="3374942"/>
            <a:ext cx="5109091" cy="9032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798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线上商城项目计划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1296948" y="3322547"/>
            <a:ext cx="2831441" cy="1295744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376557" y="4289290"/>
            <a:ext cx="4881465" cy="65800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99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汇报人：顾田</a:t>
            </a:r>
            <a:endParaRPr lang="en-US" altLang="zh-CN" sz="1599" b="1" spc="4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99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小组成员：邢益鸣 戴威扬 孙龙灵 赵晚甜</a:t>
            </a:r>
          </a:p>
        </p:txBody>
      </p:sp>
      <p:sp>
        <p:nvSpPr>
          <p:cNvPr id="11" name="PA_文本框 6"/>
          <p:cNvSpPr txBox="1"/>
          <p:nvPr>
            <p:custDataLst>
              <p:tags r:id="rId3"/>
            </p:custDataLst>
          </p:nvPr>
        </p:nvSpPr>
        <p:spPr>
          <a:xfrm>
            <a:off x="4594647" y="1236591"/>
            <a:ext cx="1871025" cy="18944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3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08</a:t>
            </a:r>
            <a:endParaRPr lang="zh-CN" altLang="en-US" sz="10663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4"/>
            </p:custDataLst>
          </p:nvPr>
        </p:nvSpPr>
        <p:spPr>
          <a:xfrm flipH="1" flipV="1">
            <a:off x="5339313" y="3669906"/>
            <a:ext cx="1281458" cy="900575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1" grpId="0"/>
      <p:bldP spid="12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62964-9287-31E4-DC78-650CD784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4903D-4742-FEE2-26FA-0B739E13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需求分析和规划：</a:t>
            </a:r>
            <a:r>
              <a:rPr lang="zh-CN" altLang="en-US" dirty="0"/>
              <a:t>收集用户需求和功能要求；制定项目计划和开发路线图。</a:t>
            </a:r>
          </a:p>
          <a:p>
            <a:r>
              <a:rPr lang="zh-CN" altLang="en-US" b="1" dirty="0"/>
              <a:t>设计和界面开发：</a:t>
            </a:r>
            <a:r>
              <a:rPr lang="zh-CN" altLang="en-US" dirty="0"/>
              <a:t>设计网站</a:t>
            </a:r>
            <a:r>
              <a:rPr lang="en-US" altLang="zh-CN" dirty="0"/>
              <a:t>/</a:t>
            </a:r>
            <a:r>
              <a:rPr lang="zh-CN" altLang="en-US" dirty="0"/>
              <a:t>应用的用户界面和交互流程。开发网站</a:t>
            </a:r>
            <a:r>
              <a:rPr lang="en-US" altLang="zh-CN" dirty="0"/>
              <a:t>/</a:t>
            </a:r>
            <a:r>
              <a:rPr lang="zh-CN" altLang="en-US" dirty="0"/>
              <a:t>应用的前端界面。</a:t>
            </a:r>
          </a:p>
          <a:p>
            <a:r>
              <a:rPr lang="zh-CN" altLang="en-US" b="1" dirty="0"/>
              <a:t>后端开发：</a:t>
            </a:r>
            <a:r>
              <a:rPr lang="zh-CN" altLang="en-US" dirty="0"/>
              <a:t>设计数据库结构。开发后端业务逻辑和接口。</a:t>
            </a:r>
          </a:p>
          <a:p>
            <a:r>
              <a:rPr lang="zh-CN" altLang="en-US" b="1" dirty="0"/>
              <a:t>测试和调试：</a:t>
            </a:r>
            <a:r>
              <a:rPr lang="zh-CN" altLang="en-US" dirty="0"/>
              <a:t>执行功能测试和用户验收测试。修复和调试系统中的问题。</a:t>
            </a:r>
          </a:p>
          <a:p>
            <a:r>
              <a:rPr lang="zh-CN" altLang="en-US" b="1" dirty="0"/>
              <a:t>部署和上线：</a:t>
            </a:r>
            <a:r>
              <a:rPr lang="zh-CN" altLang="en-US" dirty="0"/>
              <a:t>配置服务器环境。部署系统到线上环境。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09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5BC5-342D-DC70-3644-0EC2A0A8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工作活动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31987DA-C3B9-826E-6190-B366B5014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73977"/>
              </p:ext>
            </p:extLst>
          </p:nvPr>
        </p:nvGraphicFramePr>
        <p:xfrm>
          <a:off x="1564193" y="1919233"/>
          <a:ext cx="9063614" cy="4280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686">
                  <a:extLst>
                    <a:ext uri="{9D8B030D-6E8A-4147-A177-3AD203B41FA5}">
                      <a16:colId xmlns:a16="http://schemas.microsoft.com/office/drawing/2014/main" val="1578343798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2788740805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4161599491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4039363756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841734559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3759449817"/>
                    </a:ext>
                  </a:extLst>
                </a:gridCol>
                <a:gridCol w="1133749">
                  <a:extLst>
                    <a:ext uri="{9D8B030D-6E8A-4147-A177-3AD203B41FA5}">
                      <a16:colId xmlns:a16="http://schemas.microsoft.com/office/drawing/2014/main" val="2356797265"/>
                    </a:ext>
                  </a:extLst>
                </a:gridCol>
                <a:gridCol w="1133749">
                  <a:extLst>
                    <a:ext uri="{9D8B030D-6E8A-4147-A177-3AD203B41FA5}">
                      <a16:colId xmlns:a16="http://schemas.microsoft.com/office/drawing/2014/main" val="946932378"/>
                    </a:ext>
                  </a:extLst>
                </a:gridCol>
              </a:tblGrid>
              <a:tr h="605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</a:rPr>
                        <a:t>任务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开始时间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完成时间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持续时间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r>
                        <a:rPr lang="zh-CN" sz="1600">
                          <a:effectLst/>
                        </a:rPr>
                        <a:t>月第二周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r>
                        <a:rPr lang="zh-CN" sz="1600">
                          <a:effectLst/>
                        </a:rPr>
                        <a:t>月第三周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r>
                        <a:rPr lang="zh-CN" sz="1600">
                          <a:effectLst/>
                        </a:rPr>
                        <a:t>月第四周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r>
                        <a:rPr lang="zh-CN" sz="1600">
                          <a:effectLst/>
                        </a:rPr>
                        <a:t>月第一周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0452856"/>
                  </a:ext>
                </a:extLst>
              </a:tr>
              <a:tr h="920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需求分析和规划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2024.5.7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</a:rPr>
                        <a:t>一个月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4083006"/>
                  </a:ext>
                </a:extLst>
              </a:tr>
              <a:tr h="920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设计和界面开发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2024.5.7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2024.5.26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</a:rPr>
                        <a:t>两周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</a:rPr>
                        <a:t>√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</a:rPr>
                        <a:t>√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5979101"/>
                  </a:ext>
                </a:extLst>
              </a:tr>
              <a:tr h="614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后端开发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2024.5.7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2024.5.26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两周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</a:rPr>
                        <a:t>√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</a:rPr>
                        <a:t>√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5141261"/>
                  </a:ext>
                </a:extLst>
              </a:tr>
              <a:tr h="614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测试和调试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2024.5.27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2024.5.31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一周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√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1318432"/>
                  </a:ext>
                </a:extLst>
              </a:tr>
              <a:tr h="605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</a:rPr>
                        <a:t>部署和上线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2024.6.1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2024.6.6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</a:rPr>
                        <a:t>一周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</a:rPr>
                        <a:t>√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771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13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7C0C-6744-0066-0BB0-EA288129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任务网络</a:t>
            </a:r>
          </a:p>
        </p:txBody>
      </p:sp>
      <p:pic>
        <p:nvPicPr>
          <p:cNvPr id="4" name="内容占位符 3" descr="IMG_256">
            <a:extLst>
              <a:ext uri="{FF2B5EF4-FFF2-40B4-BE49-F238E27FC236}">
                <a16:creationId xmlns:a16="http://schemas.microsoft.com/office/drawing/2014/main" id="{512E557B-52A2-BA38-52DF-ED880CF8C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945" y="1846263"/>
            <a:ext cx="9116435" cy="4022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4674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394034"/>
            <a:ext cx="5417934" cy="6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2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技术计划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6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4</a:t>
            </a:r>
            <a:endParaRPr lang="zh-CN" altLang="en-US" sz="11996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TUW</a:t>
            </a:r>
            <a:endParaRPr lang="zh-CN" altLang="en-US" sz="18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D3EB0-AF4D-A646-3184-C134C643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工具和技术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98121-9D34-04F4-8612-494FB09E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开发工具：</a:t>
            </a:r>
            <a:endParaRPr lang="en-US" altLang="zh-CN" b="1" dirty="0"/>
          </a:p>
          <a:p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作为主要的集成开发环境（</a:t>
            </a:r>
            <a:r>
              <a:rPr lang="en-US" altLang="zh-CN" dirty="0"/>
              <a:t>IDE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b="1" dirty="0"/>
              <a:t>工具：</a:t>
            </a:r>
            <a:endParaRPr lang="en-US" altLang="zh-CN" b="1" dirty="0"/>
          </a:p>
          <a:p>
            <a:r>
              <a:rPr lang="zh-CN" altLang="en-US" dirty="0"/>
              <a:t>使用</a:t>
            </a:r>
            <a:r>
              <a:rPr lang="es-MX" altLang="zh-CN" dirty="0"/>
              <a:t>Git</a:t>
            </a:r>
            <a:r>
              <a:rPr lang="zh-CN" altLang="en-US" dirty="0"/>
              <a:t>进行代码版本控制，</a:t>
            </a:r>
            <a:r>
              <a:rPr lang="es-MX" altLang="zh-CN" dirty="0"/>
              <a:t>GitHub</a:t>
            </a:r>
            <a:r>
              <a:rPr lang="zh-CN" altLang="en-US" dirty="0"/>
              <a:t>作为代码仓库。</a:t>
            </a:r>
          </a:p>
          <a:p>
            <a:r>
              <a:rPr lang="zh-CN" altLang="en-US" b="1" dirty="0"/>
              <a:t>前端：</a:t>
            </a:r>
            <a:endParaRPr lang="en-US" altLang="zh-CN" b="1" dirty="0"/>
          </a:p>
          <a:p>
            <a:r>
              <a:rPr lang="es-MX" altLang="zh-CN" dirty="0"/>
              <a:t> HTML5</a:t>
            </a:r>
            <a:r>
              <a:rPr lang="zh-CN" altLang="es-MX" dirty="0"/>
              <a:t>、</a:t>
            </a:r>
            <a:r>
              <a:rPr lang="es-MX" altLang="zh-CN" dirty="0"/>
              <a:t>CSS3</a:t>
            </a:r>
            <a:r>
              <a:rPr lang="zh-CN" altLang="es-MX" dirty="0"/>
              <a:t>、</a:t>
            </a:r>
            <a:r>
              <a:rPr lang="es-MX" altLang="zh-CN" dirty="0"/>
              <a:t>JavaScript</a:t>
            </a:r>
            <a:r>
              <a:rPr lang="zh-CN" altLang="es-MX" dirty="0"/>
              <a:t>、</a:t>
            </a:r>
            <a:r>
              <a:rPr lang="es-MX" altLang="zh-CN" dirty="0"/>
              <a:t>Vue</a:t>
            </a:r>
            <a:r>
              <a:rPr lang="zh-CN" altLang="en-US" dirty="0"/>
              <a:t>框架</a:t>
            </a:r>
          </a:p>
          <a:p>
            <a:r>
              <a:rPr lang="zh-CN" altLang="en-US" b="1" dirty="0"/>
              <a:t>后端：</a:t>
            </a:r>
            <a:endParaRPr lang="en-US" altLang="zh-CN" b="1" dirty="0"/>
          </a:p>
          <a:p>
            <a:r>
              <a:rPr lang="es-MX" altLang="zh-CN" dirty="0"/>
              <a:t> SpringBoot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74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394034"/>
            <a:ext cx="5417934" cy="6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2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风险管理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6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5</a:t>
            </a:r>
            <a:endParaRPr lang="zh-CN" altLang="en-US" sz="11996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TUW</a:t>
            </a:r>
            <a:endParaRPr lang="zh-CN" altLang="en-US" sz="18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CE8F-883D-4244-4C97-2CA1F96C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人员责任矩阵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EEAD798-79BE-669C-0895-8599FEA89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593" y="1856311"/>
            <a:ext cx="4242546" cy="4022725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A23532-A2F4-1B63-48F1-9095FEF2D924}"/>
              </a:ext>
            </a:extLst>
          </p:cNvPr>
          <p:cNvSpPr txBox="1"/>
          <p:nvPr/>
        </p:nvSpPr>
        <p:spPr>
          <a:xfrm>
            <a:off x="5958673" y="2274838"/>
            <a:ext cx="53276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需求分析：</a:t>
            </a:r>
            <a:endParaRPr lang="en-US" altLang="zh-CN" b="1" dirty="0"/>
          </a:p>
          <a:p>
            <a:r>
              <a:rPr lang="zh-CN" altLang="en-US" dirty="0"/>
              <a:t>全组共同参与。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前端开发：</a:t>
            </a:r>
            <a:endParaRPr lang="en-US" altLang="zh-CN" b="1" dirty="0"/>
          </a:p>
          <a:p>
            <a:r>
              <a:rPr lang="zh-CN" altLang="en-US" dirty="0"/>
              <a:t>负责界面的设计和与后端接口的设计与实现。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后端开发：</a:t>
            </a:r>
            <a:endParaRPr lang="en-US" altLang="zh-CN" b="1" dirty="0"/>
          </a:p>
          <a:p>
            <a:r>
              <a:rPr lang="zh-CN" altLang="en-US" dirty="0"/>
              <a:t>负责数据库的设计和后端程序的实现。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测试</a:t>
            </a:r>
            <a:r>
              <a:rPr lang="en-US" altLang="zh-CN" b="1" dirty="0"/>
              <a:t>/</a:t>
            </a:r>
            <a:r>
              <a:rPr lang="zh-CN" altLang="en-US" b="1" dirty="0"/>
              <a:t>部署：</a:t>
            </a:r>
            <a:endParaRPr lang="en-US" altLang="zh-CN" b="1" dirty="0"/>
          </a:p>
          <a:p>
            <a:r>
              <a:rPr lang="zh-CN" altLang="en-US" dirty="0"/>
              <a:t>测试整体程序逻辑，尝试部署到应用服务器。</a:t>
            </a:r>
          </a:p>
        </p:txBody>
      </p:sp>
    </p:spTree>
    <p:extLst>
      <p:ext uri="{BB962C8B-B14F-4D97-AF65-F5344CB8AC3E}">
        <p14:creationId xmlns:p14="http://schemas.microsoft.com/office/powerpoint/2010/main" val="11811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F062B-C287-055A-E0EE-0CDA0AB8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风险管理计划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0D5E2-A876-1A30-C42A-86245E1A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软件项目规模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功能的估算结果过于乐观</a:t>
            </a:r>
            <a:endParaRPr lang="en-US" altLang="zh-CN" sz="2400" b="1" dirty="0"/>
          </a:p>
          <a:p>
            <a:r>
              <a:rPr lang="zh-CN" altLang="en-US" b="1" dirty="0"/>
              <a:t>风险影响：</a:t>
            </a:r>
            <a:r>
              <a:rPr lang="zh-CN" altLang="en-US" dirty="0"/>
              <a:t>可能导致项目进度延迟、项目质量下降。</a:t>
            </a:r>
            <a:endParaRPr lang="en-US" altLang="zh-CN" dirty="0"/>
          </a:p>
          <a:p>
            <a:r>
              <a:rPr lang="zh-CN" altLang="en-US" b="1" dirty="0"/>
              <a:t>监控方法：</a:t>
            </a:r>
            <a:r>
              <a:rPr lang="zh-CN" altLang="en-US" dirty="0"/>
              <a:t>对进度和质量每周进行实时跟踪，并与实际进展进行比较。</a:t>
            </a:r>
            <a:endParaRPr lang="en-US" altLang="zh-CN" dirty="0"/>
          </a:p>
          <a:p>
            <a:r>
              <a:rPr lang="zh-CN" altLang="en-US" b="1" dirty="0"/>
              <a:t>应急计划：</a:t>
            </a:r>
            <a:r>
              <a:rPr lang="zh-CN" altLang="en-US" dirty="0"/>
              <a:t>提前规划额外的时间来应对可能的延迟。立即采取纠正措施，并重新评估项目规模和进度，以确保最终交付物的质量。</a:t>
            </a:r>
          </a:p>
        </p:txBody>
      </p:sp>
    </p:spTree>
    <p:extLst>
      <p:ext uri="{BB962C8B-B14F-4D97-AF65-F5344CB8AC3E}">
        <p14:creationId xmlns:p14="http://schemas.microsoft.com/office/powerpoint/2010/main" val="304521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F062B-C287-055A-E0EE-0CDA0AB8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风险管理计划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0D5E2-A876-1A30-C42A-86245E1A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软件开发过程中技术困难或挑战超出预期</a:t>
            </a:r>
            <a:endParaRPr lang="en-US" altLang="zh-CN" sz="2400" b="1" dirty="0"/>
          </a:p>
          <a:p>
            <a:r>
              <a:rPr lang="zh-CN" altLang="en-US" b="1" dirty="0"/>
              <a:t>风险影响：</a:t>
            </a:r>
            <a:r>
              <a:rPr lang="zh-CN" altLang="en-US" dirty="0"/>
              <a:t>可能导致团队项目进度延迟。</a:t>
            </a:r>
            <a:endParaRPr lang="en-US" altLang="zh-CN" dirty="0"/>
          </a:p>
          <a:p>
            <a:r>
              <a:rPr lang="zh-CN" altLang="en-US" b="1" dirty="0"/>
              <a:t>监控方法：</a:t>
            </a:r>
            <a:r>
              <a:rPr lang="zh-CN" altLang="en-US" dirty="0"/>
              <a:t>每周进行代码评估，及时跟踪进度。团队内成员应及时反映技术问题。</a:t>
            </a:r>
            <a:endParaRPr lang="en-US" altLang="zh-CN" dirty="0"/>
          </a:p>
          <a:p>
            <a:r>
              <a:rPr lang="zh-CN" altLang="en-US" b="1" dirty="0"/>
              <a:t>应急计划：</a:t>
            </a:r>
            <a:r>
              <a:rPr lang="zh-CN" altLang="en-US" dirty="0"/>
              <a:t>团队共同讨论解决方案。考虑从开源网站（如</a:t>
            </a:r>
            <a:r>
              <a:rPr lang="en-US" altLang="zh-CN" dirty="0" err="1"/>
              <a:t>Github</a:t>
            </a:r>
            <a:r>
              <a:rPr lang="zh-CN" altLang="en-US" dirty="0"/>
              <a:t>）寻找解决办法，必要时调整开发方案。</a:t>
            </a:r>
          </a:p>
        </p:txBody>
      </p:sp>
    </p:spTree>
    <p:extLst>
      <p:ext uri="{BB962C8B-B14F-4D97-AF65-F5344CB8AC3E}">
        <p14:creationId xmlns:p14="http://schemas.microsoft.com/office/powerpoint/2010/main" val="34356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C81871-83D7-1DD7-4751-E017D7ED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37A96C-98C5-5325-CF10-CC52B7ACD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37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2500172" y="787283"/>
            <a:ext cx="2191898" cy="2489493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sp>
        <p:nvSpPr>
          <p:cNvPr id="50" name="矩形 49"/>
          <p:cNvSpPr/>
          <p:nvPr/>
        </p:nvSpPr>
        <p:spPr>
          <a:xfrm>
            <a:off x="6388289" y="1046683"/>
            <a:ext cx="3968586" cy="4409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项目简介</a:t>
            </a:r>
            <a:endParaRPr lang="zh-CN" altLang="zh-CN" sz="2266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96423" y="1656686"/>
            <a:ext cx="3260452" cy="4409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项目组织</a:t>
            </a:r>
            <a:endParaRPr lang="zh-CN" altLang="zh-CN" sz="2266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98343" y="2240592"/>
            <a:ext cx="3626299" cy="4409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过程计划</a:t>
            </a:r>
            <a:endParaRPr lang="zh-CN" altLang="zh-CN" sz="2266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94535" y="2845093"/>
            <a:ext cx="3455316" cy="4409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技术计划</a:t>
            </a:r>
            <a:endParaRPr lang="zh-CN" altLang="zh-CN" sz="2266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2164237" y="1267188"/>
            <a:ext cx="2360418" cy="2680893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2202606" y="2055103"/>
            <a:ext cx="2217186" cy="1015378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599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3599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sz="2399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sz="2399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DFB817-7B69-D6F3-9A23-4DDAD6BE4960}"/>
              </a:ext>
            </a:extLst>
          </p:cNvPr>
          <p:cNvSpPr/>
          <p:nvPr/>
        </p:nvSpPr>
        <p:spPr>
          <a:xfrm>
            <a:off x="6437004" y="3429000"/>
            <a:ext cx="3626299" cy="4409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05 / </a:t>
            </a:r>
            <a:r>
              <a:rPr lang="zh-CN" altLang="en-US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风险管理</a:t>
            </a:r>
            <a:endParaRPr lang="zh-CN" altLang="zh-CN" sz="2266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020BB7-6015-E2EA-6C47-C7CE25A6C4CD}"/>
              </a:ext>
            </a:extLst>
          </p:cNvPr>
          <p:cNvSpPr txBox="1"/>
          <p:nvPr/>
        </p:nvSpPr>
        <p:spPr>
          <a:xfrm>
            <a:off x="1302936" y="4695498"/>
            <a:ext cx="9586127" cy="662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9400" algn="ctr">
              <a:lnSpc>
                <a:spcPct val="1070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我们设计的这个软件项目是一个线上商城软件，能够为顾客和商家提供一个交易的平台，并且需要客服从中进行管理以使软件功能正常运行。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1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7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3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90"/>
                            </p:stCondLst>
                            <p:childTnLst>
                              <p:par>
                                <p:cTn id="5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394034"/>
            <a:ext cx="5417934" cy="6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2" b="1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项目简介</a:t>
            </a:r>
            <a:endParaRPr lang="zh-CN" altLang="en-US" sz="3732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6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11996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8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A5E5D-608A-EDD6-7ABF-0AD00F51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EFED8-8745-E83E-15DD-CAE872A7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本项目旨在设计并开发一个线上商城系统，以满足现代消费者对于便捷、多样化购物体验的需求。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我们的目标是提供一个直观、高效的平台，使用户能够轻松浏览和购买各种商品，并为商家提供一个稳定可靠的销售渠道。</a:t>
            </a:r>
          </a:p>
        </p:txBody>
      </p:sp>
    </p:spTree>
    <p:extLst>
      <p:ext uri="{BB962C8B-B14F-4D97-AF65-F5344CB8AC3E}">
        <p14:creationId xmlns:p14="http://schemas.microsoft.com/office/powerpoint/2010/main" val="183168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66C68-9EA9-B44C-DC85-EF090FFA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可交付项目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5E273-4D69-F872-3CB7-5598638D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可交付项目将包括但不限于以下主要组成部分：</a:t>
            </a:r>
          </a:p>
          <a:p>
            <a:pPr marL="43434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用户界面：提供直观友好的用户界面。</a:t>
            </a:r>
          </a:p>
          <a:p>
            <a:pPr marL="43434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商品管理：包括商品搜索、详情展示等功能。</a:t>
            </a:r>
          </a:p>
          <a:p>
            <a:pPr marL="43434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订单处理：实现订单下单、支付、物流跟踪等流程。</a:t>
            </a:r>
          </a:p>
          <a:p>
            <a:pPr marL="43434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用户管理：支持用户注册、登录、个人信息管理等功能。</a:t>
            </a:r>
          </a:p>
          <a:p>
            <a:pPr marL="43434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后台管理：提供管理界面，方便商家管理商品、订单等信息。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2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394034"/>
            <a:ext cx="5417934" cy="6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2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项目组织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6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11996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TUW</a:t>
            </a:r>
            <a:endParaRPr lang="zh-CN" altLang="en-US" sz="18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EA365-1F16-CB44-BE54-6BC712D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7CBEA-82D5-2A98-7ECB-255315ED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支付网关：</a:t>
            </a:r>
          </a:p>
          <a:p>
            <a:r>
              <a:rPr lang="zh-CN" altLang="en-US" dirty="0"/>
              <a:t>可能尝试集成第三方支付服务，如</a:t>
            </a:r>
            <a:r>
              <a:rPr lang="en-US" altLang="zh-CN" dirty="0"/>
              <a:t>PayPal</a:t>
            </a:r>
            <a:r>
              <a:rPr lang="zh-CN" altLang="en-US" dirty="0"/>
              <a:t>、支付宝、微信支付等。</a:t>
            </a:r>
            <a:endParaRPr lang="en-US" altLang="zh-CN" dirty="0"/>
          </a:p>
          <a:p>
            <a:r>
              <a:rPr lang="zh-CN" altLang="en-US" dirty="0"/>
              <a:t>如果无法调用外部接口，考虑使用充值的方式模拟支付过程。</a:t>
            </a:r>
          </a:p>
        </p:txBody>
      </p:sp>
    </p:spTree>
    <p:extLst>
      <p:ext uri="{BB962C8B-B14F-4D97-AF65-F5344CB8AC3E}">
        <p14:creationId xmlns:p14="http://schemas.microsoft.com/office/powerpoint/2010/main" val="157753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E1352-51F7-DC2F-2582-4BA9E0B8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57B17-DFA9-E2E1-F9D6-B8B761E6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后端开发人员（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人）：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顾田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孙龙灵</a:t>
            </a:r>
            <a:endParaRPr lang="en-US" altLang="zh-CN" sz="1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负责后端系统设计和开发，包括业务逻辑和数据库管理。使用适当的后端技术栈，如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前端开发人员（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人）：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赵晚甜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邢益鸣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戴威扬</a:t>
            </a:r>
            <a:endParaRPr lang="en-US" altLang="zh-CN" sz="1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070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负责用户界面设计和开发，包括网站和移动应用。能够使用现代前端技术，如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Vue.js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等，确保良好的用户体验。</a:t>
            </a:r>
          </a:p>
          <a:p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部署（小组共同完成）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根据测试计划，执行系统的功能测试和性能测试。报告和跟踪发现的问题，与开发团队合作解决缺陷。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77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394034"/>
            <a:ext cx="5417934" cy="6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2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过程计划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6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11996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TUW</a:t>
            </a:r>
            <a:endParaRPr lang="zh-CN" altLang="en-US" sz="18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842</Words>
  <Application>Microsoft Office PowerPoint</Application>
  <PresentationFormat>宽屏</PresentationFormat>
  <Paragraphs>143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AgencyFB</vt:lpstr>
      <vt:lpstr>等线</vt:lpstr>
      <vt:lpstr>方正兰亭超细黑简体</vt:lpstr>
      <vt:lpstr>微软雅黑</vt:lpstr>
      <vt:lpstr>Calibri</vt:lpstr>
      <vt:lpstr>Calibri Light</vt:lpstr>
      <vt:lpstr>Times New Roman</vt:lpstr>
      <vt:lpstr>回顾</vt:lpstr>
      <vt:lpstr>PowerPoint 演示文稿</vt:lpstr>
      <vt:lpstr>PowerPoint 演示文稿</vt:lpstr>
      <vt:lpstr>PowerPoint 演示文稿</vt:lpstr>
      <vt:lpstr>目标</vt:lpstr>
      <vt:lpstr>可交付项目</vt:lpstr>
      <vt:lpstr>PowerPoint 演示文稿</vt:lpstr>
      <vt:lpstr>外部接口</vt:lpstr>
      <vt:lpstr>内部结构</vt:lpstr>
      <vt:lpstr>PowerPoint 演示文稿</vt:lpstr>
      <vt:lpstr>工作活动</vt:lpstr>
      <vt:lpstr>工作活动</vt:lpstr>
      <vt:lpstr>任务网络</vt:lpstr>
      <vt:lpstr>PowerPoint 演示文稿</vt:lpstr>
      <vt:lpstr>工具和技术</vt:lpstr>
      <vt:lpstr>PowerPoint 演示文稿</vt:lpstr>
      <vt:lpstr>人员责任矩阵</vt:lpstr>
      <vt:lpstr>风险管理计划</vt:lpstr>
      <vt:lpstr>风险管理计划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tian</dc:creator>
  <cp:lastModifiedBy>gu tian</cp:lastModifiedBy>
  <cp:revision>61</cp:revision>
  <dcterms:created xsi:type="dcterms:W3CDTF">2024-05-09T11:19:25Z</dcterms:created>
  <dcterms:modified xsi:type="dcterms:W3CDTF">2024-05-09T12:22:43Z</dcterms:modified>
</cp:coreProperties>
</file>