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5e80768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d5e80768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file/d/15TnvOS7k3eLwpROg7sXkFrqFTJN5OoxE/view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file/d/12Yj7lOj6VrKFRg1cq_sWllcjLJRol29I/view?usp=shar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rive.google.com/file/d/1fm4rj4NiOhflVjdFtmG27XcZ-fObsa5V/view?usp=shar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33"/>
              <a:buNone/>
            </a:pPr>
            <a:r>
              <a:rPr lang="pt-BR"/>
              <a:t>A3 - Modelagem de Software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60950" y="3112525"/>
            <a:ext cx="85173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250"/>
              <a:t>Nomes: Gustavo Brandao, Lucas Dias, Lucas Rodrigues e Vinicius Martin</a:t>
            </a:r>
            <a:endParaRPr sz="12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250"/>
              <a:t>RAs: 125111358231, 125111371139, 125111373334 e 125111367756</a:t>
            </a:r>
            <a:endParaRPr sz="1250"/>
          </a:p>
        </p:txBody>
      </p:sp>
      <p:sp>
        <p:nvSpPr>
          <p:cNvPr id="69" name="Google Shape;69;p13"/>
          <p:cNvSpPr/>
          <p:nvPr/>
        </p:nvSpPr>
        <p:spPr>
          <a:xfrm>
            <a:off x="523975" y="2893775"/>
            <a:ext cx="8096050" cy="77850"/>
          </a:xfrm>
          <a:prstGeom prst="flowChartProcess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/>
              <a:t>Definição da arquitetura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195950" y="190802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pt-BR">
                <a:solidFill>
                  <a:schemeClr val="dk2"/>
                </a:solidFill>
              </a:rPr>
              <a:t>Entender as necessidades do projeto;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pt-BR">
                <a:solidFill>
                  <a:schemeClr val="dk2"/>
                </a:solidFill>
              </a:rPr>
              <a:t>Entender os tipos de arquitetura;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pt-BR">
                <a:solidFill>
                  <a:schemeClr val="dk2"/>
                </a:solidFill>
              </a:rPr>
              <a:t>Arquitetura: MVC;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pt-BR">
                <a:solidFill>
                  <a:schemeClr val="dk2"/>
                </a:solidFill>
              </a:rPr>
              <a:t>Baseado em Classes atuante;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pt-BR">
                <a:solidFill>
                  <a:schemeClr val="dk2"/>
                </a:solidFill>
              </a:rPr>
              <a:t>View/Controller/Model.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2675" y="2062575"/>
            <a:ext cx="3831324" cy="2434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/>
              <a:t>Diagrama de Atividades</a:t>
            </a:r>
            <a:endParaRPr u="sng"/>
          </a:p>
        </p:txBody>
      </p:sp>
      <p:sp>
        <p:nvSpPr>
          <p:cNvPr id="136" name="Google Shape;136;p23"/>
          <p:cNvSpPr txBox="1"/>
          <p:nvPr/>
        </p:nvSpPr>
        <p:spPr>
          <a:xfrm>
            <a:off x="1801325" y="2874175"/>
            <a:ext cx="52980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/>
              <a:t>Diagrama de Classes</a:t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1801325" y="2874175"/>
            <a:ext cx="52980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/>
              <a:t>Diagrama de Casos de uso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475" y="1756675"/>
            <a:ext cx="4833038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/>
              <a:t>Demonstração</a:t>
            </a:r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1801325" y="2874175"/>
            <a:ext cx="52980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/>
              <a:t>Referências 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0" y="1825625"/>
            <a:ext cx="82221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-"/>
            </a:pPr>
            <a:r>
              <a:rPr lang="pt-BR">
                <a:solidFill>
                  <a:schemeClr val="dk2"/>
                </a:solidFill>
              </a:rPr>
              <a:t>https://www.ibm.com/br-pt/topics/three-tier-architecture</a:t>
            </a:r>
            <a:endParaRPr>
              <a:solidFill>
                <a:schemeClr val="dk2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-"/>
            </a:pPr>
            <a:r>
              <a:rPr lang="pt-BR">
                <a:solidFill>
                  <a:schemeClr val="dk2"/>
                </a:solidFill>
              </a:rPr>
              <a:t>https://www.ibm.com/docs/pt-br/rsas/7.5.0?topic=structure-class-diagrams</a:t>
            </a:r>
            <a:endParaRPr>
              <a:solidFill>
                <a:schemeClr val="dk2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-"/>
            </a:pPr>
            <a:r>
              <a:rPr lang="pt-BR">
                <a:solidFill>
                  <a:schemeClr val="dk2"/>
                </a:solidFill>
              </a:rPr>
              <a:t>https://www.lucidchart.com/pages/pt/diagrama-de-caso-de-uso-uml</a:t>
            </a:r>
            <a:endParaRPr>
              <a:solidFill>
                <a:schemeClr val="dk2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-"/>
            </a:pPr>
            <a:r>
              <a:rPr lang="pt-BR">
                <a:solidFill>
                  <a:schemeClr val="dk2"/>
                </a:solidFill>
              </a:rPr>
              <a:t>https://railway.app/project/8c244fb4-3386-4777-af74-81a020fc47ff/service/907ebce3-4a25-458d-8675-86e3bea350bb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2789700" y="2368900"/>
            <a:ext cx="35646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 sz="5800">
                <a:solidFill>
                  <a:schemeClr val="dk1"/>
                </a:solidFill>
              </a:rPr>
              <a:t>Obrigado!</a:t>
            </a:r>
            <a:endParaRPr sz="5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213925" y="152600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Introdução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7975" y="1408412"/>
            <a:ext cx="4041751" cy="2723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6" name="Google Shape;76;p14"/>
          <p:cNvSpPr txBox="1"/>
          <p:nvPr/>
        </p:nvSpPr>
        <p:spPr>
          <a:xfrm>
            <a:off x="631350" y="1263700"/>
            <a:ext cx="2825700" cy="23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-"/>
            </a:pPr>
            <a:r>
              <a:rPr b="0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Sistema Administrativo (Biblioteca);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-"/>
            </a:pPr>
            <a:r>
              <a:rPr b="0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</a:t>
            </a:r>
            <a:r>
              <a:rPr lang="pt-B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0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ficação;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-"/>
            </a:pPr>
            <a:r>
              <a:rPr b="0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Interação com usuário;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-"/>
            </a:pPr>
            <a:r>
              <a:rPr b="0" i="0" lang="pt-BR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Banco de dados.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618" y="3572251"/>
            <a:ext cx="3182351" cy="87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/>
              <a:t>Motivação/objetivos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2"/>
                </a:solidFill>
              </a:rPr>
              <a:t>Problemas/cenário atual: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>
                <a:solidFill>
                  <a:schemeClr val="dk2"/>
                </a:solidFill>
              </a:rPr>
              <a:t>O Brasil tem índices muito baixos de leitura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>
                <a:solidFill>
                  <a:schemeClr val="dk2"/>
                </a:solidFill>
              </a:rPr>
              <a:t>Não existem sistemas parecidos para esse propósito</a:t>
            </a:r>
            <a:endParaRPr>
              <a:solidFill>
                <a:schemeClr val="dk2"/>
              </a:solidFill>
            </a:endParaRPr>
          </a:p>
          <a:p>
            <a:pPr indent="-2286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1143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2"/>
                </a:solidFill>
              </a:rPr>
              <a:t>Objetivos: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>
                <a:solidFill>
                  <a:schemeClr val="dk2"/>
                </a:solidFill>
              </a:rPr>
              <a:t>Melhorar a educação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pt-BR">
                <a:solidFill>
                  <a:schemeClr val="dk2"/>
                </a:solidFill>
              </a:rPr>
              <a:t>Ajudar diferentes faixas etárias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/>
              <a:t>Processo de desenvolvimento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229075" y="199632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Scrum;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Divisão de tarefas;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Evolução histórica;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Implementação da metodologia: Monday.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7200" y="1996325"/>
            <a:ext cx="2418525" cy="2418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/>
              <a:t>Processo de desenvolvimento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60950" y="178662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pt-BR">
                <a:solidFill>
                  <a:schemeClr val="dk2"/>
                </a:solidFill>
              </a:rPr>
              <a:t>Sprint 01: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25" y="2242325"/>
            <a:ext cx="8114404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/>
              <a:t>Processo de desenvolvimento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60950" y="17424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pt-BR">
                <a:solidFill>
                  <a:schemeClr val="dk2"/>
                </a:solidFill>
              </a:rPr>
              <a:t>Sprint 02: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313" y="2168842"/>
            <a:ext cx="7954474" cy="2885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/>
              <a:t>Processo de desenvolvimento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60950" y="172042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pt-BR">
                <a:solidFill>
                  <a:schemeClr val="dk2"/>
                </a:solidFill>
              </a:rPr>
              <a:t>Sprint 03: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63" y="2387700"/>
            <a:ext cx="8911676" cy="238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/>
              <a:t>Requisitos Funcionais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71900" y="1919075"/>
            <a:ext cx="8222100" cy="29763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Calibri"/>
              <a:buChar char="-"/>
            </a:pPr>
            <a:r>
              <a:rPr lang="pt-BR"/>
              <a:t>Realizar login: estudante e funcionário;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Calibri"/>
              <a:buChar char="-"/>
            </a:pPr>
            <a:r>
              <a:rPr lang="pt-BR"/>
              <a:t>Buscar livro pelo título, autor ou código de identificação;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Calibri"/>
              <a:buChar char="-"/>
            </a:pPr>
            <a:r>
              <a:rPr lang="pt-BR"/>
              <a:t>Listar todos os livros (ordem de adição ou alfabética);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Calibri"/>
              <a:buChar char="-"/>
            </a:pPr>
            <a:r>
              <a:rPr lang="pt-BR"/>
              <a:t>Listar todos os estudantes (ordem de adição ou alfabética);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Calibri"/>
              <a:buChar char="-"/>
            </a:pPr>
            <a:r>
              <a:rPr lang="pt-BR"/>
              <a:t>Reservar e devolver livros;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Calibri"/>
              <a:buChar char="-"/>
            </a:pPr>
            <a:r>
              <a:rPr lang="pt-BR"/>
              <a:t>Adicionar e remover livro do banco de dados;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Calibri"/>
              <a:buChar char="-"/>
            </a:pPr>
            <a:r>
              <a:rPr lang="pt-BR"/>
              <a:t>Registrar e remover usuário do sistema;</a:t>
            </a:r>
            <a:endParaRPr/>
          </a:p>
          <a:p>
            <a:pPr indent="-3429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ct val="108108"/>
              <a:buFont typeface="Calibri"/>
              <a:buChar char="-"/>
            </a:pPr>
            <a:r>
              <a:rPr lang="pt-BR"/>
              <a:t>Registrar a pontuação dos usuários ao realizar determinadas ações;</a:t>
            </a:r>
            <a:endParaRPr/>
          </a:p>
          <a:p>
            <a:pPr indent="-3429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ct val="108108"/>
              <a:buFont typeface="Calibri"/>
              <a:buChar char="-"/>
            </a:pPr>
            <a:r>
              <a:rPr lang="pt-BR"/>
              <a:t>Disponibilizar o resgate de recompensas com a utilização de pontos;</a:t>
            </a:r>
            <a:endParaRPr/>
          </a:p>
          <a:p>
            <a:pPr indent="-342900" lvl="0" marL="45720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ct val="108108"/>
              <a:buFont typeface="Calibri"/>
              <a:buChar char="-"/>
            </a:pPr>
            <a:r>
              <a:rPr lang="pt-BR"/>
              <a:t>Exibir a tabela de classificação dos usuários de acordo com suas pontuações.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t-BR"/>
              <a:t>Requisitos Não Funcionais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Desempenho;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Conectividade;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Escalabilidade;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Usabilidade;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Disponibilidade.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