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91" r:id="rId7"/>
    <p:sldId id="278" r:id="rId8"/>
    <p:sldId id="287" r:id="rId9"/>
    <p:sldId id="289" r:id="rId10"/>
    <p:sldId id="292" r:id="rId11"/>
    <p:sldId id="293" r:id="rId12"/>
    <p:sldId id="26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9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8026287" cy="1873109"/>
          </a:xfrm>
        </p:spPr>
        <p:txBody>
          <a:bodyPr>
            <a:normAutofit fontScale="90000"/>
          </a:bodyPr>
          <a:lstStyle/>
          <a:p>
            <a:r>
              <a:rPr lang="en-US" dirty="0"/>
              <a:t>Case – </a:t>
            </a:r>
            <a:r>
              <a:rPr lang="en-US" dirty="0" err="1"/>
              <a:t>Engenharia</a:t>
            </a:r>
            <a:r>
              <a:rPr lang="en-US" dirty="0"/>
              <a:t> de Dados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904567"/>
            <a:ext cx="3222058" cy="482310"/>
          </a:xfrm>
        </p:spPr>
        <p:txBody>
          <a:bodyPr/>
          <a:lstStyle/>
          <a:p>
            <a:r>
              <a:rPr lang="en-US" dirty="0"/>
              <a:t>Gustavo </a:t>
            </a:r>
            <a:r>
              <a:rPr lang="en-US" dirty="0" err="1"/>
              <a:t>Guimarães</a:t>
            </a:r>
            <a:r>
              <a:rPr lang="en-US" dirty="0"/>
              <a:t> Brandão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4ADEB-77E7-5DEA-57B5-B517AC727742}"/>
              </a:ext>
            </a:extLst>
          </p:cNvPr>
          <p:cNvSpPr txBox="1"/>
          <p:nvPr/>
        </p:nvSpPr>
        <p:spPr>
          <a:xfrm>
            <a:off x="1028700" y="2749408"/>
            <a:ext cx="760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Uma solução para 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controle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de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sentimento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para as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mídias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sociais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DA5A970D-AB57-CC88-F9F9-C02112D1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99" y="3101340"/>
            <a:ext cx="6674802" cy="6553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28421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5763379" cy="2242441"/>
          </a:xfrm>
        </p:spPr>
        <p:txBody>
          <a:bodyPr>
            <a:normAutofit fontScale="90000"/>
          </a:bodyPr>
          <a:lstStyle/>
          <a:p>
            <a:r>
              <a:rPr lang="en-US" dirty="0"/>
              <a:t>Audio</a:t>
            </a:r>
            <a:br>
              <a:rPr lang="en-US" dirty="0"/>
            </a:br>
            <a:r>
              <a:rPr lang="en-US" dirty="0"/>
              <a:t>Transcription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 </a:t>
            </a:r>
            <a:r>
              <a:rPr lang="en-US" dirty="0" err="1"/>
              <a:t>Introdução</a:t>
            </a:r>
            <a:endParaRPr lang="en-US" dirty="0"/>
          </a:p>
          <a:p>
            <a:r>
              <a:rPr lang="en-US" dirty="0"/>
              <a:t>02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endParaRPr lang="en-US" dirty="0"/>
          </a:p>
          <a:p>
            <a:r>
              <a:rPr lang="en-US" dirty="0"/>
              <a:t>03 </a:t>
            </a:r>
            <a:r>
              <a:rPr lang="en-US" dirty="0" err="1"/>
              <a:t>Dificuldades</a:t>
            </a:r>
            <a:endParaRPr lang="en-US" dirty="0"/>
          </a:p>
          <a:p>
            <a:r>
              <a:rPr lang="en-US" dirty="0"/>
              <a:t>04 Benefícios</a:t>
            </a:r>
          </a:p>
          <a:p>
            <a:r>
              <a:rPr lang="en-US" dirty="0"/>
              <a:t>05 Hands-On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28092" y="2642047"/>
            <a:ext cx="1853607" cy="1015206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75" y="2960340"/>
            <a:ext cx="3234649" cy="696913"/>
          </a:xfrm>
        </p:spPr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2009775"/>
            <a:ext cx="4460125" cy="4391025"/>
          </a:xfrm>
        </p:spPr>
        <p:txBody>
          <a:bodyPr/>
          <a:lstStyle/>
          <a:p>
            <a:r>
              <a:rPr lang="pt-BR" dirty="0"/>
              <a:t>Intuito desse case é apresentar uma forma de armazenar arquivos em um Data Lake. Foi utilizado um ambiente Cloud para  a viabilização dessa solução.</a:t>
            </a:r>
          </a:p>
          <a:p>
            <a:r>
              <a:rPr lang="pt-BR" dirty="0"/>
              <a:t>Principal proposta é conseguirmos realizar o download de vídeos de mídias sociais, transcrever esses áudios e armazená-los em um ADLS para utilização posterior em analises de sentimento e impacto dos vídeos em cima da imagem do Santander.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49E3AA49-06D2-291F-748F-573962C3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244167"/>
            <a:ext cx="4162425" cy="4162425"/>
          </a:xfrm>
          <a:prstGeom prst="rect">
            <a:avLst/>
          </a:prstGeom>
        </p:spPr>
      </p:pic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60E39764-BEC2-2880-19FF-05A89B0E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209" y="4108907"/>
            <a:ext cx="2743200" cy="2743200"/>
          </a:xfrm>
          <a:prstGeom prst="rect">
            <a:avLst/>
          </a:prstGeom>
        </p:spPr>
      </p:pic>
      <p:pic>
        <p:nvPicPr>
          <p:cNvPr id="8" name="Imagem 7" descr="Forma&#10;&#10;Descrição gerada automaticamente">
            <a:extLst>
              <a:ext uri="{FF2B5EF4-FFF2-40B4-BE49-F238E27FC236}">
                <a16:creationId xmlns:a16="http://schemas.microsoft.com/office/drawing/2014/main" id="{7BACD8B6-1F44-A651-DDFA-E8AD20100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81" y="4205287"/>
            <a:ext cx="2362821" cy="24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5973495" cy="655320"/>
          </a:xfrm>
        </p:spPr>
        <p:txBody>
          <a:bodyPr>
            <a:normAutofit fontScale="90000"/>
          </a:bodyPr>
          <a:lstStyle/>
          <a:p>
            <a:r>
              <a:rPr lang="pt-BR"/>
              <a:t>Arquitetura da Solução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EEB39F9-C452-131A-D249-3CFA949327B5}"/>
              </a:ext>
            </a:extLst>
          </p:cNvPr>
          <p:cNvSpPr txBox="1">
            <a:spLocks/>
          </p:cNvSpPr>
          <p:nvPr/>
        </p:nvSpPr>
        <p:spPr>
          <a:xfrm>
            <a:off x="2372996" y="-87311"/>
            <a:ext cx="1675130" cy="111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8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0501AEF-A55E-3BBA-5034-BC9BCA22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150" y="-125411"/>
            <a:ext cx="6537326" cy="1355724"/>
          </a:xfrm>
        </p:spPr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da </a:t>
            </a:r>
            <a:r>
              <a:rPr lang="en-US" dirty="0" err="1"/>
              <a:t>Solução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EBE61B-34E5-2C81-851D-F48F91A8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0" y="892525"/>
            <a:ext cx="11502639" cy="59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5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94742" y="2642047"/>
            <a:ext cx="1853607" cy="1015206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325" y="2960340"/>
            <a:ext cx="3646150" cy="696913"/>
          </a:xfrm>
        </p:spPr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94CF51-8282-D0FB-C230-6116E427F7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700" y="1851473"/>
            <a:ext cx="10561320" cy="4415977"/>
          </a:xfrm>
        </p:spPr>
        <p:txBody>
          <a:bodyPr>
            <a:normAutofit fontScale="85000" lnSpcReduction="20000"/>
          </a:bodyPr>
          <a:lstStyle/>
          <a:p>
            <a:r>
              <a:rPr lang="pt-BR" sz="1900" dirty="0"/>
              <a:t>Abaixo seguem os tópicos que foram encontrados maior dificuldade e para fins de relato e curiosidade sobre o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Criação e construção do ambiente da Azure do zero, desde as configurações do </a:t>
            </a:r>
            <a:r>
              <a:rPr lang="pt-BR" dirty="0" err="1"/>
              <a:t>spark</a:t>
            </a:r>
            <a:r>
              <a:rPr lang="pt-BR" dirty="0"/>
              <a:t> até a criação do objetos;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Configuração do cluster para se adaptar a necessidade e conseguir executar as </a:t>
            </a:r>
            <a:r>
              <a:rPr lang="pt-BR" dirty="0" err="1"/>
              <a:t>libs</a:t>
            </a:r>
            <a:r>
              <a:rPr lang="pt-BR" dirty="0"/>
              <a:t> e lógicas conforme o necessário;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Desenvolvimento, armazenamento, transformação e entendimento do comportamento de arquivos não relacionais. Não só isso mas entendimento de como arquivos de áudio podem ser trabalhados e transformados;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Coleta das informações de um ambiente extremamente caótico (Youtube) e harmonização dessas informações;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Analise e aplicação de diversas APIs e possibilitar com que o paralelismo pudesse melhorar em até 15x a performance dos motores;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Entendimento da </a:t>
            </a:r>
            <a:r>
              <a:rPr lang="pt-BR" dirty="0" err="1"/>
              <a:t>lib</a:t>
            </a:r>
            <a:r>
              <a:rPr lang="pt-BR" dirty="0"/>
              <a:t> de transcrição e como lidar com diversas linguagens visando que o Youtube é uma plataforma global;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Trabalhar e desenvolver sem dinheiro e cluster decente.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61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Benefícios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4779ED5-F550-4DD0-A629-AFB3A45D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15783"/>
              </p:ext>
            </p:extLst>
          </p:nvPr>
        </p:nvGraphicFramePr>
        <p:xfrm>
          <a:off x="1028700" y="2569118"/>
          <a:ext cx="10134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3007200546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130997501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Anonimização das informações caso o vídeo não seja mais disponibilizada pelo usuário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Integração de uma Factory para adição de novas mídias sociais no futuro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599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Paralelização de todos os motores e criação de APIs para evitar uma criação monolítica e melhorar a performance expressivamente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Possibilidade de criação de </a:t>
                      </a: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Dashbords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 para acompanhamento do impacto das medidas do marketing e do controle de sentimento sob as campanhas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12071"/>
                  </a:ext>
                </a:extLst>
              </a:tr>
            </a:tbl>
          </a:graphicData>
        </a:graphic>
      </p:graphicFrame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{AAA6528D-73C0-4A02-B72E-880901E4C372}tf16411245_win32</Template>
  <TotalTime>376</TotalTime>
  <Words>354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Case – Engenharia de Dados</vt:lpstr>
      <vt:lpstr>Audio Transcription</vt:lpstr>
      <vt:lpstr>Introdução</vt:lpstr>
      <vt:lpstr>Introdução</vt:lpstr>
      <vt:lpstr>Arquitetura da Solução</vt:lpstr>
      <vt:lpstr>Arquitetura da Solução</vt:lpstr>
      <vt:lpstr>Dificuldades</vt:lpstr>
      <vt:lpstr>Dificuldades</vt:lpstr>
      <vt:lpstr>Benefícios</vt:lpstr>
      <vt:lpstr>Hands 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– Engenharia de Dados</dc:title>
  <dc:creator>Gustavo Guimaraes Brandao</dc:creator>
  <cp:lastModifiedBy>Gustavo Guimarães</cp:lastModifiedBy>
  <cp:revision>6</cp:revision>
  <dcterms:created xsi:type="dcterms:W3CDTF">2022-12-12T01:47:17Z</dcterms:created>
  <dcterms:modified xsi:type="dcterms:W3CDTF">2023-01-17T01:06:33Z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2022-12-12T02:19:33Z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0cf69a0e-8735-4148-bdc9-aa97a5e44dec</vt:lpwstr>
  </property>
  <property fmtid="{D5CDD505-2E9C-101B-9397-08002B2CF9AE}" pid="9" name="MSIP_Label_0c2abd79-57a9-4473-8700-c843f76a1e37_ContentBits">
    <vt:lpwstr>0</vt:lpwstr>
  </property>
</Properties>
</file>