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939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6609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05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4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5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5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D717-5109-43CF-9638-9210B665EADA}" type="datetimeFigureOut">
              <a:rPr lang="en-US" smtClean="0"/>
              <a:t>23-Oct-16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A757FE-BAA6-481D-A147-384F41CC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Employee Attrition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Random Forest and 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071973" cy="1320800"/>
          </a:xfrm>
        </p:spPr>
        <p:txBody>
          <a:bodyPr/>
          <a:lstStyle/>
          <a:p>
            <a:r>
              <a:rPr lang="en-US" dirty="0" smtClean="0"/>
              <a:t>Hypothesis </a:t>
            </a: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6793"/>
            <a:ext cx="8596668" cy="3880773"/>
          </a:xfrm>
        </p:spPr>
        <p:txBody>
          <a:bodyPr/>
          <a:lstStyle/>
          <a:p>
            <a:r>
              <a:rPr lang="en-US" dirty="0" smtClean="0"/>
              <a:t>Hypothesis Testing – Attrition &amp; Age attributes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81" y="4275348"/>
            <a:ext cx="4416778" cy="233784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Left Arrow 7"/>
          <p:cNvSpPr/>
          <p:nvPr/>
        </p:nvSpPr>
        <p:spPr>
          <a:xfrm>
            <a:off x="5078192" y="5661855"/>
            <a:ext cx="1236769" cy="707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R</a:t>
            </a:r>
            <a:endParaRPr lang="en-US" sz="1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11363" y="2165051"/>
            <a:ext cx="2015709" cy="1074467"/>
          </a:xfrm>
          <a:prstGeom prst="wedgeRoundRectCallout">
            <a:avLst>
              <a:gd name="adj1" fmla="val 101842"/>
              <a:gd name="adj2" fmla="val 102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 is found to be significant and does impact attrition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238" y="1930400"/>
            <a:ext cx="4277396" cy="3157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ight Arrow 10"/>
          <p:cNvSpPr/>
          <p:nvPr/>
        </p:nvSpPr>
        <p:spPr>
          <a:xfrm>
            <a:off x="4043966" y="2679410"/>
            <a:ext cx="1248745" cy="829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Rattle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42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36367" cy="1320800"/>
          </a:xfrm>
        </p:spPr>
        <p:txBody>
          <a:bodyPr/>
          <a:lstStyle/>
          <a:p>
            <a:r>
              <a:rPr lang="en-US" dirty="0"/>
              <a:t>Hypothesis Validation </a:t>
            </a: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11739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Hypothesis Testing – Attrition &amp; </a:t>
            </a:r>
            <a:r>
              <a:rPr lang="en-US" dirty="0" smtClean="0"/>
              <a:t>Job </a:t>
            </a:r>
            <a:r>
              <a:rPr lang="en-US" dirty="0" smtClean="0"/>
              <a:t>Level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97" y="4416986"/>
            <a:ext cx="4688379" cy="217796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162" y="1930400"/>
            <a:ext cx="4130872" cy="30009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Left Arrow 6"/>
          <p:cNvSpPr/>
          <p:nvPr/>
        </p:nvSpPr>
        <p:spPr>
          <a:xfrm>
            <a:off x="5386107" y="5611164"/>
            <a:ext cx="1236769" cy="707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R</a:t>
            </a:r>
            <a:endParaRPr lang="en-US" sz="16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91673" y="2165051"/>
            <a:ext cx="2235399" cy="1208195"/>
          </a:xfrm>
          <a:prstGeom prst="wedgeRoundRectCallout">
            <a:avLst>
              <a:gd name="adj1" fmla="val 101842"/>
              <a:gd name="adj2" fmla="val 1021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Level </a:t>
            </a:r>
            <a:r>
              <a:rPr lang="en-US" dirty="0" smtClean="0"/>
              <a:t>is found to be significant and does impact attrition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257791" y="2543394"/>
            <a:ext cx="1248745" cy="8298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Using Rattle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60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~ 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Rounded Rectangular Callout 5"/>
          <p:cNvSpPr/>
          <p:nvPr/>
        </p:nvSpPr>
        <p:spPr>
          <a:xfrm>
            <a:off x="7745101" y="2471208"/>
            <a:ext cx="3472397" cy="1855141"/>
          </a:xfrm>
          <a:prstGeom prst="wedgeRoundRectCallout">
            <a:avLst>
              <a:gd name="adj1" fmla="val -168877"/>
              <a:gd name="adj2" fmla="val 549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400" b="1" dirty="0" smtClean="0">
                <a:solidFill>
                  <a:schemeClr val="tx1"/>
                </a:solidFill>
              </a:rPr>
              <a:t>Measures (Dev)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200" dirty="0" smtClean="0"/>
              <a:t>Accuracy = </a:t>
            </a:r>
            <a:r>
              <a:rPr lang="en-US" sz="1200" b="1" dirty="0" smtClean="0"/>
              <a:t>98.3%</a:t>
            </a:r>
            <a:r>
              <a:rPr lang="en-US" sz="1200" dirty="0" smtClean="0"/>
              <a:t> (Mis-class = 1.7%)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1200" dirty="0" smtClean="0"/>
          </a:p>
          <a:p>
            <a:r>
              <a:rPr lang="en-US" sz="1200" dirty="0" smtClean="0"/>
              <a:t>Precision </a:t>
            </a:r>
            <a:r>
              <a:rPr lang="en-US" sz="1200" dirty="0"/>
              <a:t>= </a:t>
            </a:r>
            <a:r>
              <a:rPr lang="en-US" sz="1200" b="1" dirty="0" smtClean="0"/>
              <a:t>89.5%</a:t>
            </a:r>
            <a:endParaRPr lang="en-US" sz="1200" dirty="0" smtClean="0"/>
          </a:p>
          <a:p>
            <a:r>
              <a:rPr lang="en-US" sz="900" dirty="0"/>
              <a:t>(Correctly classified </a:t>
            </a:r>
            <a:r>
              <a:rPr lang="en-US" sz="900" dirty="0" smtClean="0"/>
              <a:t>Attrition </a:t>
            </a:r>
            <a:r>
              <a:rPr lang="en-US" sz="900" dirty="0"/>
              <a:t>Yes </a:t>
            </a:r>
            <a:r>
              <a:rPr lang="en-US" sz="900" dirty="0" smtClean="0"/>
              <a:t>value</a:t>
            </a:r>
            <a:r>
              <a:rPr lang="en-US" sz="9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AUC = 0.99</a:t>
            </a:r>
            <a:endParaRPr lang="en-US" sz="12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7412724" y="772921"/>
            <a:ext cx="3238407" cy="1422662"/>
          </a:xfrm>
          <a:prstGeom prst="wedgeRoundRectCallout">
            <a:avLst>
              <a:gd name="adj1" fmla="val -86702"/>
              <a:gd name="adj2" fmla="val 42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Optimized model built after tuning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200" dirty="0" smtClean="0"/>
              <a:t>Accuracy = </a:t>
            </a:r>
            <a:r>
              <a:rPr lang="en-US" sz="1200" b="1" dirty="0" smtClean="0"/>
              <a:t>90.5%</a:t>
            </a:r>
            <a:r>
              <a:rPr lang="en-US" sz="1200" dirty="0"/>
              <a:t> 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900" dirty="0"/>
          </a:p>
          <a:p>
            <a:r>
              <a:rPr lang="en-US" sz="1200" dirty="0"/>
              <a:t>OOB error rate: 9.51</a:t>
            </a:r>
            <a:r>
              <a:rPr lang="en-US" sz="1200" dirty="0" smtClean="0"/>
              <a:t>%</a:t>
            </a:r>
          </a:p>
          <a:p>
            <a:pPr lvl="0" latinLnBrk="1"/>
            <a:endParaRPr lang="en-US" sz="700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667" y="4591532"/>
            <a:ext cx="3327996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&gt; </a:t>
            </a:r>
            <a:r>
              <a:rPr lang="en-US" sz="1050" dirty="0">
                <a:solidFill>
                  <a:srgbClr val="0070C0"/>
                </a:solidFill>
              </a:rPr>
              <a:t>with(</a:t>
            </a:r>
            <a:r>
              <a:rPr lang="en-US" sz="1050" dirty="0" err="1">
                <a:solidFill>
                  <a:srgbClr val="0070C0"/>
                </a:solidFill>
              </a:rPr>
              <a:t>RFHR.dev</a:t>
            </a:r>
            <a:r>
              <a:rPr lang="en-US" sz="1050" dirty="0">
                <a:solidFill>
                  <a:srgbClr val="0070C0"/>
                </a:solidFill>
              </a:rPr>
              <a:t>, table(Attrition, </a:t>
            </a:r>
            <a:r>
              <a:rPr lang="en-US" sz="1050" dirty="0" err="1">
                <a:solidFill>
                  <a:srgbClr val="0070C0"/>
                </a:solidFill>
              </a:rPr>
              <a:t>predict.class</a:t>
            </a:r>
            <a:r>
              <a:rPr lang="en-US" sz="1050" dirty="0">
                <a:solidFill>
                  <a:srgbClr val="0070C0"/>
                </a:solidFill>
              </a:rPr>
              <a:t>))</a:t>
            </a:r>
          </a:p>
          <a:p>
            <a:r>
              <a:rPr lang="en-US" sz="1050" dirty="0"/>
              <a:t>         </a:t>
            </a:r>
            <a:r>
              <a:rPr lang="en-US" sz="1050" dirty="0" err="1"/>
              <a:t>predict.class</a:t>
            </a:r>
            <a:endParaRPr lang="en-US" sz="1050" dirty="0"/>
          </a:p>
          <a:p>
            <a:r>
              <a:rPr lang="en-US" sz="1050" dirty="0"/>
              <a:t>Attrition   No  Yes</a:t>
            </a:r>
          </a:p>
          <a:p>
            <a:r>
              <a:rPr lang="en-US" sz="1050" dirty="0"/>
              <a:t>      No  1715    0</a:t>
            </a:r>
          </a:p>
          <a:p>
            <a:r>
              <a:rPr lang="en-US" sz="1050" dirty="0"/>
              <a:t>      Yes   34  291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auc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/>
              <a:t>[1] 0.9982886353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KS</a:t>
            </a:r>
          </a:p>
          <a:p>
            <a:r>
              <a:rPr lang="en-US" sz="1050" dirty="0"/>
              <a:t>[1] 0.9679353703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gini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/>
              <a:t>[1] 0.6804073264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8461" y="4591532"/>
            <a:ext cx="3726439" cy="18697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&gt; with(</a:t>
            </a:r>
            <a:r>
              <a:rPr lang="en-US" sz="1050" dirty="0" err="1">
                <a:solidFill>
                  <a:srgbClr val="0070C0"/>
                </a:solidFill>
              </a:rPr>
              <a:t>RFHR.holdout</a:t>
            </a:r>
            <a:r>
              <a:rPr lang="en-US" sz="1050" dirty="0">
                <a:solidFill>
                  <a:srgbClr val="0070C0"/>
                </a:solidFill>
              </a:rPr>
              <a:t>, table(Attrition, </a:t>
            </a:r>
            <a:r>
              <a:rPr lang="en-US" sz="1050" dirty="0" err="1">
                <a:solidFill>
                  <a:srgbClr val="0070C0"/>
                </a:solidFill>
              </a:rPr>
              <a:t>predict.class</a:t>
            </a:r>
            <a:r>
              <a:rPr lang="en-US" sz="1050" dirty="0">
                <a:solidFill>
                  <a:srgbClr val="0070C0"/>
                </a:solidFill>
              </a:rPr>
              <a:t>))</a:t>
            </a:r>
          </a:p>
          <a:p>
            <a:r>
              <a:rPr lang="en-US" sz="1050" dirty="0"/>
              <a:t>         </a:t>
            </a:r>
            <a:r>
              <a:rPr lang="en-US" sz="1050" dirty="0" err="1"/>
              <a:t>predict.class</a:t>
            </a:r>
            <a:endParaRPr lang="en-US" sz="1050" dirty="0"/>
          </a:p>
          <a:p>
            <a:r>
              <a:rPr lang="en-US" sz="1050" dirty="0"/>
              <a:t>Attrition  No Yes</a:t>
            </a:r>
          </a:p>
          <a:p>
            <a:r>
              <a:rPr lang="en-US" sz="1050" dirty="0"/>
              <a:t>      No  751   0</a:t>
            </a:r>
          </a:p>
          <a:p>
            <a:r>
              <a:rPr lang="en-US" sz="1050" dirty="0"/>
              <a:t>      Yes  30 119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auc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/>
              <a:t>[1] 0.9982886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KS</a:t>
            </a:r>
          </a:p>
          <a:p>
            <a:r>
              <a:rPr lang="en-US" sz="1050" dirty="0"/>
              <a:t>[1] 0.9679353703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gini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/>
              <a:t>[1] 0.4301605781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6069" y="1645631"/>
            <a:ext cx="5808370" cy="2516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0070C0"/>
                </a:solidFill>
              </a:rPr>
              <a:t>RF </a:t>
            </a:r>
            <a:r>
              <a:rPr lang="en-US" sz="1050" dirty="0">
                <a:solidFill>
                  <a:srgbClr val="0070C0"/>
                </a:solidFill>
              </a:rPr>
              <a:t>&lt;- </a:t>
            </a:r>
            <a:r>
              <a:rPr lang="en-US" sz="1050" dirty="0" err="1">
                <a:solidFill>
                  <a:srgbClr val="0070C0"/>
                </a:solidFill>
              </a:rPr>
              <a:t>randomForest</a:t>
            </a:r>
            <a:r>
              <a:rPr lang="en-US" sz="1050" dirty="0">
                <a:solidFill>
                  <a:srgbClr val="0070C0"/>
                </a:solidFill>
              </a:rPr>
              <a:t>(</a:t>
            </a:r>
            <a:r>
              <a:rPr lang="en-US" sz="1050" dirty="0" err="1">
                <a:solidFill>
                  <a:srgbClr val="0070C0"/>
                </a:solidFill>
              </a:rPr>
              <a:t>as.factor</a:t>
            </a:r>
            <a:r>
              <a:rPr lang="en-US" sz="1050" dirty="0">
                <a:solidFill>
                  <a:srgbClr val="0070C0"/>
                </a:solidFill>
              </a:rPr>
              <a:t>(Attrition) ~ ., data = </a:t>
            </a:r>
            <a:r>
              <a:rPr lang="en-US" sz="1050" dirty="0" err="1">
                <a:solidFill>
                  <a:srgbClr val="0070C0"/>
                </a:solidFill>
              </a:rPr>
              <a:t>RFHR.dev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dirty="0">
                <a:solidFill>
                  <a:srgbClr val="0070C0"/>
                </a:solidFill>
              </a:rPr>
              <a:t>                   </a:t>
            </a:r>
            <a:r>
              <a:rPr lang="en-US" sz="1050" dirty="0" err="1">
                <a:solidFill>
                  <a:srgbClr val="0070C0"/>
                </a:solidFill>
              </a:rPr>
              <a:t>ntree</a:t>
            </a:r>
            <a:r>
              <a:rPr lang="en-US" sz="1050" dirty="0">
                <a:solidFill>
                  <a:srgbClr val="0070C0"/>
                </a:solidFill>
              </a:rPr>
              <a:t>=80, </a:t>
            </a:r>
            <a:r>
              <a:rPr lang="en-US" sz="1050" dirty="0" err="1">
                <a:solidFill>
                  <a:srgbClr val="0070C0"/>
                </a:solidFill>
              </a:rPr>
              <a:t>mtry</a:t>
            </a:r>
            <a:r>
              <a:rPr lang="en-US" sz="1050" dirty="0">
                <a:solidFill>
                  <a:srgbClr val="0070C0"/>
                </a:solidFill>
              </a:rPr>
              <a:t> = 10, </a:t>
            </a:r>
            <a:r>
              <a:rPr lang="en-US" sz="1050" dirty="0" err="1">
                <a:solidFill>
                  <a:srgbClr val="0070C0"/>
                </a:solidFill>
              </a:rPr>
              <a:t>nodesize</a:t>
            </a:r>
            <a:r>
              <a:rPr lang="en-US" sz="1050" dirty="0">
                <a:solidFill>
                  <a:srgbClr val="0070C0"/>
                </a:solidFill>
              </a:rPr>
              <a:t> = 10,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                   importance=TRUE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 smtClean="0">
                <a:solidFill>
                  <a:srgbClr val="0070C0"/>
                </a:solidFill>
              </a:rPr>
              <a:t>&gt; </a:t>
            </a:r>
            <a:r>
              <a:rPr lang="en-US" sz="1050" dirty="0">
                <a:solidFill>
                  <a:srgbClr val="0070C0"/>
                </a:solidFill>
              </a:rPr>
              <a:t>print(RF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  <a:endParaRPr lang="en-US" sz="1050" dirty="0"/>
          </a:p>
          <a:p>
            <a:r>
              <a:rPr lang="en-US" sz="1050" dirty="0"/>
              <a:t>Call:</a:t>
            </a:r>
          </a:p>
          <a:p>
            <a:r>
              <a:rPr lang="en-US" sz="1050" dirty="0"/>
              <a:t> </a:t>
            </a:r>
            <a:r>
              <a:rPr lang="en-US" sz="1050" dirty="0" err="1"/>
              <a:t>randomForest</a:t>
            </a:r>
            <a:r>
              <a:rPr lang="en-US" sz="1050" dirty="0"/>
              <a:t>(formula = </a:t>
            </a:r>
            <a:r>
              <a:rPr lang="en-US" sz="1050" dirty="0" err="1"/>
              <a:t>as.factor</a:t>
            </a:r>
            <a:r>
              <a:rPr lang="en-US" sz="1050" dirty="0"/>
              <a:t>(Attrition) ~ ., data = </a:t>
            </a:r>
            <a:r>
              <a:rPr lang="en-US" sz="1050" dirty="0" err="1"/>
              <a:t>RFHR.dev</a:t>
            </a:r>
            <a:r>
              <a:rPr lang="en-US" sz="1050" dirty="0"/>
              <a:t>,      </a:t>
            </a:r>
            <a:r>
              <a:rPr lang="en-US" sz="1050" dirty="0" err="1"/>
              <a:t>ntree</a:t>
            </a:r>
            <a:r>
              <a:rPr lang="en-US" sz="1050" dirty="0"/>
              <a:t> = 80, </a:t>
            </a:r>
            <a:r>
              <a:rPr lang="en-US" sz="1050" dirty="0" err="1"/>
              <a:t>mtry</a:t>
            </a:r>
            <a:r>
              <a:rPr lang="en-US" sz="1050" dirty="0"/>
              <a:t> = 10, </a:t>
            </a:r>
            <a:r>
              <a:rPr lang="en-US" sz="1050" dirty="0" err="1"/>
              <a:t>nodesize</a:t>
            </a:r>
            <a:r>
              <a:rPr lang="en-US" sz="1050" dirty="0"/>
              <a:t> = 10, importance = TRUE) </a:t>
            </a:r>
          </a:p>
          <a:p>
            <a:r>
              <a:rPr lang="en-US" sz="1050" dirty="0"/>
              <a:t>               Type of random forest: classification</a:t>
            </a:r>
          </a:p>
          <a:p>
            <a:r>
              <a:rPr lang="en-US" sz="1050" dirty="0"/>
              <a:t>                     Number of trees: 80</a:t>
            </a:r>
          </a:p>
          <a:p>
            <a:r>
              <a:rPr lang="en-US" sz="1050" dirty="0"/>
              <a:t>No. of variables tried at each split: </a:t>
            </a:r>
            <a:r>
              <a:rPr lang="en-US" sz="1050" dirty="0" smtClean="0"/>
              <a:t>10</a:t>
            </a:r>
            <a:endParaRPr lang="en-US" sz="1050" dirty="0"/>
          </a:p>
          <a:p>
            <a:r>
              <a:rPr lang="en-US" sz="1050" dirty="0"/>
              <a:t>        OOB estimate of  error rate: 9.51%</a:t>
            </a:r>
          </a:p>
          <a:p>
            <a:r>
              <a:rPr lang="en-US" sz="1050" dirty="0"/>
              <a:t>Confusion matrix:</a:t>
            </a:r>
          </a:p>
          <a:p>
            <a:r>
              <a:rPr lang="en-US" sz="1050" dirty="0"/>
              <a:t>      No Yes   </a:t>
            </a:r>
            <a:r>
              <a:rPr lang="en-US" sz="1050" dirty="0" err="1"/>
              <a:t>class.error</a:t>
            </a:r>
            <a:endParaRPr lang="en-US" sz="1050" dirty="0"/>
          </a:p>
          <a:p>
            <a:r>
              <a:rPr lang="en-US" sz="1050" dirty="0"/>
              <a:t>No  1693  22 0.01282798834</a:t>
            </a:r>
          </a:p>
          <a:p>
            <a:r>
              <a:rPr lang="en-US" sz="1050" dirty="0"/>
              <a:t>Yes  172 153 </a:t>
            </a:r>
            <a:r>
              <a:rPr lang="en-US" sz="1050" dirty="0" smtClean="0"/>
              <a:t>0.52923076923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8509552" y="4409249"/>
            <a:ext cx="3472397" cy="1855141"/>
          </a:xfrm>
          <a:prstGeom prst="wedgeRoundRectCallout">
            <a:avLst>
              <a:gd name="adj1" fmla="val -76525"/>
              <a:gd name="adj2" fmla="val -33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400" b="1" dirty="0" smtClean="0">
                <a:solidFill>
                  <a:schemeClr val="tx1"/>
                </a:solidFill>
              </a:rPr>
              <a:t>Measures (Holdout)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200" dirty="0" smtClean="0"/>
              <a:t>Accuracy = </a:t>
            </a:r>
            <a:r>
              <a:rPr lang="en-US" sz="1200" b="1" dirty="0" smtClean="0"/>
              <a:t>96.7%</a:t>
            </a:r>
            <a:r>
              <a:rPr lang="en-US" sz="1200" dirty="0" smtClean="0"/>
              <a:t> (Mis-class = 3.3%)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1200" dirty="0" smtClean="0"/>
          </a:p>
          <a:p>
            <a:r>
              <a:rPr lang="en-US" sz="1200" dirty="0" smtClean="0"/>
              <a:t>Precision </a:t>
            </a:r>
            <a:r>
              <a:rPr lang="en-US" sz="1200" dirty="0"/>
              <a:t>= </a:t>
            </a:r>
            <a:r>
              <a:rPr lang="en-US" sz="1200" b="1" dirty="0" smtClean="0"/>
              <a:t>79.9%</a:t>
            </a:r>
            <a:endParaRPr lang="en-US" sz="1200" dirty="0" smtClean="0"/>
          </a:p>
          <a:p>
            <a:r>
              <a:rPr lang="en-US" sz="900" dirty="0"/>
              <a:t>(Correctly classified </a:t>
            </a:r>
            <a:r>
              <a:rPr lang="en-US" sz="900" dirty="0" smtClean="0"/>
              <a:t>Attrition </a:t>
            </a:r>
            <a:r>
              <a:rPr lang="en-US" sz="900" dirty="0"/>
              <a:t>Yes </a:t>
            </a:r>
            <a:r>
              <a:rPr lang="en-US" sz="900" dirty="0" smtClean="0"/>
              <a:t>value</a:t>
            </a:r>
            <a:r>
              <a:rPr lang="en-US" sz="9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AUC = 0.99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81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 using 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</a:t>
            </a:r>
            <a:r>
              <a:rPr lang="en-US" dirty="0"/>
              <a:t>~ </a:t>
            </a:r>
            <a:r>
              <a:rPr lang="en-US" dirty="0" smtClean="0"/>
              <a:t>. (Training Model)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71" y="1930400"/>
            <a:ext cx="6169340" cy="39640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7770858" y="1712172"/>
            <a:ext cx="3472397" cy="1855141"/>
          </a:xfrm>
          <a:prstGeom prst="wedgeRoundRectCallout">
            <a:avLst>
              <a:gd name="adj1" fmla="val -83943"/>
              <a:gd name="adj2" fmla="val 32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400" b="1" dirty="0" smtClean="0">
                <a:solidFill>
                  <a:schemeClr val="tx1"/>
                </a:solidFill>
              </a:rPr>
              <a:t>Measures </a:t>
            </a:r>
          </a:p>
          <a:p>
            <a:r>
              <a:rPr lang="en-US" sz="1200" dirty="0" smtClean="0"/>
              <a:t>Accuracy </a:t>
            </a:r>
            <a:r>
              <a:rPr lang="en-US" sz="1200" dirty="0" smtClean="0"/>
              <a:t>= </a:t>
            </a:r>
            <a:r>
              <a:rPr lang="en-US" sz="1200" b="1" dirty="0" smtClean="0"/>
              <a:t>95.9%</a:t>
            </a:r>
            <a:r>
              <a:rPr lang="en-US" sz="1200" dirty="0" smtClean="0"/>
              <a:t> (Mis-class = 4.1%)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1200" dirty="0" smtClean="0"/>
          </a:p>
          <a:p>
            <a:r>
              <a:rPr lang="en-US" sz="1200" dirty="0" smtClean="0"/>
              <a:t>Precision </a:t>
            </a:r>
            <a:r>
              <a:rPr lang="en-US" sz="1200" dirty="0"/>
              <a:t>= </a:t>
            </a:r>
            <a:r>
              <a:rPr lang="en-US" sz="1200" b="1" dirty="0" smtClean="0"/>
              <a:t>77.8%</a:t>
            </a:r>
            <a:endParaRPr lang="en-US" sz="1200" dirty="0" smtClean="0"/>
          </a:p>
          <a:p>
            <a:r>
              <a:rPr lang="en-US" sz="900" dirty="0"/>
              <a:t>(Correctly classified </a:t>
            </a:r>
            <a:r>
              <a:rPr lang="en-US" sz="900" dirty="0" smtClean="0"/>
              <a:t>Attrition </a:t>
            </a:r>
            <a:r>
              <a:rPr lang="en-US" sz="900" dirty="0"/>
              <a:t>Yes </a:t>
            </a:r>
            <a:r>
              <a:rPr lang="en-US" sz="900" dirty="0" smtClean="0"/>
              <a:t>value</a:t>
            </a:r>
            <a:r>
              <a:rPr lang="en-US" sz="9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AUC = 0.88</a:t>
            </a:r>
          </a:p>
          <a:p>
            <a:endParaRPr lang="en-US" sz="1200" dirty="0"/>
          </a:p>
          <a:p>
            <a:r>
              <a:rPr lang="en-US" sz="1200" dirty="0" smtClean="0"/>
              <a:t>OOB error rate = 4.1%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4456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 using 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</a:t>
            </a:r>
            <a:r>
              <a:rPr lang="en-US" dirty="0"/>
              <a:t>~ </a:t>
            </a:r>
            <a:r>
              <a:rPr lang="en-US" dirty="0" smtClean="0"/>
              <a:t>. (Validation Model)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457950" cy="4181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7654949" y="2768241"/>
            <a:ext cx="3317852" cy="1571940"/>
          </a:xfrm>
          <a:prstGeom prst="wedgeRoundRectCallout">
            <a:avLst>
              <a:gd name="adj1" fmla="val -88394"/>
              <a:gd name="adj2" fmla="val 230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400" b="1" dirty="0" smtClean="0">
                <a:solidFill>
                  <a:schemeClr val="tx1"/>
                </a:solidFill>
              </a:rPr>
              <a:t>Measures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200" dirty="0" smtClean="0"/>
              <a:t>Accuracy = </a:t>
            </a:r>
            <a:r>
              <a:rPr lang="en-US" sz="1200" b="1" dirty="0" smtClean="0"/>
              <a:t>96.4%</a:t>
            </a:r>
            <a:r>
              <a:rPr lang="en-US" sz="1200" dirty="0" smtClean="0"/>
              <a:t> (Mis-class = 3.6%)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1200" dirty="0" smtClean="0"/>
          </a:p>
          <a:p>
            <a:r>
              <a:rPr lang="en-US" sz="1200" dirty="0" smtClean="0"/>
              <a:t>Precision </a:t>
            </a:r>
            <a:r>
              <a:rPr lang="en-US" sz="1200" dirty="0"/>
              <a:t>= </a:t>
            </a:r>
            <a:r>
              <a:rPr lang="en-US" sz="1200" b="1" dirty="0" smtClean="0"/>
              <a:t>77.9%</a:t>
            </a:r>
            <a:endParaRPr lang="en-US" sz="1200" dirty="0" smtClean="0"/>
          </a:p>
          <a:p>
            <a:r>
              <a:rPr lang="en-US" sz="900" dirty="0"/>
              <a:t>(Correctly classified </a:t>
            </a:r>
            <a:r>
              <a:rPr lang="en-US" sz="900" dirty="0" smtClean="0"/>
              <a:t>Attrition </a:t>
            </a:r>
            <a:r>
              <a:rPr lang="en-US" sz="900" dirty="0"/>
              <a:t>Yes </a:t>
            </a:r>
            <a:r>
              <a:rPr lang="en-US" sz="900" dirty="0" smtClean="0"/>
              <a:t>value</a:t>
            </a:r>
            <a:r>
              <a:rPr lang="en-US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98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 using Rattle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</a:t>
            </a:r>
            <a:r>
              <a:rPr lang="en-US" dirty="0"/>
              <a:t>~ </a:t>
            </a:r>
            <a:r>
              <a:rPr lang="en-US" dirty="0" smtClean="0"/>
              <a:t>. (Test Model)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19" y="1930400"/>
            <a:ext cx="6419850" cy="4219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7654949" y="2768241"/>
            <a:ext cx="3317852" cy="1571940"/>
          </a:xfrm>
          <a:prstGeom prst="wedgeRoundRectCallout">
            <a:avLst>
              <a:gd name="adj1" fmla="val -88394"/>
              <a:gd name="adj2" fmla="val 230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400" b="1" dirty="0" smtClean="0">
                <a:solidFill>
                  <a:schemeClr val="tx1"/>
                </a:solidFill>
              </a:rPr>
              <a:t>Measures 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200" dirty="0" smtClean="0"/>
              <a:t>Accuracy = </a:t>
            </a:r>
            <a:r>
              <a:rPr lang="en-US" sz="1200" b="1" dirty="0" smtClean="0"/>
              <a:t>96.4%</a:t>
            </a:r>
            <a:r>
              <a:rPr lang="en-US" sz="1200" dirty="0" smtClean="0"/>
              <a:t> (Mis-class = 3.6%)</a:t>
            </a:r>
            <a:endParaRPr lang="en-US" sz="1200" dirty="0" smtClean="0"/>
          </a:p>
          <a:p>
            <a:r>
              <a:rPr lang="en-US" sz="900" dirty="0" smtClean="0"/>
              <a:t>(Correctly classified both Attrition Yes &amp; No values)</a:t>
            </a:r>
          </a:p>
          <a:p>
            <a:endParaRPr lang="en-US" sz="1200" dirty="0" smtClean="0"/>
          </a:p>
          <a:p>
            <a:r>
              <a:rPr lang="en-US" sz="1200" dirty="0" smtClean="0"/>
              <a:t>Precision </a:t>
            </a:r>
            <a:r>
              <a:rPr lang="en-US" sz="1200" dirty="0"/>
              <a:t>= </a:t>
            </a:r>
            <a:r>
              <a:rPr lang="en-US" sz="1200" b="1" dirty="0" smtClean="0"/>
              <a:t>79.2%</a:t>
            </a:r>
            <a:endParaRPr lang="en-US" sz="1200" dirty="0" smtClean="0"/>
          </a:p>
          <a:p>
            <a:r>
              <a:rPr lang="en-US" sz="900" dirty="0"/>
              <a:t>(Correctly classified </a:t>
            </a:r>
            <a:r>
              <a:rPr lang="en-US" sz="900" dirty="0" smtClean="0"/>
              <a:t>Attrition </a:t>
            </a:r>
            <a:r>
              <a:rPr lang="en-US" sz="900" dirty="0"/>
              <a:t>Yes </a:t>
            </a:r>
            <a:r>
              <a:rPr lang="en-US" sz="900" dirty="0" smtClean="0"/>
              <a:t>value</a:t>
            </a:r>
            <a:r>
              <a:rPr lang="en-US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71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</a:t>
            </a:r>
            <a:r>
              <a:rPr lang="en-US" dirty="0"/>
              <a:t>~ </a:t>
            </a:r>
            <a:r>
              <a:rPr lang="en-US" dirty="0" err="1" smtClean="0"/>
              <a:t>OverTime.f+JobLevel+JobRole.f</a:t>
            </a:r>
            <a:r>
              <a:rPr lang="en-US" dirty="0" smtClean="0"/>
              <a:t> (Dev Model)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5047835" y="1757932"/>
            <a:ext cx="2331759" cy="826276"/>
          </a:xfrm>
          <a:prstGeom prst="wedgeRoundRectCallout">
            <a:avLst>
              <a:gd name="adj1" fmla="val -109776"/>
              <a:gd name="adj2" fmla="val 412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Running the model on significant variables after converting categorical variables Over Time and Job Role to numeric</a:t>
            </a:r>
            <a:endParaRPr lang="en-US" sz="1000" dirty="0" smtClean="0"/>
          </a:p>
          <a:p>
            <a:pPr lvl="0" latinLnBrk="1"/>
            <a:endParaRPr lang="en-US" sz="4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334" y="1757932"/>
            <a:ext cx="4301542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&gt; nn1 &lt;- </a:t>
            </a:r>
            <a:r>
              <a:rPr lang="en-US" sz="1050" dirty="0" err="1">
                <a:solidFill>
                  <a:srgbClr val="0070C0"/>
                </a:solidFill>
              </a:rPr>
              <a:t>neuralnet</a:t>
            </a:r>
            <a:r>
              <a:rPr lang="en-US" sz="1050" dirty="0">
                <a:solidFill>
                  <a:srgbClr val="0070C0"/>
                </a:solidFill>
              </a:rPr>
              <a:t>(formula = </a:t>
            </a:r>
            <a:r>
              <a:rPr lang="en-US" sz="1050" dirty="0" err="1">
                <a:solidFill>
                  <a:srgbClr val="0070C0"/>
                </a:solidFill>
              </a:rPr>
              <a:t>Attrition.f</a:t>
            </a:r>
            <a:r>
              <a:rPr lang="en-US" sz="1050" dirty="0">
                <a:solidFill>
                  <a:srgbClr val="0070C0"/>
                </a:solidFill>
              </a:rPr>
              <a:t> ~ </a:t>
            </a:r>
            <a:r>
              <a:rPr lang="en-US" sz="1050" dirty="0" err="1">
                <a:solidFill>
                  <a:srgbClr val="0070C0"/>
                </a:solidFill>
              </a:rPr>
              <a:t>OverTime.f+JobLevel+JobRole.f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data = </a:t>
            </a:r>
            <a:r>
              <a:rPr lang="en-US" sz="1050" dirty="0" err="1">
                <a:solidFill>
                  <a:srgbClr val="0070C0"/>
                </a:solidFill>
              </a:rPr>
              <a:t>nn.dev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hidden = 2,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</a:t>
            </a:r>
            <a:r>
              <a:rPr lang="en-US" sz="1050" dirty="0" err="1">
                <a:solidFill>
                  <a:srgbClr val="0070C0"/>
                </a:solidFill>
              </a:rPr>
              <a:t>err.fct</a:t>
            </a:r>
            <a:r>
              <a:rPr lang="en-US" sz="1050" dirty="0">
                <a:solidFill>
                  <a:srgbClr val="0070C0"/>
                </a:solidFill>
              </a:rPr>
              <a:t> = "</a:t>
            </a:r>
            <a:r>
              <a:rPr lang="en-US" sz="1050" dirty="0" err="1">
                <a:solidFill>
                  <a:srgbClr val="0070C0"/>
                </a:solidFill>
              </a:rPr>
              <a:t>sse</a:t>
            </a:r>
            <a:r>
              <a:rPr lang="en-US" sz="1050" dirty="0">
                <a:solidFill>
                  <a:srgbClr val="0070C0"/>
                </a:solidFill>
              </a:rPr>
              <a:t>",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</a:t>
            </a:r>
            <a:r>
              <a:rPr lang="en-US" sz="1050" dirty="0" err="1">
                <a:solidFill>
                  <a:srgbClr val="0070C0"/>
                </a:solidFill>
              </a:rPr>
              <a:t>linear.output</a:t>
            </a:r>
            <a:r>
              <a:rPr lang="en-US" sz="1050" dirty="0">
                <a:solidFill>
                  <a:srgbClr val="0070C0"/>
                </a:solidFill>
              </a:rPr>
              <a:t> = FALSE,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</a:t>
            </a:r>
            <a:r>
              <a:rPr lang="en-US" sz="1050" dirty="0" err="1">
                <a:solidFill>
                  <a:srgbClr val="0070C0"/>
                </a:solidFill>
              </a:rPr>
              <a:t>lifesign</a:t>
            </a:r>
            <a:r>
              <a:rPr lang="en-US" sz="1050" dirty="0">
                <a:solidFill>
                  <a:srgbClr val="0070C0"/>
                </a:solidFill>
              </a:rPr>
              <a:t> = "full",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</a:t>
            </a:r>
            <a:r>
              <a:rPr lang="en-US" sz="1050" dirty="0" err="1">
                <a:solidFill>
                  <a:srgbClr val="0070C0"/>
                </a:solidFill>
              </a:rPr>
              <a:t>lifesign.step</a:t>
            </a:r>
            <a:r>
              <a:rPr lang="en-US" sz="1050" dirty="0">
                <a:solidFill>
                  <a:srgbClr val="0070C0"/>
                </a:solidFill>
              </a:rPr>
              <a:t> = 10,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threshold = 0.1,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     </a:t>
            </a:r>
            <a:r>
              <a:rPr lang="en-US" sz="1050" dirty="0" err="1">
                <a:solidFill>
                  <a:srgbClr val="0070C0"/>
                </a:solidFill>
              </a:rPr>
              <a:t>stepmax</a:t>
            </a:r>
            <a:r>
              <a:rPr lang="en-US" sz="1050" dirty="0">
                <a:solidFill>
                  <a:srgbClr val="0070C0"/>
                </a:solidFill>
              </a:rPr>
              <a:t> = 2000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 smtClean="0">
                <a:solidFill>
                  <a:srgbClr val="0070C0"/>
                </a:solidFill>
              </a:rPr>
              <a:t>&gt; plot </a:t>
            </a:r>
            <a:r>
              <a:rPr lang="en-US" sz="1050" dirty="0">
                <a:solidFill>
                  <a:srgbClr val="0070C0"/>
                </a:solidFill>
              </a:rPr>
              <a:t>(nn1</a:t>
            </a:r>
            <a:r>
              <a:rPr lang="en-US" sz="1050" dirty="0" smtClean="0">
                <a:solidFill>
                  <a:srgbClr val="0070C0"/>
                </a:solidFill>
              </a:rPr>
              <a:t>)</a:t>
            </a:r>
          </a:p>
          <a:p>
            <a:r>
              <a:rPr lang="it-IT" sz="1050" dirty="0">
                <a:solidFill>
                  <a:srgbClr val="0070C0"/>
                </a:solidFill>
              </a:rPr>
              <a:t>&gt; quantile(nn1$net.result[[1]], c(0,1,5,10,25,50,75,90,95,99,100)/100)</a:t>
            </a:r>
          </a:p>
          <a:p>
            <a:r>
              <a:rPr lang="it-IT" sz="1050" dirty="0"/>
              <a:t>           0%            1%            5%           10%           25%           50% </a:t>
            </a:r>
          </a:p>
          <a:p>
            <a:r>
              <a:rPr lang="it-IT" sz="1050" dirty="0"/>
              <a:t>0.03791900694 0.03799843140 0.03982571723 0.04057369550 0.04486392458 0.10526535709 </a:t>
            </a:r>
          </a:p>
          <a:p>
            <a:r>
              <a:rPr lang="it-IT" sz="1050" dirty="0"/>
              <a:t>          75%           90%           95%           99%          100% </a:t>
            </a:r>
          </a:p>
          <a:p>
            <a:r>
              <a:rPr lang="it-IT" sz="1050" dirty="0"/>
              <a:t>0.17186117176 0.41375590140 0.57268368629 0.72795883145 0.72795883145 </a:t>
            </a:r>
            <a:endParaRPr lang="it-IT" sz="1050" dirty="0" smtClean="0"/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confusionMatrix</a:t>
            </a:r>
            <a:r>
              <a:rPr lang="en-US" sz="1050" dirty="0">
                <a:solidFill>
                  <a:srgbClr val="0070C0"/>
                </a:solidFill>
              </a:rPr>
              <a:t>(</a:t>
            </a:r>
            <a:r>
              <a:rPr lang="en-US" sz="1050" dirty="0" err="1">
                <a:solidFill>
                  <a:srgbClr val="0070C0"/>
                </a:solidFill>
              </a:rPr>
              <a:t>misClassTable$Attrition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  <a:r>
              <a:rPr lang="en-US" sz="1050" dirty="0" err="1">
                <a:solidFill>
                  <a:srgbClr val="0070C0"/>
                </a:solidFill>
              </a:rPr>
              <a:t>misClassTable$Classification</a:t>
            </a:r>
            <a:r>
              <a:rPr lang="en-US" sz="1050" dirty="0">
                <a:solidFill>
                  <a:srgbClr val="0070C0"/>
                </a:solidFill>
              </a:rPr>
              <a:t>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Confusion Matrix and </a:t>
            </a:r>
            <a:r>
              <a:rPr lang="en-US" sz="1050" dirty="0" smtClean="0">
                <a:solidFill>
                  <a:srgbClr val="0070C0"/>
                </a:solidFill>
              </a:rPr>
              <a:t>Statistics</a:t>
            </a:r>
            <a:endParaRPr lang="en-US" sz="1050" dirty="0"/>
          </a:p>
          <a:p>
            <a:r>
              <a:rPr lang="en-US" sz="1050" dirty="0"/>
              <a:t>          </a:t>
            </a:r>
            <a:r>
              <a:rPr lang="en-US" sz="1050" dirty="0" smtClean="0"/>
              <a:t>      Reference</a:t>
            </a:r>
            <a:endParaRPr lang="en-US" sz="1050" dirty="0"/>
          </a:p>
          <a:p>
            <a:r>
              <a:rPr lang="en-US" sz="1050" dirty="0"/>
              <a:t>Prediction    </a:t>
            </a:r>
            <a:r>
              <a:rPr lang="en-US" sz="1050" dirty="0" smtClean="0"/>
              <a:t> 0    </a:t>
            </a:r>
            <a:r>
              <a:rPr lang="en-US" sz="1050" dirty="0"/>
              <a:t>1</a:t>
            </a:r>
          </a:p>
          <a:p>
            <a:r>
              <a:rPr lang="en-US" sz="1050" dirty="0"/>
              <a:t>         0 </a:t>
            </a:r>
            <a:r>
              <a:rPr lang="en-US" sz="1050" dirty="0" smtClean="0"/>
              <a:t>    1673   </a:t>
            </a:r>
            <a:r>
              <a:rPr lang="en-US" sz="1050" dirty="0"/>
              <a:t>42</a:t>
            </a:r>
          </a:p>
          <a:p>
            <a:r>
              <a:rPr lang="en-US" sz="1050" dirty="0"/>
              <a:t>         1  </a:t>
            </a:r>
            <a:r>
              <a:rPr lang="en-US" sz="1050" dirty="0" smtClean="0"/>
              <a:t>     256   </a:t>
            </a:r>
            <a:r>
              <a:rPr lang="en-US" sz="1050" dirty="0"/>
              <a:t>69</a:t>
            </a:r>
          </a:p>
          <a:p>
            <a:r>
              <a:rPr lang="en-US" sz="1050" dirty="0"/>
              <a:t>                                               </a:t>
            </a:r>
          </a:p>
          <a:p>
            <a:r>
              <a:rPr lang="en-US" sz="1100" b="1" dirty="0"/>
              <a:t>               </a:t>
            </a:r>
            <a:r>
              <a:rPr lang="en-US" sz="1100" dirty="0"/>
              <a:t>Accuracy : 0.8539216            </a:t>
            </a:r>
          </a:p>
          <a:p>
            <a:r>
              <a:rPr lang="en-US" sz="1050" dirty="0"/>
              <a:t>                 95% CI : (0.8378425, 0.868976</a:t>
            </a:r>
            <a:r>
              <a:rPr lang="en-US" sz="1050" dirty="0" smtClean="0"/>
              <a:t>)</a:t>
            </a:r>
            <a:endParaRPr lang="en-US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28" y="1874298"/>
            <a:ext cx="3777758" cy="3898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Rounded Rectangular Callout 12"/>
          <p:cNvSpPr/>
          <p:nvPr/>
        </p:nvSpPr>
        <p:spPr>
          <a:xfrm>
            <a:off x="8542237" y="5918083"/>
            <a:ext cx="2027339" cy="699588"/>
          </a:xfrm>
          <a:prstGeom prst="wedgeRoundRectCallout">
            <a:avLst>
              <a:gd name="adj1" fmla="val -4899"/>
              <a:gd name="adj2" fmla="val -880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Plot shows the number of steps taken to predict scores and calculate error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384967" y="5772623"/>
            <a:ext cx="2484026" cy="696303"/>
          </a:xfrm>
          <a:prstGeom prst="wedgeRoundRectCallout">
            <a:avLst>
              <a:gd name="adj1" fmla="val -88394"/>
              <a:gd name="adj2" fmla="val 230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200" b="1" dirty="0" smtClean="0">
                <a:solidFill>
                  <a:schemeClr val="tx1"/>
                </a:solidFill>
              </a:rPr>
              <a:t>Measures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Accuracy = </a:t>
            </a:r>
            <a:r>
              <a:rPr lang="en-US" sz="1100" b="1" dirty="0" smtClean="0"/>
              <a:t>85.4%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(Mis-class = 14.6%)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2323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23455"/>
            <a:ext cx="8596668" cy="3880773"/>
          </a:xfrm>
        </p:spPr>
        <p:txBody>
          <a:bodyPr/>
          <a:lstStyle/>
          <a:p>
            <a:r>
              <a:rPr lang="en-US" dirty="0" smtClean="0"/>
              <a:t>Attrition </a:t>
            </a:r>
            <a:r>
              <a:rPr lang="en-US" dirty="0"/>
              <a:t>~ </a:t>
            </a:r>
            <a:r>
              <a:rPr lang="en-US" dirty="0" err="1" smtClean="0"/>
              <a:t>OverTime.f+JobLevel+JobRole.f</a:t>
            </a:r>
            <a:r>
              <a:rPr lang="en-US" dirty="0" smtClean="0"/>
              <a:t> (Holdout Model)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9" name="Rounded Rectangular Callout 8"/>
          <p:cNvSpPr/>
          <p:nvPr/>
        </p:nvSpPr>
        <p:spPr>
          <a:xfrm>
            <a:off x="7334784" y="1682464"/>
            <a:ext cx="1973698" cy="713006"/>
          </a:xfrm>
          <a:prstGeom prst="wedgeRoundRectCallout">
            <a:avLst>
              <a:gd name="adj1" fmla="val -161930"/>
              <a:gd name="adj2" fmla="val 54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Scoring holdout model using compute function</a:t>
            </a:r>
            <a:endParaRPr lang="en-US" sz="1100" dirty="0" smtClean="0"/>
          </a:p>
          <a:p>
            <a:pPr lvl="0" latinLnBrk="1"/>
            <a:endParaRPr lang="en-US" sz="6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814" y="1757932"/>
            <a:ext cx="6461718" cy="49398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</a:rPr>
              <a:t>&gt; x &lt;- subset(</a:t>
            </a:r>
            <a:r>
              <a:rPr lang="en-US" sz="1050" dirty="0" err="1">
                <a:solidFill>
                  <a:srgbClr val="0070C0"/>
                </a:solidFill>
              </a:rPr>
              <a:t>nn.holdout</a:t>
            </a:r>
            <a:r>
              <a:rPr lang="en-US" sz="1050" dirty="0">
                <a:solidFill>
                  <a:srgbClr val="0070C0"/>
                </a:solidFill>
              </a:rPr>
              <a:t>, 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            select = c("OverTime.f","</a:t>
            </a:r>
            <a:r>
              <a:rPr lang="en-US" sz="1050" dirty="0" err="1">
                <a:solidFill>
                  <a:srgbClr val="0070C0"/>
                </a:solidFill>
              </a:rPr>
              <a:t>JobLevel</a:t>
            </a:r>
            <a:r>
              <a:rPr lang="en-US" sz="1050" dirty="0">
                <a:solidFill>
                  <a:srgbClr val="0070C0"/>
                </a:solidFill>
              </a:rPr>
              <a:t>", "</a:t>
            </a:r>
            <a:r>
              <a:rPr lang="en-US" sz="1050" dirty="0" err="1">
                <a:solidFill>
                  <a:srgbClr val="0070C0"/>
                </a:solidFill>
              </a:rPr>
              <a:t>JobRole.f</a:t>
            </a:r>
            <a:r>
              <a:rPr lang="en-US" sz="1050" dirty="0">
                <a:solidFill>
                  <a:srgbClr val="0070C0"/>
                </a:solidFill>
              </a:rPr>
              <a:t>")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+ 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compute.output</a:t>
            </a:r>
            <a:r>
              <a:rPr lang="en-US" sz="1050" dirty="0">
                <a:solidFill>
                  <a:srgbClr val="0070C0"/>
                </a:solidFill>
              </a:rPr>
              <a:t> = compute(nn1, x)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</a:t>
            </a:r>
            <a:r>
              <a:rPr lang="en-US" sz="1050" dirty="0" err="1">
                <a:solidFill>
                  <a:srgbClr val="0070C0"/>
                </a:solidFill>
              </a:rPr>
              <a:t>nn.holdout$Predict.score</a:t>
            </a:r>
            <a:r>
              <a:rPr lang="en-US" sz="1050" dirty="0">
                <a:solidFill>
                  <a:srgbClr val="0070C0"/>
                </a:solidFill>
              </a:rPr>
              <a:t> = </a:t>
            </a:r>
            <a:r>
              <a:rPr lang="en-US" sz="1050" dirty="0" err="1">
                <a:solidFill>
                  <a:srgbClr val="0070C0"/>
                </a:solidFill>
              </a:rPr>
              <a:t>compute.output$net.result</a:t>
            </a:r>
            <a:endParaRPr lang="en-US" sz="1050" dirty="0">
              <a:solidFill>
                <a:srgbClr val="0070C0"/>
              </a:solidFill>
            </a:endParaRPr>
          </a:p>
          <a:p>
            <a:r>
              <a:rPr lang="en-US" sz="1050" dirty="0">
                <a:solidFill>
                  <a:srgbClr val="0070C0"/>
                </a:solidFill>
              </a:rPr>
              <a:t>&gt; View(</a:t>
            </a:r>
            <a:r>
              <a:rPr lang="en-US" sz="1050" dirty="0" err="1">
                <a:solidFill>
                  <a:srgbClr val="0070C0"/>
                </a:solidFill>
              </a:rPr>
              <a:t>nn.holdout</a:t>
            </a:r>
            <a:r>
              <a:rPr lang="en-US" sz="1050" dirty="0">
                <a:solidFill>
                  <a:srgbClr val="0070C0"/>
                </a:solidFill>
              </a:rPr>
              <a:t>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quantile(</a:t>
            </a:r>
            <a:r>
              <a:rPr lang="en-US" sz="1050" dirty="0" err="1">
                <a:solidFill>
                  <a:srgbClr val="0070C0"/>
                </a:solidFill>
              </a:rPr>
              <a:t>nn.holdout$Predict.score</a:t>
            </a:r>
            <a:r>
              <a:rPr lang="en-US" sz="1050" dirty="0">
                <a:solidFill>
                  <a:srgbClr val="0070C0"/>
                </a:solidFill>
              </a:rPr>
              <a:t>, c(0,1,5,10,25,50,75,90,95,99,100)/100)</a:t>
            </a:r>
          </a:p>
          <a:p>
            <a:r>
              <a:rPr lang="en-US" sz="1050" dirty="0"/>
              <a:t>           0%            1%            5%           10%           25%           50% </a:t>
            </a:r>
          </a:p>
          <a:p>
            <a:r>
              <a:rPr lang="en-US" sz="1050" dirty="0"/>
              <a:t>0.03791900694 0.03799843140 0.03982571723 0.04057369550 0.04545354615 0.11436300242 </a:t>
            </a:r>
          </a:p>
          <a:p>
            <a:r>
              <a:rPr lang="en-US" sz="1050" dirty="0"/>
              <a:t>          75%           90%           95%           99%          100% </a:t>
            </a:r>
          </a:p>
          <a:p>
            <a:r>
              <a:rPr lang="en-US" sz="1050" dirty="0"/>
              <a:t>0.17186117176 0.41375590140 0.57268368629 0.72795883145 0.72795883145 </a:t>
            </a:r>
            <a:endParaRPr lang="en-US" sz="1050" dirty="0" smtClean="0"/>
          </a:p>
          <a:p>
            <a:endParaRPr lang="en-US" sz="1050" dirty="0" smtClean="0"/>
          </a:p>
          <a:p>
            <a:r>
              <a:rPr lang="en-US" sz="1050" dirty="0" smtClean="0">
                <a:solidFill>
                  <a:srgbClr val="0070C0"/>
                </a:solidFill>
              </a:rPr>
              <a:t>&gt; </a:t>
            </a:r>
            <a:r>
              <a:rPr lang="en-US" sz="1050" dirty="0">
                <a:solidFill>
                  <a:srgbClr val="0070C0"/>
                </a:solidFill>
              </a:rPr>
              <a:t>misClassTable2 = </a:t>
            </a:r>
            <a:r>
              <a:rPr lang="en-US" sz="1050" dirty="0" err="1">
                <a:solidFill>
                  <a:srgbClr val="0070C0"/>
                </a:solidFill>
              </a:rPr>
              <a:t>data.frame</a:t>
            </a:r>
            <a:r>
              <a:rPr lang="en-US" sz="1050" dirty="0">
                <a:solidFill>
                  <a:srgbClr val="0070C0"/>
                </a:solidFill>
              </a:rPr>
              <a:t>(Attrition = </a:t>
            </a:r>
            <a:r>
              <a:rPr lang="en-US" sz="1050" dirty="0" err="1">
                <a:solidFill>
                  <a:srgbClr val="0070C0"/>
                </a:solidFill>
              </a:rPr>
              <a:t>nn.holdout$Attrition.f</a:t>
            </a:r>
            <a:r>
              <a:rPr lang="en-US" sz="1050" dirty="0">
                <a:solidFill>
                  <a:srgbClr val="0070C0"/>
                </a:solidFill>
              </a:rPr>
              <a:t>, Prediction = </a:t>
            </a:r>
            <a:r>
              <a:rPr lang="en-US" sz="1050" dirty="0" err="1">
                <a:solidFill>
                  <a:srgbClr val="0070C0"/>
                </a:solidFill>
              </a:rPr>
              <a:t>nn.holdout$Predict.score</a:t>
            </a:r>
            <a:r>
              <a:rPr lang="en-US" sz="1050" dirty="0">
                <a:solidFill>
                  <a:srgbClr val="0070C0"/>
                </a:solidFill>
              </a:rPr>
              <a:t> 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&gt; misClassTable2$Classification = </a:t>
            </a:r>
            <a:r>
              <a:rPr lang="en-US" sz="1050" dirty="0" err="1">
                <a:solidFill>
                  <a:srgbClr val="0070C0"/>
                </a:solidFill>
              </a:rPr>
              <a:t>ifelse</a:t>
            </a:r>
            <a:r>
              <a:rPr lang="en-US" sz="1050" dirty="0">
                <a:solidFill>
                  <a:srgbClr val="0070C0"/>
                </a:solidFill>
              </a:rPr>
              <a:t>(misClassTable2$Prediction&gt;0.50,1,0)</a:t>
            </a:r>
          </a:p>
          <a:p>
            <a:r>
              <a:rPr lang="fr-FR" sz="1050" dirty="0">
                <a:solidFill>
                  <a:srgbClr val="0070C0"/>
                </a:solidFill>
              </a:rPr>
              <a:t>&gt; </a:t>
            </a:r>
            <a:r>
              <a:rPr lang="fr-FR" sz="1050" dirty="0" err="1">
                <a:solidFill>
                  <a:srgbClr val="0070C0"/>
                </a:solidFill>
              </a:rPr>
              <a:t>confusionMatrix</a:t>
            </a:r>
            <a:r>
              <a:rPr lang="fr-FR" sz="1050" dirty="0">
                <a:solidFill>
                  <a:srgbClr val="0070C0"/>
                </a:solidFill>
              </a:rPr>
              <a:t>(misClassTable2$Attrition, misClassTable2$Classification)</a:t>
            </a:r>
          </a:p>
          <a:p>
            <a:r>
              <a:rPr lang="fr-FR" sz="1050" dirty="0"/>
              <a:t>Confusion Matrix and </a:t>
            </a:r>
            <a:r>
              <a:rPr lang="fr-FR" sz="1050" dirty="0" err="1" smtClean="0"/>
              <a:t>Statistics</a:t>
            </a:r>
            <a:endParaRPr lang="fr-FR" sz="1050" dirty="0"/>
          </a:p>
          <a:p>
            <a:r>
              <a:rPr lang="fr-FR" sz="1050" dirty="0"/>
              <a:t>        </a:t>
            </a:r>
            <a:r>
              <a:rPr lang="fr-FR" sz="1050" dirty="0" smtClean="0"/>
              <a:t>        </a:t>
            </a:r>
            <a:r>
              <a:rPr lang="fr-FR" sz="1050" dirty="0"/>
              <a:t>Reference</a:t>
            </a:r>
          </a:p>
          <a:p>
            <a:r>
              <a:rPr lang="fr-FR" sz="1050" dirty="0" err="1"/>
              <a:t>Prediction</a:t>
            </a:r>
            <a:r>
              <a:rPr lang="fr-FR" sz="1050" dirty="0"/>
              <a:t>  </a:t>
            </a:r>
            <a:r>
              <a:rPr lang="fr-FR" sz="1050" dirty="0" smtClean="0"/>
              <a:t>  </a:t>
            </a:r>
            <a:r>
              <a:rPr lang="fr-FR" sz="1050" dirty="0"/>
              <a:t>0   1</a:t>
            </a:r>
          </a:p>
          <a:p>
            <a:r>
              <a:rPr lang="fr-FR" sz="1050" dirty="0"/>
              <a:t>        </a:t>
            </a:r>
            <a:r>
              <a:rPr lang="fr-FR" sz="1050" dirty="0" smtClean="0"/>
              <a:t>      </a:t>
            </a:r>
            <a:r>
              <a:rPr lang="fr-FR" sz="1050" dirty="0"/>
              <a:t>0 731  20</a:t>
            </a:r>
          </a:p>
          <a:p>
            <a:r>
              <a:rPr lang="fr-FR" sz="1050" dirty="0"/>
              <a:t>        </a:t>
            </a:r>
            <a:r>
              <a:rPr lang="fr-FR" sz="1050" dirty="0" smtClean="0"/>
              <a:t>      </a:t>
            </a:r>
            <a:r>
              <a:rPr lang="fr-FR" sz="1050" dirty="0"/>
              <a:t>1 120  </a:t>
            </a:r>
            <a:r>
              <a:rPr lang="fr-FR" sz="1050" dirty="0" smtClean="0"/>
              <a:t>29                             </a:t>
            </a:r>
            <a:endParaRPr lang="fr-FR" sz="1050" dirty="0"/>
          </a:p>
          <a:p>
            <a:r>
              <a:rPr lang="fr-FR" sz="1050" dirty="0"/>
              <a:t>               </a:t>
            </a:r>
            <a:r>
              <a:rPr lang="fr-FR" sz="1050" dirty="0" err="1"/>
              <a:t>Accuracy</a:t>
            </a:r>
            <a:r>
              <a:rPr lang="fr-FR" sz="1050" dirty="0"/>
              <a:t> : 0.8444444             </a:t>
            </a:r>
          </a:p>
          <a:p>
            <a:r>
              <a:rPr lang="fr-FR" sz="1050" dirty="0"/>
              <a:t>                 95% CI : (0.8190887, 0.8675204</a:t>
            </a:r>
            <a:r>
              <a:rPr lang="fr-FR" sz="1050" dirty="0" smtClean="0"/>
              <a:t>)</a:t>
            </a:r>
          </a:p>
          <a:p>
            <a:r>
              <a:rPr lang="en-US" sz="1050" dirty="0"/>
              <a:t> No Information Rate : 0.9455556             </a:t>
            </a:r>
            <a:r>
              <a:rPr lang="en-US" sz="1050" dirty="0" smtClean="0"/>
              <a:t>                         </a:t>
            </a:r>
            <a:endParaRPr lang="en-US" sz="1050" dirty="0"/>
          </a:p>
          <a:p>
            <a:r>
              <a:rPr lang="en-US" sz="1050" dirty="0"/>
              <a:t>                  Kappa : 0.2298194             </a:t>
            </a:r>
          </a:p>
          <a:p>
            <a:r>
              <a:rPr lang="en-US" sz="1050" dirty="0"/>
              <a:t> </a:t>
            </a:r>
            <a:r>
              <a:rPr lang="en-US" sz="1050" dirty="0" err="1"/>
              <a:t>Mcnemar's</a:t>
            </a:r>
            <a:r>
              <a:rPr lang="en-US" sz="1050" dirty="0"/>
              <a:t> Test P-Value : &lt;0.0000000000000002   </a:t>
            </a:r>
            <a:r>
              <a:rPr lang="en-US" sz="1050" dirty="0" smtClean="0"/>
              <a:t>                                       </a:t>
            </a:r>
            <a:endParaRPr lang="en-US" sz="1050" dirty="0"/>
          </a:p>
          <a:p>
            <a:r>
              <a:rPr lang="en-US" sz="1050" dirty="0"/>
              <a:t>            Sensitivity : 0.8589894             </a:t>
            </a:r>
          </a:p>
          <a:p>
            <a:r>
              <a:rPr lang="en-US" sz="1050" dirty="0"/>
              <a:t>            Specificity : 0.5918367             </a:t>
            </a:r>
          </a:p>
          <a:p>
            <a:r>
              <a:rPr lang="en-US" sz="1050" dirty="0"/>
              <a:t>         </a:t>
            </a:r>
            <a:r>
              <a:rPr lang="en-US" sz="1050" dirty="0" err="1"/>
              <a:t>Pos</a:t>
            </a:r>
            <a:r>
              <a:rPr lang="en-US" sz="1050" dirty="0"/>
              <a:t> </a:t>
            </a:r>
            <a:r>
              <a:rPr lang="en-US" sz="1050" dirty="0" err="1"/>
              <a:t>Pred</a:t>
            </a:r>
            <a:r>
              <a:rPr lang="en-US" sz="1050" dirty="0"/>
              <a:t> Value : 0.9733688             </a:t>
            </a:r>
          </a:p>
          <a:p>
            <a:r>
              <a:rPr lang="en-US" sz="1050" dirty="0"/>
              <a:t>         </a:t>
            </a:r>
            <a:r>
              <a:rPr lang="en-US" sz="1050" dirty="0" err="1"/>
              <a:t>Neg</a:t>
            </a:r>
            <a:r>
              <a:rPr lang="en-US" sz="1050" dirty="0"/>
              <a:t> </a:t>
            </a:r>
            <a:r>
              <a:rPr lang="en-US" sz="1050" dirty="0" err="1"/>
              <a:t>Pred</a:t>
            </a:r>
            <a:r>
              <a:rPr lang="en-US" sz="1050" dirty="0"/>
              <a:t> Value : 0.1946309            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491076" y="4507925"/>
            <a:ext cx="2484026" cy="696303"/>
          </a:xfrm>
          <a:prstGeom prst="wedgeRoundRectCallout">
            <a:avLst>
              <a:gd name="adj1" fmla="val -183274"/>
              <a:gd name="adj2" fmla="val 45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200" b="1" dirty="0" smtClean="0">
                <a:solidFill>
                  <a:schemeClr val="tx1"/>
                </a:solidFill>
              </a:rPr>
              <a:t>Measures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Accuracy = </a:t>
            </a:r>
            <a:r>
              <a:rPr lang="en-US" sz="1100" b="1" dirty="0" smtClean="0"/>
              <a:t>84.4%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(Mis-class = 15.6%)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49161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Rattle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85" y="1480600"/>
            <a:ext cx="6315502" cy="43664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8056001" y="2184740"/>
            <a:ext cx="1973698" cy="713006"/>
          </a:xfrm>
          <a:prstGeom prst="wedgeRoundRectCallout">
            <a:avLst>
              <a:gd name="adj1" fmla="val -112338"/>
              <a:gd name="adj2" fmla="val 155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Transfor</a:t>
            </a:r>
            <a:r>
              <a:rPr lang="en-US" sz="1200" dirty="0" smtClean="0">
                <a:solidFill>
                  <a:schemeClr val="tx1"/>
                </a:solidFill>
              </a:rPr>
              <a:t>m categorical data to numeric data</a:t>
            </a:r>
            <a:endParaRPr lang="en-US" sz="1100" dirty="0" smtClean="0"/>
          </a:p>
          <a:p>
            <a:pPr lvl="0" latinLnBrk="1"/>
            <a:endParaRPr lang="en-US" sz="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Rattle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3" y="1270000"/>
            <a:ext cx="5495925" cy="5095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ounded Rectangular Callout 7"/>
          <p:cNvSpPr/>
          <p:nvPr/>
        </p:nvSpPr>
        <p:spPr>
          <a:xfrm>
            <a:off x="7193116" y="2030193"/>
            <a:ext cx="1912247" cy="661492"/>
          </a:xfrm>
          <a:prstGeom prst="wedgeRoundRectCallout">
            <a:avLst>
              <a:gd name="adj1" fmla="val -151489"/>
              <a:gd name="adj2" fmla="val 54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Running Neural Network using 2 hidden layers</a:t>
            </a:r>
            <a:endParaRPr lang="en-US" sz="1100" dirty="0" smtClean="0"/>
          </a:p>
          <a:p>
            <a:pPr lvl="0" latinLnBrk="1"/>
            <a:endParaRPr lang="en-US" sz="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7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Analysis: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64373"/>
            <a:ext cx="8596668" cy="3880773"/>
          </a:xfrm>
        </p:spPr>
        <p:txBody>
          <a:bodyPr/>
          <a:lstStyle/>
          <a:p>
            <a:r>
              <a:rPr lang="en-US" dirty="0" smtClean="0"/>
              <a:t>Understand the data </a:t>
            </a:r>
          </a:p>
          <a:p>
            <a:r>
              <a:rPr lang="en-US" dirty="0" smtClean="0"/>
              <a:t>Explore the </a:t>
            </a:r>
            <a:r>
              <a:rPr lang="en-US" dirty="0" smtClean="0"/>
              <a:t>data using Rattle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smtClean="0"/>
              <a:t>hypothesis using Rattle</a:t>
            </a:r>
            <a:endParaRPr lang="en-US" dirty="0" smtClean="0"/>
          </a:p>
          <a:p>
            <a:r>
              <a:rPr lang="en-US" dirty="0" smtClean="0"/>
              <a:t>Validate the hypothesis </a:t>
            </a:r>
            <a:r>
              <a:rPr lang="en-US" dirty="0" smtClean="0"/>
              <a:t>through R and Rattle using</a:t>
            </a:r>
            <a:endParaRPr lang="en-US" dirty="0" smtClean="0"/>
          </a:p>
          <a:p>
            <a:pPr lvl="1"/>
            <a:r>
              <a:rPr lang="en-US" dirty="0" smtClean="0"/>
              <a:t>Random Forest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Neural Network Model</a:t>
            </a:r>
            <a:endParaRPr lang="en-US" dirty="0" smtClean="0"/>
          </a:p>
          <a:p>
            <a:r>
              <a:rPr lang="en-US" dirty="0" smtClean="0"/>
              <a:t>Recommendation and conclusion based 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Rattle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6184"/>
            <a:ext cx="5810250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7491076" y="4507925"/>
            <a:ext cx="2451414" cy="759534"/>
          </a:xfrm>
          <a:prstGeom prst="wedgeRoundRectCallout">
            <a:avLst>
              <a:gd name="adj1" fmla="val -161657"/>
              <a:gd name="adj2" fmla="val 119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200" b="1" dirty="0" smtClean="0">
                <a:solidFill>
                  <a:schemeClr val="tx1"/>
                </a:solidFill>
              </a:rPr>
              <a:t>Measures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(Validation Data)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Accuracy = </a:t>
            </a:r>
            <a:r>
              <a:rPr lang="en-US" sz="1100" b="1" dirty="0" smtClean="0"/>
              <a:t>86%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(Mis-class = 14%)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09461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using Rattle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874"/>
            <a:ext cx="5572125" cy="4762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ounded Rectangular Callout 6"/>
          <p:cNvSpPr/>
          <p:nvPr/>
        </p:nvSpPr>
        <p:spPr>
          <a:xfrm>
            <a:off x="7491076" y="4507925"/>
            <a:ext cx="2451414" cy="759534"/>
          </a:xfrm>
          <a:prstGeom prst="wedgeRoundRectCallout">
            <a:avLst>
              <a:gd name="adj1" fmla="val -173215"/>
              <a:gd name="adj2" fmla="val 1046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Model Performance </a:t>
            </a:r>
            <a:r>
              <a:rPr lang="en-US" sz="1200" b="1" dirty="0" smtClean="0">
                <a:solidFill>
                  <a:schemeClr val="tx1"/>
                </a:solidFill>
              </a:rPr>
              <a:t>Measures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(Validation Data)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Accuracy = </a:t>
            </a:r>
            <a:r>
              <a:rPr lang="en-US" sz="1100" b="1" dirty="0" smtClean="0"/>
              <a:t>85%</a:t>
            </a:r>
            <a:r>
              <a:rPr lang="en-US" sz="1100" dirty="0" smtClean="0"/>
              <a:t> </a:t>
            </a:r>
          </a:p>
          <a:p>
            <a:r>
              <a:rPr lang="en-US" sz="1100" dirty="0" smtClean="0"/>
              <a:t>(Mis-class = 15%)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6279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59094" cy="1320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Final takeaway &amp; Implementation Strategy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6495"/>
            <a:ext cx="8596668" cy="44076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Final conclusion</a:t>
            </a:r>
          </a:p>
          <a:p>
            <a:pPr lvl="1"/>
            <a:r>
              <a:rPr lang="en-US" dirty="0" smtClean="0"/>
              <a:t>From both </a:t>
            </a:r>
            <a:r>
              <a:rPr lang="en-US" dirty="0" smtClean="0"/>
              <a:t>Random Forest &amp; Neural Network models and</a:t>
            </a:r>
            <a:r>
              <a:rPr lang="en-US" dirty="0" smtClean="0"/>
              <a:t> prior used Chaid/Cart classification models on HR attrition data</a:t>
            </a:r>
            <a:r>
              <a:rPr lang="en-US" dirty="0" smtClean="0"/>
              <a:t>, </a:t>
            </a:r>
            <a:r>
              <a:rPr lang="en-US" dirty="0" smtClean="0"/>
              <a:t>it can be concluded that </a:t>
            </a:r>
            <a:r>
              <a:rPr lang="en-US" dirty="0" smtClean="0"/>
              <a:t>Age, Over Time, Job Level &amp; Job Role </a:t>
            </a:r>
            <a:r>
              <a:rPr lang="en-US" dirty="0" smtClean="0"/>
              <a:t>are factors significant which impact the attrition </a:t>
            </a:r>
            <a:r>
              <a:rPr lang="en-US" dirty="0" smtClean="0"/>
              <a:t>most. </a:t>
            </a:r>
          </a:p>
          <a:p>
            <a:pPr lvl="1"/>
            <a:r>
              <a:rPr lang="en-US" dirty="0" smtClean="0"/>
              <a:t>Attrition can be predicted </a:t>
            </a:r>
            <a:r>
              <a:rPr lang="en-US" dirty="0" smtClean="0"/>
              <a:t>with</a:t>
            </a:r>
          </a:p>
          <a:p>
            <a:pPr lvl="2"/>
            <a:r>
              <a:rPr lang="en-US" dirty="0" smtClean="0"/>
              <a:t>accuracy of around </a:t>
            </a:r>
            <a:r>
              <a:rPr lang="en-US" dirty="0" smtClean="0"/>
              <a:t>95</a:t>
            </a:r>
            <a:r>
              <a:rPr lang="en-US" dirty="0" smtClean="0"/>
              <a:t>% </a:t>
            </a:r>
            <a:r>
              <a:rPr lang="en-US" dirty="0" smtClean="0"/>
              <a:t>and precision of 80% using Random Forest </a:t>
            </a:r>
            <a:endParaRPr lang="en-US" dirty="0" smtClean="0"/>
          </a:p>
          <a:p>
            <a:pPr lvl="2"/>
            <a:r>
              <a:rPr lang="en-US" dirty="0"/>
              <a:t>accuracy of around </a:t>
            </a:r>
            <a:r>
              <a:rPr lang="en-US" dirty="0" smtClean="0"/>
              <a:t>85</a:t>
            </a:r>
            <a:r>
              <a:rPr lang="en-US" dirty="0"/>
              <a:t>% and </a:t>
            </a:r>
            <a:r>
              <a:rPr lang="en-US" dirty="0" smtClean="0"/>
              <a:t>mis-classification </a:t>
            </a:r>
            <a:r>
              <a:rPr lang="en-US" dirty="0"/>
              <a:t>of </a:t>
            </a:r>
            <a:r>
              <a:rPr lang="en-US" dirty="0" smtClean="0"/>
              <a:t>15% </a:t>
            </a:r>
            <a:r>
              <a:rPr lang="en-US" dirty="0"/>
              <a:t>using </a:t>
            </a:r>
            <a:r>
              <a:rPr lang="en-US" dirty="0" smtClean="0"/>
              <a:t>Neural Network </a:t>
            </a:r>
            <a:endParaRPr lang="en-US" dirty="0"/>
          </a:p>
          <a:p>
            <a:r>
              <a:rPr lang="en-US" dirty="0" smtClean="0"/>
              <a:t>Implementation </a:t>
            </a:r>
            <a:r>
              <a:rPr lang="en-US" dirty="0" smtClean="0"/>
              <a:t>strategy</a:t>
            </a:r>
          </a:p>
          <a:p>
            <a:pPr lvl="1"/>
            <a:r>
              <a:rPr lang="en-US" dirty="0" smtClean="0"/>
              <a:t>Reach out to employees who do overtime &amp; are in job level 1 &amp; are in age group 18-34 to understand their work related concerns and address it appropriately so that employees in this group leave the company in lesser proportion. Few ways this can be implemented is:</a:t>
            </a:r>
          </a:p>
          <a:p>
            <a:pPr lvl="2"/>
            <a:r>
              <a:rPr lang="en-US" dirty="0" smtClean="0"/>
              <a:t>Have employees attend counselling and sessions for better work/time management</a:t>
            </a:r>
          </a:p>
          <a:p>
            <a:pPr lvl="2"/>
            <a:r>
              <a:rPr lang="en-US" dirty="0" smtClean="0"/>
              <a:t>Have their managers understand that work should be distributed evenly</a:t>
            </a:r>
          </a:p>
          <a:p>
            <a:pPr lvl="2"/>
            <a:r>
              <a:rPr lang="en-US" dirty="0" smtClean="0"/>
              <a:t>Have gym/recreational facilities to better engage employees in younger age group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422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Attrition data has details on 2940 employees</a:t>
            </a:r>
          </a:p>
          <a:p>
            <a:r>
              <a:rPr lang="en-US" dirty="0" smtClean="0"/>
              <a:t>Data is spread across 35 variables such as: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/>
              <a:t>Marital </a:t>
            </a:r>
            <a:r>
              <a:rPr lang="en-US" dirty="0" smtClean="0"/>
              <a:t>Status</a:t>
            </a:r>
            <a:endParaRPr lang="en-US" b="1" dirty="0" smtClean="0"/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Job level</a:t>
            </a:r>
          </a:p>
          <a:p>
            <a:pPr lvl="1"/>
            <a:r>
              <a:rPr lang="en-US" dirty="0" smtClean="0"/>
              <a:t>Job Satisfaction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Years since </a:t>
            </a:r>
            <a:r>
              <a:rPr lang="en-US" dirty="0"/>
              <a:t>l</a:t>
            </a:r>
            <a:r>
              <a:rPr lang="en-US" dirty="0" smtClean="0"/>
              <a:t>ast promotion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9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</a:t>
            </a:r>
            <a:r>
              <a:rPr lang="en-US" dirty="0" smtClean="0"/>
              <a:t>Analysis using Rattle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7250806" y="3720563"/>
            <a:ext cx="2550017" cy="1409141"/>
          </a:xfrm>
          <a:prstGeom prst="wedgeRoundRectCallout">
            <a:avLst>
              <a:gd name="adj1" fmla="val -80429"/>
              <a:gd name="adj2" fmla="val 259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the </a:t>
            </a:r>
            <a:r>
              <a:rPr lang="en-US" dirty="0" smtClean="0"/>
              <a:t>summary of variables, data type, no of rows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7274"/>
            <a:ext cx="5787860" cy="5089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ounded Rectangular Callout 5"/>
          <p:cNvSpPr/>
          <p:nvPr/>
        </p:nvSpPr>
        <p:spPr>
          <a:xfrm>
            <a:off x="7353836" y="1753863"/>
            <a:ext cx="1920166" cy="1143884"/>
          </a:xfrm>
          <a:prstGeom prst="wedgeRoundRectCallout">
            <a:avLst>
              <a:gd name="adj1" fmla="val -222215"/>
              <a:gd name="adj2" fmla="val 278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attrition data file into </a:t>
            </a:r>
            <a:r>
              <a:rPr lang="en-US" dirty="0" smtClean="0"/>
              <a:t>Rattle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7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- Continued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306875" y="2755816"/>
            <a:ext cx="2073497" cy="1429818"/>
          </a:xfrm>
          <a:prstGeom prst="wedgeRoundRectCallout">
            <a:avLst>
              <a:gd name="adj1" fmla="val -91315"/>
              <a:gd name="adj2" fmla="val 338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Summary &amp; description of variables/ levels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4776"/>
            <a:ext cx="6734175" cy="4953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56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Continued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104513" y="1520110"/>
            <a:ext cx="2576987" cy="1171949"/>
          </a:xfrm>
          <a:prstGeom prst="wedgeRoundRectCallout">
            <a:avLst>
              <a:gd name="adj1" fmla="val 101837"/>
              <a:gd name="adj2" fmla="val 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of attrition against overtime using Bar Plot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543413" y="4924479"/>
            <a:ext cx="2496354" cy="1192662"/>
          </a:xfrm>
          <a:prstGeom prst="wedgeRoundRectCallout">
            <a:avLst>
              <a:gd name="adj1" fmla="val -62685"/>
              <a:gd name="adj2" fmla="val 60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employees are leaving </a:t>
            </a:r>
            <a:r>
              <a:rPr lang="en-US" dirty="0" smtClean="0"/>
              <a:t>when overtime is done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95077"/>
            <a:ext cx="4535755" cy="27337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08" y="1353192"/>
            <a:ext cx="4514378" cy="3059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3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Continued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292655" y="4759881"/>
            <a:ext cx="2435319" cy="1111747"/>
          </a:xfrm>
          <a:prstGeom prst="wedgeRoundRectCallout">
            <a:avLst>
              <a:gd name="adj1" fmla="val -98927"/>
              <a:gd name="adj2" fmla="val 333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attrition is observed at lower job levels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112135" y="1713676"/>
            <a:ext cx="1787402" cy="810583"/>
          </a:xfrm>
          <a:prstGeom prst="wedgeRoundRectCallout">
            <a:avLst>
              <a:gd name="adj1" fmla="val 99553"/>
              <a:gd name="adj2" fmla="val 26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Attrition by Job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73" y="4045533"/>
            <a:ext cx="4634919" cy="2540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30" y="1273715"/>
            <a:ext cx="4791075" cy="3219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-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Null Hypothesis (H0): Following set of fields do not have any impact on Attrition: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Business Travel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Distance from Home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Job Level</a:t>
            </a:r>
          </a:p>
          <a:p>
            <a:pPr lvl="1"/>
            <a:r>
              <a:rPr lang="en-US" dirty="0" smtClean="0"/>
              <a:t>Job Satisfaction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Work Life Balance</a:t>
            </a:r>
          </a:p>
          <a:p>
            <a:pPr lvl="1"/>
            <a:r>
              <a:rPr lang="en-US" dirty="0" smtClean="0"/>
              <a:t>Years since Last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- Alternate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Alternate Hypothesis (Ha): Following set of fields does have impact on Attrition: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Business Travel</a:t>
            </a:r>
          </a:p>
          <a:p>
            <a:pPr lvl="1"/>
            <a:r>
              <a:rPr lang="en-US" dirty="0" smtClean="0"/>
              <a:t>Department</a:t>
            </a:r>
          </a:p>
          <a:p>
            <a:pPr lvl="1"/>
            <a:r>
              <a:rPr lang="en-US" dirty="0" smtClean="0"/>
              <a:t>Distance from Home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Job Level</a:t>
            </a:r>
          </a:p>
          <a:p>
            <a:pPr lvl="1"/>
            <a:r>
              <a:rPr lang="en-US" dirty="0" smtClean="0"/>
              <a:t>Job Satisfaction</a:t>
            </a:r>
          </a:p>
          <a:p>
            <a:pPr lvl="1"/>
            <a:r>
              <a:rPr lang="en-US" dirty="0" smtClean="0"/>
              <a:t>Marital Status</a:t>
            </a:r>
          </a:p>
          <a:p>
            <a:pPr lvl="1"/>
            <a:r>
              <a:rPr lang="en-US" dirty="0" smtClean="0"/>
              <a:t>Monthly Income</a:t>
            </a:r>
          </a:p>
          <a:p>
            <a:pPr lvl="1"/>
            <a:r>
              <a:rPr lang="en-US" dirty="0" smtClean="0"/>
              <a:t>Over Time</a:t>
            </a:r>
          </a:p>
          <a:p>
            <a:pPr lvl="1"/>
            <a:r>
              <a:rPr lang="en-US" dirty="0" smtClean="0"/>
              <a:t>Work Life Balance</a:t>
            </a:r>
          </a:p>
          <a:p>
            <a:pPr lvl="1"/>
            <a:r>
              <a:rPr lang="en-US" dirty="0" smtClean="0"/>
              <a:t>Years since Last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4363</TotalTime>
  <Words>1343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Analysis of Employee Attrition Data</vt:lpstr>
      <vt:lpstr>Objective of Analysis:</vt:lpstr>
      <vt:lpstr>Data Summary</vt:lpstr>
      <vt:lpstr>Exploratory Data Analysis using Rattle</vt:lpstr>
      <vt:lpstr>Exploratory Data Analysis - Continued</vt:lpstr>
      <vt:lpstr>Exploratory Data Analysis - Continued</vt:lpstr>
      <vt:lpstr>Exploratory Data Analysis - Continued</vt:lpstr>
      <vt:lpstr>Hypothesis - Null</vt:lpstr>
      <vt:lpstr>Hypothesis - Alternate</vt:lpstr>
      <vt:lpstr>Hypothesis Validation</vt:lpstr>
      <vt:lpstr>Hypothesis Validation continued</vt:lpstr>
      <vt:lpstr>Random Forest Model using R</vt:lpstr>
      <vt:lpstr>Random Forest Model using Rattle</vt:lpstr>
      <vt:lpstr>Random Forest Model using Rattle</vt:lpstr>
      <vt:lpstr>Random Forest Model using Rattle</vt:lpstr>
      <vt:lpstr>Neural Network Model using R</vt:lpstr>
      <vt:lpstr>Neural Network Model using R</vt:lpstr>
      <vt:lpstr>Neural Network Model using Rattle</vt:lpstr>
      <vt:lpstr>Neural Network Model using Rattle</vt:lpstr>
      <vt:lpstr>Neural Network Model using Rattle</vt:lpstr>
      <vt:lpstr>Neural Network Model using Rattle</vt:lpstr>
      <vt:lpstr>Final takeaway &amp; Implementation Strategy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Employee Attrition Data</dc:title>
  <dc:creator>Salil Agarwal</dc:creator>
  <cp:lastModifiedBy>Owner</cp:lastModifiedBy>
  <cp:revision>89</cp:revision>
  <dcterms:created xsi:type="dcterms:W3CDTF">2016-08-29T05:26:31Z</dcterms:created>
  <dcterms:modified xsi:type="dcterms:W3CDTF">2016-10-24T14:52:34Z</dcterms:modified>
</cp:coreProperties>
</file>