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6"/>
  </p:notesMasterIdLst>
  <p:handoutMasterIdLst>
    <p:handoutMasterId r:id="rId27"/>
  </p:handoutMasterIdLst>
  <p:sldIdLst>
    <p:sldId id="256" r:id="rId5"/>
    <p:sldId id="257" r:id="rId6"/>
    <p:sldId id="258" r:id="rId7"/>
    <p:sldId id="264" r:id="rId8"/>
    <p:sldId id="259" r:id="rId9"/>
    <p:sldId id="265" r:id="rId10"/>
    <p:sldId id="261"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74D531-DE8A-46A6-AE99-5D2E1766EBB7}" type="doc">
      <dgm:prSet loTypeId="urn:microsoft.com/office/officeart/2005/8/layout/arrow6" loCatId="relationship" qsTypeId="urn:microsoft.com/office/officeart/2005/8/quickstyle/simple5" qsCatId="simple" csTypeId="urn:microsoft.com/office/officeart/2005/8/colors/accent1_2" csCatId="accent1" phldr="1"/>
      <dgm:spPr/>
      <dgm:t>
        <a:bodyPr/>
        <a:lstStyle/>
        <a:p>
          <a:endParaRPr lang="en-IN"/>
        </a:p>
      </dgm:t>
    </dgm:pt>
    <dgm:pt modelId="{AC3EC02E-C840-4A18-926F-3ADF8B890187}">
      <dgm:prSet/>
      <dgm:spPr/>
      <dgm:t>
        <a:bodyPr/>
        <a:lstStyle/>
        <a:p>
          <a:r>
            <a:rPr lang="en-IN" b="1" dirty="0"/>
            <a:t>Requirement Analysis:   </a:t>
          </a:r>
          <a:r>
            <a:rPr lang="en-IN" dirty="0"/>
            <a:t>Identifying the requirements for IoT integration and remote monitoring.</a:t>
          </a:r>
          <a:r>
            <a:rPr lang="en-IN" b="1" dirty="0"/>
            <a:t> </a:t>
          </a:r>
          <a:r>
            <a:rPr lang="en-IN" dirty="0"/>
            <a:t> </a:t>
          </a:r>
        </a:p>
      </dgm:t>
    </dgm:pt>
    <dgm:pt modelId="{04EA920C-47CD-43BE-97C0-8BF68ADBB39D}" type="parTrans" cxnId="{E2EEA8F2-E033-4920-9720-4E3DBD1A4308}">
      <dgm:prSet/>
      <dgm:spPr/>
      <dgm:t>
        <a:bodyPr/>
        <a:lstStyle/>
        <a:p>
          <a:endParaRPr lang="en-IN"/>
        </a:p>
      </dgm:t>
    </dgm:pt>
    <dgm:pt modelId="{CF94ACA4-2017-4CA2-B343-C2577CB65BF6}" type="sibTrans" cxnId="{E2EEA8F2-E033-4920-9720-4E3DBD1A4308}">
      <dgm:prSet/>
      <dgm:spPr/>
      <dgm:t>
        <a:bodyPr/>
        <a:lstStyle/>
        <a:p>
          <a:endParaRPr lang="en-IN"/>
        </a:p>
      </dgm:t>
    </dgm:pt>
    <dgm:pt modelId="{00A61011-CCDE-46A9-BEB3-173A53A4C0C8}">
      <dgm:prSet/>
      <dgm:spPr/>
      <dgm:t>
        <a:bodyPr/>
        <a:lstStyle/>
        <a:p>
          <a:r>
            <a:rPr lang="en-IN" b="1" dirty="0"/>
            <a:t>System Design: </a:t>
          </a:r>
          <a:r>
            <a:rPr lang="en-IN" dirty="0"/>
            <a:t>Designing the architecture for integrating the Soil Nutrition Monitoring System with the Blynk web console.  </a:t>
          </a:r>
        </a:p>
      </dgm:t>
    </dgm:pt>
    <dgm:pt modelId="{7A3A9064-87A8-417E-8AF2-703A4062F301}" type="parTrans" cxnId="{C6BFA38D-1409-4593-840B-02DCE5D2B6BC}">
      <dgm:prSet/>
      <dgm:spPr/>
      <dgm:t>
        <a:bodyPr/>
        <a:lstStyle/>
        <a:p>
          <a:endParaRPr lang="en-IN"/>
        </a:p>
      </dgm:t>
    </dgm:pt>
    <dgm:pt modelId="{5E5BEC62-82AE-4250-9FA6-1DC0F6D83D7A}" type="sibTrans" cxnId="{C6BFA38D-1409-4593-840B-02DCE5D2B6BC}">
      <dgm:prSet/>
      <dgm:spPr/>
      <dgm:t>
        <a:bodyPr/>
        <a:lstStyle/>
        <a:p>
          <a:endParaRPr lang="en-IN"/>
        </a:p>
      </dgm:t>
    </dgm:pt>
    <dgm:pt modelId="{F6654957-DA25-4723-9AB0-FBEE1414CF9D}" type="pres">
      <dgm:prSet presAssocID="{ED74D531-DE8A-46A6-AE99-5D2E1766EBB7}" presName="compositeShape" presStyleCnt="0">
        <dgm:presLayoutVars>
          <dgm:chMax val="2"/>
          <dgm:dir/>
          <dgm:resizeHandles val="exact"/>
        </dgm:presLayoutVars>
      </dgm:prSet>
      <dgm:spPr/>
    </dgm:pt>
    <dgm:pt modelId="{9A42D057-512F-40EA-8940-121B747F3B40}" type="pres">
      <dgm:prSet presAssocID="{ED74D531-DE8A-46A6-AE99-5D2E1766EBB7}" presName="ribbon" presStyleLbl="node1" presStyleIdx="0" presStyleCnt="1"/>
      <dgm:spPr/>
    </dgm:pt>
    <dgm:pt modelId="{C2A940C9-1C41-4F5D-A158-549481A04FE2}" type="pres">
      <dgm:prSet presAssocID="{ED74D531-DE8A-46A6-AE99-5D2E1766EBB7}" presName="leftArrowText" presStyleLbl="node1" presStyleIdx="0" presStyleCnt="1">
        <dgm:presLayoutVars>
          <dgm:chMax val="0"/>
          <dgm:bulletEnabled val="1"/>
        </dgm:presLayoutVars>
      </dgm:prSet>
      <dgm:spPr/>
    </dgm:pt>
    <dgm:pt modelId="{8170CA51-1EAE-49B5-85C4-34D3094D74EF}" type="pres">
      <dgm:prSet presAssocID="{ED74D531-DE8A-46A6-AE99-5D2E1766EBB7}" presName="rightArrowText" presStyleLbl="node1" presStyleIdx="0" presStyleCnt="1">
        <dgm:presLayoutVars>
          <dgm:chMax val="0"/>
          <dgm:bulletEnabled val="1"/>
        </dgm:presLayoutVars>
      </dgm:prSet>
      <dgm:spPr/>
    </dgm:pt>
  </dgm:ptLst>
  <dgm:cxnLst>
    <dgm:cxn modelId="{8D347A2D-D473-4627-B5AD-29DFCD11BA03}" type="presOf" srcId="{00A61011-CCDE-46A9-BEB3-173A53A4C0C8}" destId="{8170CA51-1EAE-49B5-85C4-34D3094D74EF}" srcOrd="0" destOrd="0" presId="urn:microsoft.com/office/officeart/2005/8/layout/arrow6"/>
    <dgm:cxn modelId="{BBC35934-732A-449D-8471-FBD57D0F8E72}" type="presOf" srcId="{ED74D531-DE8A-46A6-AE99-5D2E1766EBB7}" destId="{F6654957-DA25-4723-9AB0-FBEE1414CF9D}" srcOrd="0" destOrd="0" presId="urn:microsoft.com/office/officeart/2005/8/layout/arrow6"/>
    <dgm:cxn modelId="{C6BFA38D-1409-4593-840B-02DCE5D2B6BC}" srcId="{ED74D531-DE8A-46A6-AE99-5D2E1766EBB7}" destId="{00A61011-CCDE-46A9-BEB3-173A53A4C0C8}" srcOrd="1" destOrd="0" parTransId="{7A3A9064-87A8-417E-8AF2-703A4062F301}" sibTransId="{5E5BEC62-82AE-4250-9FA6-1DC0F6D83D7A}"/>
    <dgm:cxn modelId="{141CD7B4-336C-4C30-A79F-E295F3AD6BAC}" type="presOf" srcId="{AC3EC02E-C840-4A18-926F-3ADF8B890187}" destId="{C2A940C9-1C41-4F5D-A158-549481A04FE2}" srcOrd="0" destOrd="0" presId="urn:microsoft.com/office/officeart/2005/8/layout/arrow6"/>
    <dgm:cxn modelId="{E2EEA8F2-E033-4920-9720-4E3DBD1A4308}" srcId="{ED74D531-DE8A-46A6-AE99-5D2E1766EBB7}" destId="{AC3EC02E-C840-4A18-926F-3ADF8B890187}" srcOrd="0" destOrd="0" parTransId="{04EA920C-47CD-43BE-97C0-8BF68ADBB39D}" sibTransId="{CF94ACA4-2017-4CA2-B343-C2577CB65BF6}"/>
    <dgm:cxn modelId="{677331CB-27CF-4320-AB74-27C3A7C6C22E}" type="presParOf" srcId="{F6654957-DA25-4723-9AB0-FBEE1414CF9D}" destId="{9A42D057-512F-40EA-8940-121B747F3B40}" srcOrd="0" destOrd="0" presId="urn:microsoft.com/office/officeart/2005/8/layout/arrow6"/>
    <dgm:cxn modelId="{7DC8AA60-60C7-454B-9887-4EA12C351E13}" type="presParOf" srcId="{F6654957-DA25-4723-9AB0-FBEE1414CF9D}" destId="{C2A940C9-1C41-4F5D-A158-549481A04FE2}" srcOrd="1" destOrd="0" presId="urn:microsoft.com/office/officeart/2005/8/layout/arrow6"/>
    <dgm:cxn modelId="{CAA78D61-9377-4A86-A396-97C08374E9EB}" type="presParOf" srcId="{F6654957-DA25-4723-9AB0-FBEE1414CF9D}" destId="{8170CA51-1EAE-49B5-85C4-34D3094D74EF}"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74D531-DE8A-46A6-AE99-5D2E1766EBB7}" type="doc">
      <dgm:prSet loTypeId="urn:microsoft.com/office/officeart/2005/8/layout/arrow6" loCatId="relationship" qsTypeId="urn:microsoft.com/office/officeart/2005/8/quickstyle/simple5" qsCatId="simple" csTypeId="urn:microsoft.com/office/officeart/2005/8/colors/accent1_2" csCatId="accent1" phldr="1"/>
      <dgm:spPr/>
      <dgm:t>
        <a:bodyPr/>
        <a:lstStyle/>
        <a:p>
          <a:endParaRPr lang="en-IN"/>
        </a:p>
      </dgm:t>
    </dgm:pt>
    <dgm:pt modelId="{AC3EC02E-C840-4A18-926F-3ADF8B890187}">
      <dgm:prSet/>
      <dgm:spPr/>
      <dgm:t>
        <a:bodyPr/>
        <a:lstStyle/>
        <a:p>
          <a:r>
            <a:rPr lang="en-IN" b="1" dirty="0"/>
            <a:t>Implementation: </a:t>
          </a:r>
          <a:r>
            <a:rPr lang="en-IN" dirty="0"/>
            <a:t>Updating the hardware and software components, configuring the Blynk dashboard, and programming communication protocols. </a:t>
          </a:r>
        </a:p>
      </dgm:t>
    </dgm:pt>
    <dgm:pt modelId="{04EA920C-47CD-43BE-97C0-8BF68ADBB39D}" type="parTrans" cxnId="{E2EEA8F2-E033-4920-9720-4E3DBD1A4308}">
      <dgm:prSet/>
      <dgm:spPr/>
      <dgm:t>
        <a:bodyPr/>
        <a:lstStyle/>
        <a:p>
          <a:endParaRPr lang="en-IN"/>
        </a:p>
      </dgm:t>
    </dgm:pt>
    <dgm:pt modelId="{CF94ACA4-2017-4CA2-B343-C2577CB65BF6}" type="sibTrans" cxnId="{E2EEA8F2-E033-4920-9720-4E3DBD1A4308}">
      <dgm:prSet/>
      <dgm:spPr/>
      <dgm:t>
        <a:bodyPr/>
        <a:lstStyle/>
        <a:p>
          <a:endParaRPr lang="en-IN"/>
        </a:p>
      </dgm:t>
    </dgm:pt>
    <dgm:pt modelId="{F833B354-8E82-4F57-8B6E-089C48B56960}">
      <dgm:prSet/>
      <dgm:spPr/>
      <dgm:t>
        <a:bodyPr/>
        <a:lstStyle/>
        <a:p>
          <a:r>
            <a:rPr lang="en-IN" b="1"/>
            <a:t>Testing and Validation: </a:t>
          </a:r>
          <a:r>
            <a:rPr lang="en-IN"/>
            <a:t>Conducting testing to ensure the reliability and functionality of the IoT-based Soil Nutrition Monitoring System.</a:t>
          </a:r>
          <a:r>
            <a:rPr lang="en-IN" b="1"/>
            <a:t> </a:t>
          </a:r>
          <a:endParaRPr lang="en-IN"/>
        </a:p>
      </dgm:t>
    </dgm:pt>
    <dgm:pt modelId="{CB371E46-DD7F-4E6F-98F8-0796B11B991D}" type="parTrans" cxnId="{2F24B236-6E9A-4F10-BF91-2ABA48F5F653}">
      <dgm:prSet/>
      <dgm:spPr/>
      <dgm:t>
        <a:bodyPr/>
        <a:lstStyle/>
        <a:p>
          <a:endParaRPr lang="en-IN"/>
        </a:p>
      </dgm:t>
    </dgm:pt>
    <dgm:pt modelId="{AE39D7A1-EB73-4D61-8EB5-B272D86AC786}" type="sibTrans" cxnId="{2F24B236-6E9A-4F10-BF91-2ABA48F5F653}">
      <dgm:prSet/>
      <dgm:spPr/>
      <dgm:t>
        <a:bodyPr/>
        <a:lstStyle/>
        <a:p>
          <a:endParaRPr lang="en-IN"/>
        </a:p>
      </dgm:t>
    </dgm:pt>
    <dgm:pt modelId="{F6654957-DA25-4723-9AB0-FBEE1414CF9D}" type="pres">
      <dgm:prSet presAssocID="{ED74D531-DE8A-46A6-AE99-5D2E1766EBB7}" presName="compositeShape" presStyleCnt="0">
        <dgm:presLayoutVars>
          <dgm:chMax val="2"/>
          <dgm:dir/>
          <dgm:resizeHandles val="exact"/>
        </dgm:presLayoutVars>
      </dgm:prSet>
      <dgm:spPr/>
    </dgm:pt>
    <dgm:pt modelId="{9A42D057-512F-40EA-8940-121B747F3B40}" type="pres">
      <dgm:prSet presAssocID="{ED74D531-DE8A-46A6-AE99-5D2E1766EBB7}" presName="ribbon" presStyleLbl="node1" presStyleIdx="0" presStyleCnt="1"/>
      <dgm:spPr/>
    </dgm:pt>
    <dgm:pt modelId="{C2A940C9-1C41-4F5D-A158-549481A04FE2}" type="pres">
      <dgm:prSet presAssocID="{ED74D531-DE8A-46A6-AE99-5D2E1766EBB7}" presName="leftArrowText" presStyleLbl="node1" presStyleIdx="0" presStyleCnt="1">
        <dgm:presLayoutVars>
          <dgm:chMax val="0"/>
          <dgm:bulletEnabled val="1"/>
        </dgm:presLayoutVars>
      </dgm:prSet>
      <dgm:spPr/>
    </dgm:pt>
    <dgm:pt modelId="{8170CA51-1EAE-49B5-85C4-34D3094D74EF}" type="pres">
      <dgm:prSet presAssocID="{ED74D531-DE8A-46A6-AE99-5D2E1766EBB7}" presName="rightArrowText" presStyleLbl="node1" presStyleIdx="0" presStyleCnt="1">
        <dgm:presLayoutVars>
          <dgm:chMax val="0"/>
          <dgm:bulletEnabled val="1"/>
        </dgm:presLayoutVars>
      </dgm:prSet>
      <dgm:spPr/>
    </dgm:pt>
  </dgm:ptLst>
  <dgm:cxnLst>
    <dgm:cxn modelId="{BBC35934-732A-449D-8471-FBD57D0F8E72}" type="presOf" srcId="{ED74D531-DE8A-46A6-AE99-5D2E1766EBB7}" destId="{F6654957-DA25-4723-9AB0-FBEE1414CF9D}" srcOrd="0" destOrd="0" presId="urn:microsoft.com/office/officeart/2005/8/layout/arrow6"/>
    <dgm:cxn modelId="{2F24B236-6E9A-4F10-BF91-2ABA48F5F653}" srcId="{ED74D531-DE8A-46A6-AE99-5D2E1766EBB7}" destId="{F833B354-8E82-4F57-8B6E-089C48B56960}" srcOrd="1" destOrd="0" parTransId="{CB371E46-DD7F-4E6F-98F8-0796B11B991D}" sibTransId="{AE39D7A1-EB73-4D61-8EB5-B272D86AC786}"/>
    <dgm:cxn modelId="{BB120E9C-A816-49CA-AC94-C513E2F9950F}" type="presOf" srcId="{F833B354-8E82-4F57-8B6E-089C48B56960}" destId="{8170CA51-1EAE-49B5-85C4-34D3094D74EF}" srcOrd="0" destOrd="0" presId="urn:microsoft.com/office/officeart/2005/8/layout/arrow6"/>
    <dgm:cxn modelId="{141CD7B4-336C-4C30-A79F-E295F3AD6BAC}" type="presOf" srcId="{AC3EC02E-C840-4A18-926F-3ADF8B890187}" destId="{C2A940C9-1C41-4F5D-A158-549481A04FE2}" srcOrd="0" destOrd="0" presId="urn:microsoft.com/office/officeart/2005/8/layout/arrow6"/>
    <dgm:cxn modelId="{E2EEA8F2-E033-4920-9720-4E3DBD1A4308}" srcId="{ED74D531-DE8A-46A6-AE99-5D2E1766EBB7}" destId="{AC3EC02E-C840-4A18-926F-3ADF8B890187}" srcOrd="0" destOrd="0" parTransId="{04EA920C-47CD-43BE-97C0-8BF68ADBB39D}" sibTransId="{CF94ACA4-2017-4CA2-B343-C2577CB65BF6}"/>
    <dgm:cxn modelId="{677331CB-27CF-4320-AB74-27C3A7C6C22E}" type="presParOf" srcId="{F6654957-DA25-4723-9AB0-FBEE1414CF9D}" destId="{9A42D057-512F-40EA-8940-121B747F3B40}" srcOrd="0" destOrd="0" presId="urn:microsoft.com/office/officeart/2005/8/layout/arrow6"/>
    <dgm:cxn modelId="{7DC8AA60-60C7-454B-9887-4EA12C351E13}" type="presParOf" srcId="{F6654957-DA25-4723-9AB0-FBEE1414CF9D}" destId="{C2A940C9-1C41-4F5D-A158-549481A04FE2}" srcOrd="1" destOrd="0" presId="urn:microsoft.com/office/officeart/2005/8/layout/arrow6"/>
    <dgm:cxn modelId="{CAA78D61-9377-4A86-A396-97C08374E9EB}" type="presParOf" srcId="{F6654957-DA25-4723-9AB0-FBEE1414CF9D}" destId="{8170CA51-1EAE-49B5-85C4-34D3094D74EF}"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2D057-512F-40EA-8940-121B747F3B40}">
      <dsp:nvSpPr>
        <dsp:cNvPr id="0" name=""/>
        <dsp:cNvSpPr/>
      </dsp:nvSpPr>
      <dsp:spPr>
        <a:xfrm>
          <a:off x="525857" y="0"/>
          <a:ext cx="8854284" cy="3541714"/>
        </a:xfrm>
        <a:prstGeom prst="leftRightRibbon">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2A940C9-1C41-4F5D-A158-549481A04FE2}">
      <dsp:nvSpPr>
        <dsp:cNvPr id="0" name=""/>
        <dsp:cNvSpPr/>
      </dsp:nvSpPr>
      <dsp:spPr>
        <a:xfrm>
          <a:off x="1588371" y="619799"/>
          <a:ext cx="2921914" cy="1735439"/>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85344" rIns="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Requirement Analysis:   </a:t>
          </a:r>
          <a:r>
            <a:rPr lang="en-IN" sz="2400" kern="1200" dirty="0"/>
            <a:t>Identifying the requirements for IoT integration and remote monitoring.</a:t>
          </a:r>
          <a:r>
            <a:rPr lang="en-IN" sz="2400" b="1" kern="1200" dirty="0"/>
            <a:t> </a:t>
          </a:r>
          <a:r>
            <a:rPr lang="en-IN" sz="2400" kern="1200" dirty="0"/>
            <a:t> </a:t>
          </a:r>
        </a:p>
      </dsp:txBody>
      <dsp:txXfrm>
        <a:off x="1588371" y="619799"/>
        <a:ext cx="2921914" cy="1735439"/>
      </dsp:txXfrm>
    </dsp:sp>
    <dsp:sp modelId="{8170CA51-1EAE-49B5-85C4-34D3094D74EF}">
      <dsp:nvSpPr>
        <dsp:cNvPr id="0" name=""/>
        <dsp:cNvSpPr/>
      </dsp:nvSpPr>
      <dsp:spPr>
        <a:xfrm>
          <a:off x="4952999" y="1186474"/>
          <a:ext cx="3453171" cy="1735439"/>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85344" rIns="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System Design: </a:t>
          </a:r>
          <a:r>
            <a:rPr lang="en-IN" sz="2400" kern="1200" dirty="0"/>
            <a:t>Designing the architecture for integrating the Soil Nutrition Monitoring System with the Blynk web console.  </a:t>
          </a:r>
        </a:p>
      </dsp:txBody>
      <dsp:txXfrm>
        <a:off x="4952999" y="1186474"/>
        <a:ext cx="3453171" cy="1735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2D057-512F-40EA-8940-121B747F3B40}">
      <dsp:nvSpPr>
        <dsp:cNvPr id="0" name=""/>
        <dsp:cNvSpPr/>
      </dsp:nvSpPr>
      <dsp:spPr>
        <a:xfrm>
          <a:off x="525857" y="0"/>
          <a:ext cx="8854284" cy="3541714"/>
        </a:xfrm>
        <a:prstGeom prst="leftRightRibbon">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2A940C9-1C41-4F5D-A158-549481A04FE2}">
      <dsp:nvSpPr>
        <dsp:cNvPr id="0" name=""/>
        <dsp:cNvSpPr/>
      </dsp:nvSpPr>
      <dsp:spPr>
        <a:xfrm>
          <a:off x="1588371" y="619799"/>
          <a:ext cx="2921914" cy="1735439"/>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74676" rIns="0" bIns="80010" numCol="1" spcCol="1270" anchor="ctr" anchorCtr="0">
          <a:noAutofit/>
        </a:bodyPr>
        <a:lstStyle/>
        <a:p>
          <a:pPr marL="0" lvl="0" indent="0" algn="ctr" defTabSz="933450">
            <a:lnSpc>
              <a:spcPct val="90000"/>
            </a:lnSpc>
            <a:spcBef>
              <a:spcPct val="0"/>
            </a:spcBef>
            <a:spcAft>
              <a:spcPct val="35000"/>
            </a:spcAft>
            <a:buNone/>
          </a:pPr>
          <a:r>
            <a:rPr lang="en-IN" sz="2100" b="1" kern="1200" dirty="0"/>
            <a:t>Implementation: </a:t>
          </a:r>
          <a:r>
            <a:rPr lang="en-IN" sz="2100" kern="1200" dirty="0"/>
            <a:t>Updating the hardware and software components, configuring the Blynk dashboard, and programming communication protocols. </a:t>
          </a:r>
        </a:p>
      </dsp:txBody>
      <dsp:txXfrm>
        <a:off x="1588371" y="619799"/>
        <a:ext cx="2921914" cy="1735439"/>
      </dsp:txXfrm>
    </dsp:sp>
    <dsp:sp modelId="{8170CA51-1EAE-49B5-85C4-34D3094D74EF}">
      <dsp:nvSpPr>
        <dsp:cNvPr id="0" name=""/>
        <dsp:cNvSpPr/>
      </dsp:nvSpPr>
      <dsp:spPr>
        <a:xfrm>
          <a:off x="4952999" y="1186474"/>
          <a:ext cx="3453171" cy="1735439"/>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74676" rIns="0" bIns="80010" numCol="1" spcCol="1270" anchor="ctr" anchorCtr="0">
          <a:noAutofit/>
        </a:bodyPr>
        <a:lstStyle/>
        <a:p>
          <a:pPr marL="0" lvl="0" indent="0" algn="ctr" defTabSz="933450">
            <a:lnSpc>
              <a:spcPct val="90000"/>
            </a:lnSpc>
            <a:spcBef>
              <a:spcPct val="0"/>
            </a:spcBef>
            <a:spcAft>
              <a:spcPct val="35000"/>
            </a:spcAft>
            <a:buNone/>
          </a:pPr>
          <a:r>
            <a:rPr lang="en-IN" sz="2100" b="1" kern="1200"/>
            <a:t>Testing and Validation: </a:t>
          </a:r>
          <a:r>
            <a:rPr lang="en-IN" sz="2100" kern="1200"/>
            <a:t>Conducting testing to ensure the reliability and functionality of the IoT-based Soil Nutrition Monitoring System.</a:t>
          </a:r>
          <a:r>
            <a:rPr lang="en-IN" sz="2100" b="1" kern="1200"/>
            <a:t> </a:t>
          </a:r>
          <a:endParaRPr lang="en-IN" sz="2100" kern="1200"/>
        </a:p>
      </dsp:txBody>
      <dsp:txXfrm>
        <a:off x="4952999" y="1186474"/>
        <a:ext cx="3453171" cy="1735439"/>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1/31/2025</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1/31/2025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1/31/2025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130843" y="-894432"/>
            <a:ext cx="9930314" cy="3097463"/>
          </a:xfrm>
        </p:spPr>
        <p:txBody>
          <a:bodyPr>
            <a:normAutofit/>
          </a:bodyPr>
          <a:lstStyle/>
          <a:p>
            <a:pPr algn="ctr"/>
            <a:r>
              <a:rPr lang="en-US" sz="4400" dirty="0">
                <a:solidFill>
                  <a:schemeClr val="bg1"/>
                </a:solidFill>
              </a:rPr>
              <a:t>IoT based Smart Soil Nutrition Monitoring System for Sustainable Agriculture</a:t>
            </a:r>
            <a:endParaRPr lang="en-US" sz="4400" dirty="0">
              <a:solidFill>
                <a:schemeClr val="bg1"/>
              </a:solidFill>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Autofit/>
          </a:bodyPr>
          <a:lstStyle/>
          <a:p>
            <a:pPr algn="l"/>
            <a:r>
              <a:rPr lang="en-US" dirty="0">
                <a:solidFill>
                  <a:schemeClr val="tx1"/>
                </a:solidFill>
                <a:latin typeface="Times New Roman" pitchFamily="18" charset="0"/>
                <a:cs typeface="Times New Roman" pitchFamily="18" charset="0"/>
              </a:rPr>
              <a:t> </a:t>
            </a:r>
            <a:r>
              <a:rPr lang="en-US" dirty="0">
                <a:solidFill>
                  <a:schemeClr val="bg1"/>
                </a:solidFill>
                <a:latin typeface="Times New Roman" pitchFamily="18" charset="0"/>
                <a:cs typeface="Times New Roman" pitchFamily="18" charset="0"/>
              </a:rPr>
              <a:t>GUIDED BY</a:t>
            </a:r>
            <a:r>
              <a:rPr lang="en-US" dirty="0">
                <a:solidFill>
                  <a:schemeClr val="tx1"/>
                </a:solidFill>
                <a:latin typeface="Times New Roman" pitchFamily="18" charset="0"/>
                <a:cs typeface="Times New Roman" pitchFamily="18" charset="0"/>
              </a:rPr>
              <a:t>			                         </a:t>
            </a:r>
            <a:r>
              <a:rPr lang="en-US" dirty="0">
                <a:solidFill>
                  <a:schemeClr val="bg1"/>
                </a:solidFill>
                <a:latin typeface="Times New Roman" pitchFamily="18" charset="0"/>
                <a:cs typeface="Times New Roman" pitchFamily="18" charset="0"/>
              </a:rPr>
              <a:t>PRESENTED BY</a:t>
            </a:r>
          </a:p>
          <a:p>
            <a:pPr algn="l"/>
            <a:r>
              <a:rPr lang="en-US" dirty="0">
                <a:solidFill>
                  <a:schemeClr val="tx1"/>
                </a:solidFill>
                <a:latin typeface="Times New Roman" pitchFamily="18" charset="0"/>
                <a:cs typeface="Times New Roman" pitchFamily="18" charset="0"/>
              </a:rPr>
              <a:t>MS. R. ASWINI,    			    	</a:t>
            </a:r>
            <a:r>
              <a:rPr lang="en-IN">
                <a:solidFill>
                  <a:schemeClr val="tx1"/>
                </a:solidFill>
                <a:latin typeface="Bookman Old Style" panose="02050604050505020204" pitchFamily="18" charset="0"/>
                <a:ea typeface="Calibri" panose="020F0502020204030204" pitchFamily="34" charset="0"/>
                <a:cs typeface="Times New Roman" panose="02020603050405020304" pitchFamily="18" charset="0"/>
              </a:rPr>
              <a:t> GUHAN k</a:t>
            </a:r>
            <a:endParaRPr lang="en-US" dirty="0">
              <a:solidFill>
                <a:schemeClr val="tx1"/>
              </a:solidFill>
              <a:latin typeface="Times New Roman" pitchFamily="18" charset="0"/>
              <a:cs typeface="Times New Roman" pitchFamily="18" charset="0"/>
            </a:endParaRPr>
          </a:p>
          <a:p>
            <a:pPr algn="l"/>
            <a:r>
              <a:rPr lang="en-US" dirty="0">
                <a:solidFill>
                  <a:schemeClr val="tx1"/>
                </a:solidFill>
                <a:latin typeface="Times New Roman" pitchFamily="18" charset="0"/>
                <a:cs typeface="Times New Roman" pitchFamily="18" charset="0"/>
              </a:rPr>
              <a:t> AP/IT.</a:t>
            </a:r>
            <a:r>
              <a:rPr lang="en-US" dirty="0">
                <a:solidFill>
                  <a:srgbClr val="FF0000"/>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			</a:t>
            </a:r>
            <a:endParaRPr lang="en-IN" dirty="0">
              <a:solidFill>
                <a:schemeClr val="tx1"/>
              </a:solidFill>
              <a:latin typeface="Bookman Old Style" panose="02050604050505020204" pitchFamily="18" charset="0"/>
              <a:ea typeface="Calibri" panose="020F0502020204030204" pitchFamily="34" charset="0"/>
              <a:cs typeface="Times New Roman" panose="02020603050405020304" pitchFamily="18" charset="0"/>
            </a:endParaRPr>
          </a:p>
          <a:p>
            <a:pPr algn="l"/>
            <a:r>
              <a:rPr lang="en-IN" spc="-65" dirty="0">
                <a:solidFill>
                  <a:schemeClr val="tx1"/>
                </a:solidFill>
                <a:latin typeface="Bookman Old Style" panose="02050604050505020204" pitchFamily="18" charset="0"/>
                <a:ea typeface="Calibri" panose="020F0502020204030204" pitchFamily="34" charset="0"/>
                <a:cs typeface="Times New Roman" panose="02020603050405020304" pitchFamily="18" charset="0"/>
              </a:rPr>
              <a:t>						 </a:t>
            </a:r>
            <a:r>
              <a:rPr lang="en-IN" spc="-50" dirty="0">
                <a:solidFill>
                  <a:schemeClr val="tx1"/>
                </a:solidFill>
                <a:latin typeface="Bookman Old Style" panose="02050604050505020204" pitchFamily="18" charset="0"/>
                <a:ea typeface="Calibri" panose="020F0502020204030204" pitchFamily="34" charset="0"/>
                <a:cs typeface="Times New Roman" panose="02020603050405020304" pitchFamily="18" charset="0"/>
              </a:rPr>
              <a:t>						</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367369"/>
            <a:ext cx="9905998" cy="1246827"/>
          </a:xfrm>
        </p:spPr>
        <p:txBody>
          <a:bodyPr>
            <a:normAutofit/>
          </a:bodyPr>
          <a:lstStyle/>
          <a:p>
            <a:pPr algn="ctr"/>
            <a:r>
              <a:rPr lang="en-IN" sz="5400" dirty="0"/>
              <a:t>OUTPUT 4- </a:t>
            </a:r>
            <a:r>
              <a:rPr lang="en-IN" sz="4400" b="1" i="1" dirty="0">
                <a:solidFill>
                  <a:srgbClr val="1C1E21"/>
                </a:solidFill>
                <a:latin typeface="system-ui"/>
              </a:rPr>
              <a:t>CIRCUIT DIAGRAM</a:t>
            </a:r>
            <a:endParaRPr lang="en-US" sz="2200" dirty="0">
              <a:latin typeface="Rockwell" panose="02060603020205020403" pitchFamily="18" charset="0"/>
            </a:endParaRPr>
          </a:p>
        </p:txBody>
      </p:sp>
      <p:pic>
        <p:nvPicPr>
          <p:cNvPr id="11" name="Content Placeholder 10">
            <a:extLst>
              <a:ext uri="{FF2B5EF4-FFF2-40B4-BE49-F238E27FC236}">
                <a16:creationId xmlns:a16="http://schemas.microsoft.com/office/drawing/2014/main" id="{42E5CFC1-B1D1-0ABE-CCE0-CC74C4D87D90}"/>
              </a:ext>
            </a:extLst>
          </p:cNvPr>
          <p:cNvPicPr>
            <a:picLocks noGrp="1" noChangeAspect="1"/>
          </p:cNvPicPr>
          <p:nvPr>
            <p:ph idx="1"/>
          </p:nvPr>
        </p:nvPicPr>
        <p:blipFill>
          <a:blip r:embed="rId2"/>
          <a:stretch>
            <a:fillRect/>
          </a:stretch>
        </p:blipFill>
        <p:spPr>
          <a:xfrm>
            <a:off x="1850408" y="1894924"/>
            <a:ext cx="8491183" cy="4412784"/>
          </a:xfrm>
        </p:spPr>
      </p:pic>
    </p:spTree>
    <p:extLst>
      <p:ext uri="{BB962C8B-B14F-4D97-AF65-F5344CB8AC3E}">
        <p14:creationId xmlns:p14="http://schemas.microsoft.com/office/powerpoint/2010/main" val="1589258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367369"/>
            <a:ext cx="9905998" cy="1246827"/>
          </a:xfrm>
        </p:spPr>
        <p:txBody>
          <a:bodyPr>
            <a:normAutofit fontScale="90000"/>
          </a:bodyPr>
          <a:lstStyle/>
          <a:p>
            <a:pPr algn="ctr"/>
            <a:r>
              <a:rPr lang="en-IN" sz="5400" dirty="0"/>
              <a:t>OUTPUT 5- </a:t>
            </a:r>
            <a:r>
              <a:rPr lang="en-IN" sz="4400" b="1" i="1" dirty="0">
                <a:solidFill>
                  <a:srgbClr val="1C1E21"/>
                </a:solidFill>
                <a:latin typeface="system-ui"/>
              </a:rPr>
              <a:t>Nitrogen, phosphorous, potassium  SENSOR READING</a:t>
            </a:r>
            <a:endParaRPr lang="en-US" sz="2200" dirty="0">
              <a:latin typeface="Rockwell" panose="02060603020205020403" pitchFamily="18" charset="0"/>
            </a:endParaRPr>
          </a:p>
        </p:txBody>
      </p:sp>
      <p:pic>
        <p:nvPicPr>
          <p:cNvPr id="6" name="Content Placeholder 5">
            <a:extLst>
              <a:ext uri="{FF2B5EF4-FFF2-40B4-BE49-F238E27FC236}">
                <a16:creationId xmlns:a16="http://schemas.microsoft.com/office/drawing/2014/main" id="{86959EDD-F6F7-C93A-1C2F-2C7CDCCF0C6F}"/>
              </a:ext>
            </a:extLst>
          </p:cNvPr>
          <p:cNvPicPr>
            <a:picLocks noGrp="1" noChangeAspect="1"/>
          </p:cNvPicPr>
          <p:nvPr>
            <p:ph idx="1"/>
          </p:nvPr>
        </p:nvPicPr>
        <p:blipFill>
          <a:blip r:embed="rId2"/>
          <a:stretch>
            <a:fillRect/>
          </a:stretch>
        </p:blipFill>
        <p:spPr>
          <a:xfrm>
            <a:off x="1761719" y="1969569"/>
            <a:ext cx="8668562" cy="4151312"/>
          </a:xfrm>
        </p:spPr>
      </p:pic>
    </p:spTree>
    <p:extLst>
      <p:ext uri="{BB962C8B-B14F-4D97-AF65-F5344CB8AC3E}">
        <p14:creationId xmlns:p14="http://schemas.microsoft.com/office/powerpoint/2010/main" val="227625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367369"/>
            <a:ext cx="9905998" cy="1246827"/>
          </a:xfrm>
        </p:spPr>
        <p:txBody>
          <a:bodyPr>
            <a:normAutofit fontScale="90000"/>
          </a:bodyPr>
          <a:lstStyle/>
          <a:p>
            <a:pPr algn="ctr"/>
            <a:r>
              <a:rPr lang="en-IN" sz="5400" dirty="0"/>
              <a:t>OUTPUT 6- </a:t>
            </a:r>
            <a:r>
              <a:rPr lang="en-IN" sz="4400" b="1" i="1" dirty="0">
                <a:solidFill>
                  <a:srgbClr val="1C1E21"/>
                </a:solidFill>
                <a:latin typeface="system-ui"/>
              </a:rPr>
              <a:t>Nitrogen, phosphorous, potassium  SENSOR READING</a:t>
            </a:r>
            <a:endParaRPr lang="en-US" sz="2200" dirty="0">
              <a:latin typeface="Rockwell" panose="02060603020205020403" pitchFamily="18" charset="0"/>
            </a:endParaRPr>
          </a:p>
        </p:txBody>
      </p:sp>
      <p:pic>
        <p:nvPicPr>
          <p:cNvPr id="11" name="Content Placeholder 10">
            <a:extLst>
              <a:ext uri="{FF2B5EF4-FFF2-40B4-BE49-F238E27FC236}">
                <a16:creationId xmlns:a16="http://schemas.microsoft.com/office/drawing/2014/main" id="{B86E125D-DF46-9457-4228-774F06907569}"/>
              </a:ext>
            </a:extLst>
          </p:cNvPr>
          <p:cNvPicPr>
            <a:picLocks noGrp="1" noChangeAspect="1"/>
          </p:cNvPicPr>
          <p:nvPr>
            <p:ph idx="1"/>
          </p:nvPr>
        </p:nvPicPr>
        <p:blipFill>
          <a:blip r:embed="rId2"/>
          <a:stretch>
            <a:fillRect/>
          </a:stretch>
        </p:blipFill>
        <p:spPr>
          <a:xfrm>
            <a:off x="1425261" y="2005951"/>
            <a:ext cx="9341478" cy="4484680"/>
          </a:xfrm>
        </p:spPr>
      </p:pic>
    </p:spTree>
    <p:extLst>
      <p:ext uri="{BB962C8B-B14F-4D97-AF65-F5344CB8AC3E}">
        <p14:creationId xmlns:p14="http://schemas.microsoft.com/office/powerpoint/2010/main" val="443224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367369"/>
            <a:ext cx="9905998" cy="1246827"/>
          </a:xfrm>
        </p:spPr>
        <p:txBody>
          <a:bodyPr>
            <a:normAutofit fontScale="90000"/>
          </a:bodyPr>
          <a:lstStyle/>
          <a:p>
            <a:pPr algn="ctr"/>
            <a:r>
              <a:rPr lang="en-IN" sz="5400" dirty="0"/>
              <a:t>OUTPUT 7- </a:t>
            </a:r>
            <a:r>
              <a:rPr lang="en-IN" sz="4400" b="1" i="1" dirty="0">
                <a:solidFill>
                  <a:srgbClr val="1C1E21"/>
                </a:solidFill>
                <a:latin typeface="system-ui"/>
              </a:rPr>
              <a:t>MOISTURE SENSOR READING</a:t>
            </a:r>
            <a:endParaRPr lang="en-US" sz="2200" dirty="0">
              <a:latin typeface="Rockwell" panose="02060603020205020403" pitchFamily="18" charset="0"/>
            </a:endParaRPr>
          </a:p>
        </p:txBody>
      </p:sp>
      <p:pic>
        <p:nvPicPr>
          <p:cNvPr id="7" name="Content Placeholder 6">
            <a:extLst>
              <a:ext uri="{FF2B5EF4-FFF2-40B4-BE49-F238E27FC236}">
                <a16:creationId xmlns:a16="http://schemas.microsoft.com/office/drawing/2014/main" id="{C04392F6-6EAB-C822-FE9A-8189ED4028FB}"/>
              </a:ext>
            </a:extLst>
          </p:cNvPr>
          <p:cNvPicPr>
            <a:picLocks noGrp="1" noChangeAspect="1"/>
          </p:cNvPicPr>
          <p:nvPr>
            <p:ph idx="1"/>
          </p:nvPr>
        </p:nvPicPr>
        <p:blipFill>
          <a:blip r:embed="rId2"/>
          <a:stretch>
            <a:fillRect/>
          </a:stretch>
        </p:blipFill>
        <p:spPr>
          <a:xfrm>
            <a:off x="1690801" y="2109527"/>
            <a:ext cx="8810397" cy="4241143"/>
          </a:xfrm>
        </p:spPr>
      </p:pic>
    </p:spTree>
    <p:extLst>
      <p:ext uri="{BB962C8B-B14F-4D97-AF65-F5344CB8AC3E}">
        <p14:creationId xmlns:p14="http://schemas.microsoft.com/office/powerpoint/2010/main" val="2488695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367369"/>
            <a:ext cx="9905998" cy="1246827"/>
          </a:xfrm>
        </p:spPr>
        <p:txBody>
          <a:bodyPr>
            <a:normAutofit fontScale="90000"/>
          </a:bodyPr>
          <a:lstStyle/>
          <a:p>
            <a:pPr algn="ctr"/>
            <a:r>
              <a:rPr lang="en-IN" sz="5400" dirty="0"/>
              <a:t>OUTPUT 8- </a:t>
            </a:r>
            <a:r>
              <a:rPr lang="en-IN" sz="4400" b="1" i="1" dirty="0">
                <a:solidFill>
                  <a:srgbClr val="1C1E21"/>
                </a:solidFill>
                <a:latin typeface="system-ui"/>
              </a:rPr>
              <a:t>MOISTURE SENSOR READING</a:t>
            </a:r>
            <a:endParaRPr lang="en-US" sz="2200" dirty="0">
              <a:latin typeface="Rockwell" panose="02060603020205020403" pitchFamily="18" charset="0"/>
            </a:endParaRPr>
          </a:p>
        </p:txBody>
      </p:sp>
      <p:pic>
        <p:nvPicPr>
          <p:cNvPr id="6" name="Content Placeholder 5">
            <a:extLst>
              <a:ext uri="{FF2B5EF4-FFF2-40B4-BE49-F238E27FC236}">
                <a16:creationId xmlns:a16="http://schemas.microsoft.com/office/drawing/2014/main" id="{A499AE6C-959E-D641-6694-EE5E2BBA561D}"/>
              </a:ext>
            </a:extLst>
          </p:cNvPr>
          <p:cNvPicPr>
            <a:picLocks noGrp="1" noChangeAspect="1"/>
          </p:cNvPicPr>
          <p:nvPr>
            <p:ph idx="1"/>
          </p:nvPr>
        </p:nvPicPr>
        <p:blipFill>
          <a:blip r:embed="rId2"/>
          <a:stretch>
            <a:fillRect/>
          </a:stretch>
        </p:blipFill>
        <p:spPr>
          <a:xfrm>
            <a:off x="1002606" y="1960239"/>
            <a:ext cx="10186788" cy="4058006"/>
          </a:xfrm>
        </p:spPr>
      </p:pic>
    </p:spTree>
    <p:extLst>
      <p:ext uri="{BB962C8B-B14F-4D97-AF65-F5344CB8AC3E}">
        <p14:creationId xmlns:p14="http://schemas.microsoft.com/office/powerpoint/2010/main" val="2846486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180757"/>
            <a:ext cx="9905998" cy="1246827"/>
          </a:xfrm>
        </p:spPr>
        <p:txBody>
          <a:bodyPr>
            <a:normAutofit/>
          </a:bodyPr>
          <a:lstStyle/>
          <a:p>
            <a:pPr algn="ctr"/>
            <a:r>
              <a:rPr lang="en-IN" sz="5400" dirty="0">
                <a:solidFill>
                  <a:schemeClr val="bg1"/>
                </a:solidFill>
              </a:rPr>
              <a:t>TECHNICAL COVERAGE</a:t>
            </a:r>
            <a:endParaRPr lang="en-US" sz="5400" dirty="0">
              <a:solidFill>
                <a:schemeClr val="bg1"/>
              </a:solidFill>
              <a:latin typeface="Rockwell" panose="02060603020205020403" pitchFamily="18" charset="0"/>
            </a:endParaRPr>
          </a:p>
        </p:txBody>
      </p:sp>
      <p:sp>
        <p:nvSpPr>
          <p:cNvPr id="4" name="Content Placeholder 3">
            <a:extLst>
              <a:ext uri="{FF2B5EF4-FFF2-40B4-BE49-F238E27FC236}">
                <a16:creationId xmlns:a16="http://schemas.microsoft.com/office/drawing/2014/main" id="{A6232030-2C56-B0E4-85AC-21A281564757}"/>
              </a:ext>
            </a:extLst>
          </p:cNvPr>
          <p:cNvSpPr>
            <a:spLocks noGrp="1"/>
          </p:cNvSpPr>
          <p:nvPr>
            <p:ph idx="1"/>
          </p:nvPr>
        </p:nvSpPr>
        <p:spPr>
          <a:xfrm>
            <a:off x="1141413" y="1717641"/>
            <a:ext cx="9905999" cy="4151313"/>
          </a:xfrm>
        </p:spPr>
        <p:txBody>
          <a:bodyPr>
            <a:normAutofit/>
          </a:bodyPr>
          <a:lstStyle/>
          <a:p>
            <a:pPr marL="120015" marR="76835" indent="-342900">
              <a:lnSpc>
                <a:spcPct val="150000"/>
              </a:lnSpc>
              <a:spcAft>
                <a:spcPts val="830"/>
              </a:spcAft>
              <a:buFont typeface="Wingdings" panose="05000000000000000000" pitchFamily="2" charset="2"/>
              <a:buChar char="ü"/>
            </a:pPr>
            <a:r>
              <a:rPr lang="en-IN" kern="100" dirty="0">
                <a:effectLst/>
                <a:ea typeface="Calibri" panose="020F0502020204030204" pitchFamily="34" charset="0"/>
              </a:rPr>
              <a:t>Those places where temperature suddenly vary with the help of this we can monitor temperature easily. </a:t>
            </a:r>
            <a:endParaRPr lang="en-IN" kern="100" dirty="0">
              <a:ea typeface="Calibri" panose="020F0502020204030204" pitchFamily="34" charset="0"/>
            </a:endParaRPr>
          </a:p>
          <a:p>
            <a:pPr marL="120015" marR="76835" indent="-342900">
              <a:lnSpc>
                <a:spcPct val="150000"/>
              </a:lnSpc>
              <a:spcAft>
                <a:spcPts val="830"/>
              </a:spcAft>
              <a:buFont typeface="Wingdings" panose="05000000000000000000" pitchFamily="2" charset="2"/>
              <a:buChar char="ü"/>
            </a:pPr>
            <a:r>
              <a:rPr lang="en-IN" u="none" strike="noStrike" kern="100" dirty="0">
                <a:effectLst/>
                <a:uFill>
                  <a:solidFill>
                    <a:srgbClr val="000000"/>
                  </a:solidFill>
                </a:uFill>
                <a:ea typeface="Arial" panose="020B0604020202020204" pitchFamily="34" charset="0"/>
                <a:cs typeface="Arial" panose="020B0604020202020204" pitchFamily="34" charset="0"/>
              </a:rPr>
              <a:t>Crops where we can’t monitor the different required parameters of crops. </a:t>
            </a:r>
            <a:r>
              <a:rPr lang="en-IN" u="none" strike="noStrike" kern="100" dirty="0">
                <a:effectLst/>
                <a:uFill>
                  <a:solidFill>
                    <a:srgbClr val="000000"/>
                  </a:solidFill>
                </a:uFill>
                <a:ea typeface="Segoe UI Symbol" panose="020B0502040204020203" pitchFamily="34" charset="0"/>
                <a:cs typeface="Arial" panose="020B0604020202020204" pitchFamily="34" charset="0"/>
              </a:rPr>
              <a:t>•</a:t>
            </a:r>
            <a:r>
              <a:rPr lang="en-IN" u="none" strike="noStrike" kern="100" dirty="0">
                <a:effectLst/>
                <a:uFill>
                  <a:solidFill>
                    <a:srgbClr val="000000"/>
                  </a:solidFill>
                </a:uFill>
                <a:ea typeface="Arial" panose="020B0604020202020204" pitchFamily="34" charset="0"/>
                <a:cs typeface="Arial" panose="020B0604020202020204" pitchFamily="34" charset="0"/>
              </a:rPr>
              <a:t> All those areas where industrial toxic gases effect on crops health.  </a:t>
            </a:r>
            <a:endParaRPr lang="en-IN" kern="100" dirty="0">
              <a:uFill>
                <a:solidFill>
                  <a:srgbClr val="000000"/>
                </a:solidFill>
              </a:uFill>
              <a:ea typeface="Arial" panose="020B0604020202020204" pitchFamily="34" charset="0"/>
              <a:cs typeface="Arial" panose="020B0604020202020204" pitchFamily="34" charset="0"/>
            </a:endParaRPr>
          </a:p>
          <a:p>
            <a:pPr marL="120015" marR="76835" indent="-342900">
              <a:lnSpc>
                <a:spcPct val="150000"/>
              </a:lnSpc>
              <a:spcAft>
                <a:spcPts val="830"/>
              </a:spcAft>
              <a:buFont typeface="Wingdings" panose="05000000000000000000" pitchFamily="2" charset="2"/>
              <a:buChar char="ü"/>
            </a:pPr>
            <a:r>
              <a:rPr lang="en-IN" u="none" strike="noStrike" kern="100" dirty="0">
                <a:effectLst/>
                <a:uFill>
                  <a:solidFill>
                    <a:srgbClr val="000000"/>
                  </a:solidFill>
                </a:uFill>
                <a:ea typeface="Arial" panose="020B0604020202020204" pitchFamily="34" charset="0"/>
                <a:cs typeface="Arial" panose="020B0604020202020204" pitchFamily="34" charset="0"/>
              </a:rPr>
              <a:t>Areas where </a:t>
            </a:r>
            <a:r>
              <a:rPr lang="en-IN" u="none" strike="noStrike" kern="100" dirty="0" err="1">
                <a:effectLst/>
                <a:uFill>
                  <a:solidFill>
                    <a:srgbClr val="000000"/>
                  </a:solidFill>
                </a:uFill>
                <a:ea typeface="Arial" panose="020B0604020202020204" pitchFamily="34" charset="0"/>
                <a:cs typeface="Arial" panose="020B0604020202020204" pitchFamily="34" charset="0"/>
              </a:rPr>
              <a:t>labor</a:t>
            </a:r>
            <a:r>
              <a:rPr lang="en-IN" u="none" strike="noStrike" kern="100" dirty="0">
                <a:effectLst/>
                <a:uFill>
                  <a:solidFill>
                    <a:srgbClr val="000000"/>
                  </a:solidFill>
                </a:uFill>
                <a:ea typeface="Arial" panose="020B0604020202020204" pitchFamily="34" charset="0"/>
                <a:cs typeface="Arial" panose="020B0604020202020204" pitchFamily="34" charset="0"/>
              </a:rPr>
              <a:t> can’t go and unable to access, we can easily monitor crop variable on real-time.  </a:t>
            </a:r>
          </a:p>
          <a:p>
            <a:pPr marL="0" indent="0">
              <a:buNone/>
            </a:pPr>
            <a:endParaRPr lang="en-IN" dirty="0"/>
          </a:p>
        </p:txBody>
      </p:sp>
    </p:spTree>
    <p:extLst>
      <p:ext uri="{BB962C8B-B14F-4D97-AF65-F5344CB8AC3E}">
        <p14:creationId xmlns:p14="http://schemas.microsoft.com/office/powerpoint/2010/main" val="4128233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57437" y="0"/>
            <a:ext cx="9905998" cy="1246827"/>
          </a:xfrm>
        </p:spPr>
        <p:txBody>
          <a:bodyPr>
            <a:normAutofit/>
          </a:bodyPr>
          <a:lstStyle/>
          <a:p>
            <a:pPr algn="ctr"/>
            <a:r>
              <a:rPr lang="en-IN" sz="5400" dirty="0">
                <a:solidFill>
                  <a:schemeClr val="bg1"/>
                </a:solidFill>
              </a:rPr>
              <a:t>result</a:t>
            </a:r>
            <a:endParaRPr lang="en-US" sz="5400" dirty="0">
              <a:solidFill>
                <a:schemeClr val="bg1"/>
              </a:solidFill>
              <a:latin typeface="Rockwell" panose="02060603020205020403" pitchFamily="18" charset="0"/>
            </a:endParaRPr>
          </a:p>
        </p:txBody>
      </p:sp>
      <p:sp>
        <p:nvSpPr>
          <p:cNvPr id="4" name="Content Placeholder 3">
            <a:extLst>
              <a:ext uri="{FF2B5EF4-FFF2-40B4-BE49-F238E27FC236}">
                <a16:creationId xmlns:a16="http://schemas.microsoft.com/office/drawing/2014/main" id="{A6232030-2C56-B0E4-85AC-21A281564757}"/>
              </a:ext>
            </a:extLst>
          </p:cNvPr>
          <p:cNvSpPr>
            <a:spLocks noGrp="1"/>
          </p:cNvSpPr>
          <p:nvPr>
            <p:ph idx="1"/>
          </p:nvPr>
        </p:nvSpPr>
        <p:spPr>
          <a:xfrm>
            <a:off x="1141413" y="1175657"/>
            <a:ext cx="9905999" cy="5430416"/>
          </a:xfrm>
        </p:spPr>
        <p:txBody>
          <a:bodyPr>
            <a:normAutofit fontScale="92500" lnSpcReduction="20000"/>
          </a:bodyPr>
          <a:lstStyle/>
          <a:p>
            <a:pPr marL="0" indent="0">
              <a:lnSpc>
                <a:spcPct val="107000"/>
              </a:lnSpc>
              <a:spcAft>
                <a:spcPts val="800"/>
              </a:spcAft>
              <a:buNone/>
            </a:pPr>
            <a:r>
              <a:rPr lang="en-IN" sz="1800" kern="100" dirty="0">
                <a:effectLst/>
                <a:ea typeface="Calibri" panose="020F0502020204030204" pitchFamily="34" charset="0"/>
              </a:rPr>
              <a:t> The initial results of the project demonstrate promising outcomes, particularly in terms of remote monitoring and control capabilities:  reasons why soil moisture sensor is useful in this context:  </a:t>
            </a:r>
          </a:p>
          <a:p>
            <a:pPr marL="400050" marR="76835" lvl="0" indent="-400050" fontAlgn="base">
              <a:lnSpc>
                <a:spcPct val="107000"/>
              </a:lnSpc>
              <a:spcAft>
                <a:spcPts val="800"/>
              </a:spcAft>
              <a:buClr>
                <a:schemeClr val="tx1"/>
              </a:buClr>
              <a:buSzPts val="1200"/>
              <a:buFont typeface="+mj-lt"/>
              <a:buAutoNum type="arabicPeriod"/>
            </a:pPr>
            <a:r>
              <a:rPr lang="en-IN" sz="1800" u="none" strike="noStrike" kern="100" dirty="0">
                <a:effectLst/>
                <a:uFill>
                  <a:solidFill>
                    <a:srgbClr val="000000"/>
                  </a:solidFill>
                </a:uFill>
                <a:ea typeface="Calibri" panose="020F0502020204030204" pitchFamily="34" charset="0"/>
                <a:cs typeface="Calibri" panose="020F0502020204030204" pitchFamily="34" charset="0"/>
              </a:rPr>
              <a:t>Automation of Irrigation System: By measuring the soil moisture levels, the sensor can be used to control the irrigation system to automatically provide water to the crops only when it is needed, improving the efficiency of water usage and reducing waste.  </a:t>
            </a:r>
          </a:p>
          <a:p>
            <a:pPr marL="400050" marR="76835" lvl="0" indent="-400050" fontAlgn="base">
              <a:lnSpc>
                <a:spcPct val="107000"/>
              </a:lnSpc>
              <a:spcAft>
                <a:spcPts val="800"/>
              </a:spcAft>
              <a:buClr>
                <a:schemeClr val="tx1"/>
              </a:buClr>
              <a:buSzPts val="1200"/>
              <a:buFont typeface="+mj-lt"/>
              <a:buAutoNum type="arabicPeriod"/>
            </a:pPr>
            <a:r>
              <a:rPr lang="en-IN" sz="1800" u="none" strike="noStrike" kern="100" dirty="0">
                <a:effectLst/>
                <a:uFill>
                  <a:solidFill>
                    <a:srgbClr val="000000"/>
                  </a:solidFill>
                </a:uFill>
                <a:ea typeface="Calibri" panose="020F0502020204030204" pitchFamily="34" charset="0"/>
                <a:cs typeface="Calibri" panose="020F0502020204030204" pitchFamily="34" charset="0"/>
              </a:rPr>
              <a:t>Real-time monitoring: The sensor can be connected to the internet through a microcontroller or gateway and the data can be monitored in real-time using a mobile application or web portal, enabling farmers to make informed decisions about irrigation.  </a:t>
            </a:r>
            <a:endParaRPr lang="en-IN" sz="1800" kern="100" dirty="0">
              <a:uFill>
                <a:solidFill>
                  <a:srgbClr val="000000"/>
                </a:solidFill>
              </a:uFill>
              <a:ea typeface="Calibri" panose="020F0502020204030204" pitchFamily="34" charset="0"/>
              <a:cs typeface="Calibri" panose="020F0502020204030204" pitchFamily="34" charset="0"/>
            </a:endParaRPr>
          </a:p>
          <a:p>
            <a:pPr marL="400050" marR="76835" lvl="0" indent="-400050" fontAlgn="base">
              <a:lnSpc>
                <a:spcPct val="107000"/>
              </a:lnSpc>
              <a:spcAft>
                <a:spcPts val="800"/>
              </a:spcAft>
              <a:buClr>
                <a:schemeClr val="tx1"/>
              </a:buClr>
              <a:buSzPts val="1200"/>
              <a:buFont typeface="+mj-lt"/>
              <a:buAutoNum type="arabicPeriod"/>
            </a:pPr>
            <a:r>
              <a:rPr lang="en-IN" sz="1800" u="none" strike="noStrike" kern="100" dirty="0">
                <a:effectLst/>
                <a:uFill>
                  <a:solidFill>
                    <a:srgbClr val="000000"/>
                  </a:solidFill>
                </a:uFill>
                <a:ea typeface="Calibri" panose="020F0502020204030204" pitchFamily="34" charset="0"/>
                <a:cs typeface="Calibri" panose="020F0502020204030204" pitchFamily="34" charset="0"/>
              </a:rPr>
              <a:t>Early warning: By monitoring the soil moisture levels, the sensor can provide early warning of potential issues, such as dry soil or waterlogging, allowing farmers to take action before the problem becomes severe. </a:t>
            </a:r>
          </a:p>
          <a:p>
            <a:pPr marL="400050" marR="76835" lvl="0" indent="-400050" fontAlgn="base">
              <a:lnSpc>
                <a:spcPct val="107000"/>
              </a:lnSpc>
              <a:spcAft>
                <a:spcPts val="800"/>
              </a:spcAft>
              <a:buClr>
                <a:schemeClr val="tx1"/>
              </a:buClr>
              <a:buSzPts val="1200"/>
              <a:buFont typeface="+mj-lt"/>
              <a:buAutoNum type="arabicPeriod"/>
            </a:pPr>
            <a:r>
              <a:rPr lang="en-IN" sz="1800" u="none" strike="noStrike" kern="100" dirty="0">
                <a:effectLst/>
                <a:uFill>
                  <a:solidFill>
                    <a:srgbClr val="000000"/>
                  </a:solidFill>
                </a:uFill>
                <a:ea typeface="Calibri" panose="020F0502020204030204" pitchFamily="34" charset="0"/>
                <a:cs typeface="Calibri" panose="020F0502020204030204" pitchFamily="34" charset="0"/>
              </a:rPr>
              <a:t>Adaptability: Soil moisture sensors can be used in a variety of crops and soil types, making them a versatile tool for farmers and growers. </a:t>
            </a:r>
          </a:p>
          <a:p>
            <a:pPr marL="400050" marR="76835" lvl="0" indent="-400050" fontAlgn="base">
              <a:lnSpc>
                <a:spcPct val="107000"/>
              </a:lnSpc>
              <a:spcAft>
                <a:spcPts val="800"/>
              </a:spcAft>
              <a:buClr>
                <a:schemeClr val="tx1"/>
              </a:buClr>
              <a:buSzPts val="1200"/>
              <a:buFont typeface="+mj-lt"/>
              <a:buAutoNum type="arabicPeriod"/>
            </a:pPr>
            <a:r>
              <a:rPr lang="en-IN" sz="1800" u="none" strike="noStrike" kern="100" dirty="0">
                <a:effectLst/>
                <a:uFill>
                  <a:solidFill>
                    <a:srgbClr val="000000"/>
                  </a:solidFill>
                </a:uFill>
                <a:ea typeface="Calibri" panose="020F0502020204030204" pitchFamily="34" charset="0"/>
                <a:cs typeface="Calibri" panose="020F0502020204030204" pitchFamily="34" charset="0"/>
              </a:rPr>
              <a:t>Cost-effective: Soil moisture sensors are relatively inexpensive, making them a cost effective solution for automating irrigation systems. </a:t>
            </a:r>
          </a:p>
          <a:p>
            <a:pPr marL="400050" marR="76835" lvl="0" indent="-400050" fontAlgn="base">
              <a:lnSpc>
                <a:spcPct val="107000"/>
              </a:lnSpc>
              <a:spcAft>
                <a:spcPts val="800"/>
              </a:spcAft>
              <a:buClr>
                <a:schemeClr val="tx1"/>
              </a:buClr>
              <a:buSzPts val="1200"/>
              <a:buFont typeface="+mj-lt"/>
              <a:buAutoNum type="arabicPeriod"/>
            </a:pPr>
            <a:r>
              <a:rPr lang="en-IN" sz="1800" u="none" strike="noStrike" kern="100" dirty="0">
                <a:effectLst/>
                <a:uFill>
                  <a:solidFill>
                    <a:srgbClr val="000000"/>
                  </a:solidFill>
                </a:uFill>
                <a:ea typeface="Calibri" panose="020F0502020204030204" pitchFamily="34" charset="0"/>
                <a:cs typeface="Calibri" panose="020F0502020204030204" pitchFamily="34" charset="0"/>
              </a:rPr>
              <a:t>Water saving: By providing accurate data about the soil moisture, the sensor can help farmers to save water and reduce the water consumption. </a:t>
            </a:r>
          </a:p>
          <a:p>
            <a:pPr marL="0" indent="0">
              <a:buNone/>
            </a:pPr>
            <a:endParaRPr lang="en-IN" dirty="0"/>
          </a:p>
        </p:txBody>
      </p:sp>
    </p:spTree>
    <p:extLst>
      <p:ext uri="{BB962C8B-B14F-4D97-AF65-F5344CB8AC3E}">
        <p14:creationId xmlns:p14="http://schemas.microsoft.com/office/powerpoint/2010/main" val="500380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57419" y="139959"/>
            <a:ext cx="10633821" cy="1035698"/>
          </a:xfrm>
        </p:spPr>
        <p:txBody>
          <a:bodyPr>
            <a:normAutofit/>
          </a:bodyPr>
          <a:lstStyle/>
          <a:p>
            <a:pPr algn="ctr"/>
            <a:r>
              <a:rPr lang="en-IN" sz="4800" dirty="0">
                <a:solidFill>
                  <a:schemeClr val="bg1"/>
                </a:solidFill>
              </a:rPr>
              <a:t>CHALLENGES AND RESOLUTIONS</a:t>
            </a:r>
            <a:endParaRPr lang="en-US" sz="4800" dirty="0">
              <a:solidFill>
                <a:schemeClr val="bg1"/>
              </a:solidFill>
              <a:latin typeface="Rockwell" panose="02060603020205020403" pitchFamily="18" charset="0"/>
            </a:endParaRPr>
          </a:p>
        </p:txBody>
      </p:sp>
      <p:sp>
        <p:nvSpPr>
          <p:cNvPr id="4" name="Content Placeholder 3">
            <a:extLst>
              <a:ext uri="{FF2B5EF4-FFF2-40B4-BE49-F238E27FC236}">
                <a16:creationId xmlns:a16="http://schemas.microsoft.com/office/drawing/2014/main" id="{A6232030-2C56-B0E4-85AC-21A281564757}"/>
              </a:ext>
            </a:extLst>
          </p:cNvPr>
          <p:cNvSpPr>
            <a:spLocks noGrp="1"/>
          </p:cNvSpPr>
          <p:nvPr>
            <p:ph idx="1"/>
          </p:nvPr>
        </p:nvSpPr>
        <p:spPr>
          <a:xfrm>
            <a:off x="1141413" y="1175657"/>
            <a:ext cx="9905999" cy="5430416"/>
          </a:xfrm>
        </p:spPr>
        <p:txBody>
          <a:bodyPr>
            <a:normAutofit fontScale="85000" lnSpcReduction="20000"/>
          </a:bodyPr>
          <a:lstStyle/>
          <a:p>
            <a:pPr marL="0" indent="0">
              <a:buNone/>
            </a:pPr>
            <a:r>
              <a:rPr lang="en-US" dirty="0"/>
              <a:t>The challenges and resolutions for an IoT-based Smart Soil Nutrition Monitoring System:</a:t>
            </a:r>
          </a:p>
          <a:p>
            <a:pPr marL="0" indent="0">
              <a:buNone/>
            </a:pPr>
            <a:endParaRPr lang="en-US" dirty="0"/>
          </a:p>
          <a:p>
            <a:pPr marL="0" indent="0">
              <a:buNone/>
            </a:pPr>
            <a:r>
              <a:rPr lang="en-US" dirty="0"/>
              <a:t>1. </a:t>
            </a:r>
            <a:r>
              <a:rPr lang="en-US" b="1" i="1" dirty="0">
                <a:solidFill>
                  <a:schemeClr val="bg1"/>
                </a:solidFill>
              </a:rPr>
              <a:t>Data Accuracy and Sensor Reliability</a:t>
            </a:r>
          </a:p>
          <a:p>
            <a:pPr marL="0" indent="0">
              <a:buNone/>
            </a:pPr>
            <a:r>
              <a:rPr lang="en-US" dirty="0"/>
              <a:t>   </a:t>
            </a:r>
            <a:r>
              <a:rPr lang="en-US" b="1" dirty="0">
                <a:solidFill>
                  <a:schemeClr val="bg1"/>
                </a:solidFill>
              </a:rPr>
              <a:t>Resolution: </a:t>
            </a:r>
            <a:r>
              <a:rPr lang="en-US" dirty="0"/>
              <a:t>Regular calibration, using multiple sensors for verification, and employing advanced sensor technology.</a:t>
            </a:r>
          </a:p>
          <a:p>
            <a:pPr marL="0" indent="0">
              <a:buNone/>
            </a:pPr>
            <a:endParaRPr lang="en-US" dirty="0"/>
          </a:p>
          <a:p>
            <a:pPr marL="0" indent="0">
              <a:buNone/>
            </a:pPr>
            <a:r>
              <a:rPr lang="en-US" dirty="0"/>
              <a:t>2. </a:t>
            </a:r>
            <a:r>
              <a:rPr lang="en-US" b="1" i="1" dirty="0">
                <a:solidFill>
                  <a:schemeClr val="bg1"/>
                </a:solidFill>
              </a:rPr>
              <a:t>Data Integration and Management</a:t>
            </a:r>
          </a:p>
          <a:p>
            <a:pPr marL="0" indent="0">
              <a:buNone/>
            </a:pPr>
            <a:r>
              <a:rPr lang="en-US" dirty="0"/>
              <a:t>   </a:t>
            </a:r>
            <a:r>
              <a:rPr lang="en-US" b="1" dirty="0">
                <a:solidFill>
                  <a:schemeClr val="bg1"/>
                </a:solidFill>
              </a:rPr>
              <a:t>Resolution: </a:t>
            </a:r>
            <a:r>
              <a:rPr lang="en-US" dirty="0"/>
              <a:t>Use standardized protocols for data transmission and develop a centralized data platform.</a:t>
            </a:r>
          </a:p>
          <a:p>
            <a:pPr marL="0" indent="0">
              <a:buNone/>
            </a:pPr>
            <a:endParaRPr lang="en-US" dirty="0"/>
          </a:p>
          <a:p>
            <a:pPr marL="0" indent="0">
              <a:buNone/>
            </a:pPr>
            <a:r>
              <a:rPr lang="en-US" dirty="0"/>
              <a:t>3. </a:t>
            </a:r>
            <a:r>
              <a:rPr lang="en-US" b="1" i="1" dirty="0">
                <a:solidFill>
                  <a:schemeClr val="bg1"/>
                </a:solidFill>
              </a:rPr>
              <a:t>Connectivity Issues</a:t>
            </a:r>
          </a:p>
          <a:p>
            <a:pPr marL="0" indent="0">
              <a:buNone/>
            </a:pPr>
            <a:r>
              <a:rPr lang="en-US" dirty="0"/>
              <a:t>   </a:t>
            </a:r>
            <a:r>
              <a:rPr lang="en-US" b="1" dirty="0">
                <a:solidFill>
                  <a:schemeClr val="bg1"/>
                </a:solidFill>
              </a:rPr>
              <a:t>Resolution: </a:t>
            </a:r>
            <a:r>
              <a:rPr lang="en-US" dirty="0"/>
              <a:t>Implement offline data storage and use alternative communication methods like satellite or LPWAN for remote areas.</a:t>
            </a:r>
          </a:p>
          <a:p>
            <a:pPr marL="0" indent="0">
              <a:buNone/>
            </a:pPr>
            <a:endParaRPr lang="en-US" dirty="0"/>
          </a:p>
        </p:txBody>
      </p:sp>
    </p:spTree>
    <p:extLst>
      <p:ext uri="{BB962C8B-B14F-4D97-AF65-F5344CB8AC3E}">
        <p14:creationId xmlns:p14="http://schemas.microsoft.com/office/powerpoint/2010/main" val="4056435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57419" y="139959"/>
            <a:ext cx="10633821" cy="1035698"/>
          </a:xfrm>
        </p:spPr>
        <p:txBody>
          <a:bodyPr>
            <a:normAutofit/>
          </a:bodyPr>
          <a:lstStyle/>
          <a:p>
            <a:pPr algn="ctr"/>
            <a:r>
              <a:rPr lang="en-IN" sz="4800" dirty="0">
                <a:solidFill>
                  <a:schemeClr val="bg1"/>
                </a:solidFill>
              </a:rPr>
              <a:t>CHALLENGES AND RESOLUTIONS</a:t>
            </a:r>
            <a:endParaRPr lang="en-US" sz="4800" dirty="0">
              <a:solidFill>
                <a:schemeClr val="bg1"/>
              </a:solidFill>
              <a:latin typeface="Rockwell" panose="02060603020205020403" pitchFamily="18" charset="0"/>
            </a:endParaRPr>
          </a:p>
        </p:txBody>
      </p:sp>
      <p:sp>
        <p:nvSpPr>
          <p:cNvPr id="4" name="Content Placeholder 3">
            <a:extLst>
              <a:ext uri="{FF2B5EF4-FFF2-40B4-BE49-F238E27FC236}">
                <a16:creationId xmlns:a16="http://schemas.microsoft.com/office/drawing/2014/main" id="{A6232030-2C56-B0E4-85AC-21A281564757}"/>
              </a:ext>
            </a:extLst>
          </p:cNvPr>
          <p:cNvSpPr>
            <a:spLocks noGrp="1"/>
          </p:cNvSpPr>
          <p:nvPr>
            <p:ph idx="1"/>
          </p:nvPr>
        </p:nvSpPr>
        <p:spPr>
          <a:xfrm>
            <a:off x="1141413" y="1175657"/>
            <a:ext cx="9905999" cy="5430416"/>
          </a:xfrm>
        </p:spPr>
        <p:txBody>
          <a:bodyPr>
            <a:normAutofit lnSpcReduction="10000"/>
          </a:bodyPr>
          <a:lstStyle/>
          <a:p>
            <a:pPr marL="0" indent="0">
              <a:buNone/>
            </a:pPr>
            <a:r>
              <a:rPr lang="en-US" dirty="0"/>
              <a:t>4. </a:t>
            </a:r>
            <a:r>
              <a:rPr lang="en-US" b="1" i="1" dirty="0">
                <a:solidFill>
                  <a:schemeClr val="bg1"/>
                </a:solidFill>
              </a:rPr>
              <a:t>Power Consumption</a:t>
            </a:r>
          </a:p>
          <a:p>
            <a:pPr marL="0" indent="0">
              <a:buNone/>
            </a:pPr>
            <a:r>
              <a:rPr lang="en-US" dirty="0"/>
              <a:t>   </a:t>
            </a:r>
            <a:r>
              <a:rPr lang="en-US" b="1" dirty="0">
                <a:solidFill>
                  <a:schemeClr val="bg1"/>
                </a:solidFill>
              </a:rPr>
              <a:t>Resolution: </a:t>
            </a:r>
            <a:r>
              <a:rPr lang="en-US" dirty="0"/>
              <a:t>Design for energy efficiency and use renewable energy sources such as solar panels.</a:t>
            </a:r>
          </a:p>
          <a:p>
            <a:pPr marL="0" indent="0">
              <a:buNone/>
            </a:pPr>
            <a:endParaRPr lang="en-US" dirty="0"/>
          </a:p>
          <a:p>
            <a:pPr marL="0" indent="0">
              <a:buNone/>
            </a:pPr>
            <a:r>
              <a:rPr lang="en-US" dirty="0"/>
              <a:t>5. </a:t>
            </a:r>
            <a:r>
              <a:rPr lang="en-US" b="1" i="1" dirty="0">
                <a:solidFill>
                  <a:schemeClr val="bg1"/>
                </a:solidFill>
              </a:rPr>
              <a:t>Data Security and Privacy</a:t>
            </a:r>
          </a:p>
          <a:p>
            <a:pPr marL="0" indent="0">
              <a:buNone/>
            </a:pPr>
            <a:r>
              <a:rPr lang="en-US" dirty="0"/>
              <a:t>   </a:t>
            </a:r>
            <a:r>
              <a:rPr lang="en-US" b="1" dirty="0">
                <a:solidFill>
                  <a:schemeClr val="bg1"/>
                </a:solidFill>
              </a:rPr>
              <a:t>Resolution: </a:t>
            </a:r>
            <a:r>
              <a:rPr lang="en-US" dirty="0"/>
              <a:t>Apply encryption for data transmission and enforce strong access control measures.</a:t>
            </a:r>
          </a:p>
          <a:p>
            <a:pPr marL="0" indent="0">
              <a:buNone/>
            </a:pPr>
            <a:endParaRPr lang="en-US" dirty="0"/>
          </a:p>
          <a:p>
            <a:pPr marL="0" indent="0">
              <a:buNone/>
            </a:pPr>
            <a:r>
              <a:rPr lang="en-US" dirty="0"/>
              <a:t>6. </a:t>
            </a:r>
            <a:r>
              <a:rPr lang="en-US" b="1" i="1" dirty="0">
                <a:solidFill>
                  <a:schemeClr val="bg1"/>
                </a:solidFill>
              </a:rPr>
              <a:t>User Training and Adoption</a:t>
            </a:r>
          </a:p>
          <a:p>
            <a:pPr marL="0" indent="0">
              <a:buNone/>
            </a:pPr>
            <a:r>
              <a:rPr lang="en-US" dirty="0"/>
              <a:t>   </a:t>
            </a:r>
            <a:r>
              <a:rPr lang="en-US" b="1" dirty="0">
                <a:solidFill>
                  <a:schemeClr val="bg1"/>
                </a:solidFill>
              </a:rPr>
              <a:t>Resolution: </a:t>
            </a:r>
            <a:r>
              <a:rPr lang="en-US" dirty="0"/>
              <a:t>Create user-friendly interfaces and provide comprehensive training and support for effective system use.</a:t>
            </a:r>
            <a:endParaRPr lang="en-IN" dirty="0"/>
          </a:p>
          <a:p>
            <a:pPr marL="0" indent="0">
              <a:buNone/>
            </a:pPr>
            <a:endParaRPr lang="en-US" dirty="0"/>
          </a:p>
        </p:txBody>
      </p:sp>
    </p:spTree>
    <p:extLst>
      <p:ext uri="{BB962C8B-B14F-4D97-AF65-F5344CB8AC3E}">
        <p14:creationId xmlns:p14="http://schemas.microsoft.com/office/powerpoint/2010/main" val="242670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57419" y="139959"/>
            <a:ext cx="10633821" cy="1035698"/>
          </a:xfrm>
        </p:spPr>
        <p:txBody>
          <a:bodyPr>
            <a:normAutofit/>
          </a:bodyPr>
          <a:lstStyle/>
          <a:p>
            <a:pPr algn="ctr"/>
            <a:r>
              <a:rPr lang="en-IN" sz="4800" dirty="0">
                <a:solidFill>
                  <a:schemeClr val="bg1"/>
                </a:solidFill>
              </a:rPr>
              <a:t>CHALLENGES AND RESOLUTIONS</a:t>
            </a:r>
            <a:endParaRPr lang="en-US" sz="4800" dirty="0">
              <a:solidFill>
                <a:schemeClr val="bg1"/>
              </a:solidFill>
              <a:latin typeface="Rockwell" panose="02060603020205020403" pitchFamily="18" charset="0"/>
            </a:endParaRPr>
          </a:p>
        </p:txBody>
      </p:sp>
      <p:sp>
        <p:nvSpPr>
          <p:cNvPr id="4" name="Content Placeholder 3">
            <a:extLst>
              <a:ext uri="{FF2B5EF4-FFF2-40B4-BE49-F238E27FC236}">
                <a16:creationId xmlns:a16="http://schemas.microsoft.com/office/drawing/2014/main" id="{A6232030-2C56-B0E4-85AC-21A281564757}"/>
              </a:ext>
            </a:extLst>
          </p:cNvPr>
          <p:cNvSpPr>
            <a:spLocks noGrp="1"/>
          </p:cNvSpPr>
          <p:nvPr>
            <p:ph idx="1"/>
          </p:nvPr>
        </p:nvSpPr>
        <p:spPr>
          <a:xfrm>
            <a:off x="1141413" y="1175657"/>
            <a:ext cx="9905999" cy="5430416"/>
          </a:xfrm>
        </p:spPr>
        <p:txBody>
          <a:bodyPr>
            <a:normAutofit lnSpcReduction="10000"/>
          </a:bodyPr>
          <a:lstStyle/>
          <a:p>
            <a:pPr marL="0" indent="0">
              <a:buNone/>
            </a:pPr>
            <a:r>
              <a:rPr lang="en-US" dirty="0"/>
              <a:t>4. </a:t>
            </a:r>
            <a:r>
              <a:rPr lang="en-US" b="1" i="1" dirty="0">
                <a:solidFill>
                  <a:schemeClr val="bg1"/>
                </a:solidFill>
              </a:rPr>
              <a:t>Power Consumption</a:t>
            </a:r>
          </a:p>
          <a:p>
            <a:pPr marL="0" indent="0">
              <a:buNone/>
            </a:pPr>
            <a:r>
              <a:rPr lang="en-US" dirty="0"/>
              <a:t>   </a:t>
            </a:r>
            <a:r>
              <a:rPr lang="en-US" b="1" dirty="0">
                <a:solidFill>
                  <a:schemeClr val="bg1"/>
                </a:solidFill>
              </a:rPr>
              <a:t>Resolution: </a:t>
            </a:r>
            <a:r>
              <a:rPr lang="en-US" dirty="0"/>
              <a:t>Design for energy efficiency and use renewable energy sources such as solar panels.</a:t>
            </a:r>
          </a:p>
          <a:p>
            <a:pPr marL="0" indent="0">
              <a:buNone/>
            </a:pPr>
            <a:endParaRPr lang="en-US" dirty="0"/>
          </a:p>
          <a:p>
            <a:pPr marL="0" indent="0">
              <a:buNone/>
            </a:pPr>
            <a:r>
              <a:rPr lang="en-US" dirty="0"/>
              <a:t>5. </a:t>
            </a:r>
            <a:r>
              <a:rPr lang="en-US" b="1" i="1" dirty="0">
                <a:solidFill>
                  <a:schemeClr val="bg1"/>
                </a:solidFill>
              </a:rPr>
              <a:t>Data Security and Privacy</a:t>
            </a:r>
          </a:p>
          <a:p>
            <a:pPr marL="0" indent="0">
              <a:buNone/>
            </a:pPr>
            <a:r>
              <a:rPr lang="en-US" dirty="0"/>
              <a:t>   </a:t>
            </a:r>
            <a:r>
              <a:rPr lang="en-US" b="1" dirty="0">
                <a:solidFill>
                  <a:schemeClr val="bg1"/>
                </a:solidFill>
              </a:rPr>
              <a:t>Resolution: </a:t>
            </a:r>
            <a:r>
              <a:rPr lang="en-US" dirty="0"/>
              <a:t>Apply encryption for data transmission and enforce strong access control measures.</a:t>
            </a:r>
          </a:p>
          <a:p>
            <a:pPr marL="0" indent="0">
              <a:buNone/>
            </a:pPr>
            <a:endParaRPr lang="en-US" dirty="0"/>
          </a:p>
          <a:p>
            <a:pPr marL="0" indent="0">
              <a:buNone/>
            </a:pPr>
            <a:r>
              <a:rPr lang="en-US" dirty="0"/>
              <a:t>6. </a:t>
            </a:r>
            <a:r>
              <a:rPr lang="en-US" b="1" i="1" dirty="0">
                <a:solidFill>
                  <a:schemeClr val="bg1"/>
                </a:solidFill>
              </a:rPr>
              <a:t>User Training and Adoption</a:t>
            </a:r>
          </a:p>
          <a:p>
            <a:pPr marL="0" indent="0">
              <a:buNone/>
            </a:pPr>
            <a:r>
              <a:rPr lang="en-US" dirty="0"/>
              <a:t>   </a:t>
            </a:r>
            <a:r>
              <a:rPr lang="en-US" b="1" dirty="0">
                <a:solidFill>
                  <a:schemeClr val="bg1"/>
                </a:solidFill>
              </a:rPr>
              <a:t>Resolution: </a:t>
            </a:r>
            <a:r>
              <a:rPr lang="en-US" dirty="0"/>
              <a:t>Create user-friendly interfaces and provide comprehensive training and support for effective system use.</a:t>
            </a:r>
            <a:endParaRPr lang="en-IN" dirty="0"/>
          </a:p>
          <a:p>
            <a:pPr marL="0" indent="0">
              <a:buNone/>
            </a:pPr>
            <a:endParaRPr lang="en-US" dirty="0"/>
          </a:p>
        </p:txBody>
      </p:sp>
    </p:spTree>
    <p:extLst>
      <p:ext uri="{BB962C8B-B14F-4D97-AF65-F5344CB8AC3E}">
        <p14:creationId xmlns:p14="http://schemas.microsoft.com/office/powerpoint/2010/main" val="1225391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57437" y="198640"/>
            <a:ext cx="9905998" cy="1163629"/>
          </a:xfrm>
        </p:spPr>
        <p:txBody>
          <a:bodyPr>
            <a:normAutofit/>
          </a:bodyPr>
          <a:lstStyle/>
          <a:p>
            <a:pPr algn="ctr"/>
            <a:r>
              <a:rPr lang="en-US" sz="4400" dirty="0">
                <a:solidFill>
                  <a:schemeClr val="bg1"/>
                </a:solidFill>
                <a:latin typeface="Rockwell" panose="02060603020205020403" pitchFamily="18" charset="0"/>
              </a:rPr>
              <a:t>ABSTRACT</a:t>
            </a:r>
          </a:p>
        </p:txBody>
      </p:sp>
      <p:sp>
        <p:nvSpPr>
          <p:cNvPr id="5" name="Content Placeholder 4">
            <a:extLst>
              <a:ext uri="{FF2B5EF4-FFF2-40B4-BE49-F238E27FC236}">
                <a16:creationId xmlns:a16="http://schemas.microsoft.com/office/drawing/2014/main" id="{E513BFB3-61AB-D16A-B40C-91809BC01324}"/>
              </a:ext>
            </a:extLst>
          </p:cNvPr>
          <p:cNvSpPr>
            <a:spLocks noGrp="1"/>
          </p:cNvSpPr>
          <p:nvPr>
            <p:ph idx="1"/>
          </p:nvPr>
        </p:nvSpPr>
        <p:spPr>
          <a:xfrm>
            <a:off x="1057436" y="780454"/>
            <a:ext cx="9905999" cy="5467248"/>
          </a:xfrm>
        </p:spPr>
        <p:txBody>
          <a:bodyPr>
            <a:normAutofit fontScale="77500" lnSpcReduction="20000"/>
          </a:bodyPr>
          <a:lstStyle/>
          <a:p>
            <a:pPr marL="0" indent="0">
              <a:lnSpc>
                <a:spcPct val="107000"/>
              </a:lnSpc>
              <a:buNone/>
            </a:pPr>
            <a:endParaRPr lang="en-IN" sz="3000" kern="100" dirty="0">
              <a:solidFill>
                <a:srgbClr val="000000"/>
              </a:solidFill>
              <a:effectLst/>
              <a:latin typeface="Calibri" panose="020F0502020204030204" pitchFamily="34" charset="0"/>
              <a:ea typeface="Calibri" panose="020F0502020204030204" pitchFamily="34" charset="0"/>
            </a:endParaRPr>
          </a:p>
          <a:p>
            <a:pPr marL="8890" marR="691515">
              <a:lnSpc>
                <a:spcPct val="114000"/>
              </a:lnSpc>
              <a:spcAft>
                <a:spcPts val="870"/>
              </a:spcAft>
            </a:pPr>
            <a:r>
              <a:rPr lang="en-IN" sz="2600" kern="100" dirty="0">
                <a:effectLst/>
                <a:ea typeface="Calibri" panose="020F0502020204030204" pitchFamily="34" charset="0"/>
              </a:rPr>
              <a:t>The IoT-Based Smart Soil Nutrition Monitoring System project aims to increase and enhance agriculture by integrating the Smart Sensor System with the Blynk web console.</a:t>
            </a:r>
          </a:p>
          <a:p>
            <a:pPr marL="8890" marR="691515">
              <a:lnSpc>
                <a:spcPct val="114000"/>
              </a:lnSpc>
              <a:spcAft>
                <a:spcPts val="870"/>
              </a:spcAft>
            </a:pPr>
            <a:r>
              <a:rPr lang="en-IN" sz="2600" kern="100" dirty="0">
                <a:effectLst/>
                <a:ea typeface="Calibri" panose="020F0502020204030204" pitchFamily="34" charset="0"/>
              </a:rPr>
              <a:t> With the help of smart agriculture monitoring we can collect important data about the </a:t>
            </a:r>
            <a:r>
              <a:rPr lang="en-IN" sz="2600" kern="100" dirty="0" err="1">
                <a:effectLst/>
                <a:ea typeface="Calibri" panose="020F0502020204030204" pitchFamily="34" charset="0"/>
              </a:rPr>
              <a:t>behavior</a:t>
            </a:r>
            <a:r>
              <a:rPr lang="en-IN" sz="2600" kern="100" dirty="0">
                <a:effectLst/>
                <a:ea typeface="Calibri" panose="020F0502020204030204" pitchFamily="34" charset="0"/>
              </a:rPr>
              <a:t> of Crops in the field. With the help of this smart monitoring we can find out and observed the </a:t>
            </a:r>
            <a:r>
              <a:rPr lang="en-IN" sz="2600" kern="100" dirty="0" err="1">
                <a:effectLst/>
                <a:ea typeface="Calibri" panose="020F0502020204030204" pitchFamily="34" charset="0"/>
              </a:rPr>
              <a:t>behavior</a:t>
            </a:r>
            <a:r>
              <a:rPr lang="en-IN" sz="2600" kern="100" dirty="0">
                <a:effectLst/>
                <a:ea typeface="Calibri" panose="020F0502020204030204" pitchFamily="34" charset="0"/>
              </a:rPr>
              <a:t> of plants.</a:t>
            </a:r>
          </a:p>
          <a:p>
            <a:pPr marL="8890" marR="691515">
              <a:lnSpc>
                <a:spcPct val="114000"/>
              </a:lnSpc>
              <a:spcAft>
                <a:spcPts val="870"/>
              </a:spcAft>
            </a:pPr>
            <a:r>
              <a:rPr lang="en-IN" sz="2600" kern="100" dirty="0">
                <a:effectLst/>
                <a:ea typeface="Calibri" panose="020F0502020204030204" pitchFamily="34" charset="0"/>
              </a:rPr>
              <a:t> After Collecting data, data could be send on IoT platform. The project follows a systematic approach, including requirement analysis, system design, implementation, testing, and deployment.</a:t>
            </a:r>
          </a:p>
          <a:p>
            <a:pPr marL="8890" marR="691515">
              <a:lnSpc>
                <a:spcPct val="114000"/>
              </a:lnSpc>
              <a:spcAft>
                <a:spcPts val="870"/>
              </a:spcAft>
            </a:pPr>
            <a:r>
              <a:rPr lang="en-IN" sz="2600" kern="100" dirty="0">
                <a:effectLst/>
                <a:ea typeface="Calibri" panose="020F0502020204030204" pitchFamily="34" charset="0"/>
              </a:rPr>
              <a:t> Challenges such as integration complexity and software compatibility were addressed through collaboration and iterative development. </a:t>
            </a:r>
          </a:p>
          <a:p>
            <a:pPr marL="8890" marR="691515">
              <a:lnSpc>
                <a:spcPct val="114000"/>
              </a:lnSpc>
              <a:spcAft>
                <a:spcPts val="870"/>
              </a:spcAft>
            </a:pPr>
            <a:r>
              <a:rPr lang="en-IN" sz="2600" kern="100" dirty="0">
                <a:effectLst/>
                <a:ea typeface="Calibri" panose="020F0502020204030204" pitchFamily="34" charset="0"/>
              </a:rPr>
              <a:t>Initial results show promising outcomes in terms of remote monitoring and control capabilities, with the system successfully integrating with the Blynk platform. </a:t>
            </a:r>
          </a:p>
          <a:p>
            <a:endParaRPr lang="en-IN" dirty="0"/>
          </a:p>
        </p:txBody>
      </p:sp>
    </p:spTree>
    <p:extLst>
      <p:ext uri="{BB962C8B-B14F-4D97-AF65-F5344CB8AC3E}">
        <p14:creationId xmlns:p14="http://schemas.microsoft.com/office/powerpoint/2010/main" val="3253689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57419" y="139959"/>
            <a:ext cx="10633821" cy="1035698"/>
          </a:xfrm>
        </p:spPr>
        <p:txBody>
          <a:bodyPr>
            <a:normAutofit/>
          </a:bodyPr>
          <a:lstStyle/>
          <a:p>
            <a:pPr algn="ctr"/>
            <a:r>
              <a:rPr lang="en-IN" sz="6000" dirty="0">
                <a:solidFill>
                  <a:schemeClr val="bg1"/>
                </a:solidFill>
              </a:rPr>
              <a:t>CONCLUSIONS</a:t>
            </a:r>
            <a:endParaRPr lang="en-US" sz="4800" dirty="0">
              <a:solidFill>
                <a:schemeClr val="bg1"/>
              </a:solidFill>
              <a:latin typeface="Rockwell" panose="02060603020205020403" pitchFamily="18" charset="0"/>
            </a:endParaRPr>
          </a:p>
        </p:txBody>
      </p:sp>
      <p:sp>
        <p:nvSpPr>
          <p:cNvPr id="4" name="Content Placeholder 3">
            <a:extLst>
              <a:ext uri="{FF2B5EF4-FFF2-40B4-BE49-F238E27FC236}">
                <a16:creationId xmlns:a16="http://schemas.microsoft.com/office/drawing/2014/main" id="{A6232030-2C56-B0E4-85AC-21A281564757}"/>
              </a:ext>
            </a:extLst>
          </p:cNvPr>
          <p:cNvSpPr>
            <a:spLocks noGrp="1"/>
          </p:cNvSpPr>
          <p:nvPr>
            <p:ph idx="1"/>
          </p:nvPr>
        </p:nvSpPr>
        <p:spPr>
          <a:xfrm>
            <a:off x="1141413" y="1175657"/>
            <a:ext cx="9905999" cy="5430416"/>
          </a:xfrm>
        </p:spPr>
        <p:txBody>
          <a:bodyPr>
            <a:normAutofit fontScale="92500" lnSpcReduction="10000"/>
          </a:bodyPr>
          <a:lstStyle/>
          <a:p>
            <a:pPr marL="62865" marR="76835" indent="-285750">
              <a:lnSpc>
                <a:spcPct val="150000"/>
              </a:lnSpc>
              <a:spcAft>
                <a:spcPts val="800"/>
              </a:spcAft>
              <a:buFont typeface="Wingdings" panose="05000000000000000000" pitchFamily="2" charset="2"/>
              <a:buChar char="v"/>
            </a:pPr>
            <a:r>
              <a:rPr lang="en-IN" sz="1800" kern="100" dirty="0">
                <a:effectLst/>
                <a:ea typeface="Calibri" panose="020F0502020204030204" pitchFamily="34" charset="0"/>
              </a:rPr>
              <a:t>In conclusion, the IoT-based smart agriculture monitoring system offers a practical and effective solution for farmers to monitor and optimize the growth of their crops. </a:t>
            </a:r>
          </a:p>
          <a:p>
            <a:pPr marL="62865" marR="76835" indent="-285750">
              <a:lnSpc>
                <a:spcPct val="150000"/>
              </a:lnSpc>
              <a:spcAft>
                <a:spcPts val="800"/>
              </a:spcAft>
              <a:buFont typeface="Wingdings" panose="05000000000000000000" pitchFamily="2" charset="2"/>
              <a:buChar char="v"/>
            </a:pPr>
            <a:r>
              <a:rPr lang="en-IN" sz="1800" kern="100" dirty="0">
                <a:effectLst/>
                <a:ea typeface="Calibri" panose="020F0502020204030204" pitchFamily="34" charset="0"/>
              </a:rPr>
              <a:t>By collecting and </a:t>
            </a:r>
            <a:r>
              <a:rPr lang="en-IN" sz="1800" kern="100" dirty="0" err="1">
                <a:effectLst/>
                <a:ea typeface="Calibri" panose="020F0502020204030204" pitchFamily="34" charset="0"/>
              </a:rPr>
              <a:t>analyzing</a:t>
            </a:r>
            <a:r>
              <a:rPr lang="en-IN" sz="1800" kern="100" dirty="0">
                <a:effectLst/>
                <a:ea typeface="Calibri" panose="020F0502020204030204" pitchFamily="34" charset="0"/>
              </a:rPr>
              <a:t> data on various environmental factors such as temperature, humidity, soil moisture, and light intensity, the system provides farmers with valuable insights into the health and growth of their crops. </a:t>
            </a:r>
          </a:p>
          <a:p>
            <a:pPr marL="62865" marR="76835" indent="-285750">
              <a:lnSpc>
                <a:spcPct val="150000"/>
              </a:lnSpc>
              <a:spcAft>
                <a:spcPts val="800"/>
              </a:spcAft>
              <a:buFont typeface="Wingdings" panose="05000000000000000000" pitchFamily="2" charset="2"/>
              <a:buChar char="v"/>
            </a:pPr>
            <a:r>
              <a:rPr lang="en-IN" sz="1800" kern="100" dirty="0">
                <a:effectLst/>
                <a:ea typeface="Calibri" panose="020F0502020204030204" pitchFamily="34" charset="0"/>
              </a:rPr>
              <a:t> Through the use of sensors, the system can detect potential problems such as pests, diseases, and nutrient deficiencies, allowing farmers to take prompt action to prevent or mitigate these issues. The system also enables farmers to automate various tasks such as irrigation and fertilization, saving time and resources while improving crop yields.</a:t>
            </a:r>
          </a:p>
          <a:p>
            <a:pPr marL="62865" marR="76835" indent="-285750">
              <a:lnSpc>
                <a:spcPct val="150000"/>
              </a:lnSpc>
              <a:spcAft>
                <a:spcPts val="800"/>
              </a:spcAft>
              <a:buFont typeface="Wingdings" panose="05000000000000000000" pitchFamily="2" charset="2"/>
              <a:buChar char="v"/>
            </a:pPr>
            <a:r>
              <a:rPr lang="en-IN" sz="1800" kern="100" dirty="0">
                <a:effectLst/>
                <a:ea typeface="Calibri" panose="020F0502020204030204" pitchFamily="34" charset="0"/>
              </a:rPr>
              <a:t>For example, integrating artificial intelligence and machine learning algorithms could improve the accuracy of data analysis and prediction of crop growth and yield. Additionally, incorporating drone technology for aerial monitoring of crops could provide even more detailed insights into crop health and growth. </a:t>
            </a:r>
          </a:p>
          <a:p>
            <a:pPr marL="0" indent="0">
              <a:buNone/>
            </a:pPr>
            <a:endParaRPr lang="en-US" dirty="0"/>
          </a:p>
        </p:txBody>
      </p:sp>
    </p:spTree>
    <p:extLst>
      <p:ext uri="{BB962C8B-B14F-4D97-AF65-F5344CB8AC3E}">
        <p14:creationId xmlns:p14="http://schemas.microsoft.com/office/powerpoint/2010/main" val="2604075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57419" y="139959"/>
            <a:ext cx="10633821" cy="1035698"/>
          </a:xfrm>
        </p:spPr>
        <p:txBody>
          <a:bodyPr>
            <a:normAutofit/>
          </a:bodyPr>
          <a:lstStyle/>
          <a:p>
            <a:pPr algn="ctr"/>
            <a:r>
              <a:rPr lang="en-US" sz="4800" dirty="0">
                <a:solidFill>
                  <a:schemeClr val="bg1"/>
                </a:solidFill>
                <a:latin typeface="Rockwell" panose="02060603020205020403" pitchFamily="18" charset="0"/>
              </a:rPr>
              <a:t> </a:t>
            </a:r>
          </a:p>
        </p:txBody>
      </p:sp>
      <p:sp>
        <p:nvSpPr>
          <p:cNvPr id="4" name="Content Placeholder 3">
            <a:extLst>
              <a:ext uri="{FF2B5EF4-FFF2-40B4-BE49-F238E27FC236}">
                <a16:creationId xmlns:a16="http://schemas.microsoft.com/office/drawing/2014/main" id="{A6232030-2C56-B0E4-85AC-21A281564757}"/>
              </a:ext>
            </a:extLst>
          </p:cNvPr>
          <p:cNvSpPr>
            <a:spLocks noGrp="1"/>
          </p:cNvSpPr>
          <p:nvPr>
            <p:ph idx="1"/>
          </p:nvPr>
        </p:nvSpPr>
        <p:spPr>
          <a:xfrm>
            <a:off x="1031016" y="1936102"/>
            <a:ext cx="10129967" cy="2985796"/>
          </a:xfrm>
        </p:spPr>
        <p:txBody>
          <a:bodyPr>
            <a:normAutofit/>
          </a:bodyPr>
          <a:lstStyle/>
          <a:p>
            <a:pPr marL="0" indent="0" algn="ctr">
              <a:buNone/>
            </a:pPr>
            <a:r>
              <a:rPr lang="en-US" sz="9600" dirty="0">
                <a:solidFill>
                  <a:schemeClr val="bg1"/>
                </a:solidFill>
              </a:rPr>
              <a:t>THANK YOU</a:t>
            </a:r>
          </a:p>
        </p:txBody>
      </p:sp>
    </p:spTree>
    <p:extLst>
      <p:ext uri="{BB962C8B-B14F-4D97-AF65-F5344CB8AC3E}">
        <p14:creationId xmlns:p14="http://schemas.microsoft.com/office/powerpoint/2010/main" val="3000378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2" y="-116300"/>
            <a:ext cx="9905998" cy="1478570"/>
          </a:xfrm>
        </p:spPr>
        <p:txBody>
          <a:bodyPr>
            <a:normAutofit/>
          </a:bodyPr>
          <a:lstStyle/>
          <a:p>
            <a:pPr algn="ctr"/>
            <a:r>
              <a:rPr lang="en-IN" sz="4400" dirty="0">
                <a:solidFill>
                  <a:schemeClr val="bg1"/>
                </a:solidFill>
              </a:rPr>
              <a:t>PROJECT OBJECTIVE</a:t>
            </a:r>
            <a:endParaRPr lang="en-US" sz="4400" dirty="0">
              <a:solidFill>
                <a:schemeClr val="bg1"/>
              </a:solidFill>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1" y="1007706"/>
            <a:ext cx="9905999" cy="5850294"/>
          </a:xfrm>
        </p:spPr>
        <p:txBody>
          <a:bodyPr>
            <a:normAutofit fontScale="55000" lnSpcReduction="20000"/>
          </a:bodyPr>
          <a:lstStyle/>
          <a:p>
            <a:pPr marL="234315" marR="291465" indent="-457200">
              <a:lnSpc>
                <a:spcPct val="200000"/>
              </a:lnSpc>
              <a:spcAft>
                <a:spcPts val="780"/>
              </a:spcAft>
              <a:buFont typeface="Wingdings" panose="05000000000000000000" pitchFamily="2" charset="2"/>
              <a:buChar char="v"/>
            </a:pPr>
            <a:r>
              <a:rPr lang="en-IN" sz="3200" kern="100" dirty="0">
                <a:effectLst/>
                <a:ea typeface="Calibri" panose="020F0502020204030204" pitchFamily="34" charset="0"/>
              </a:rPr>
              <a:t>The specific objectives of an IoT based smart agriculture monitoring system may include: </a:t>
            </a:r>
            <a:endParaRPr lang="en-IN" sz="3200" kern="100" dirty="0">
              <a:ea typeface="Segoe UI Symbol" panose="020B0502040204020203" pitchFamily="34" charset="0"/>
            </a:endParaRPr>
          </a:p>
          <a:p>
            <a:pPr marL="234315" marR="291465" indent="-457200">
              <a:lnSpc>
                <a:spcPct val="200000"/>
              </a:lnSpc>
              <a:spcAft>
                <a:spcPts val="780"/>
              </a:spcAft>
              <a:buFont typeface="Wingdings" panose="05000000000000000000" pitchFamily="2" charset="2"/>
              <a:buChar char="v"/>
            </a:pPr>
            <a:r>
              <a:rPr lang="en-IN" sz="3200" kern="100" dirty="0">
                <a:effectLst/>
                <a:ea typeface="Calibri" panose="020F0502020204030204" pitchFamily="34" charset="0"/>
              </a:rPr>
              <a:t> To decrease the amount of manual </a:t>
            </a:r>
            <a:r>
              <a:rPr lang="en-IN" sz="3200" kern="100" dirty="0" err="1">
                <a:effectLst/>
                <a:ea typeface="Calibri" panose="020F0502020204030204" pitchFamily="34" charset="0"/>
              </a:rPr>
              <a:t>labor</a:t>
            </a:r>
            <a:r>
              <a:rPr lang="en-IN" sz="3200" kern="100" dirty="0">
                <a:effectLst/>
                <a:ea typeface="Calibri" panose="020F0502020204030204" pitchFamily="34" charset="0"/>
              </a:rPr>
              <a:t>. </a:t>
            </a:r>
          </a:p>
          <a:p>
            <a:pPr marL="234315" marR="291465" indent="-457200">
              <a:lnSpc>
                <a:spcPct val="200000"/>
              </a:lnSpc>
              <a:spcAft>
                <a:spcPts val="780"/>
              </a:spcAft>
              <a:buFont typeface="Wingdings" panose="05000000000000000000" pitchFamily="2" charset="2"/>
              <a:buChar char="v"/>
            </a:pPr>
            <a:r>
              <a:rPr lang="en-IN" sz="3200" u="none" strike="noStrike" kern="100" dirty="0">
                <a:effectLst/>
                <a:uFill>
                  <a:solidFill>
                    <a:srgbClr val="000000"/>
                  </a:solidFill>
                </a:uFill>
                <a:ea typeface="Calibri" panose="020F0502020204030204" pitchFamily="34" charset="0"/>
                <a:cs typeface="Calibri" panose="020F0502020204030204" pitchFamily="34" charset="0"/>
              </a:rPr>
              <a:t>To Developing an integrated system of sensors and actuators that can collect and transmit real-time data about soil moisture, temperature, light intensity, air quality, and other relevant factors. </a:t>
            </a:r>
          </a:p>
          <a:p>
            <a:pPr marL="234315" marR="291465" indent="-457200">
              <a:lnSpc>
                <a:spcPct val="200000"/>
              </a:lnSpc>
              <a:spcAft>
                <a:spcPts val="780"/>
              </a:spcAft>
              <a:buFont typeface="Wingdings" panose="05000000000000000000" pitchFamily="2" charset="2"/>
              <a:buChar char="v"/>
            </a:pPr>
            <a:r>
              <a:rPr lang="en-IN" sz="3200" u="none" strike="noStrike" kern="100" dirty="0">
                <a:effectLst/>
                <a:uFill>
                  <a:solidFill>
                    <a:srgbClr val="000000"/>
                  </a:solidFill>
                </a:uFill>
                <a:ea typeface="Calibri" panose="020F0502020204030204" pitchFamily="34" charset="0"/>
                <a:cs typeface="Calibri" panose="020F0502020204030204" pitchFamily="34" charset="0"/>
              </a:rPr>
              <a:t>To take the update about the crop </a:t>
            </a:r>
            <a:r>
              <a:rPr lang="en-IN" sz="3200" u="none" strike="noStrike" kern="100" dirty="0" err="1">
                <a:effectLst/>
                <a:uFill>
                  <a:solidFill>
                    <a:srgbClr val="000000"/>
                  </a:solidFill>
                </a:uFill>
                <a:ea typeface="Calibri" panose="020F0502020204030204" pitchFamily="34" charset="0"/>
                <a:cs typeface="Calibri" panose="020F0502020204030204" pitchFamily="34" charset="0"/>
              </a:rPr>
              <a:t>behavior</a:t>
            </a:r>
            <a:r>
              <a:rPr lang="en-IN" sz="3200" u="none" strike="noStrike" kern="100" dirty="0">
                <a:effectLst/>
                <a:uFill>
                  <a:solidFill>
                    <a:srgbClr val="000000"/>
                  </a:solidFill>
                </a:uFill>
                <a:ea typeface="Calibri" panose="020F0502020204030204" pitchFamily="34" charset="0"/>
                <a:cs typeface="Calibri" panose="020F0502020204030204" pitchFamily="34" charset="0"/>
              </a:rPr>
              <a:t> from anywhere when climate suddenly vary. </a:t>
            </a:r>
          </a:p>
          <a:p>
            <a:pPr marL="234315" marR="291465" indent="-457200">
              <a:lnSpc>
                <a:spcPct val="200000"/>
              </a:lnSpc>
              <a:spcAft>
                <a:spcPts val="780"/>
              </a:spcAft>
              <a:buFont typeface="Wingdings" panose="05000000000000000000" pitchFamily="2" charset="2"/>
              <a:buChar char="v"/>
            </a:pPr>
            <a:r>
              <a:rPr lang="en-IN" sz="3200" u="none" strike="noStrike" kern="100" dirty="0">
                <a:effectLst/>
                <a:uFill>
                  <a:solidFill>
                    <a:srgbClr val="000000"/>
                  </a:solidFill>
                </a:uFill>
                <a:ea typeface="Calibri" panose="020F0502020204030204" pitchFamily="34" charset="0"/>
                <a:cs typeface="Calibri" panose="020F0502020204030204" pitchFamily="34" charset="0"/>
              </a:rPr>
              <a:t>To take action against toxic gases though fertilizers and antioxidant. </a:t>
            </a:r>
          </a:p>
          <a:p>
            <a:pPr marL="234315" marR="291465" indent="-457200">
              <a:lnSpc>
                <a:spcPct val="200000"/>
              </a:lnSpc>
              <a:spcAft>
                <a:spcPts val="780"/>
              </a:spcAft>
              <a:buFont typeface="Wingdings" panose="05000000000000000000" pitchFamily="2" charset="2"/>
              <a:buChar char="v"/>
            </a:pPr>
            <a:r>
              <a:rPr lang="en-IN" sz="3200" u="none" strike="noStrike" kern="100" dirty="0">
                <a:effectLst/>
                <a:uFill>
                  <a:solidFill>
                    <a:srgbClr val="000000"/>
                  </a:solidFill>
                </a:uFill>
                <a:ea typeface="Calibri" panose="020F0502020204030204" pitchFamily="34" charset="0"/>
                <a:cs typeface="Calibri" panose="020F0502020204030204" pitchFamily="34" charset="0"/>
              </a:rPr>
              <a:t>To Lowering costs by reducing waste and improving efficiency in crop management.  </a:t>
            </a:r>
          </a:p>
          <a:p>
            <a:pPr marL="234315" marR="291465" indent="-457200">
              <a:lnSpc>
                <a:spcPct val="200000"/>
              </a:lnSpc>
              <a:spcAft>
                <a:spcPts val="780"/>
              </a:spcAft>
              <a:buFont typeface="Wingdings" panose="05000000000000000000" pitchFamily="2" charset="2"/>
              <a:buChar char="v"/>
            </a:pPr>
            <a:r>
              <a:rPr lang="en-IN" sz="3200" u="none" strike="noStrike" kern="100" dirty="0">
                <a:effectLst/>
                <a:uFill>
                  <a:solidFill>
                    <a:srgbClr val="000000"/>
                  </a:solidFill>
                </a:uFill>
                <a:ea typeface="Calibri" panose="020F0502020204030204" pitchFamily="34" charset="0"/>
                <a:cs typeface="Calibri" panose="020F0502020204030204" pitchFamily="34" charset="0"/>
              </a:rPr>
              <a:t>To monitor the Temperature and Humidity level of the crops in the field. </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2" y="-116300"/>
            <a:ext cx="9905998" cy="1478570"/>
          </a:xfrm>
        </p:spPr>
        <p:txBody>
          <a:bodyPr>
            <a:normAutofit/>
          </a:bodyPr>
          <a:lstStyle/>
          <a:p>
            <a:pPr algn="ctr"/>
            <a:r>
              <a:rPr lang="en-IN" sz="4400" dirty="0">
                <a:solidFill>
                  <a:schemeClr val="bg1"/>
                </a:solidFill>
              </a:rPr>
              <a:t>SCOPE OF THE PROJECT</a:t>
            </a:r>
            <a:endParaRPr lang="en-US" sz="4400" dirty="0">
              <a:solidFill>
                <a:schemeClr val="bg1"/>
              </a:solidFill>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1" y="1007706"/>
            <a:ext cx="9905999" cy="5850294"/>
          </a:xfrm>
        </p:spPr>
        <p:txBody>
          <a:bodyPr>
            <a:normAutofit fontScale="92500"/>
          </a:bodyPr>
          <a:lstStyle/>
          <a:p>
            <a:pPr marL="0" marR="76835" indent="0">
              <a:lnSpc>
                <a:spcPct val="200000"/>
              </a:lnSpc>
              <a:spcAft>
                <a:spcPts val="800"/>
              </a:spcAft>
              <a:buNone/>
            </a:pPr>
            <a:r>
              <a:rPr lang="en-IN" sz="1800" kern="100" dirty="0">
                <a:effectLst/>
                <a:ea typeface="Calibri" panose="020F0502020204030204" pitchFamily="34" charset="0"/>
              </a:rPr>
              <a:t>Some potential areas of scope for an IoT Based Smart Agriculture Monitoring System project could include:  </a:t>
            </a:r>
          </a:p>
          <a:p>
            <a:pPr marL="62865" marR="76835" indent="-285750">
              <a:lnSpc>
                <a:spcPct val="200000"/>
              </a:lnSpc>
              <a:spcAft>
                <a:spcPts val="800"/>
              </a:spcAft>
              <a:buFont typeface="Wingdings" panose="05000000000000000000" pitchFamily="2" charset="2"/>
              <a:buChar char="Ø"/>
            </a:pPr>
            <a:r>
              <a:rPr lang="en-IN" sz="1800" u="none" strike="noStrike" kern="100" dirty="0">
                <a:effectLst/>
                <a:uFill>
                  <a:solidFill>
                    <a:srgbClr val="000000"/>
                  </a:solidFill>
                </a:uFill>
                <a:ea typeface="Calibri" panose="020F0502020204030204" pitchFamily="34" charset="0"/>
                <a:cs typeface="Calibri" panose="020F0502020204030204" pitchFamily="34" charset="0"/>
              </a:rPr>
              <a:t>With the help of sensors, the </a:t>
            </a:r>
            <a:r>
              <a:rPr lang="en-IN" sz="1800" u="none" strike="noStrike" kern="100" dirty="0" err="1">
                <a:effectLst/>
                <a:uFill>
                  <a:solidFill>
                    <a:srgbClr val="000000"/>
                  </a:solidFill>
                </a:uFill>
                <a:ea typeface="Calibri" panose="020F0502020204030204" pitchFamily="34" charset="0"/>
                <a:cs typeface="Calibri" panose="020F0502020204030204" pitchFamily="34" charset="0"/>
              </a:rPr>
              <a:t>labor</a:t>
            </a:r>
            <a:r>
              <a:rPr lang="en-IN" sz="1800" u="none" strike="noStrike" kern="100" dirty="0">
                <a:effectLst/>
                <a:uFill>
                  <a:solidFill>
                    <a:srgbClr val="000000"/>
                  </a:solidFill>
                </a:uFill>
                <a:ea typeface="Calibri" panose="020F0502020204030204" pitchFamily="34" charset="0"/>
                <a:cs typeface="Calibri" panose="020F0502020204030204" pitchFamily="34" charset="0"/>
              </a:rPr>
              <a:t> need will decrease.  </a:t>
            </a:r>
          </a:p>
          <a:p>
            <a:pPr marL="62865" marR="76835" indent="-285750">
              <a:lnSpc>
                <a:spcPct val="200000"/>
              </a:lnSpc>
              <a:spcAft>
                <a:spcPts val="800"/>
              </a:spcAft>
              <a:buFont typeface="Wingdings" panose="05000000000000000000" pitchFamily="2" charset="2"/>
              <a:buChar char="Ø"/>
            </a:pPr>
            <a:r>
              <a:rPr lang="en-IN" sz="1800" u="none" strike="noStrike" kern="100" dirty="0">
                <a:effectLst/>
                <a:uFill>
                  <a:solidFill>
                    <a:srgbClr val="000000"/>
                  </a:solidFill>
                </a:uFill>
                <a:ea typeface="Calibri" panose="020F0502020204030204" pitchFamily="34" charset="0"/>
                <a:cs typeface="Calibri" panose="020F0502020204030204" pitchFamily="34" charset="0"/>
              </a:rPr>
              <a:t>The sensor allows precisely measure the moisture level of soil.  </a:t>
            </a:r>
          </a:p>
          <a:p>
            <a:pPr marL="62865" marR="76835" indent="-285750">
              <a:lnSpc>
                <a:spcPct val="200000"/>
              </a:lnSpc>
              <a:spcAft>
                <a:spcPts val="800"/>
              </a:spcAft>
              <a:buFont typeface="Wingdings" panose="05000000000000000000" pitchFamily="2" charset="2"/>
              <a:buChar char="Ø"/>
            </a:pPr>
            <a:r>
              <a:rPr lang="en-IN" sz="1800" u="none" strike="noStrike" kern="100" dirty="0">
                <a:effectLst/>
                <a:uFill>
                  <a:solidFill>
                    <a:srgbClr val="000000"/>
                  </a:solidFill>
                </a:uFill>
                <a:ea typeface="Calibri" panose="020F0502020204030204" pitchFamily="34" charset="0"/>
                <a:cs typeface="Calibri" panose="020F0502020204030204" pitchFamily="34" charset="0"/>
              </a:rPr>
              <a:t>The gas sensor will detect different toxic gases. With the help of gas sensor farmers and </a:t>
            </a:r>
            <a:r>
              <a:rPr lang="en-IN" sz="1800" u="none" strike="noStrike" kern="100" dirty="0" err="1">
                <a:effectLst/>
                <a:uFill>
                  <a:solidFill>
                    <a:srgbClr val="000000"/>
                  </a:solidFill>
                </a:uFill>
                <a:ea typeface="Calibri" panose="020F0502020204030204" pitchFamily="34" charset="0"/>
                <a:cs typeface="Calibri" panose="020F0502020204030204" pitchFamily="34" charset="0"/>
              </a:rPr>
              <a:t>labors</a:t>
            </a:r>
            <a:r>
              <a:rPr lang="en-IN" sz="1800" u="none" strike="noStrike" kern="100" dirty="0">
                <a:effectLst/>
                <a:uFill>
                  <a:solidFill>
                    <a:srgbClr val="000000"/>
                  </a:solidFill>
                </a:uFill>
                <a:ea typeface="Calibri" panose="020F0502020204030204" pitchFamily="34" charset="0"/>
                <a:cs typeface="Calibri" panose="020F0502020204030204" pitchFamily="34" charset="0"/>
              </a:rPr>
              <a:t> will take action on accurate time to save crops from bad growth. </a:t>
            </a:r>
          </a:p>
          <a:p>
            <a:pPr marL="62865" marR="76835" indent="-285750">
              <a:lnSpc>
                <a:spcPct val="200000"/>
              </a:lnSpc>
              <a:spcAft>
                <a:spcPts val="800"/>
              </a:spcAft>
              <a:buFont typeface="Wingdings" panose="05000000000000000000" pitchFamily="2" charset="2"/>
              <a:buChar char="Ø"/>
            </a:pPr>
            <a:r>
              <a:rPr lang="en-IN" sz="1800" u="none" strike="noStrike" kern="100" dirty="0">
                <a:effectLst/>
                <a:uFill>
                  <a:solidFill>
                    <a:srgbClr val="000000"/>
                  </a:solidFill>
                </a:uFill>
                <a:ea typeface="Calibri" panose="020F0502020204030204" pitchFamily="34" charset="0"/>
                <a:cs typeface="Calibri" panose="020F0502020204030204" pitchFamily="34" charset="0"/>
              </a:rPr>
              <a:t>The temperature sensor detects the temperature level precisely and accurate than the manual process. </a:t>
            </a:r>
          </a:p>
          <a:p>
            <a:pPr marL="62865" marR="76835" indent="-285750">
              <a:lnSpc>
                <a:spcPct val="200000"/>
              </a:lnSpc>
              <a:spcAft>
                <a:spcPts val="800"/>
              </a:spcAft>
              <a:buFont typeface="Wingdings" panose="05000000000000000000" pitchFamily="2" charset="2"/>
              <a:buChar char="Ø"/>
            </a:pPr>
            <a:r>
              <a:rPr lang="en-IN" sz="1800" u="none" strike="noStrike" kern="100" dirty="0">
                <a:effectLst/>
                <a:uFill>
                  <a:solidFill>
                    <a:srgbClr val="000000"/>
                  </a:solidFill>
                </a:uFill>
                <a:ea typeface="Calibri" panose="020F0502020204030204" pitchFamily="34" charset="0"/>
                <a:cs typeface="Calibri" panose="020F0502020204030204" pitchFamily="34" charset="0"/>
              </a:rPr>
              <a:t>This may involve using statistical methods and other analytical tools to process the data collected by the system and generate useful insights .</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15316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IN" sz="5400" dirty="0">
                <a:solidFill>
                  <a:schemeClr val="bg1"/>
                </a:solidFill>
              </a:rPr>
              <a:t>METHODOLOGY</a:t>
            </a:r>
            <a:endParaRPr lang="en-US" sz="4400" dirty="0">
              <a:solidFill>
                <a:schemeClr val="bg1"/>
              </a:solidFill>
              <a:latin typeface="Rockwell" panose="02060603020205020403" pitchFamily="18" charset="0"/>
            </a:endParaRPr>
          </a:p>
        </p:txBody>
      </p:sp>
      <p:graphicFrame>
        <p:nvGraphicFramePr>
          <p:cNvPr id="6" name="Content Placeholder 5">
            <a:extLst>
              <a:ext uri="{FF2B5EF4-FFF2-40B4-BE49-F238E27FC236}">
                <a16:creationId xmlns:a16="http://schemas.microsoft.com/office/drawing/2014/main" id="{6770176B-81A0-BD41-4C5B-8F4EC13FBE96}"/>
              </a:ext>
            </a:extLst>
          </p:cNvPr>
          <p:cNvGraphicFramePr>
            <a:graphicFrameLocks noGrp="1"/>
          </p:cNvGraphicFramePr>
          <p:nvPr>
            <p:ph idx="1"/>
            <p:extLst>
              <p:ext uri="{D42A27DB-BD31-4B8C-83A1-F6EECF244321}">
                <p14:modId xmlns:p14="http://schemas.microsoft.com/office/powerpoint/2010/main" val="3737759690"/>
              </p:ext>
            </p:extLst>
          </p:nvPr>
        </p:nvGraphicFramePr>
        <p:xfrm>
          <a:off x="114141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417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pPr algn="ctr"/>
            <a:r>
              <a:rPr lang="en-IN" sz="5400" dirty="0">
                <a:solidFill>
                  <a:schemeClr val="bg1"/>
                </a:solidFill>
              </a:rPr>
              <a:t>METHODOLOGY</a:t>
            </a:r>
            <a:endParaRPr lang="en-US" sz="4400" dirty="0">
              <a:solidFill>
                <a:schemeClr val="bg1"/>
              </a:solidFill>
              <a:latin typeface="Rockwell" panose="02060603020205020403" pitchFamily="18" charset="0"/>
            </a:endParaRPr>
          </a:p>
        </p:txBody>
      </p:sp>
      <p:graphicFrame>
        <p:nvGraphicFramePr>
          <p:cNvPr id="6" name="Content Placeholder 5">
            <a:extLst>
              <a:ext uri="{FF2B5EF4-FFF2-40B4-BE49-F238E27FC236}">
                <a16:creationId xmlns:a16="http://schemas.microsoft.com/office/drawing/2014/main" id="{6770176B-81A0-BD41-4C5B-8F4EC13FBE96}"/>
              </a:ext>
            </a:extLst>
          </p:cNvPr>
          <p:cNvGraphicFramePr>
            <a:graphicFrameLocks noGrp="1"/>
          </p:cNvGraphicFramePr>
          <p:nvPr>
            <p:ph idx="1"/>
            <p:extLst>
              <p:ext uri="{D42A27DB-BD31-4B8C-83A1-F6EECF244321}">
                <p14:modId xmlns:p14="http://schemas.microsoft.com/office/powerpoint/2010/main" val="628020021"/>
              </p:ext>
            </p:extLst>
          </p:nvPr>
        </p:nvGraphicFramePr>
        <p:xfrm>
          <a:off x="114141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6417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03338" y="298580"/>
            <a:ext cx="9905998" cy="1582729"/>
          </a:xfrm>
        </p:spPr>
        <p:txBody>
          <a:bodyPr>
            <a:normAutofit fontScale="90000"/>
          </a:bodyPr>
          <a:lstStyle/>
          <a:p>
            <a:pPr algn="ctr"/>
            <a:r>
              <a:rPr lang="en-IN" sz="5400" dirty="0"/>
              <a:t>OUTPUT 1- </a:t>
            </a:r>
            <a:r>
              <a:rPr lang="en-IN" sz="5400" i="1" dirty="0">
                <a:solidFill>
                  <a:schemeClr val="bg1"/>
                </a:solidFill>
              </a:rPr>
              <a:t>ESP32</a:t>
            </a:r>
            <a:br>
              <a:rPr lang="en-IN" sz="5400" i="1" dirty="0">
                <a:solidFill>
                  <a:schemeClr val="bg1"/>
                </a:solidFill>
              </a:rPr>
            </a:br>
            <a:r>
              <a:rPr lang="en-US" sz="3200" b="0" i="0" dirty="0">
                <a:solidFill>
                  <a:srgbClr val="1C1E21"/>
                </a:solidFill>
                <a:effectLst/>
                <a:latin typeface="system-ui"/>
              </a:rPr>
              <a:t>The ESP32 is a popular </a:t>
            </a:r>
            <a:r>
              <a:rPr lang="en-US" sz="3200" b="0" i="0" dirty="0" err="1">
                <a:solidFill>
                  <a:srgbClr val="1C1E21"/>
                </a:solidFill>
                <a:effectLst/>
                <a:latin typeface="system-ui"/>
              </a:rPr>
              <a:t>WiFi</a:t>
            </a:r>
            <a:r>
              <a:rPr lang="en-US" sz="3200" b="0" i="0" dirty="0">
                <a:solidFill>
                  <a:srgbClr val="1C1E21"/>
                </a:solidFill>
                <a:effectLst/>
                <a:latin typeface="system-ui"/>
              </a:rPr>
              <a:t> and Bluetooth-enabled microcontroller, widely used for IoT Projects.</a:t>
            </a:r>
            <a:r>
              <a:rPr lang="en-IN" sz="5400" dirty="0"/>
              <a:t> </a:t>
            </a:r>
            <a:endParaRPr lang="en-US" sz="4400" dirty="0">
              <a:latin typeface="Rockwell" panose="02060603020205020403" pitchFamily="18" charset="0"/>
            </a:endParaRPr>
          </a:p>
        </p:txBody>
      </p:sp>
      <p:pic>
        <p:nvPicPr>
          <p:cNvPr id="4" name="Content Placeholder 3">
            <a:extLst>
              <a:ext uri="{FF2B5EF4-FFF2-40B4-BE49-F238E27FC236}">
                <a16:creationId xmlns:a16="http://schemas.microsoft.com/office/drawing/2014/main" id="{838720B1-863C-A465-834E-4C3DA09FFB2F}"/>
              </a:ext>
            </a:extLst>
          </p:cNvPr>
          <p:cNvPicPr>
            <a:picLocks noGrp="1"/>
          </p:cNvPicPr>
          <p:nvPr>
            <p:ph idx="1"/>
          </p:nvPr>
        </p:nvPicPr>
        <p:blipFill>
          <a:blip r:embed="rId2"/>
          <a:stretch>
            <a:fillRect/>
          </a:stretch>
        </p:blipFill>
        <p:spPr>
          <a:xfrm>
            <a:off x="1760883" y="2281173"/>
            <a:ext cx="8670233" cy="4278247"/>
          </a:xfrm>
          <a:prstGeom prst="rect">
            <a:avLst/>
          </a:prstGeom>
        </p:spPr>
      </p:pic>
    </p:spTree>
    <p:extLst>
      <p:ext uri="{BB962C8B-B14F-4D97-AF65-F5344CB8AC3E}">
        <p14:creationId xmlns:p14="http://schemas.microsoft.com/office/powerpoint/2010/main" val="1348318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330047"/>
            <a:ext cx="9905998" cy="1246827"/>
          </a:xfrm>
        </p:spPr>
        <p:txBody>
          <a:bodyPr>
            <a:normAutofit/>
          </a:bodyPr>
          <a:lstStyle/>
          <a:p>
            <a:pPr algn="ctr"/>
            <a:r>
              <a:rPr lang="en-IN" sz="5400" dirty="0"/>
              <a:t>OUTPUT 2- </a:t>
            </a:r>
            <a:r>
              <a:rPr lang="en-IN" sz="5400" i="1" dirty="0">
                <a:solidFill>
                  <a:schemeClr val="bg1"/>
                </a:solidFill>
              </a:rPr>
              <a:t>DHT22</a:t>
            </a:r>
            <a:r>
              <a:rPr lang="en-IN" sz="5400" dirty="0"/>
              <a:t> </a:t>
            </a:r>
            <a:br>
              <a:rPr lang="en-IN" sz="5400" dirty="0"/>
            </a:br>
            <a:r>
              <a:rPr lang="en-US" sz="2400" b="0" i="0" dirty="0">
                <a:solidFill>
                  <a:srgbClr val="1C1E21"/>
                </a:solidFill>
                <a:effectLst/>
                <a:latin typeface="system-ui"/>
              </a:rPr>
              <a:t>Digital Humidity and Temperature sensor</a:t>
            </a:r>
            <a:endParaRPr lang="en-US" sz="4400" dirty="0">
              <a:latin typeface="Rockwell" panose="02060603020205020403" pitchFamily="18" charset="0"/>
            </a:endParaRPr>
          </a:p>
        </p:txBody>
      </p:sp>
      <p:pic>
        <p:nvPicPr>
          <p:cNvPr id="11" name="Content Placeholder 10">
            <a:extLst>
              <a:ext uri="{FF2B5EF4-FFF2-40B4-BE49-F238E27FC236}">
                <a16:creationId xmlns:a16="http://schemas.microsoft.com/office/drawing/2014/main" id="{F0D21585-D486-AC12-6BA6-CC20BE379C52}"/>
              </a:ext>
            </a:extLst>
          </p:cNvPr>
          <p:cNvPicPr>
            <a:picLocks noGrp="1" noChangeAspect="1"/>
          </p:cNvPicPr>
          <p:nvPr>
            <p:ph idx="1"/>
          </p:nvPr>
        </p:nvPicPr>
        <p:blipFill>
          <a:blip r:embed="rId2"/>
          <a:stretch>
            <a:fillRect/>
          </a:stretch>
        </p:blipFill>
        <p:spPr>
          <a:xfrm>
            <a:off x="1484189" y="1931437"/>
            <a:ext cx="9223621" cy="4409094"/>
          </a:xfrm>
        </p:spPr>
      </p:pic>
    </p:spTree>
    <p:extLst>
      <p:ext uri="{BB962C8B-B14F-4D97-AF65-F5344CB8AC3E}">
        <p14:creationId xmlns:p14="http://schemas.microsoft.com/office/powerpoint/2010/main" val="4182812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367369"/>
            <a:ext cx="9905998" cy="1246827"/>
          </a:xfrm>
        </p:spPr>
        <p:txBody>
          <a:bodyPr>
            <a:normAutofit/>
          </a:bodyPr>
          <a:lstStyle/>
          <a:p>
            <a:pPr algn="ctr"/>
            <a:r>
              <a:rPr lang="en-IN" sz="5400" dirty="0"/>
              <a:t>OUTPUT 3- </a:t>
            </a:r>
            <a:r>
              <a:rPr lang="en-IN" sz="4400" b="1" i="1" dirty="0">
                <a:solidFill>
                  <a:srgbClr val="1C1E21"/>
                </a:solidFill>
                <a:effectLst/>
                <a:latin typeface="system-ui"/>
              </a:rPr>
              <a:t>potentiometer</a:t>
            </a:r>
            <a:br>
              <a:rPr lang="en-IN" sz="5400" dirty="0"/>
            </a:br>
            <a:r>
              <a:rPr lang="en-US" sz="2200" b="0" i="0" dirty="0">
                <a:solidFill>
                  <a:srgbClr val="1C1E21"/>
                </a:solidFill>
                <a:effectLst/>
                <a:latin typeface="system-ui"/>
              </a:rPr>
              <a:t>Knob-controlled variable resistor (linear potentiometer)</a:t>
            </a:r>
            <a:endParaRPr lang="en-US" sz="2200" dirty="0">
              <a:latin typeface="Rockwell" panose="02060603020205020403" pitchFamily="18" charset="0"/>
            </a:endParaRPr>
          </a:p>
        </p:txBody>
      </p:sp>
      <p:pic>
        <p:nvPicPr>
          <p:cNvPr id="6" name="Content Placeholder 5">
            <a:extLst>
              <a:ext uri="{FF2B5EF4-FFF2-40B4-BE49-F238E27FC236}">
                <a16:creationId xmlns:a16="http://schemas.microsoft.com/office/drawing/2014/main" id="{0D75A9CC-1DC4-017D-86BF-009846B4D15F}"/>
              </a:ext>
            </a:extLst>
          </p:cNvPr>
          <p:cNvPicPr>
            <a:picLocks noGrp="1" noChangeAspect="1"/>
          </p:cNvPicPr>
          <p:nvPr>
            <p:ph idx="1"/>
          </p:nvPr>
        </p:nvPicPr>
        <p:blipFill>
          <a:blip r:embed="rId2"/>
          <a:stretch>
            <a:fillRect/>
          </a:stretch>
        </p:blipFill>
        <p:spPr>
          <a:xfrm>
            <a:off x="2142523" y="2072205"/>
            <a:ext cx="7906954" cy="4020683"/>
          </a:xfrm>
        </p:spPr>
      </p:pic>
    </p:spTree>
    <p:extLst>
      <p:ext uri="{BB962C8B-B14F-4D97-AF65-F5344CB8AC3E}">
        <p14:creationId xmlns:p14="http://schemas.microsoft.com/office/powerpoint/2010/main" val="1597237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purl.org/dc/dcmitype/"/>
    <ds:schemaRef ds:uri="http://schemas.microsoft.com/office/2006/documentManagement/types"/>
    <ds:schemaRef ds:uri="http://www.w3.org/XML/1998/namespace"/>
    <ds:schemaRef ds:uri="http://schemas.microsoft.com/office/infopath/2007/PartnerControls"/>
    <ds:schemaRef ds:uri="http://schemas.microsoft.com/office/2006/metadata/properties"/>
    <ds:schemaRef ds:uri="http://schemas.openxmlformats.org/package/2006/metadata/core-properties"/>
    <ds:schemaRef ds:uri="16c05727-aa75-4e4a-9b5f-8a80a1165891"/>
    <ds:schemaRef ds:uri="71af3243-3dd4-4a8d-8c0d-dd76da1f02a5"/>
    <ds:schemaRef ds:uri="http://purl.org/dc/terms/"/>
    <ds:schemaRef ds:uri="http://purl.org/dc/elements/1.1/"/>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214</TotalTime>
  <Words>1258</Words>
  <Application>Microsoft Office PowerPoint</Application>
  <PresentationFormat>Widescreen</PresentationFormat>
  <Paragraphs>89</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Bookman Old Style</vt:lpstr>
      <vt:lpstr>Calibri</vt:lpstr>
      <vt:lpstr>Rockwell</vt:lpstr>
      <vt:lpstr>Segoe UI Symbol</vt:lpstr>
      <vt:lpstr>system-ui</vt:lpstr>
      <vt:lpstr>Tahoma</vt:lpstr>
      <vt:lpstr>Times New Roman</vt:lpstr>
      <vt:lpstr>Tw Cen MT</vt:lpstr>
      <vt:lpstr>Wingdings</vt:lpstr>
      <vt:lpstr>Circuit</vt:lpstr>
      <vt:lpstr>IoT based Smart Soil Nutrition Monitoring System for Sustainable Agriculture</vt:lpstr>
      <vt:lpstr>ABSTRACT</vt:lpstr>
      <vt:lpstr>PROJECT OBJECTIVE</vt:lpstr>
      <vt:lpstr>SCOPE OF THE PROJECT</vt:lpstr>
      <vt:lpstr>METHODOLOGY</vt:lpstr>
      <vt:lpstr>METHODOLOGY</vt:lpstr>
      <vt:lpstr>OUTPUT 1- ESP32 The ESP32 is a popular WiFi and Bluetooth-enabled microcontroller, widely used for IoT Projects. </vt:lpstr>
      <vt:lpstr>OUTPUT 2- DHT22  Digital Humidity and Temperature sensor</vt:lpstr>
      <vt:lpstr>OUTPUT 3- potentiometer Knob-controlled variable resistor (linear potentiometer)</vt:lpstr>
      <vt:lpstr>OUTPUT 4- CIRCUIT DIAGRAM</vt:lpstr>
      <vt:lpstr>OUTPUT 5- Nitrogen, phosphorous, potassium  SENSOR READING</vt:lpstr>
      <vt:lpstr>OUTPUT 6- Nitrogen, phosphorous, potassium  SENSOR READING</vt:lpstr>
      <vt:lpstr>OUTPUT 7- MOISTURE SENSOR READING</vt:lpstr>
      <vt:lpstr>OUTPUT 8- MOISTURE SENSOR READING</vt:lpstr>
      <vt:lpstr>TECHNICAL COVERAGE</vt:lpstr>
      <vt:lpstr>result</vt:lpstr>
      <vt:lpstr>CHALLENGES AND RESOLUTIONS</vt:lpstr>
      <vt:lpstr>CHALLENGES AND RESOLUTIONS</vt:lpstr>
      <vt:lpstr>CHALLENGES AND RESOLUTIONS</vt:lpstr>
      <vt:lpstr>CONCLUSIONS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GUHAN K</dc:creator>
  <cp:lastModifiedBy>GUHAN K</cp:lastModifiedBy>
  <cp:revision>3</cp:revision>
  <dcterms:created xsi:type="dcterms:W3CDTF">2024-08-01T14:08:23Z</dcterms:created>
  <dcterms:modified xsi:type="dcterms:W3CDTF">2025-01-31T08:35:59Z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