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rril kumar" userId="068bbdc60d96bf5e" providerId="LiveId" clId="{83E3333E-89A4-455A-A46F-0D8EF3A6A2DE}"/>
    <pc:docChg chg="modSld">
      <pc:chgData name="sherril kumar" userId="068bbdc60d96bf5e" providerId="LiveId" clId="{83E3333E-89A4-455A-A46F-0D8EF3A6A2DE}" dt="2024-04-04T14:24:13.985" v="31" actId="20577"/>
      <pc:docMkLst>
        <pc:docMk/>
      </pc:docMkLst>
      <pc:sldChg chg="modSp mod">
        <pc:chgData name="sherril kumar" userId="068bbdc60d96bf5e" providerId="LiveId" clId="{83E3333E-89A4-455A-A46F-0D8EF3A6A2DE}" dt="2024-04-04T14:24:13.985" v="31" actId="20577"/>
        <pc:sldMkLst>
          <pc:docMk/>
          <pc:sldMk cId="953325580" sldId="256"/>
        </pc:sldMkLst>
        <pc:spChg chg="mod">
          <ac:chgData name="sherril kumar" userId="068bbdc60d96bf5e" providerId="LiveId" clId="{83E3333E-89A4-455A-A46F-0D8EF3A6A2DE}" dt="2024-04-04T14:24:13.985" v="31" actId="20577"/>
          <ac:spMkLst>
            <pc:docMk/>
            <pc:sldMk cId="953325580" sldId="256"/>
            <ac:spMk id="4" creationId="{00000000-0000-0000-0000-000000000000}"/>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 – 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941016" y="4333147"/>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Gihan S- </a:t>
            </a:r>
            <a:r>
              <a:rPr lang="en-US" sz="2000" b="1" dirty="0" err="1">
                <a:solidFill>
                  <a:schemeClr val="accent1">
                    <a:lumMod val="75000"/>
                  </a:schemeClr>
                </a:solidFill>
                <a:latin typeface="Arial"/>
                <a:cs typeface="Arial"/>
              </a:rPr>
              <a:t>Jeppiaar</a:t>
            </a:r>
            <a:r>
              <a:rPr lang="en-US" sz="2000" b="1" dirty="0">
                <a:solidFill>
                  <a:schemeClr val="accent1">
                    <a:lumMod val="75000"/>
                  </a:schemeClr>
                </a:solidFill>
                <a:latin typeface="Arial"/>
                <a:cs typeface="Arial"/>
              </a:rPr>
              <a:t> Institute of Technology-Department of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r>
              <a:rPr lang="en-US" sz="2400" b="0" i="0" dirty="0">
                <a:solidFill>
                  <a:schemeClr val="tx1"/>
                </a:solidFill>
                <a:effectLst/>
                <a:latin typeface="Söhne"/>
              </a:rPr>
              <a:t> "Principles of Cyber-Physical Systems Security: A Reference Guide“</a:t>
            </a:r>
            <a:r>
              <a:rPr lang="en-US" sz="2400" b="1" dirty="0">
                <a:solidFill>
                  <a:schemeClr val="tx1"/>
                </a:solidFill>
                <a:latin typeface="Söhne"/>
              </a:rPr>
              <a:t> </a:t>
            </a:r>
            <a:r>
              <a:rPr lang="en-US" sz="2400" dirty="0">
                <a:solidFill>
                  <a:schemeClr val="tx1"/>
                </a:solidFill>
                <a:latin typeface="Söhne"/>
              </a:rPr>
              <a:t>by</a:t>
            </a:r>
            <a:r>
              <a:rPr lang="en-US" sz="2400" b="0" i="0" dirty="0">
                <a:solidFill>
                  <a:schemeClr val="tx1"/>
                </a:solidFill>
                <a:effectLst/>
                <a:latin typeface="Söhne"/>
              </a:rPr>
              <a:t> Ronald L. </a:t>
            </a:r>
            <a:r>
              <a:rPr lang="en-US" sz="2400" b="0" i="0" dirty="0" err="1">
                <a:solidFill>
                  <a:schemeClr val="tx1"/>
                </a:solidFill>
                <a:effectLst/>
                <a:latin typeface="Söhne"/>
              </a:rPr>
              <a:t>Krutz</a:t>
            </a:r>
            <a:r>
              <a:rPr lang="en-US" sz="2400" b="0" i="0" dirty="0">
                <a:solidFill>
                  <a:schemeClr val="tx1"/>
                </a:solidFill>
                <a:effectLst/>
                <a:latin typeface="Söhne"/>
              </a:rPr>
              <a:t>, Russell Dean Vines</a:t>
            </a:r>
            <a:r>
              <a:rPr lang="en-US" sz="2400" i="0" dirty="0">
                <a:solidFill>
                  <a:schemeClr val="tx1"/>
                </a:solidFill>
                <a:effectLst/>
                <a:latin typeface="Söhne"/>
              </a:rPr>
              <a:t> Published by </a:t>
            </a:r>
            <a:r>
              <a:rPr lang="en-US" sz="2400" b="0" i="0" dirty="0">
                <a:solidFill>
                  <a:schemeClr val="tx1"/>
                </a:solidFill>
                <a:effectLst/>
                <a:latin typeface="Söhne"/>
              </a:rPr>
              <a:t>Wiley in2019</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Design and develop a robust keylogger system with integrated security measures to protect sensitive user information from unauthorized access and potential breaches. The keylogger should be capable of recording keystrokes from various input sources, including keyboards and virtual keyboards, while ensuring the confidentiality, integrity, and availability of the logged data. Security mechanisms must be implemented to prevent the keylogged data from being intercepted or tampered with by malicious actors. Additionally, the system should offer features such as encryption, user authentication, access control, and regular security audits to safeguard against potential threats and maintain user privacy and trust. The goal is to create a reliable keylogging solution that enhances security measures without compromising user confidentiality or system usability.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69150"/>
            <a:ext cx="11613485" cy="5588849"/>
          </a:xfrm>
        </p:spPr>
        <p:txBody>
          <a:bodyPr vert="horz" lIns="91440" tIns="45720" rIns="91440" bIns="45720" rtlCol="0" anchor="ctr">
            <a:noAutofit/>
          </a:bodyPr>
          <a:lstStyle/>
          <a:p>
            <a:pPr marL="0" indent="0">
              <a:buNone/>
            </a:pPr>
            <a:endParaRPr lang="en-US" sz="1400" b="1" dirty="0">
              <a:solidFill>
                <a:schemeClr val="tx1"/>
              </a:solidFill>
              <a:latin typeface="Calibri"/>
              <a:cs typeface="Calibri"/>
            </a:endParaRPr>
          </a:p>
          <a:p>
            <a:pPr marL="305435" indent="-305435"/>
            <a:r>
              <a:rPr lang="en-US" sz="1600" b="1" dirty="0">
                <a:solidFill>
                  <a:schemeClr val="tx1"/>
                </a:solidFill>
                <a:cs typeface="Calibri"/>
              </a:rPr>
              <a:t>System Architecture Design:</a:t>
            </a:r>
          </a:p>
          <a:p>
            <a:pPr marL="0" indent="0">
              <a:buNone/>
            </a:pPr>
            <a:r>
              <a:rPr lang="en-US" sz="1600" b="1" dirty="0">
                <a:solidFill>
                  <a:schemeClr val="tx1"/>
                </a:solidFill>
                <a:cs typeface="Calibri"/>
              </a:rPr>
              <a:t>           - Define a modular architecture comprising keylogging module, encryption module, authentication module, access control module, and auditing module.</a:t>
            </a:r>
          </a:p>
          <a:p>
            <a:pPr marL="305435" indent="-305435"/>
            <a:r>
              <a:rPr lang="en-US" sz="1600" b="1" dirty="0">
                <a:solidFill>
                  <a:schemeClr val="tx1"/>
                </a:solidFill>
                <a:cs typeface="Calibri"/>
              </a:rPr>
              <a:t>Keylogging Module Implementation:</a:t>
            </a:r>
          </a:p>
          <a:p>
            <a:pPr marL="0" indent="0">
              <a:buNone/>
            </a:pPr>
            <a:r>
              <a:rPr lang="en-US" sz="1600" b="1" dirty="0">
                <a:solidFill>
                  <a:schemeClr val="tx1"/>
                </a:solidFill>
                <a:cs typeface="Calibri"/>
              </a:rPr>
              <a:t>              - Develop a robust keylogging component to capture keystrokes from various input sources, ensuring reliability and efficiency.</a:t>
            </a:r>
          </a:p>
          <a:p>
            <a:pPr marL="305435" indent="-305435"/>
            <a:r>
              <a:rPr lang="en-US" sz="1600" b="1" dirty="0">
                <a:solidFill>
                  <a:schemeClr val="tx1"/>
                </a:solidFill>
                <a:cs typeface="Calibri"/>
              </a:rPr>
              <a:t>Encryption and Data Protection:</a:t>
            </a:r>
          </a:p>
          <a:p>
            <a:pPr marL="0" indent="0">
              <a:buNone/>
            </a:pPr>
            <a:r>
              <a:rPr lang="en-US" sz="1600" b="1" dirty="0">
                <a:solidFill>
                  <a:schemeClr val="tx1"/>
                </a:solidFill>
                <a:cs typeface="Calibri"/>
              </a:rPr>
              <a:t>             - Integrate encryption mechanisms using AES for encrypting logged keystrokes, ensuring confidentiality and integrity of data.</a:t>
            </a:r>
          </a:p>
          <a:p>
            <a:pPr marL="305435" indent="-305435"/>
            <a:r>
              <a:rPr lang="en-US" sz="1600" b="1" dirty="0">
                <a:solidFill>
                  <a:schemeClr val="tx1"/>
                </a:solidFill>
                <a:cs typeface="Calibri"/>
              </a:rPr>
              <a:t>Authentication and Access Control:</a:t>
            </a:r>
          </a:p>
          <a:p>
            <a:pPr marL="0" indent="0">
              <a:buNone/>
            </a:pPr>
            <a:r>
              <a:rPr lang="en-US" sz="1600" b="1" dirty="0">
                <a:solidFill>
                  <a:schemeClr val="tx1"/>
                </a:solidFill>
                <a:cs typeface="Calibri"/>
              </a:rPr>
              <a:t>            - Implement user authentication using secure password hashing and role-based access control (RBAC) to restrict access to authorized users.</a:t>
            </a:r>
          </a:p>
          <a:p>
            <a:pPr marL="305435" indent="-305435"/>
            <a:r>
              <a:rPr lang="en-US" sz="1600" b="1" dirty="0">
                <a:solidFill>
                  <a:schemeClr val="tx1"/>
                </a:solidFill>
                <a:cs typeface="Calibri"/>
              </a:rPr>
              <a:t> Security Monitoring and Auditing:</a:t>
            </a:r>
          </a:p>
          <a:p>
            <a:pPr marL="0" indent="0">
              <a:buNone/>
            </a:pPr>
            <a:r>
              <a:rPr lang="en-US" sz="1600" b="1" dirty="0">
                <a:solidFill>
                  <a:schemeClr val="tx1"/>
                </a:solidFill>
                <a:cs typeface="Calibri"/>
              </a:rPr>
              <a:t>           - Incorporate logging and auditing capabilities to track system activities, detect security incidents, and facilitate forensic analysis.</a:t>
            </a:r>
            <a:r>
              <a:rPr lang="en-US" sz="1600" i="0" dirty="0">
                <a:solidFill>
                  <a:srgbClr val="ECECEC"/>
                </a:solidFill>
                <a:effectLst/>
              </a:rPr>
              <a:t>.</a:t>
            </a:r>
          </a:p>
          <a:p>
            <a:pPr marL="305435" indent="-305435"/>
            <a:endParaRPr lang="en-US" sz="1400" b="1" dirty="0">
              <a:solidFill>
                <a:schemeClr val="tx1"/>
              </a:solidFill>
              <a:latin typeface="Calibri"/>
              <a:cs typeface="Calibri"/>
            </a:endParaRPr>
          </a:p>
          <a:p>
            <a:pPr marL="305435" indent="-305435"/>
            <a:endParaRPr lang="en-US" sz="1400" b="1" dirty="0">
              <a:latin typeface="Calibri"/>
              <a:cs typeface="Calibri"/>
            </a:endParaRPr>
          </a:p>
          <a:p>
            <a:pPr marL="305435" indent="-305435"/>
            <a:endParaRPr lang="en-US" sz="14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for keylogger and security:</a:t>
            </a:r>
            <a:endParaRPr lang="en-US" dirty="0"/>
          </a:p>
          <a:p>
            <a:pPr marL="305435" indent="-305435"/>
            <a:r>
              <a:rPr lang="en-IN" sz="2000" b="1" i="0" dirty="0">
                <a:solidFill>
                  <a:schemeClr val="tx1"/>
                </a:solidFill>
                <a:effectLst/>
                <a:latin typeface="Söhne"/>
              </a:rPr>
              <a:t>Requirement Analysis </a:t>
            </a:r>
          </a:p>
          <a:p>
            <a:pPr marL="305435" indent="-305435"/>
            <a:r>
              <a:rPr lang="en-IN" sz="2000" b="1" i="0" dirty="0">
                <a:solidFill>
                  <a:schemeClr val="tx1"/>
                </a:solidFill>
                <a:effectLst/>
                <a:latin typeface="Söhne"/>
              </a:rPr>
              <a:t>Design Architecture</a:t>
            </a:r>
          </a:p>
          <a:p>
            <a:pPr marL="305435" indent="-305435"/>
            <a:r>
              <a:rPr lang="en-IN" sz="2000" b="1" i="0" dirty="0">
                <a:solidFill>
                  <a:schemeClr val="tx1"/>
                </a:solidFill>
                <a:effectLst/>
                <a:latin typeface="Söhne"/>
              </a:rPr>
              <a:t>Keylogging Module</a:t>
            </a:r>
            <a:endParaRPr lang="en-IN" sz="2000" b="1" dirty="0">
              <a:solidFill>
                <a:schemeClr val="tx1"/>
              </a:solidFill>
              <a:latin typeface="Söhne"/>
            </a:endParaRPr>
          </a:p>
          <a:p>
            <a:pPr marL="305435" indent="-305435"/>
            <a:r>
              <a:rPr lang="en-IN" sz="2000" b="1" i="0" dirty="0">
                <a:solidFill>
                  <a:schemeClr val="tx1"/>
                </a:solidFill>
                <a:effectLst/>
                <a:latin typeface="Söhne"/>
              </a:rPr>
              <a:t>Encryption and Data Protection</a:t>
            </a:r>
          </a:p>
          <a:p>
            <a:pPr marL="305435" indent="-305435"/>
            <a:r>
              <a:rPr lang="en-IN" sz="2000" b="1" i="0" dirty="0">
                <a:solidFill>
                  <a:schemeClr val="tx1"/>
                </a:solidFill>
                <a:effectLst/>
                <a:latin typeface="Söhne"/>
              </a:rPr>
              <a:t>Authentication and Access Control</a:t>
            </a:r>
            <a:endParaRPr lang="en-IN" sz="2000" b="1" dirty="0">
              <a:solidFill>
                <a:schemeClr val="tx1"/>
              </a:solidFill>
              <a:latin typeface="Söhne"/>
            </a:endParaRPr>
          </a:p>
          <a:p>
            <a:pPr marL="305435" indent="-305435"/>
            <a:r>
              <a:rPr lang="en-IN" sz="2000" b="1" i="0" dirty="0">
                <a:solidFill>
                  <a:schemeClr val="tx1"/>
                </a:solidFill>
                <a:effectLst/>
                <a:latin typeface="Söhne"/>
              </a:rPr>
              <a:t>Security Monitoring and Auditing</a:t>
            </a:r>
          </a:p>
          <a:p>
            <a:pPr marL="305435" indent="-305435"/>
            <a:r>
              <a:rPr lang="en-IN" sz="2000" b="1" i="0" dirty="0">
                <a:solidFill>
                  <a:schemeClr val="tx1"/>
                </a:solidFill>
                <a:effectLst/>
                <a:latin typeface="Söhne"/>
              </a:rPr>
              <a:t>Testing and Quality Assurance</a:t>
            </a:r>
            <a:endParaRPr lang="en-IN" sz="2000" b="1" dirty="0">
              <a:solidFill>
                <a:schemeClr val="tx1"/>
              </a:solidFill>
              <a:latin typeface="Söhne"/>
            </a:endParaRPr>
          </a:p>
          <a:p>
            <a:pPr marL="305435" indent="-305435"/>
            <a:r>
              <a:rPr lang="en-IN" sz="2000" b="1" i="0" dirty="0">
                <a:solidFill>
                  <a:schemeClr val="tx1"/>
                </a:solidFill>
                <a:effectLst/>
                <a:latin typeface="Söhne"/>
              </a:rPr>
              <a:t>Deployment and Maintenance</a:t>
            </a:r>
            <a:endParaRPr lang="en-IN" sz="1800" b="1" dirty="0">
              <a:solidFill>
                <a:schemeClr val="tx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marL="305435" indent="-305435"/>
            <a:r>
              <a:rPr lang="en-IN" sz="1500" b="1" dirty="0">
                <a:ea typeface="+mn-lt"/>
                <a:cs typeface="+mn-lt"/>
              </a:rPr>
              <a:t>Algorithm Selection:</a:t>
            </a:r>
            <a:endParaRPr lang="en-IN" sz="1500" dirty="0"/>
          </a:p>
          <a:p>
            <a:pPr>
              <a:buFont typeface="Wingdings" panose="05000000000000000000" pitchFamily="2" charset="2"/>
              <a:buChar char="v"/>
            </a:pPr>
            <a:r>
              <a:rPr lang="en-IN" sz="1500" b="1" i="0" dirty="0">
                <a:solidFill>
                  <a:schemeClr val="tx1"/>
                </a:solidFill>
                <a:effectLst/>
              </a:rPr>
              <a:t> Encryption Algorithm Selection ,Hashing Algorithm Selection, Digital Signature Algorithm Selection, Authentication Algorithm Selection and</a:t>
            </a:r>
          </a:p>
          <a:p>
            <a:pPr>
              <a:buFont typeface="Wingdings" panose="05000000000000000000" pitchFamily="2" charset="2"/>
              <a:buChar char="v"/>
            </a:pPr>
            <a:r>
              <a:rPr lang="en-US" sz="1500" b="1" i="0" dirty="0">
                <a:solidFill>
                  <a:schemeClr val="tx1"/>
                </a:solidFill>
                <a:effectLst/>
              </a:rPr>
              <a:t>Transport Layer Security (TLS) Protocol Selection</a:t>
            </a:r>
            <a:endParaRPr lang="en-IN" sz="1500" b="1" i="0" dirty="0">
              <a:solidFill>
                <a:schemeClr val="tx1"/>
              </a:solidFill>
              <a:effectLst/>
            </a:endParaRPr>
          </a:p>
          <a:p>
            <a:pPr marL="305435" indent="-305435"/>
            <a:r>
              <a:rPr lang="en-IN" sz="1500" b="1" dirty="0">
                <a:ea typeface="+mn-lt"/>
                <a:cs typeface="+mn-lt"/>
              </a:rPr>
              <a:t>Data Input:</a:t>
            </a:r>
          </a:p>
          <a:p>
            <a:pPr>
              <a:buFont typeface="Wingdings" panose="05000000000000000000" pitchFamily="2" charset="2"/>
              <a:buChar char="v"/>
            </a:pPr>
            <a:r>
              <a:rPr lang="en-IN" sz="1500" b="1" i="0" dirty="0">
                <a:solidFill>
                  <a:schemeClr val="tx1"/>
                </a:solidFill>
                <a:effectLst/>
              </a:rPr>
              <a:t>Keystrokes from Physical Keyboards</a:t>
            </a:r>
            <a:r>
              <a:rPr lang="en-IN" sz="1500" b="1" i="0" dirty="0">
                <a:solidFill>
                  <a:schemeClr val="tx1"/>
                </a:solidFill>
                <a:effectLst/>
                <a:ea typeface="+mn-lt"/>
                <a:cs typeface="+mn-lt"/>
              </a:rPr>
              <a:t>,</a:t>
            </a:r>
            <a:r>
              <a:rPr lang="en-US" sz="1500" b="1" i="0" dirty="0">
                <a:solidFill>
                  <a:schemeClr val="tx1"/>
                </a:solidFill>
                <a:effectLst/>
              </a:rPr>
              <a:t> Input from Web Browsers and Online Forms</a:t>
            </a:r>
            <a:r>
              <a:rPr lang="en-IN" sz="1500" b="1" i="0" dirty="0">
                <a:solidFill>
                  <a:schemeClr val="tx1"/>
                </a:solidFill>
                <a:effectLst/>
                <a:ea typeface="+mn-lt"/>
                <a:cs typeface="+mn-lt"/>
              </a:rPr>
              <a:t>, </a:t>
            </a:r>
            <a:r>
              <a:rPr lang="en-US" sz="1500" b="1" i="0" dirty="0">
                <a:solidFill>
                  <a:schemeClr val="tx1"/>
                </a:solidFill>
                <a:effectLst/>
              </a:rPr>
              <a:t>Input from Command-Line Interfaces (CLI</a:t>
            </a:r>
            <a:r>
              <a:rPr lang="en-IN" sz="1500" b="1" i="0" dirty="0">
                <a:solidFill>
                  <a:schemeClr val="tx1"/>
                </a:solidFill>
                <a:effectLst/>
                <a:ea typeface="+mn-lt"/>
                <a:cs typeface="+mn-lt"/>
              </a:rPr>
              <a:t>) and</a:t>
            </a:r>
          </a:p>
          <a:p>
            <a:pPr>
              <a:buFont typeface="Wingdings" panose="05000000000000000000" pitchFamily="2" charset="2"/>
              <a:buChar char="v"/>
            </a:pPr>
            <a:r>
              <a:rPr lang="en-US" sz="1500" b="1" i="0" dirty="0">
                <a:solidFill>
                  <a:schemeClr val="tx1"/>
                </a:solidFill>
                <a:effectLst/>
              </a:rPr>
              <a:t>Input from Web Browsers and Online Forms</a:t>
            </a:r>
            <a:endParaRPr lang="en-IN" sz="1500" dirty="0">
              <a:solidFill>
                <a:schemeClr val="tx1"/>
              </a:solidFill>
            </a:endParaRPr>
          </a:p>
          <a:p>
            <a:pPr marL="305435" indent="-305435"/>
            <a:r>
              <a:rPr lang="en-IN" sz="1500" b="1" dirty="0">
                <a:ea typeface="+mn-lt"/>
                <a:cs typeface="+mn-lt"/>
              </a:rPr>
              <a:t>Training Process:</a:t>
            </a:r>
          </a:p>
          <a:p>
            <a:pPr algn="l">
              <a:buFont typeface="Wingdings" panose="05000000000000000000" pitchFamily="2" charset="2"/>
              <a:buChar char="v"/>
            </a:pPr>
            <a:r>
              <a:rPr lang="en-US" sz="1500" b="1" i="0" dirty="0">
                <a:solidFill>
                  <a:schemeClr val="tx1"/>
                </a:solidFill>
                <a:effectLst/>
                <a:cs typeface="Arial" panose="020B0604020202020204" pitchFamily="34" charset="0"/>
              </a:rPr>
              <a:t>Data Collection and Preprocessing, Feature Extraction and Selection, Model Training and Evaluation Hyperparameter Tuning and </a:t>
            </a:r>
          </a:p>
          <a:p>
            <a:pPr algn="l">
              <a:buFont typeface="Wingdings" panose="05000000000000000000" pitchFamily="2" charset="2"/>
              <a:buChar char="v"/>
            </a:pPr>
            <a:r>
              <a:rPr lang="en-US" sz="1500" b="1" i="0" dirty="0">
                <a:solidFill>
                  <a:schemeClr val="tx1"/>
                </a:solidFill>
                <a:effectLst/>
                <a:cs typeface="Arial" panose="020B0604020202020204" pitchFamily="34" charset="0"/>
              </a:rPr>
              <a:t>Model Deployment and Monitoring</a:t>
            </a:r>
            <a:endParaRPr lang="en-IN" sz="1500" dirty="0">
              <a:cs typeface="Arial" panose="020B0604020202020204" pitchFamily="34" charset="0"/>
            </a:endParaRPr>
          </a:p>
          <a:p>
            <a:pPr marL="305435" indent="-305435"/>
            <a:r>
              <a:rPr lang="en-IN" sz="1500" b="1" dirty="0">
                <a:ea typeface="+mn-lt"/>
                <a:cs typeface="+mn-lt"/>
              </a:rPr>
              <a:t>Prediction Process:</a:t>
            </a:r>
            <a:endParaRPr lang="en-US" sz="1500" dirty="0"/>
          </a:p>
          <a:p>
            <a:pPr>
              <a:buFont typeface="Wingdings" panose="05000000000000000000" pitchFamily="2" charset="2"/>
              <a:buChar char="v"/>
            </a:pPr>
            <a:r>
              <a:rPr lang="en-US" sz="1500" dirty="0"/>
              <a:t> </a:t>
            </a:r>
            <a:r>
              <a:rPr lang="en-US" sz="1500" b="1" dirty="0">
                <a:solidFill>
                  <a:schemeClr val="tx1"/>
                </a:solidFill>
                <a:cs typeface="Arial" panose="020B0604020202020204" pitchFamily="34" charset="0"/>
              </a:rPr>
              <a:t>Data Input and Preprocessing</a:t>
            </a:r>
          </a:p>
          <a:p>
            <a:pPr>
              <a:buFont typeface="Wingdings" panose="05000000000000000000" pitchFamily="2" charset="2"/>
              <a:buChar char="v"/>
            </a:pPr>
            <a:r>
              <a:rPr lang="en-US" sz="1500" b="1" dirty="0">
                <a:solidFill>
                  <a:schemeClr val="tx1"/>
                </a:solidFill>
                <a:cs typeface="Arial" panose="020B0604020202020204" pitchFamily="34" charset="0"/>
              </a:rPr>
              <a:t> Feature Encoding and Transformation</a:t>
            </a:r>
          </a:p>
          <a:p>
            <a:pPr>
              <a:buFont typeface="Wingdings" panose="05000000000000000000" pitchFamily="2" charset="2"/>
              <a:buChar char="v"/>
            </a:pPr>
            <a:r>
              <a:rPr lang="en-US" sz="1500" b="1" dirty="0">
                <a:solidFill>
                  <a:schemeClr val="tx1"/>
                </a:solidFill>
                <a:cs typeface="Arial" panose="020B0604020202020204" pitchFamily="34" charset="0"/>
              </a:rPr>
              <a:t> Prediction Generation</a:t>
            </a:r>
          </a:p>
          <a:p>
            <a:pPr>
              <a:buFont typeface="Wingdings" panose="05000000000000000000" pitchFamily="2" charset="2"/>
              <a:buChar char="v"/>
            </a:pPr>
            <a:r>
              <a:rPr lang="en-US" sz="1500" b="1" dirty="0">
                <a:solidFill>
                  <a:schemeClr val="tx1"/>
                </a:solidFill>
                <a:cs typeface="Arial" panose="020B0604020202020204" pitchFamily="34" charset="0"/>
              </a:rPr>
              <a:t> Post-processing and Output Generation</a:t>
            </a:r>
            <a:endParaRPr lang="en-IN" sz="1500" b="1" dirty="0">
              <a:solidFill>
                <a:schemeClr val="tx1"/>
              </a:solidFill>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id="{C7738633-2B80-F550-54C6-E49D7E5C5C12}"/>
              </a:ext>
            </a:extLst>
          </p:cNvPr>
          <p:cNvPicPr>
            <a:picLocks noChangeAspect="1"/>
          </p:cNvPicPr>
          <p:nvPr/>
        </p:nvPicPr>
        <p:blipFill>
          <a:blip r:embed="rId2"/>
          <a:stretch>
            <a:fillRect/>
          </a:stretch>
        </p:blipFill>
        <p:spPr>
          <a:xfrm>
            <a:off x="313906" y="1533378"/>
            <a:ext cx="2954282" cy="3319153"/>
          </a:xfrm>
          <a:prstGeom prst="rect">
            <a:avLst/>
          </a:prstGeom>
        </p:spPr>
      </p:pic>
      <p:pic>
        <p:nvPicPr>
          <p:cNvPr id="9" name="Picture 8">
            <a:extLst>
              <a:ext uri="{FF2B5EF4-FFF2-40B4-BE49-F238E27FC236}">
                <a16:creationId xmlns:a16="http://schemas.microsoft.com/office/drawing/2014/main" id="{FDAD3872-E812-3348-99E7-9BD088C4651C}"/>
              </a:ext>
            </a:extLst>
          </p:cNvPr>
          <p:cNvPicPr>
            <a:picLocks noChangeAspect="1"/>
          </p:cNvPicPr>
          <p:nvPr/>
        </p:nvPicPr>
        <p:blipFill>
          <a:blip r:embed="rId3"/>
          <a:stretch>
            <a:fillRect/>
          </a:stretch>
        </p:blipFill>
        <p:spPr>
          <a:xfrm>
            <a:off x="3896750" y="1232452"/>
            <a:ext cx="3085315" cy="3454078"/>
          </a:xfrm>
          <a:prstGeom prst="rect">
            <a:avLst/>
          </a:prstGeom>
        </p:spPr>
      </p:pic>
      <p:pic>
        <p:nvPicPr>
          <p:cNvPr id="11" name="Picture 10">
            <a:extLst>
              <a:ext uri="{FF2B5EF4-FFF2-40B4-BE49-F238E27FC236}">
                <a16:creationId xmlns:a16="http://schemas.microsoft.com/office/drawing/2014/main" id="{D4BA96C6-4357-717A-CB4A-A4F8CA82C078}"/>
              </a:ext>
            </a:extLst>
          </p:cNvPr>
          <p:cNvPicPr>
            <a:picLocks noChangeAspect="1"/>
          </p:cNvPicPr>
          <p:nvPr/>
        </p:nvPicPr>
        <p:blipFill>
          <a:blip r:embed="rId4"/>
          <a:stretch>
            <a:fillRect/>
          </a:stretch>
        </p:blipFill>
        <p:spPr>
          <a:xfrm>
            <a:off x="7213044" y="2223186"/>
            <a:ext cx="4828901" cy="147260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lnSpcReduction="10000"/>
          </a:bodyPr>
          <a:lstStyle/>
          <a:p>
            <a:pPr algn="l"/>
            <a:r>
              <a:rPr lang="en-US" sz="2000" b="0" i="0" dirty="0">
                <a:solidFill>
                  <a:schemeClr val="tx1"/>
                </a:solidFill>
                <a:effectLst/>
                <a:latin typeface="Söhne"/>
              </a:rPr>
              <a:t>The proposed keylogger system with integrated security measures presents a comprehensive solution to effectively capture and protect sensitive user information while maintaining confidentiality, integrity, and availability. By implementing a modular architecture, robust encryption mechanisms, stringent authentication and access control measures, and comprehensive security monitoring, the system ensures that logged data remains secure from unauthorized access and tampering.</a:t>
            </a:r>
          </a:p>
          <a:p>
            <a:pPr algn="l"/>
            <a:r>
              <a:rPr lang="en-US" sz="2000" b="0" i="0" dirty="0">
                <a:solidFill>
                  <a:schemeClr val="tx1"/>
                </a:solidFill>
                <a:effectLst/>
                <a:latin typeface="Söhne"/>
              </a:rPr>
              <a:t>The development process involves careful consideration of algorithm selection, system design, implementation, testing, and deployment, with a focus on adhering to best practices in security and privacy. Continuous monitoring and maintenance are essential to address evolving security threats and vulnerabilities, ensuring the ongoing effectiveness of the system.</a:t>
            </a:r>
          </a:p>
          <a:p>
            <a:pPr algn="l"/>
            <a:r>
              <a:rPr lang="en-US" sz="2000" b="0" i="0" dirty="0">
                <a:solidFill>
                  <a:schemeClr val="tx1"/>
                </a:solidFill>
                <a:effectLst/>
                <a:latin typeface="Söhne"/>
              </a:rPr>
              <a:t>Overall, the proposed solution provides a reliable and secure keylogging solution that enhances security measures without compromising user privacy or system usability. With proper implementation and adherence to security protocols, the keylogger system can serve as a valuable tool for monitoring user activities while maintaining the highest standards of security and data protection.</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1" i="0" dirty="0">
                <a:solidFill>
                  <a:schemeClr val="tx1"/>
                </a:solidFill>
                <a:effectLst/>
                <a:latin typeface="Söhne"/>
              </a:rPr>
              <a:t>Blockchain Technology</a:t>
            </a:r>
            <a:r>
              <a:rPr lang="en-US" sz="2000" b="0" i="0" dirty="0">
                <a:solidFill>
                  <a:schemeClr val="tx1"/>
                </a:solidFill>
                <a:effectLst/>
                <a:latin typeface="Söhne"/>
              </a:rPr>
              <a:t>: Explore the potential use of blockchain technology to enhance data integrity, auditability, and transparency in logging and auditing processes, ensuring tamper-proof records of user activities.</a:t>
            </a:r>
          </a:p>
          <a:p>
            <a:pPr marL="305435" indent="-305435"/>
            <a:r>
              <a:rPr lang="en-US" sz="2000" b="1" i="0" dirty="0">
                <a:solidFill>
                  <a:schemeClr val="tx1"/>
                </a:solidFill>
                <a:effectLst/>
                <a:latin typeface="Söhne"/>
              </a:rPr>
              <a:t>Enhanced Security Measures</a:t>
            </a:r>
            <a:r>
              <a:rPr lang="en-US" sz="2000" b="0" i="0" dirty="0">
                <a:solidFill>
                  <a:schemeClr val="tx1"/>
                </a:solidFill>
                <a:effectLst/>
                <a:latin typeface="Söhne"/>
              </a:rPr>
              <a:t>: Continuously research and integrate advanced encryption techniques, authentication methods, and access control mechanisms to stay ahead of emerging security threats.</a:t>
            </a:r>
            <a:r>
              <a:rPr lang="en-US" sz="2000" dirty="0">
                <a:solidFill>
                  <a:schemeClr val="tx1"/>
                </a:solidFill>
                <a:ea typeface="+mn-lt"/>
                <a:cs typeface="+mn-lt"/>
              </a:rPr>
              <a:t>.</a:t>
            </a:r>
          </a:p>
          <a:p>
            <a:pPr marL="305435" indent="-305435"/>
            <a:r>
              <a:rPr lang="en-US" sz="2000" b="1" i="0" dirty="0">
                <a:solidFill>
                  <a:schemeClr val="tx1"/>
                </a:solidFill>
                <a:effectLst/>
                <a:latin typeface="Söhne"/>
              </a:rPr>
              <a:t>Behavioral Biometrics</a:t>
            </a:r>
            <a:r>
              <a:rPr lang="en-US" sz="2000" b="0" i="0" dirty="0">
                <a:solidFill>
                  <a:schemeClr val="tx1"/>
                </a:solidFill>
                <a:effectLst/>
                <a:latin typeface="Söhne"/>
              </a:rPr>
              <a:t>: Investigate the incorporation of behavioral biometrics, such as keystroke dynamics, for user authentication and identification, enhancing security while minimizing user inconvenience.</a:t>
            </a:r>
            <a:endParaRPr lang="en-US" sz="2000"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41</TotalTime>
  <Words>760</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PROJECT TITLE – 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sherril kumar</cp:lastModifiedBy>
  <cp:revision>26</cp:revision>
  <dcterms:created xsi:type="dcterms:W3CDTF">2021-05-26T16:50:10Z</dcterms:created>
  <dcterms:modified xsi:type="dcterms:W3CDTF">2024-04-04T14:24:37Z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