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73CD-72DE-99FC-0BB4-FE568F645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7A896E-4241-C541-C7F6-30A48C935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33B5C9-10AF-CD14-331E-9EB37168A933}"/>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5" name="Footer Placeholder 4">
            <a:extLst>
              <a:ext uri="{FF2B5EF4-FFF2-40B4-BE49-F238E27FC236}">
                <a16:creationId xmlns:a16="http://schemas.microsoft.com/office/drawing/2014/main" id="{83274581-5007-0133-02E2-560A5A101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A8AF9-7AE3-EC7A-0BF5-A42133990F5F}"/>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14767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2053-0015-15C7-3F1A-44653A6493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882DED-F19A-1EA3-4DEF-4BEF97C1DF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56B7E-68BF-46E7-EA8E-65F0BA2D0305}"/>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5" name="Footer Placeholder 4">
            <a:extLst>
              <a:ext uri="{FF2B5EF4-FFF2-40B4-BE49-F238E27FC236}">
                <a16:creationId xmlns:a16="http://schemas.microsoft.com/office/drawing/2014/main" id="{2E4F82EF-7BA2-354C-387C-3D6FE9F56A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C36F7-35C0-8EB1-D5FC-C55C7728E155}"/>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323318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430E7-5446-2E6B-ED49-3345F826DF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3E7DCB-27B5-8916-782B-7B26A698A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E3B44-E57C-7806-6262-8F3E514C30EE}"/>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5" name="Footer Placeholder 4">
            <a:extLst>
              <a:ext uri="{FF2B5EF4-FFF2-40B4-BE49-F238E27FC236}">
                <a16:creationId xmlns:a16="http://schemas.microsoft.com/office/drawing/2014/main" id="{39CC3D4D-5A2C-864B-D778-A1E47F85C2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79436-E729-C34C-7C7C-84FDE3454550}"/>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68870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FB35-82FF-8CB6-0584-3BD58AE634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8EDD65-DDDD-852E-C342-BC839857E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87E5E-42B3-7AF7-91C3-3F7E5282EC8C}"/>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5" name="Footer Placeholder 4">
            <a:extLst>
              <a:ext uri="{FF2B5EF4-FFF2-40B4-BE49-F238E27FC236}">
                <a16:creationId xmlns:a16="http://schemas.microsoft.com/office/drawing/2014/main" id="{FB3BA63B-426B-925F-F6F6-015BD4430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34CBA-83A5-2D5A-3FBE-F73A269ACBCE}"/>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76214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6F81-E414-8B37-7520-7BC66243B4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7B622E-77BB-AFA9-BE3F-227585D01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2042C-C144-FED7-B71F-88AD29818927}"/>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5" name="Footer Placeholder 4">
            <a:extLst>
              <a:ext uri="{FF2B5EF4-FFF2-40B4-BE49-F238E27FC236}">
                <a16:creationId xmlns:a16="http://schemas.microsoft.com/office/drawing/2014/main" id="{4E97CE6F-38E1-1676-3358-6FCA4821B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A3811-046B-25E5-A318-1877007385C5}"/>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162583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A5E1-E5CD-7A9B-C060-99F634CC60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2CDE32-7D04-34EA-6F96-A81B313C67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542598-996C-5239-E906-F90DA0740B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32A11D-8054-EF33-7BE8-8E87EAC59310}"/>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6" name="Footer Placeholder 5">
            <a:extLst>
              <a:ext uri="{FF2B5EF4-FFF2-40B4-BE49-F238E27FC236}">
                <a16:creationId xmlns:a16="http://schemas.microsoft.com/office/drawing/2014/main" id="{076A1C48-5B64-7E60-C94D-B13456BA3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A0E92B-EDCB-647C-8789-0E8FC09873D5}"/>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196215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6D51-DE36-8B80-D867-45D9EF1405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0F309E-674A-4A5E-A11D-EBE060609A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FDCAE-689B-3958-FFB2-78EE4F96D2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C437C1-9662-9B72-73E9-C030F57F6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A6528E-98C4-97FF-79BB-6BF524A4B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F9CC4B-6221-0541-5071-84F21CD4EBBB}"/>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8" name="Footer Placeholder 7">
            <a:extLst>
              <a:ext uri="{FF2B5EF4-FFF2-40B4-BE49-F238E27FC236}">
                <a16:creationId xmlns:a16="http://schemas.microsoft.com/office/drawing/2014/main" id="{20FA1954-858B-067C-06F9-0A39AF6B10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A26907-0C74-B1B6-82BD-1559F6F385F5}"/>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130044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4083-7B7F-B054-3211-E9FBC7CBC7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1FD561-DA72-348F-7C46-886269B87565}"/>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4" name="Footer Placeholder 3">
            <a:extLst>
              <a:ext uri="{FF2B5EF4-FFF2-40B4-BE49-F238E27FC236}">
                <a16:creationId xmlns:a16="http://schemas.microsoft.com/office/drawing/2014/main" id="{AFB3C14F-6548-69E8-D664-84B4B3DAD1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4BD444-532F-A0EE-11AA-978B015F38A2}"/>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50646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7363D-6A1B-A9FE-19C0-7A1FF960D8C3}"/>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3" name="Footer Placeholder 2">
            <a:extLst>
              <a:ext uri="{FF2B5EF4-FFF2-40B4-BE49-F238E27FC236}">
                <a16:creationId xmlns:a16="http://schemas.microsoft.com/office/drawing/2014/main" id="{2044D788-1502-B1F7-80D1-233B8E5A24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43C30A-FA46-FD95-9F3D-54478B4BD20C}"/>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144810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A284-9B0F-4DE6-B51D-D8B67B68D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87D410-A781-7FF5-DC51-307B010ED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1C6814-8229-F366-CC0E-DD911A907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C18A8-F709-66B3-2501-F23D133C0003}"/>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6" name="Footer Placeholder 5">
            <a:extLst>
              <a:ext uri="{FF2B5EF4-FFF2-40B4-BE49-F238E27FC236}">
                <a16:creationId xmlns:a16="http://schemas.microsoft.com/office/drawing/2014/main" id="{E1C49C6C-3E54-2643-FC0A-DC4EB341E3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E47B51-A94B-399B-D190-401CC3772BF5}"/>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256353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366C-2602-D572-BEE4-0F0940FE0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01F110-0DCA-02F0-681E-52E5B1550A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3F8DCC-F3BE-A8A5-EF02-6FFBE51C4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EF3A0-E1AC-6C17-7409-3085F6088DB7}"/>
              </a:ext>
            </a:extLst>
          </p:cNvPr>
          <p:cNvSpPr>
            <a:spLocks noGrp="1"/>
          </p:cNvSpPr>
          <p:nvPr>
            <p:ph type="dt" sz="half" idx="10"/>
          </p:nvPr>
        </p:nvSpPr>
        <p:spPr/>
        <p:txBody>
          <a:bodyPr/>
          <a:lstStyle/>
          <a:p>
            <a:fld id="{0BD8BBAE-C0FE-4A95-AEE2-130D2E0F9316}" type="datetimeFigureOut">
              <a:rPr lang="en-IN" smtClean="0"/>
              <a:t>11-04-2024</a:t>
            </a:fld>
            <a:endParaRPr lang="en-IN"/>
          </a:p>
        </p:txBody>
      </p:sp>
      <p:sp>
        <p:nvSpPr>
          <p:cNvPr id="6" name="Footer Placeholder 5">
            <a:extLst>
              <a:ext uri="{FF2B5EF4-FFF2-40B4-BE49-F238E27FC236}">
                <a16:creationId xmlns:a16="http://schemas.microsoft.com/office/drawing/2014/main" id="{EF227907-748A-2711-5472-66D99C129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BA0AD1-3693-6996-F224-95B9CB81CA32}"/>
              </a:ext>
            </a:extLst>
          </p:cNvPr>
          <p:cNvSpPr>
            <a:spLocks noGrp="1"/>
          </p:cNvSpPr>
          <p:nvPr>
            <p:ph type="sldNum" sz="quarter" idx="12"/>
          </p:nvPr>
        </p:nvSpPr>
        <p:spPr/>
        <p:txBody>
          <a:bodyPr/>
          <a:lstStyle/>
          <a:p>
            <a:fld id="{7C1980FE-030E-4D9F-A13E-D2BC9631A00F}" type="slidenum">
              <a:rPr lang="en-IN" smtClean="0"/>
              <a:t>‹#›</a:t>
            </a:fld>
            <a:endParaRPr lang="en-IN"/>
          </a:p>
        </p:txBody>
      </p:sp>
    </p:spTree>
    <p:extLst>
      <p:ext uri="{BB962C8B-B14F-4D97-AF65-F5344CB8AC3E}">
        <p14:creationId xmlns:p14="http://schemas.microsoft.com/office/powerpoint/2010/main" val="237420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C1495-4555-37B4-2663-0F6FA9281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F5A52-AD1D-12AC-FB07-A80AFFA8A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764BB-AD61-C356-96BF-6A88EDF8F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8BBAE-C0FE-4A95-AEE2-130D2E0F9316}" type="datetimeFigureOut">
              <a:rPr lang="en-IN" smtClean="0"/>
              <a:t>11-04-2024</a:t>
            </a:fld>
            <a:endParaRPr lang="en-IN"/>
          </a:p>
        </p:txBody>
      </p:sp>
      <p:sp>
        <p:nvSpPr>
          <p:cNvPr id="5" name="Footer Placeholder 4">
            <a:extLst>
              <a:ext uri="{FF2B5EF4-FFF2-40B4-BE49-F238E27FC236}">
                <a16:creationId xmlns:a16="http://schemas.microsoft.com/office/drawing/2014/main" id="{194B361E-8E46-7338-C155-B85063C26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C959E8-F716-E6C0-5F38-370DF2B244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80FE-030E-4D9F-A13E-D2BC9631A00F}" type="slidenum">
              <a:rPr lang="en-IN" smtClean="0"/>
              <a:t>‹#›</a:t>
            </a:fld>
            <a:endParaRPr lang="en-IN"/>
          </a:p>
        </p:txBody>
      </p:sp>
    </p:spTree>
    <p:extLst>
      <p:ext uri="{BB962C8B-B14F-4D97-AF65-F5344CB8AC3E}">
        <p14:creationId xmlns:p14="http://schemas.microsoft.com/office/powerpoint/2010/main" val="3730992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4126F92-C16D-98B9-B6C5-950E04A0A904}"/>
              </a:ext>
            </a:extLst>
          </p:cNvPr>
          <p:cNvSpPr>
            <a:spLocks noGrp="1"/>
          </p:cNvSpPr>
          <p:nvPr>
            <p:ph type="subTitle" idx="1"/>
          </p:nvPr>
        </p:nvSpPr>
        <p:spPr>
          <a:xfrm>
            <a:off x="413657" y="239485"/>
            <a:ext cx="11266714" cy="6346371"/>
          </a:xfrm>
        </p:spPr>
        <p:txBody>
          <a:bodyPr/>
          <a:lstStyle/>
          <a:p>
            <a:pPr algn="l"/>
            <a:r>
              <a:rPr lang="en-IN" sz="2800" dirty="0"/>
              <a:t>                                      </a:t>
            </a:r>
            <a:r>
              <a:rPr lang="en-IN" sz="2800" b="1" dirty="0"/>
              <a:t>Priority Based Task Scheduler</a:t>
            </a:r>
          </a:p>
          <a:p>
            <a:pPr marL="342900" indent="-342900" algn="l">
              <a:buFont typeface="Arial" panose="020B0604020202020204" pitchFamily="34" charset="0"/>
              <a:buChar char="•"/>
            </a:pPr>
            <a:r>
              <a:rPr lang="en-IN" b="1" dirty="0"/>
              <a:t>Team Members : </a:t>
            </a:r>
            <a:r>
              <a:rPr lang="en-IN" sz="2000" dirty="0"/>
              <a:t>Guhan (</a:t>
            </a:r>
            <a:r>
              <a:rPr lang="en-IN" sz="2000" dirty="0" err="1"/>
              <a:t>Mtech</a:t>
            </a:r>
            <a:r>
              <a:rPr lang="en-IN" sz="2000" dirty="0"/>
              <a:t> ESE 22410) , Sai Krishna (</a:t>
            </a:r>
            <a:r>
              <a:rPr lang="en-IN" sz="2000" dirty="0" err="1"/>
              <a:t>Mtech</a:t>
            </a:r>
            <a:r>
              <a:rPr lang="en-IN" sz="2000"/>
              <a:t> ESE 23065)</a:t>
            </a:r>
            <a:endParaRPr lang="en-IN" b="1" dirty="0"/>
          </a:p>
          <a:p>
            <a:pPr marL="342900" indent="-342900" algn="l">
              <a:buFont typeface="Arial" panose="020B0604020202020204" pitchFamily="34" charset="0"/>
              <a:buChar char="•"/>
            </a:pPr>
            <a:r>
              <a:rPr lang="en-IN" b="1" u="sng" dirty="0"/>
              <a:t>Project Idea And Objectives</a:t>
            </a:r>
          </a:p>
          <a:p>
            <a:pPr marL="800100" lvl="1" indent="-342900" algn="l">
              <a:buFont typeface="Wingdings" panose="05000000000000000000" pitchFamily="2" charset="2"/>
              <a:buChar char="§"/>
            </a:pPr>
            <a:r>
              <a:rPr lang="en-IN" dirty="0"/>
              <a:t>Aim is to implement a priority based task scheduler using TIVA </a:t>
            </a:r>
            <a:r>
              <a:rPr lang="en-IN" dirty="0" err="1"/>
              <a:t>uC</a:t>
            </a:r>
            <a:r>
              <a:rPr lang="en-IN" dirty="0"/>
              <a:t>. </a:t>
            </a:r>
          </a:p>
          <a:p>
            <a:pPr marL="800100" lvl="1" indent="-342900" algn="l">
              <a:buFont typeface="Wingdings" panose="05000000000000000000" pitchFamily="2" charset="2"/>
              <a:buChar char="§"/>
            </a:pPr>
            <a:r>
              <a:rPr lang="en-IN" dirty="0"/>
              <a:t>We have a list of tasks with varying priorities. Currently, four tasks have been implemented.</a:t>
            </a:r>
          </a:p>
          <a:p>
            <a:pPr marL="800100" lvl="1" indent="-342900" algn="l">
              <a:buFont typeface="Wingdings" panose="05000000000000000000" pitchFamily="2" charset="2"/>
              <a:buChar char="§"/>
            </a:pPr>
            <a:r>
              <a:rPr lang="en-IN" dirty="0"/>
              <a:t>Each task corresponds to an infinite while(1) loop.</a:t>
            </a:r>
          </a:p>
          <a:p>
            <a:pPr marL="800100" lvl="1" indent="-342900" algn="l">
              <a:buFont typeface="Wingdings" panose="05000000000000000000" pitchFamily="2" charset="2"/>
              <a:buChar char="§"/>
            </a:pPr>
            <a:r>
              <a:rPr lang="en-IN" dirty="0"/>
              <a:t>As the task is running, we switch from one task to the next using pre-emptive scheduling.</a:t>
            </a:r>
          </a:p>
          <a:p>
            <a:pPr marL="800100" lvl="1" indent="-342900" algn="l">
              <a:buFont typeface="Wingdings" panose="05000000000000000000" pitchFamily="2" charset="2"/>
              <a:buChar char="§"/>
            </a:pPr>
            <a:r>
              <a:rPr lang="en-IN" dirty="0"/>
              <a:t>Pre-Emptive scheduling is the type of scheduling in which the OS decides when we need to switch from one task to the next.</a:t>
            </a:r>
          </a:p>
          <a:p>
            <a:pPr marL="800100" lvl="1" indent="-342900" algn="l">
              <a:buFont typeface="Wingdings" panose="05000000000000000000" pitchFamily="2" charset="2"/>
              <a:buChar char="§"/>
            </a:pPr>
            <a:r>
              <a:rPr lang="en-IN" dirty="0"/>
              <a:t>In this mini project, the </a:t>
            </a:r>
            <a:r>
              <a:rPr lang="en-IN" b="1" dirty="0" err="1"/>
              <a:t>Systick_Handler</a:t>
            </a:r>
            <a:r>
              <a:rPr lang="en-IN" b="1" dirty="0"/>
              <a:t>() </a:t>
            </a:r>
            <a:r>
              <a:rPr lang="en-IN" dirty="0"/>
              <a:t>function is called periodically and when this function is called , we switch the context and move from one task to the next. </a:t>
            </a:r>
          </a:p>
          <a:p>
            <a:pPr marL="800100" lvl="1" indent="-342900" algn="l">
              <a:buFont typeface="Wingdings" panose="05000000000000000000" pitchFamily="2" charset="2"/>
              <a:buChar char="§"/>
            </a:pPr>
            <a:r>
              <a:rPr lang="en-IN" dirty="0"/>
              <a:t>When priorities are considered, the task with the highest priority is performed more number of times when compared with tasks that have lesser priority. </a:t>
            </a:r>
          </a:p>
          <a:p>
            <a:pPr marL="800100" lvl="1" indent="-342900" algn="l">
              <a:buFont typeface="Wingdings" panose="05000000000000000000" pitchFamily="2" charset="2"/>
              <a:buChar char="§"/>
            </a:pPr>
            <a:r>
              <a:rPr lang="en-IN" dirty="0"/>
              <a:t>One of the ways in which we can make this more apparent is by having sine or cosine wave generation as one of the tasks. </a:t>
            </a:r>
          </a:p>
          <a:p>
            <a:pPr marL="800100" lvl="1" indent="-342900" algn="l">
              <a:buFont typeface="Wingdings" panose="05000000000000000000" pitchFamily="2" charset="2"/>
              <a:buChar char="§"/>
            </a:pPr>
            <a:r>
              <a:rPr lang="en-IN" dirty="0"/>
              <a:t>When this task is performed frequently, we get a smooth sine wave. When this task is performed less frequently, we get a distorted waveform. </a:t>
            </a:r>
          </a:p>
          <a:p>
            <a:pPr algn="l"/>
            <a:endParaRPr lang="en-IN" dirty="0"/>
          </a:p>
        </p:txBody>
      </p:sp>
    </p:spTree>
    <p:extLst>
      <p:ext uri="{BB962C8B-B14F-4D97-AF65-F5344CB8AC3E}">
        <p14:creationId xmlns:p14="http://schemas.microsoft.com/office/powerpoint/2010/main" val="20788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3EFA-48F9-7C22-3B03-BD518C213C7B}"/>
              </a:ext>
            </a:extLst>
          </p:cNvPr>
          <p:cNvSpPr>
            <a:spLocks noGrp="1"/>
          </p:cNvSpPr>
          <p:nvPr>
            <p:ph type="title"/>
          </p:nvPr>
        </p:nvSpPr>
        <p:spPr/>
        <p:txBody>
          <a:bodyPr>
            <a:normAutofit/>
          </a:bodyPr>
          <a:lstStyle/>
          <a:p>
            <a:r>
              <a:rPr lang="en-IN" sz="2800" b="1" dirty="0">
                <a:latin typeface="+mn-lt"/>
              </a:rPr>
              <a:t>                                                 Block Diagram</a:t>
            </a:r>
          </a:p>
        </p:txBody>
      </p:sp>
      <p:sp>
        <p:nvSpPr>
          <p:cNvPr id="4" name="Rectangle 3">
            <a:extLst>
              <a:ext uri="{FF2B5EF4-FFF2-40B4-BE49-F238E27FC236}">
                <a16:creationId xmlns:a16="http://schemas.microsoft.com/office/drawing/2014/main" id="{C11EDA07-787F-D2D7-D76C-279E4A42B318}"/>
              </a:ext>
            </a:extLst>
          </p:cNvPr>
          <p:cNvSpPr/>
          <p:nvPr/>
        </p:nvSpPr>
        <p:spPr>
          <a:xfrm>
            <a:off x="1251857" y="1567543"/>
            <a:ext cx="1698172" cy="13255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Task 1</a:t>
            </a:r>
          </a:p>
        </p:txBody>
      </p:sp>
      <p:sp>
        <p:nvSpPr>
          <p:cNvPr id="5" name="Rectangle 4">
            <a:extLst>
              <a:ext uri="{FF2B5EF4-FFF2-40B4-BE49-F238E27FC236}">
                <a16:creationId xmlns:a16="http://schemas.microsoft.com/office/drawing/2014/main" id="{90405217-03B5-BC56-E768-7C99EE26E5D1}"/>
              </a:ext>
            </a:extLst>
          </p:cNvPr>
          <p:cNvSpPr/>
          <p:nvPr/>
        </p:nvSpPr>
        <p:spPr>
          <a:xfrm>
            <a:off x="3712028" y="1567543"/>
            <a:ext cx="1698172" cy="13255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Task 2</a:t>
            </a:r>
          </a:p>
        </p:txBody>
      </p:sp>
      <p:sp>
        <p:nvSpPr>
          <p:cNvPr id="6" name="Rectangle 5">
            <a:extLst>
              <a:ext uri="{FF2B5EF4-FFF2-40B4-BE49-F238E27FC236}">
                <a16:creationId xmlns:a16="http://schemas.microsoft.com/office/drawing/2014/main" id="{F83BCC94-DDA1-1817-D7DC-C40A0491D55B}"/>
              </a:ext>
            </a:extLst>
          </p:cNvPr>
          <p:cNvSpPr/>
          <p:nvPr/>
        </p:nvSpPr>
        <p:spPr>
          <a:xfrm>
            <a:off x="6433457" y="1567543"/>
            <a:ext cx="1698172" cy="13255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Task 2</a:t>
            </a:r>
          </a:p>
        </p:txBody>
      </p:sp>
      <p:sp>
        <p:nvSpPr>
          <p:cNvPr id="7" name="Rectangle 6">
            <a:extLst>
              <a:ext uri="{FF2B5EF4-FFF2-40B4-BE49-F238E27FC236}">
                <a16:creationId xmlns:a16="http://schemas.microsoft.com/office/drawing/2014/main" id="{FC6DD0BA-B69F-36B3-E42E-6B70E7E5FE9B}"/>
              </a:ext>
            </a:extLst>
          </p:cNvPr>
          <p:cNvSpPr/>
          <p:nvPr/>
        </p:nvSpPr>
        <p:spPr>
          <a:xfrm>
            <a:off x="9329056" y="1567543"/>
            <a:ext cx="1698172" cy="13255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Task 3</a:t>
            </a:r>
          </a:p>
        </p:txBody>
      </p:sp>
      <p:sp>
        <p:nvSpPr>
          <p:cNvPr id="8" name="Rectangle 7">
            <a:extLst>
              <a:ext uri="{FF2B5EF4-FFF2-40B4-BE49-F238E27FC236}">
                <a16:creationId xmlns:a16="http://schemas.microsoft.com/office/drawing/2014/main" id="{4B1188E3-D8A7-70C3-6C5B-EDAD1F75D5E6}"/>
              </a:ext>
            </a:extLst>
          </p:cNvPr>
          <p:cNvSpPr/>
          <p:nvPr/>
        </p:nvSpPr>
        <p:spPr>
          <a:xfrm>
            <a:off x="4158342" y="4095523"/>
            <a:ext cx="3385458" cy="1771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Scheduler(</a:t>
            </a:r>
            <a:r>
              <a:rPr lang="en-IN" dirty="0" err="1"/>
              <a:t>Systick_Handler</a:t>
            </a:r>
            <a:r>
              <a:rPr lang="en-IN" dirty="0"/>
              <a:t>)</a:t>
            </a:r>
          </a:p>
        </p:txBody>
      </p:sp>
      <p:cxnSp>
        <p:nvCxnSpPr>
          <p:cNvPr id="13" name="Straight Connector 12">
            <a:extLst>
              <a:ext uri="{FF2B5EF4-FFF2-40B4-BE49-F238E27FC236}">
                <a16:creationId xmlns:a16="http://schemas.microsoft.com/office/drawing/2014/main" id="{017EF9B9-4880-ED60-2CFD-3FF7EDE9E766}"/>
              </a:ext>
            </a:extLst>
          </p:cNvPr>
          <p:cNvCxnSpPr>
            <a:cxnSpLocks/>
          </p:cNvCxnSpPr>
          <p:nvPr/>
        </p:nvCxnSpPr>
        <p:spPr>
          <a:xfrm>
            <a:off x="1752600" y="2893105"/>
            <a:ext cx="0" cy="208835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974F769-5C38-A565-55AB-ADF7E44C2C61}"/>
              </a:ext>
            </a:extLst>
          </p:cNvPr>
          <p:cNvCxnSpPr>
            <a:cxnSpLocks/>
            <a:endCxn id="8" idx="1"/>
          </p:cNvCxnSpPr>
          <p:nvPr/>
        </p:nvCxnSpPr>
        <p:spPr>
          <a:xfrm>
            <a:off x="1752600" y="4981460"/>
            <a:ext cx="24057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67AE461-4D61-D803-44B6-D6897D0C4C39}"/>
              </a:ext>
            </a:extLst>
          </p:cNvPr>
          <p:cNvCxnSpPr>
            <a:cxnSpLocks/>
          </p:cNvCxnSpPr>
          <p:nvPr/>
        </p:nvCxnSpPr>
        <p:spPr>
          <a:xfrm flipV="1">
            <a:off x="4278085" y="2893105"/>
            <a:ext cx="0" cy="1202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364CA0E-478E-A84D-88AA-AD201E0F33A9}"/>
              </a:ext>
            </a:extLst>
          </p:cNvPr>
          <p:cNvCxnSpPr>
            <a:cxnSpLocks/>
          </p:cNvCxnSpPr>
          <p:nvPr/>
        </p:nvCxnSpPr>
        <p:spPr>
          <a:xfrm>
            <a:off x="4746171" y="2893105"/>
            <a:ext cx="0" cy="120241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E34229B5-B039-101C-60EF-C2E2A9CE8D85}"/>
              </a:ext>
            </a:extLst>
          </p:cNvPr>
          <p:cNvCxnSpPr>
            <a:cxnSpLocks/>
          </p:cNvCxnSpPr>
          <p:nvPr/>
        </p:nvCxnSpPr>
        <p:spPr>
          <a:xfrm flipV="1">
            <a:off x="6607629" y="2893105"/>
            <a:ext cx="0" cy="120241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a:extLst>
              <a:ext uri="{FF2B5EF4-FFF2-40B4-BE49-F238E27FC236}">
                <a16:creationId xmlns:a16="http://schemas.microsoft.com/office/drawing/2014/main" id="{F56F9367-2F5B-13F3-88AC-A668598B61C5}"/>
              </a:ext>
            </a:extLst>
          </p:cNvPr>
          <p:cNvCxnSpPr>
            <a:cxnSpLocks/>
          </p:cNvCxnSpPr>
          <p:nvPr/>
        </p:nvCxnSpPr>
        <p:spPr>
          <a:xfrm flipV="1">
            <a:off x="9677400" y="2893105"/>
            <a:ext cx="0" cy="2234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4574EC1E-17EF-DF3A-B84B-C43BBEE824CF}"/>
              </a:ext>
            </a:extLst>
          </p:cNvPr>
          <p:cNvCxnSpPr>
            <a:cxnSpLocks/>
          </p:cNvCxnSpPr>
          <p:nvPr/>
        </p:nvCxnSpPr>
        <p:spPr>
          <a:xfrm>
            <a:off x="7543800" y="5127171"/>
            <a:ext cx="2133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C63E8107-EC8E-4637-699E-50891AAFAF40}"/>
              </a:ext>
            </a:extLst>
          </p:cNvPr>
          <p:cNvCxnSpPr>
            <a:cxnSpLocks/>
            <a:stCxn id="6" idx="2"/>
          </p:cNvCxnSpPr>
          <p:nvPr/>
        </p:nvCxnSpPr>
        <p:spPr>
          <a:xfrm>
            <a:off x="7282543" y="2893105"/>
            <a:ext cx="0" cy="12024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7B939F4D-1C96-5EA4-15D7-389459A34495}"/>
              </a:ext>
            </a:extLst>
          </p:cNvPr>
          <p:cNvSpPr txBox="1"/>
          <p:nvPr/>
        </p:nvSpPr>
        <p:spPr>
          <a:xfrm>
            <a:off x="1023258" y="6197773"/>
            <a:ext cx="10820398" cy="369332"/>
          </a:xfrm>
          <a:prstGeom prst="rect">
            <a:avLst/>
          </a:prstGeom>
          <a:noFill/>
        </p:spPr>
        <p:txBody>
          <a:bodyPr wrap="square" rtlCol="0">
            <a:spAutoFit/>
          </a:bodyPr>
          <a:lstStyle/>
          <a:p>
            <a:r>
              <a:rPr lang="en-IN" dirty="0"/>
              <a:t>Here the colour of the arrows indicate the direction of control flow as we switch from one task to the next</a:t>
            </a:r>
          </a:p>
        </p:txBody>
      </p:sp>
    </p:spTree>
    <p:extLst>
      <p:ext uri="{BB962C8B-B14F-4D97-AF65-F5344CB8AC3E}">
        <p14:creationId xmlns:p14="http://schemas.microsoft.com/office/powerpoint/2010/main" val="385514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E683-B111-C9B6-AB8B-782CD2E268A8}"/>
              </a:ext>
            </a:extLst>
          </p:cNvPr>
          <p:cNvSpPr>
            <a:spLocks noGrp="1"/>
          </p:cNvSpPr>
          <p:nvPr>
            <p:ph type="title"/>
          </p:nvPr>
        </p:nvSpPr>
        <p:spPr/>
        <p:txBody>
          <a:bodyPr>
            <a:normAutofit/>
          </a:bodyPr>
          <a:lstStyle/>
          <a:p>
            <a:r>
              <a:rPr lang="en-IN" sz="2800" b="1" dirty="0">
                <a:latin typeface="+mn-lt"/>
              </a:rPr>
              <a:t>                                                      Progress</a:t>
            </a:r>
          </a:p>
        </p:txBody>
      </p:sp>
      <p:sp>
        <p:nvSpPr>
          <p:cNvPr id="3" name="Content Placeholder 2">
            <a:extLst>
              <a:ext uri="{FF2B5EF4-FFF2-40B4-BE49-F238E27FC236}">
                <a16:creationId xmlns:a16="http://schemas.microsoft.com/office/drawing/2014/main" id="{B44B63B5-1108-4A09-F0C7-6588B7BF9ACD}"/>
              </a:ext>
            </a:extLst>
          </p:cNvPr>
          <p:cNvSpPr>
            <a:spLocks noGrp="1"/>
          </p:cNvSpPr>
          <p:nvPr>
            <p:ph idx="1"/>
          </p:nvPr>
        </p:nvSpPr>
        <p:spPr>
          <a:xfrm>
            <a:off x="838200" y="1426029"/>
            <a:ext cx="10515600" cy="5181600"/>
          </a:xfrm>
        </p:spPr>
        <p:txBody>
          <a:bodyPr>
            <a:normAutofit lnSpcReduction="10000"/>
          </a:bodyPr>
          <a:lstStyle/>
          <a:p>
            <a:r>
              <a:rPr lang="en-IN" sz="2000" dirty="0"/>
              <a:t>Four tasks have been implemented as infinite while(1) loops.</a:t>
            </a:r>
          </a:p>
          <a:p>
            <a:r>
              <a:rPr lang="en-IN" sz="2000" dirty="0"/>
              <a:t>Varying priorities have been assigned to the tasks. Lower the number, higher the priority. </a:t>
            </a:r>
          </a:p>
          <a:p>
            <a:r>
              <a:rPr lang="en-IN" sz="2000" dirty="0"/>
              <a:t>Each task has its own dummy stack to store its context as we move from the one task to the next. </a:t>
            </a:r>
          </a:p>
          <a:p>
            <a:r>
              <a:rPr lang="en-IN" sz="2000" dirty="0"/>
              <a:t>The </a:t>
            </a:r>
            <a:r>
              <a:rPr lang="en-IN" sz="2000" b="1" dirty="0" err="1"/>
              <a:t>Systick_Handler</a:t>
            </a:r>
            <a:r>
              <a:rPr lang="en-IN" sz="2000" b="1" dirty="0"/>
              <a:t>() </a:t>
            </a:r>
            <a:r>
              <a:rPr lang="en-IN" sz="2000" dirty="0"/>
              <a:t>function has been configured to perform the task switching activity. Context of one task is saved by popping the contents from the TIVA registers on to the dummy stack of the particular task that is about to be suspended. </a:t>
            </a:r>
          </a:p>
          <a:p>
            <a:r>
              <a:rPr lang="en-IN" sz="2000" dirty="0"/>
              <a:t>And when we move to the next task, contents from the dummy stack of the task that is about to be performed is loaded on the TIVA registers and execution of the next task takes place. </a:t>
            </a:r>
          </a:p>
          <a:p>
            <a:r>
              <a:rPr lang="en-IN" sz="2000" dirty="0"/>
              <a:t>As of now, the tasks that have been executed involved only </a:t>
            </a:r>
            <a:r>
              <a:rPr lang="en-IN" sz="2000" b="1" dirty="0"/>
              <a:t>blinking of LEDs </a:t>
            </a:r>
            <a:r>
              <a:rPr lang="en-IN" sz="2000" dirty="0"/>
              <a:t>and </a:t>
            </a:r>
            <a:r>
              <a:rPr lang="en-IN" sz="2000" b="1" dirty="0"/>
              <a:t>concurrently displaying numbers on the Seven </a:t>
            </a:r>
            <a:r>
              <a:rPr lang="en-IN" sz="2000" b="1"/>
              <a:t>Segment Display of the Edu Arm Board</a:t>
            </a:r>
            <a:r>
              <a:rPr lang="en-IN" sz="2000"/>
              <a:t>. </a:t>
            </a:r>
            <a:endParaRPr lang="en-IN" sz="2000" dirty="0"/>
          </a:p>
          <a:p>
            <a:r>
              <a:rPr lang="en-IN" sz="2000" dirty="0"/>
              <a:t>Task with higher priority is allotted more CPU time than the tasks with relatively lower priority. </a:t>
            </a:r>
          </a:p>
          <a:p>
            <a:r>
              <a:rPr lang="en-IN" sz="2000" dirty="0"/>
              <a:t>But the lower priority tasks are also performed for some time in order to avoid starvation. </a:t>
            </a:r>
          </a:p>
          <a:p>
            <a:r>
              <a:rPr lang="en-IN" sz="2000" dirty="0"/>
              <a:t>Going forward, we aim to implement generating a sinusoidal waveform as one of the tasks and we hope to get a smooth waveform if this task is performed frequently and we hope to get a distorted waveform if this task is performed less frequently.</a:t>
            </a:r>
          </a:p>
        </p:txBody>
      </p:sp>
    </p:spTree>
    <p:extLst>
      <p:ext uri="{BB962C8B-B14F-4D97-AF65-F5344CB8AC3E}">
        <p14:creationId xmlns:p14="http://schemas.microsoft.com/office/powerpoint/2010/main" val="1245813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511</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                                                 Block Diagram</vt:lpstr>
      <vt:lpstr>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Guhan Rajasekar</dc:creator>
  <cp:lastModifiedBy>Guhan Rajasekar</cp:lastModifiedBy>
  <cp:revision>11</cp:revision>
  <dcterms:created xsi:type="dcterms:W3CDTF">2024-04-10T19:10:52Z</dcterms:created>
  <dcterms:modified xsi:type="dcterms:W3CDTF">2024-04-10T19:29:08Z</dcterms:modified>
</cp:coreProperties>
</file>