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7"/>
  </p:notesMasterIdLst>
  <p:sldIdLst>
    <p:sldId id="256" r:id="rId2"/>
    <p:sldId id="257" r:id="rId3"/>
    <p:sldId id="258" r:id="rId4"/>
    <p:sldId id="281" r:id="rId5"/>
    <p:sldId id="259" r:id="rId6"/>
    <p:sldId id="265" r:id="rId7"/>
    <p:sldId id="260" r:id="rId8"/>
    <p:sldId id="261" r:id="rId9"/>
    <p:sldId id="262" r:id="rId10"/>
    <p:sldId id="263" r:id="rId11"/>
    <p:sldId id="264" r:id="rId12"/>
    <p:sldId id="267" r:id="rId13"/>
    <p:sldId id="266" r:id="rId14"/>
    <p:sldId id="268" r:id="rId15"/>
    <p:sldId id="269" r:id="rId16"/>
    <p:sldId id="270" r:id="rId17"/>
    <p:sldId id="272" r:id="rId18"/>
    <p:sldId id="273" r:id="rId19"/>
    <p:sldId id="276" r:id="rId20"/>
    <p:sldId id="274" r:id="rId21"/>
    <p:sldId id="275" r:id="rId22"/>
    <p:sldId id="277" r:id="rId23"/>
    <p:sldId id="279" r:id="rId24"/>
    <p:sldId id="278"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9" d="100"/>
          <a:sy n="79" d="100"/>
        </p:scale>
        <p:origin x="6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78604B-E605-49BB-8B28-A273CBED105A}" type="datetimeFigureOut">
              <a:rPr lang="en-US" smtClean="0"/>
              <a:t>13-Apr-24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EFDA0-5FBF-4DFB-B515-7827C881DE94}" type="slidenum">
              <a:rPr lang="en-US" smtClean="0"/>
              <a:t>‹#›</a:t>
            </a:fld>
            <a:endParaRPr lang="en-US"/>
          </a:p>
        </p:txBody>
      </p:sp>
    </p:spTree>
    <p:extLst>
      <p:ext uri="{BB962C8B-B14F-4D97-AF65-F5344CB8AC3E}">
        <p14:creationId xmlns:p14="http://schemas.microsoft.com/office/powerpoint/2010/main" val="2777323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t>Max Frequency of Operation : 1 / (10n – 2.117n) = 126.855MHz</a:t>
            </a:r>
          </a:p>
          <a:p>
            <a:endParaRPr lang="en-US" dirty="0"/>
          </a:p>
        </p:txBody>
      </p:sp>
      <p:sp>
        <p:nvSpPr>
          <p:cNvPr id="4" name="Slide Number Placeholder 3"/>
          <p:cNvSpPr>
            <a:spLocks noGrp="1"/>
          </p:cNvSpPr>
          <p:nvPr>
            <p:ph type="sldNum" sz="quarter" idx="5"/>
          </p:nvPr>
        </p:nvSpPr>
        <p:spPr/>
        <p:txBody>
          <a:bodyPr/>
          <a:lstStyle/>
          <a:p>
            <a:fld id="{31EEFDA0-5FBF-4DFB-B515-7827C881DE94}" type="slidenum">
              <a:rPr lang="en-US" smtClean="0"/>
              <a:t>9</a:t>
            </a:fld>
            <a:endParaRPr lang="en-US"/>
          </a:p>
        </p:txBody>
      </p:sp>
    </p:spTree>
    <p:extLst>
      <p:ext uri="{BB962C8B-B14F-4D97-AF65-F5344CB8AC3E}">
        <p14:creationId xmlns:p14="http://schemas.microsoft.com/office/powerpoint/2010/main" val="2154218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1B5B1A4-F391-4A7B-9682-B459FA69E16A}" type="datetimeFigureOut">
              <a:rPr lang="en-IN" smtClean="0"/>
              <a:t>13-04-2024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EE5783A-92C4-4D35-AF57-2912C7A842E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57687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B5B1A4-F391-4A7B-9682-B459FA69E16A}"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799815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B5B1A4-F391-4A7B-9682-B459FA69E16A}"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552972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B5B1A4-F391-4A7B-9682-B459FA69E16A}"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2901828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B5B1A4-F391-4A7B-9682-B459FA69E16A}"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5783A-92C4-4D35-AF57-2912C7A842E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4628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B5B1A4-F391-4A7B-9682-B459FA69E16A}"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573893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B5B1A4-F391-4A7B-9682-B459FA69E16A}" type="datetimeFigureOut">
              <a:rPr lang="en-IN" smtClean="0"/>
              <a:t>13-04-2024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2212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B5B1A4-F391-4A7B-9682-B459FA69E16A}" type="datetimeFigureOut">
              <a:rPr lang="en-IN" smtClean="0"/>
              <a:t>13-04-2024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919372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B5B1A4-F391-4A7B-9682-B459FA69E16A}" type="datetimeFigureOut">
              <a:rPr lang="en-IN" smtClean="0"/>
              <a:t>13-04-2024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179016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B5B1A4-F391-4A7B-9682-B459FA69E16A}"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2079198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B5B1A4-F391-4A7B-9682-B459FA69E16A}"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1983300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1B5B1A4-F391-4A7B-9682-B459FA69E16A}" type="datetimeFigureOut">
              <a:rPr lang="en-IN" smtClean="0"/>
              <a:t>13-04-2024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EE5783A-92C4-4D35-AF57-2912C7A842E0}" type="slidenum">
              <a:rPr lang="en-IN" smtClean="0"/>
              <a:t>‹#›</a:t>
            </a:fld>
            <a:endParaRPr lang="en-IN"/>
          </a:p>
        </p:txBody>
      </p:sp>
    </p:spTree>
    <p:extLst>
      <p:ext uri="{BB962C8B-B14F-4D97-AF65-F5344CB8AC3E}">
        <p14:creationId xmlns:p14="http://schemas.microsoft.com/office/powerpoint/2010/main" val="87522098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AE3FF-73FD-5537-A8CD-FD06E9E330A2}"/>
              </a:ext>
            </a:extLst>
          </p:cNvPr>
          <p:cNvSpPr>
            <a:spLocks noGrp="1"/>
          </p:cNvSpPr>
          <p:nvPr>
            <p:ph type="ctrTitle"/>
          </p:nvPr>
        </p:nvSpPr>
        <p:spPr>
          <a:xfrm>
            <a:off x="1968139" y="1730829"/>
            <a:ext cx="7818119" cy="2267591"/>
          </a:xfrm>
        </p:spPr>
        <p:txBody>
          <a:bodyPr>
            <a:normAutofit fontScale="90000"/>
          </a:bodyPr>
          <a:lstStyle/>
          <a:p>
            <a:r>
              <a:rPr lang="en-IN" sz="5000" dirty="0"/>
              <a:t>TRIGNOMETRIC FUNCTION GENERATION USING CORDIC</a:t>
            </a:r>
          </a:p>
        </p:txBody>
      </p:sp>
      <p:sp>
        <p:nvSpPr>
          <p:cNvPr id="3" name="Subtitle 2">
            <a:extLst>
              <a:ext uri="{FF2B5EF4-FFF2-40B4-BE49-F238E27FC236}">
                <a16:creationId xmlns:a16="http://schemas.microsoft.com/office/drawing/2014/main" id="{F7F632B0-1E1A-0123-2025-E8C9E02B01D2}"/>
              </a:ext>
            </a:extLst>
          </p:cNvPr>
          <p:cNvSpPr>
            <a:spLocks noGrp="1"/>
          </p:cNvSpPr>
          <p:nvPr>
            <p:ph type="subTitle" idx="1"/>
          </p:nvPr>
        </p:nvSpPr>
        <p:spPr>
          <a:xfrm>
            <a:off x="631964" y="3998420"/>
            <a:ext cx="10058400" cy="1143000"/>
          </a:xfrm>
        </p:spPr>
        <p:txBody>
          <a:bodyPr/>
          <a:lstStyle/>
          <a:p>
            <a:r>
              <a:rPr lang="en-IN" dirty="0">
                <a:solidFill>
                  <a:srgbClr val="0070C0"/>
                </a:solidFill>
              </a:rPr>
              <a:t>                 </a:t>
            </a:r>
          </a:p>
          <a:p>
            <a:r>
              <a:rPr lang="en-IN" dirty="0">
                <a:solidFill>
                  <a:srgbClr val="FFFF00"/>
                </a:solidFill>
              </a:rPr>
              <a:t>                  Guhan Rajasekar (22410) , Hari Vignesh (23409)</a:t>
            </a:r>
          </a:p>
        </p:txBody>
      </p:sp>
    </p:spTree>
    <p:extLst>
      <p:ext uri="{BB962C8B-B14F-4D97-AF65-F5344CB8AC3E}">
        <p14:creationId xmlns:p14="http://schemas.microsoft.com/office/powerpoint/2010/main" val="164693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88CB-C799-35B4-21BD-7353D01A4D95}"/>
              </a:ext>
            </a:extLst>
          </p:cNvPr>
          <p:cNvSpPr>
            <a:spLocks noGrp="1"/>
          </p:cNvSpPr>
          <p:nvPr>
            <p:ph type="title"/>
          </p:nvPr>
        </p:nvSpPr>
        <p:spPr>
          <a:xfrm>
            <a:off x="533400" y="426459"/>
            <a:ext cx="10802112" cy="494210"/>
          </a:xfrm>
        </p:spPr>
        <p:txBody>
          <a:bodyPr>
            <a:normAutofit fontScale="90000"/>
          </a:bodyPr>
          <a:lstStyle/>
          <a:p>
            <a:r>
              <a:rPr lang="en-IN" dirty="0"/>
              <a:t>Tan Function Generation</a:t>
            </a:r>
          </a:p>
        </p:txBody>
      </p:sp>
      <p:sp>
        <p:nvSpPr>
          <p:cNvPr id="3" name="Content Placeholder 2">
            <a:extLst>
              <a:ext uri="{FF2B5EF4-FFF2-40B4-BE49-F238E27FC236}">
                <a16:creationId xmlns:a16="http://schemas.microsoft.com/office/drawing/2014/main" id="{20857021-E8FB-B8F7-0357-51020C2A43AC}"/>
              </a:ext>
            </a:extLst>
          </p:cNvPr>
          <p:cNvSpPr>
            <a:spLocks noGrp="1"/>
          </p:cNvSpPr>
          <p:nvPr>
            <p:ph idx="1"/>
          </p:nvPr>
        </p:nvSpPr>
        <p:spPr>
          <a:xfrm>
            <a:off x="793786" y="1186543"/>
            <a:ext cx="8323217" cy="5671457"/>
          </a:xfrm>
        </p:spPr>
        <p:txBody>
          <a:bodyPr>
            <a:normAutofit lnSpcReduction="10000"/>
          </a:bodyPr>
          <a:lstStyle/>
          <a:p>
            <a:r>
              <a:rPr lang="en-IN" sz="2400" dirty="0"/>
              <a:t>It is not possible to generate tan function directly using CORDIC. But we can perform </a:t>
            </a:r>
            <a:r>
              <a:rPr lang="en-IN" sz="2400" i="1" dirty="0"/>
              <a:t>Division</a:t>
            </a:r>
            <a:r>
              <a:rPr lang="en-IN" sz="2400" dirty="0"/>
              <a:t> using CORDIC in </a:t>
            </a:r>
            <a:r>
              <a:rPr lang="en-IN" sz="2400" i="1" dirty="0"/>
              <a:t>Vectoring Mode </a:t>
            </a:r>
            <a:r>
              <a:rPr lang="en-IN" sz="2400" dirty="0"/>
              <a:t>using </a:t>
            </a:r>
            <a:r>
              <a:rPr lang="en-IN" sz="2400" i="1" dirty="0"/>
              <a:t>Linear Rotations</a:t>
            </a:r>
            <a:r>
              <a:rPr lang="en-IN" sz="2400" dirty="0"/>
              <a:t>. </a:t>
            </a:r>
          </a:p>
          <a:p>
            <a:r>
              <a:rPr lang="en-IN" sz="2400" dirty="0"/>
              <a:t>Since we already have Cos and Sin functions, we pass those results into the Divider block to get tan waveform.</a:t>
            </a:r>
          </a:p>
          <a:p>
            <a:endParaRPr lang="en-IN" sz="2400" dirty="0"/>
          </a:p>
          <a:p>
            <a:endParaRPr lang="en-IN" sz="2400" dirty="0"/>
          </a:p>
          <a:p>
            <a:endParaRPr lang="en-IN" sz="2400" dirty="0"/>
          </a:p>
          <a:p>
            <a:endParaRPr lang="en-IN" sz="2400" dirty="0"/>
          </a:p>
          <a:p>
            <a:endParaRPr lang="en-IN" sz="2400" dirty="0"/>
          </a:p>
          <a:p>
            <a:r>
              <a:rPr lang="en-US" dirty="0"/>
              <a:t>Input format(simulation) : 2 bits for integer part and 10 bits for fractional part</a:t>
            </a:r>
          </a:p>
          <a:p>
            <a:endParaRPr lang="en-IN" sz="2400" dirty="0"/>
          </a:p>
          <a:p>
            <a:pPr marL="0" indent="0">
              <a:buNone/>
            </a:pPr>
            <a:endParaRPr lang="en-IN" sz="2400" dirty="0"/>
          </a:p>
        </p:txBody>
      </p:sp>
      <p:grpSp>
        <p:nvGrpSpPr>
          <p:cNvPr id="8" name="Group 7">
            <a:extLst>
              <a:ext uri="{FF2B5EF4-FFF2-40B4-BE49-F238E27FC236}">
                <a16:creationId xmlns:a16="http://schemas.microsoft.com/office/drawing/2014/main" id="{EA56CA6C-9297-B7C5-1780-83EC011AB864}"/>
              </a:ext>
            </a:extLst>
          </p:cNvPr>
          <p:cNvGrpSpPr/>
          <p:nvPr/>
        </p:nvGrpSpPr>
        <p:grpSpPr>
          <a:xfrm>
            <a:off x="1068653" y="3338219"/>
            <a:ext cx="8495863" cy="2333238"/>
            <a:chOff x="718458" y="3635828"/>
            <a:chExt cx="8495863" cy="2333238"/>
          </a:xfrm>
        </p:grpSpPr>
        <p:sp>
          <p:nvSpPr>
            <p:cNvPr id="4" name="Rectangle 3">
              <a:extLst>
                <a:ext uri="{FF2B5EF4-FFF2-40B4-BE49-F238E27FC236}">
                  <a16:creationId xmlns:a16="http://schemas.microsoft.com/office/drawing/2014/main" id="{74449DBA-8052-6D24-C2F5-89967B2A6324}"/>
                </a:ext>
              </a:extLst>
            </p:cNvPr>
            <p:cNvSpPr/>
            <p:nvPr/>
          </p:nvSpPr>
          <p:spPr>
            <a:xfrm>
              <a:off x="2340429" y="3635828"/>
              <a:ext cx="1621971" cy="23077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cxnSp>
          <p:nvCxnSpPr>
            <p:cNvPr id="6" name="Straight Arrow Connector 5">
              <a:extLst>
                <a:ext uri="{FF2B5EF4-FFF2-40B4-BE49-F238E27FC236}">
                  <a16:creationId xmlns:a16="http://schemas.microsoft.com/office/drawing/2014/main" id="{BD8C537E-B31C-C280-7B18-318342FD7F4E}"/>
                </a:ext>
              </a:extLst>
            </p:cNvPr>
            <p:cNvCxnSpPr>
              <a:cxnSpLocks/>
              <a:endCxn id="4" idx="1"/>
            </p:cNvCxnSpPr>
            <p:nvPr/>
          </p:nvCxnSpPr>
          <p:spPr>
            <a:xfrm>
              <a:off x="718458" y="4789714"/>
              <a:ext cx="1621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DDCC040-021F-1FC9-D39D-C81D95AACDAC}"/>
                </a:ext>
              </a:extLst>
            </p:cNvPr>
            <p:cNvCxnSpPr>
              <a:cxnSpLocks/>
            </p:cNvCxnSpPr>
            <p:nvPr/>
          </p:nvCxnSpPr>
          <p:spPr>
            <a:xfrm>
              <a:off x="3962400" y="4071256"/>
              <a:ext cx="1621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FC13B67-FF50-87D9-0083-3E8A4A8DB51D}"/>
                </a:ext>
              </a:extLst>
            </p:cNvPr>
            <p:cNvCxnSpPr>
              <a:cxnSpLocks/>
            </p:cNvCxnSpPr>
            <p:nvPr/>
          </p:nvCxnSpPr>
          <p:spPr>
            <a:xfrm>
              <a:off x="3962400" y="5268686"/>
              <a:ext cx="1621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495E230-2B53-5B8D-0EA5-613F20D93BCE}"/>
                </a:ext>
              </a:extLst>
            </p:cNvPr>
            <p:cNvSpPr/>
            <p:nvPr/>
          </p:nvSpPr>
          <p:spPr>
            <a:xfrm>
              <a:off x="5595584" y="3661294"/>
              <a:ext cx="1621971" cy="23077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cxnSp>
          <p:nvCxnSpPr>
            <p:cNvPr id="12" name="Straight Arrow Connector 11">
              <a:extLst>
                <a:ext uri="{FF2B5EF4-FFF2-40B4-BE49-F238E27FC236}">
                  <a16:creationId xmlns:a16="http://schemas.microsoft.com/office/drawing/2014/main" id="{A0266DCD-F8E2-0143-9A07-E32831C4007D}"/>
                </a:ext>
              </a:extLst>
            </p:cNvPr>
            <p:cNvCxnSpPr>
              <a:cxnSpLocks/>
            </p:cNvCxnSpPr>
            <p:nvPr/>
          </p:nvCxnSpPr>
          <p:spPr>
            <a:xfrm>
              <a:off x="7206342" y="4093316"/>
              <a:ext cx="1621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EA96093-9478-8168-EAD2-D5FCB9F9F2EC}"/>
                </a:ext>
              </a:extLst>
            </p:cNvPr>
            <p:cNvSpPr txBox="1"/>
            <p:nvPr/>
          </p:nvSpPr>
          <p:spPr>
            <a:xfrm>
              <a:off x="793787" y="4466549"/>
              <a:ext cx="1382486" cy="323165"/>
            </a:xfrm>
            <a:prstGeom prst="rect">
              <a:avLst/>
            </a:prstGeom>
            <a:noFill/>
          </p:spPr>
          <p:txBody>
            <a:bodyPr wrap="square" rtlCol="0">
              <a:spAutoFit/>
            </a:bodyPr>
            <a:lstStyle/>
            <a:p>
              <a:r>
                <a:rPr lang="en-IN" sz="1500" dirty="0"/>
                <a:t>Target Angle</a:t>
              </a:r>
            </a:p>
          </p:txBody>
        </p:sp>
        <p:sp>
          <p:nvSpPr>
            <p:cNvPr id="14" name="TextBox 13">
              <a:extLst>
                <a:ext uri="{FF2B5EF4-FFF2-40B4-BE49-F238E27FC236}">
                  <a16:creationId xmlns:a16="http://schemas.microsoft.com/office/drawing/2014/main" id="{803C4D33-D528-CECB-9F1F-6FBEAD7B7902}"/>
                </a:ext>
              </a:extLst>
            </p:cNvPr>
            <p:cNvSpPr txBox="1"/>
            <p:nvPr/>
          </p:nvSpPr>
          <p:spPr>
            <a:xfrm>
              <a:off x="3429435" y="3909673"/>
              <a:ext cx="1065930" cy="323165"/>
            </a:xfrm>
            <a:prstGeom prst="rect">
              <a:avLst/>
            </a:prstGeom>
            <a:noFill/>
          </p:spPr>
          <p:txBody>
            <a:bodyPr wrap="square" rtlCol="0">
              <a:spAutoFit/>
            </a:bodyPr>
            <a:lstStyle/>
            <a:p>
              <a:r>
                <a:rPr lang="en-IN" sz="1500" dirty="0" err="1">
                  <a:solidFill>
                    <a:srgbClr val="0000FF"/>
                  </a:solidFill>
                </a:rPr>
                <a:t>cosx</a:t>
              </a:r>
              <a:endParaRPr lang="en-IN" sz="1500" dirty="0">
                <a:solidFill>
                  <a:srgbClr val="0000FF"/>
                </a:solidFill>
              </a:endParaRPr>
            </a:p>
          </p:txBody>
        </p:sp>
        <p:sp>
          <p:nvSpPr>
            <p:cNvPr id="15" name="TextBox 14">
              <a:extLst>
                <a:ext uri="{FF2B5EF4-FFF2-40B4-BE49-F238E27FC236}">
                  <a16:creationId xmlns:a16="http://schemas.microsoft.com/office/drawing/2014/main" id="{9CE67C51-4BFC-99CB-65A1-17767FD77285}"/>
                </a:ext>
              </a:extLst>
            </p:cNvPr>
            <p:cNvSpPr txBox="1"/>
            <p:nvPr/>
          </p:nvSpPr>
          <p:spPr>
            <a:xfrm>
              <a:off x="3418222" y="5107102"/>
              <a:ext cx="1065930" cy="323165"/>
            </a:xfrm>
            <a:prstGeom prst="rect">
              <a:avLst/>
            </a:prstGeom>
            <a:noFill/>
          </p:spPr>
          <p:txBody>
            <a:bodyPr wrap="square" rtlCol="0">
              <a:spAutoFit/>
            </a:bodyPr>
            <a:lstStyle/>
            <a:p>
              <a:r>
                <a:rPr lang="en-IN" sz="1500" dirty="0" err="1">
                  <a:solidFill>
                    <a:srgbClr val="0000FF"/>
                  </a:solidFill>
                </a:rPr>
                <a:t>sinx</a:t>
              </a:r>
              <a:endParaRPr lang="en-IN" sz="1500" dirty="0">
                <a:solidFill>
                  <a:srgbClr val="0000FF"/>
                </a:solidFill>
              </a:endParaRPr>
            </a:p>
          </p:txBody>
        </p:sp>
        <p:sp>
          <p:nvSpPr>
            <p:cNvPr id="16" name="TextBox 15">
              <a:extLst>
                <a:ext uri="{FF2B5EF4-FFF2-40B4-BE49-F238E27FC236}">
                  <a16:creationId xmlns:a16="http://schemas.microsoft.com/office/drawing/2014/main" id="{79C874EA-3725-8F94-61FC-AA696CA89FD9}"/>
                </a:ext>
              </a:extLst>
            </p:cNvPr>
            <p:cNvSpPr txBox="1"/>
            <p:nvPr/>
          </p:nvSpPr>
          <p:spPr>
            <a:xfrm>
              <a:off x="5572014" y="3899364"/>
              <a:ext cx="1065930" cy="323165"/>
            </a:xfrm>
            <a:prstGeom prst="rect">
              <a:avLst/>
            </a:prstGeom>
            <a:noFill/>
          </p:spPr>
          <p:txBody>
            <a:bodyPr wrap="square" rtlCol="0">
              <a:spAutoFit/>
            </a:bodyPr>
            <a:lstStyle/>
            <a:p>
              <a:r>
                <a:rPr lang="en-IN" sz="1500" dirty="0">
                  <a:solidFill>
                    <a:srgbClr val="0000FF"/>
                  </a:solidFill>
                </a:rPr>
                <a:t>x</a:t>
              </a:r>
            </a:p>
          </p:txBody>
        </p:sp>
        <p:sp>
          <p:nvSpPr>
            <p:cNvPr id="17" name="TextBox 16">
              <a:extLst>
                <a:ext uri="{FF2B5EF4-FFF2-40B4-BE49-F238E27FC236}">
                  <a16:creationId xmlns:a16="http://schemas.microsoft.com/office/drawing/2014/main" id="{DEE7E5BB-5D1E-09E8-F0A8-E5C05CB8CDE9}"/>
                </a:ext>
              </a:extLst>
            </p:cNvPr>
            <p:cNvSpPr txBox="1"/>
            <p:nvPr/>
          </p:nvSpPr>
          <p:spPr>
            <a:xfrm>
              <a:off x="5563470" y="5107103"/>
              <a:ext cx="1065930" cy="323165"/>
            </a:xfrm>
            <a:prstGeom prst="rect">
              <a:avLst/>
            </a:prstGeom>
            <a:noFill/>
          </p:spPr>
          <p:txBody>
            <a:bodyPr wrap="square" rtlCol="0">
              <a:spAutoFit/>
            </a:bodyPr>
            <a:lstStyle/>
            <a:p>
              <a:r>
                <a:rPr lang="en-IN" sz="1500" dirty="0">
                  <a:solidFill>
                    <a:srgbClr val="0000FF"/>
                  </a:solidFill>
                </a:rPr>
                <a:t>y</a:t>
              </a:r>
            </a:p>
          </p:txBody>
        </p:sp>
        <p:sp>
          <p:nvSpPr>
            <p:cNvPr id="18" name="TextBox 17">
              <a:extLst>
                <a:ext uri="{FF2B5EF4-FFF2-40B4-BE49-F238E27FC236}">
                  <a16:creationId xmlns:a16="http://schemas.microsoft.com/office/drawing/2014/main" id="{3D5CBD4D-A224-A4EC-D6D0-254BBDB220BA}"/>
                </a:ext>
              </a:extLst>
            </p:cNvPr>
            <p:cNvSpPr txBox="1"/>
            <p:nvPr/>
          </p:nvSpPr>
          <p:spPr>
            <a:xfrm>
              <a:off x="8148391" y="3770151"/>
              <a:ext cx="1065930" cy="323165"/>
            </a:xfrm>
            <a:prstGeom prst="rect">
              <a:avLst/>
            </a:prstGeom>
            <a:noFill/>
          </p:spPr>
          <p:txBody>
            <a:bodyPr wrap="square" rtlCol="0">
              <a:spAutoFit/>
            </a:bodyPr>
            <a:lstStyle/>
            <a:p>
              <a:r>
                <a:rPr lang="en-IN" sz="1500" dirty="0" err="1"/>
                <a:t>tanx</a:t>
              </a:r>
              <a:endParaRPr lang="en-IN" sz="1500" dirty="0"/>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86203040-198E-2990-4542-F289B38E31D3}"/>
                    </a:ext>
                  </a:extLst>
                </p:cNvPr>
                <p:cNvSpPr txBox="1"/>
                <p:nvPr/>
              </p:nvSpPr>
              <p:spPr>
                <a:xfrm>
                  <a:off x="6505519" y="3913972"/>
                  <a:ext cx="1065930" cy="3581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type m:val="skw"/>
                            <m:ctrlPr>
                              <a:rPr lang="en-IN" sz="1500" i="1" smtClean="0">
                                <a:solidFill>
                                  <a:srgbClr val="0000FF"/>
                                </a:solidFill>
                                <a:latin typeface="Cambria Math" panose="02040503050406030204" pitchFamily="18" charset="0"/>
                              </a:rPr>
                            </m:ctrlPr>
                          </m:fPr>
                          <m:num>
                            <m:r>
                              <a:rPr lang="en-US" sz="1500" b="0" i="1" smtClean="0">
                                <a:solidFill>
                                  <a:srgbClr val="0000FF"/>
                                </a:solidFill>
                                <a:latin typeface="Cambria Math" panose="02040503050406030204" pitchFamily="18" charset="0"/>
                              </a:rPr>
                              <m:t>𝑦</m:t>
                            </m:r>
                          </m:num>
                          <m:den>
                            <m:r>
                              <a:rPr lang="en-US" sz="1500" b="0" i="1" smtClean="0">
                                <a:solidFill>
                                  <a:srgbClr val="0000FF"/>
                                </a:solidFill>
                                <a:latin typeface="Cambria Math" panose="02040503050406030204" pitchFamily="18" charset="0"/>
                              </a:rPr>
                              <m:t>𝑥</m:t>
                            </m:r>
                          </m:den>
                        </m:f>
                      </m:oMath>
                    </m:oMathPara>
                  </a14:m>
                  <a:endParaRPr lang="en-IN" sz="1500" dirty="0"/>
                </a:p>
              </p:txBody>
            </p:sp>
          </mc:Choice>
          <mc:Fallback>
            <p:sp>
              <p:nvSpPr>
                <p:cNvPr id="19" name="TextBox 18">
                  <a:extLst>
                    <a:ext uri="{FF2B5EF4-FFF2-40B4-BE49-F238E27FC236}">
                      <a16:creationId xmlns:a16="http://schemas.microsoft.com/office/drawing/2014/main" id="{86203040-198E-2990-4542-F289B38E31D3}"/>
                    </a:ext>
                  </a:extLst>
                </p:cNvPr>
                <p:cNvSpPr txBox="1">
                  <a:spLocks noRot="1" noChangeAspect="1" noMove="1" noResize="1" noEditPoints="1" noAdjustHandles="1" noChangeArrowheads="1" noChangeShapeType="1" noTextEdit="1"/>
                </p:cNvSpPr>
                <p:nvPr/>
              </p:nvSpPr>
              <p:spPr>
                <a:xfrm>
                  <a:off x="6505519" y="3913972"/>
                  <a:ext cx="1065930" cy="358175"/>
                </a:xfrm>
                <a:prstGeom prst="rect">
                  <a:avLst/>
                </a:prstGeom>
                <a:blipFill>
                  <a:blip r:embed="rId2"/>
                  <a:stretch>
                    <a:fillRect t="-123729" r="-22414" b="-193220"/>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CEB6363C-D12A-1B25-E087-7B0C8A7843B7}"/>
                </a:ext>
              </a:extLst>
            </p:cNvPr>
            <p:cNvSpPr txBox="1"/>
            <p:nvPr/>
          </p:nvSpPr>
          <p:spPr>
            <a:xfrm>
              <a:off x="2449720" y="4283528"/>
              <a:ext cx="1544793" cy="784830"/>
            </a:xfrm>
            <a:prstGeom prst="rect">
              <a:avLst/>
            </a:prstGeom>
            <a:noFill/>
          </p:spPr>
          <p:txBody>
            <a:bodyPr wrap="square" rtlCol="0">
              <a:spAutoFit/>
            </a:bodyPr>
            <a:lstStyle/>
            <a:p>
              <a:r>
                <a:rPr lang="en-IN" sz="1500" dirty="0">
                  <a:solidFill>
                    <a:srgbClr val="FF0000"/>
                  </a:solidFill>
                </a:rPr>
                <a:t>CORDIC cos and sine generator</a:t>
              </a:r>
            </a:p>
          </p:txBody>
        </p:sp>
        <p:sp>
          <p:nvSpPr>
            <p:cNvPr id="21" name="TextBox 20">
              <a:extLst>
                <a:ext uri="{FF2B5EF4-FFF2-40B4-BE49-F238E27FC236}">
                  <a16:creationId xmlns:a16="http://schemas.microsoft.com/office/drawing/2014/main" id="{58CFCD95-4330-B77B-2828-5D9275A47915}"/>
                </a:ext>
              </a:extLst>
            </p:cNvPr>
            <p:cNvSpPr txBox="1"/>
            <p:nvPr/>
          </p:nvSpPr>
          <p:spPr>
            <a:xfrm>
              <a:off x="5834142" y="4345034"/>
              <a:ext cx="1260676" cy="784830"/>
            </a:xfrm>
            <a:prstGeom prst="rect">
              <a:avLst/>
            </a:prstGeom>
            <a:noFill/>
          </p:spPr>
          <p:txBody>
            <a:bodyPr wrap="square" rtlCol="0">
              <a:spAutoFit/>
            </a:bodyPr>
            <a:lstStyle/>
            <a:p>
              <a:r>
                <a:rPr lang="en-IN" sz="1500" dirty="0">
                  <a:solidFill>
                    <a:srgbClr val="FF0000"/>
                  </a:solidFill>
                </a:rPr>
                <a:t>CORDIC Divider Block</a:t>
              </a:r>
            </a:p>
          </p:txBody>
        </p:sp>
      </p:grpSp>
    </p:spTree>
    <p:extLst>
      <p:ext uri="{BB962C8B-B14F-4D97-AF65-F5344CB8AC3E}">
        <p14:creationId xmlns:p14="http://schemas.microsoft.com/office/powerpoint/2010/main" val="755792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4D34C-CE13-B683-A34A-9C58D429E837}"/>
              </a:ext>
            </a:extLst>
          </p:cNvPr>
          <p:cNvSpPr>
            <a:spLocks noGrp="1"/>
          </p:cNvSpPr>
          <p:nvPr>
            <p:ph type="title"/>
          </p:nvPr>
        </p:nvSpPr>
        <p:spPr>
          <a:xfrm>
            <a:off x="239486" y="365760"/>
            <a:ext cx="10715026" cy="788126"/>
          </a:xfrm>
        </p:spPr>
        <p:txBody>
          <a:bodyPr/>
          <a:lstStyle/>
          <a:p>
            <a:r>
              <a:rPr lang="en-IN" dirty="0"/>
              <a:t>Limitations Of CORDIC Division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B09B9F3-63AB-9481-D2A7-94932015CD24}"/>
                  </a:ext>
                </a:extLst>
              </p:cNvPr>
              <p:cNvSpPr>
                <a:spLocks noGrp="1"/>
              </p:cNvSpPr>
              <p:nvPr>
                <p:ph idx="1"/>
              </p:nvPr>
            </p:nvSpPr>
            <p:spPr>
              <a:xfrm>
                <a:off x="380130" y="1393371"/>
                <a:ext cx="8595360" cy="5240893"/>
              </a:xfrm>
            </p:spPr>
            <p:txBody>
              <a:bodyPr>
                <a:normAutofit/>
              </a:bodyPr>
              <a:lstStyle/>
              <a:p>
                <a:r>
                  <a:rPr lang="en-IN" sz="2000" dirty="0"/>
                  <a:t>The Cordic division algorithm works by approximating the required result fraction </a:t>
                </a:r>
                <a14:m>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𝑦</m:t>
                        </m:r>
                      </m:num>
                      <m:den>
                        <m:r>
                          <a:rPr lang="en-US" sz="2000" b="0" i="1" smtClean="0">
                            <a:latin typeface="Cambria Math" panose="02040503050406030204" pitchFamily="18" charset="0"/>
                          </a:rPr>
                          <m:t>𝑥</m:t>
                        </m:r>
                      </m:den>
                    </m:f>
                  </m:oMath>
                </a14:m>
                <a:r>
                  <a:rPr lang="en-IN" sz="2000" dirty="0"/>
                  <a:t>  as a series sum of  </a:t>
                </a:r>
                <a14:m>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𝑖</m:t>
                            </m:r>
                          </m:sup>
                        </m:sSup>
                      </m:den>
                    </m:f>
                  </m:oMath>
                </a14:m>
                <a:r>
                  <a:rPr lang="en-IN" sz="2000" dirty="0"/>
                  <a:t> .  </a:t>
                </a:r>
              </a:p>
              <a:p>
                <a:r>
                  <a:rPr lang="en-IN" sz="2000" dirty="0"/>
                  <a:t>The division result is obtained by using linear rotations in vectoring mode in Cordic where the result is obtained in the following equation</a:t>
                </a:r>
              </a:p>
              <a:p>
                <a:pPr marL="0" indent="0">
                  <a:buNone/>
                </a:pPr>
                <a:r>
                  <a:rPr lang="en-IN" sz="2000" dirty="0"/>
                  <a:t>			</a:t>
                </a:r>
                <a14:m>
                  <m:oMath xmlns:m="http://schemas.openxmlformats.org/officeDocument/2006/math">
                    <m:sSup>
                      <m:sSupPr>
                        <m:ctrlPr>
                          <a:rPr lang="en-IN" sz="2000" i="1" smtClean="0">
                            <a:latin typeface="Cambria Math" panose="02040503050406030204" pitchFamily="18" charset="0"/>
                          </a:rPr>
                        </m:ctrlPr>
                      </m:sSupPr>
                      <m:e>
                        <m:r>
                          <a:rPr lang="en-IN" sz="2000" b="0" i="1" smtClean="0">
                            <a:latin typeface="Cambria Math" panose="02040503050406030204" pitchFamily="18" charset="0"/>
                          </a:rPr>
                          <m:t>𝑧</m:t>
                        </m:r>
                      </m:e>
                      <m:sup>
                        <m:r>
                          <a:rPr lang="en-IN" sz="2000" b="0" i="1" smtClean="0">
                            <a:latin typeface="Cambria Math" panose="02040503050406030204" pitchFamily="18" charset="0"/>
                          </a:rPr>
                          <m:t>𝑖</m:t>
                        </m:r>
                        <m:r>
                          <a:rPr lang="en-IN" sz="2000" b="0" i="1" smtClean="0">
                            <a:latin typeface="Cambria Math" panose="02040503050406030204" pitchFamily="18" charset="0"/>
                          </a:rPr>
                          <m:t>+1</m:t>
                        </m:r>
                      </m:sup>
                    </m:sSup>
                  </m:oMath>
                </a14:m>
                <a:r>
                  <a:rPr lang="en-IN" sz="2000" dirty="0"/>
                  <a:t>   = </a:t>
                </a:r>
                <a14:m>
                  <m:oMath xmlns:m="http://schemas.openxmlformats.org/officeDocument/2006/math">
                    <m:r>
                      <a:rPr lang="en-IN" sz="2000" b="0" i="0" smtClean="0">
                        <a:latin typeface="Cambria Math" panose="02040503050406030204" pitchFamily="18" charset="0"/>
                      </a:rPr>
                      <m:t>  </m:t>
                    </m:r>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𝑧</m:t>
                        </m:r>
                      </m:e>
                      <m:sup>
                        <m:r>
                          <a:rPr lang="en-IN" sz="2000" b="0" i="1" smtClean="0">
                            <a:latin typeface="Cambria Math" panose="02040503050406030204" pitchFamily="18" charset="0"/>
                          </a:rPr>
                          <m:t>𝑖</m:t>
                        </m:r>
                      </m:sup>
                    </m:sSup>
                  </m:oMath>
                </a14:m>
                <a:r>
                  <a:rPr lang="en-IN" sz="2000" dirty="0"/>
                  <a:t>  -  </a:t>
                </a:r>
                <a14:m>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𝑑</m:t>
                        </m:r>
                      </m:e>
                      <m:sub>
                        <m:r>
                          <a:rPr lang="en-IN" sz="2000" b="0" i="1" smtClean="0">
                            <a:latin typeface="Cambria Math" panose="02040503050406030204" pitchFamily="18" charset="0"/>
                          </a:rPr>
                          <m:t>𝑖</m:t>
                        </m:r>
                      </m:sub>
                    </m:sSub>
                  </m:oMath>
                </a14:m>
                <a:r>
                  <a:rPr lang="en-IN" sz="2000" dirty="0"/>
                  <a:t> (</a:t>
                </a:r>
                <a14:m>
                  <m:oMath xmlns:m="http://schemas.openxmlformats.org/officeDocument/2006/math">
                    <m:sSup>
                      <m:sSupPr>
                        <m:ctrlPr>
                          <a:rPr lang="en-IN" sz="2000" i="1">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m:t>
                        </m:r>
                        <m:r>
                          <a:rPr lang="en-IN" sz="2000" i="1">
                            <a:latin typeface="Cambria Math" panose="02040503050406030204" pitchFamily="18" charset="0"/>
                          </a:rPr>
                          <m:t>𝑖</m:t>
                        </m:r>
                      </m:sup>
                    </m:sSup>
                    <m:r>
                      <a:rPr lang="en-IN" sz="2000" b="0" i="1" smtClean="0">
                        <a:latin typeface="Cambria Math" panose="02040503050406030204" pitchFamily="18" charset="0"/>
                      </a:rPr>
                      <m:t>)</m:t>
                    </m:r>
                  </m:oMath>
                </a14:m>
                <a:endParaRPr lang="en-IN" sz="2000" dirty="0"/>
              </a:p>
              <a:p>
                <a:r>
                  <a:rPr lang="en-IN" sz="2000" dirty="0"/>
                  <a:t>The initial value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𝑧</m:t>
                        </m:r>
                      </m:e>
                      <m:sup>
                        <m:r>
                          <a:rPr lang="en-US" sz="2000" b="0" i="1" smtClean="0">
                            <a:latin typeface="Cambria Math" panose="02040503050406030204" pitchFamily="18" charset="0"/>
                          </a:rPr>
                          <m:t>0</m:t>
                        </m:r>
                      </m:sup>
                    </m:sSup>
                  </m:oMath>
                </a14:m>
                <a:r>
                  <a:rPr lang="en-IN" sz="2000" dirty="0"/>
                  <a:t> = 0.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 ±1</m:t>
                    </m:r>
                  </m:oMath>
                </a14:m>
                <a:r>
                  <a:rPr lang="en-IN" sz="2000" dirty="0"/>
                  <a:t> (depending on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0</m:t>
                        </m:r>
                      </m:sup>
                    </m:sSup>
                    <m:r>
                      <a:rPr lang="en-US" sz="2000" b="0" i="1" smtClean="0">
                        <a:latin typeface="Cambria Math" panose="02040503050406030204" pitchFamily="18" charset="0"/>
                      </a:rPr>
                      <m:t> &amp;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𝑦</m:t>
                        </m:r>
                      </m:e>
                      <m:sup>
                        <m:r>
                          <a:rPr lang="en-US" sz="2000" b="0" i="1" smtClean="0">
                            <a:latin typeface="Cambria Math" panose="02040503050406030204" pitchFamily="18" charset="0"/>
                          </a:rPr>
                          <m:t>0</m:t>
                        </m:r>
                      </m:sup>
                    </m:sSup>
                  </m:oMath>
                </a14:m>
                <a:r>
                  <a:rPr lang="en-IN" sz="2000" dirty="0"/>
                  <a:t>)</a:t>
                </a:r>
              </a:p>
              <a:p>
                <a:r>
                  <a:rPr lang="en-IN" sz="2000" dirty="0"/>
                  <a:t>This is a geometric series with initial value a = 1 and the ratio r = ½.</a:t>
                </a:r>
              </a:p>
              <a:p>
                <a:pPr marL="0" indent="0">
                  <a:buNone/>
                </a:pPr>
                <a:r>
                  <a:rPr lang="en-US" sz="2000" b="0" dirty="0"/>
                  <a:t>				</a:t>
                </a:r>
                <a14:m>
                  <m:oMath xmlns:m="http://schemas.openxmlformats.org/officeDocument/2006/math">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m:t>
                        </m:r>
                      </m:sup>
                      <m:e>
                        <m:f>
                          <m:fPr>
                            <m:ctrlPr>
                              <a:rPr lang="en-US" sz="2000" i="1">
                                <a:latin typeface="Cambria Math" panose="02040503050406030204" pitchFamily="18" charset="0"/>
                              </a:rPr>
                            </m:ctrlPr>
                          </m:fPr>
                          <m:num>
                            <m:r>
                              <a:rPr lang="en-US" sz="2000" i="1">
                                <a:latin typeface="Cambria Math" panose="02040503050406030204" pitchFamily="18" charset="0"/>
                              </a:rPr>
                              <m:t>1</m:t>
                            </m:r>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𝑖</m:t>
                                </m:r>
                              </m:sup>
                            </m:sSup>
                          </m:den>
                        </m:f>
                      </m:e>
                    </m:nary>
                    <m:r>
                      <a:rPr lang="en-US" sz="2000" b="0" i="1" smtClean="0">
                        <a:latin typeface="Cambria Math" panose="02040503050406030204" pitchFamily="18" charset="0"/>
                      </a:rPr>
                      <m:t>=2</m:t>
                    </m:r>
                  </m:oMath>
                </a14:m>
                <a:r>
                  <a:rPr lang="en-IN" sz="2000" dirty="0"/>
                  <a:t> </a:t>
                </a:r>
              </a:p>
              <a:p>
                <a:r>
                  <a:rPr lang="en-IN" sz="2000" dirty="0"/>
                  <a:t>The Series z converges to </a:t>
                </a:r>
                <a14:m>
                  <m:oMath xmlns:m="http://schemas.openxmlformats.org/officeDocument/2006/math">
                    <m:r>
                      <a:rPr lang="en-US" sz="2000" b="0" i="1" smtClean="0">
                        <a:latin typeface="Cambria Math" panose="02040503050406030204" pitchFamily="18" charset="0"/>
                      </a:rPr>
                      <m:t>±</m:t>
                    </m:r>
                  </m:oMath>
                </a14:m>
                <a:r>
                  <a:rPr lang="en-IN" sz="2000" dirty="0"/>
                  <a:t>2 as the maximum and minimum values.</a:t>
                </a:r>
              </a:p>
              <a:p>
                <a:r>
                  <a:rPr lang="en-IN" sz="2000" dirty="0"/>
                  <a:t>Tan function was implemented using Cordic division, hence the results were accurate up to </a:t>
                </a:r>
                <a14:m>
                  <m:oMath xmlns:m="http://schemas.openxmlformats.org/officeDocument/2006/math">
                    <m:r>
                      <a:rPr lang="en-US" sz="2000" b="0" i="1" smtClean="0">
                        <a:latin typeface="Cambria Math" panose="02040503050406030204" pitchFamily="18" charset="0"/>
                      </a:rPr>
                      <m:t>±2</m:t>
                    </m:r>
                  </m:oMath>
                </a14:m>
                <a:r>
                  <a:rPr lang="en-IN" sz="2000" dirty="0"/>
                  <a:t>.</a:t>
                </a:r>
              </a:p>
              <a:p>
                <a:endParaRPr lang="en-IN" sz="2000" dirty="0"/>
              </a:p>
            </p:txBody>
          </p:sp>
        </mc:Choice>
        <mc:Fallback>
          <p:sp>
            <p:nvSpPr>
              <p:cNvPr id="3" name="Content Placeholder 2">
                <a:extLst>
                  <a:ext uri="{FF2B5EF4-FFF2-40B4-BE49-F238E27FC236}">
                    <a16:creationId xmlns:a16="http://schemas.microsoft.com/office/drawing/2014/main" id="{3B09B9F3-63AB-9481-D2A7-94932015CD24}"/>
                  </a:ext>
                </a:extLst>
              </p:cNvPr>
              <p:cNvSpPr>
                <a:spLocks noGrp="1" noRot="1" noChangeAspect="1" noMove="1" noResize="1" noEditPoints="1" noAdjustHandles="1" noChangeArrowheads="1" noChangeShapeType="1" noTextEdit="1"/>
              </p:cNvSpPr>
              <p:nvPr>
                <p:ph idx="1"/>
              </p:nvPr>
            </p:nvSpPr>
            <p:spPr>
              <a:xfrm>
                <a:off x="380130" y="1393371"/>
                <a:ext cx="8595360" cy="5240893"/>
              </a:xfrm>
              <a:blipFill>
                <a:blip r:embed="rId2"/>
                <a:stretch>
                  <a:fillRect l="-284" t="-931" r="-213"/>
                </a:stretch>
              </a:blipFill>
            </p:spPr>
            <p:txBody>
              <a:bodyPr/>
              <a:lstStyle/>
              <a:p>
                <a:r>
                  <a:rPr lang="en-US">
                    <a:noFill/>
                  </a:rPr>
                  <a:t> </a:t>
                </a:r>
              </a:p>
            </p:txBody>
          </p:sp>
        </mc:Fallback>
      </mc:AlternateContent>
    </p:spTree>
    <p:extLst>
      <p:ext uri="{BB962C8B-B14F-4D97-AF65-F5344CB8AC3E}">
        <p14:creationId xmlns:p14="http://schemas.microsoft.com/office/powerpoint/2010/main" val="813091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7C36D-E760-3784-4E95-76B41644FEF5}"/>
              </a:ext>
            </a:extLst>
          </p:cNvPr>
          <p:cNvSpPr>
            <a:spLocks noGrp="1"/>
          </p:cNvSpPr>
          <p:nvPr>
            <p:ph type="title"/>
          </p:nvPr>
        </p:nvSpPr>
        <p:spPr/>
        <p:txBody>
          <a:bodyPr/>
          <a:lstStyle/>
          <a:p>
            <a:r>
              <a:rPr lang="en-US" dirty="0"/>
              <a:t>Tan simulation waveform</a:t>
            </a:r>
          </a:p>
        </p:txBody>
      </p:sp>
      <p:pic>
        <p:nvPicPr>
          <p:cNvPr id="5" name="Content Placeholder 4" descr="A screen shot of a graph&#10;&#10;Description automatically generated">
            <a:extLst>
              <a:ext uri="{FF2B5EF4-FFF2-40B4-BE49-F238E27FC236}">
                <a16:creationId xmlns:a16="http://schemas.microsoft.com/office/drawing/2014/main" id="{39DD60D7-CC36-AA99-7042-DFCC03750B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752" y="4362856"/>
            <a:ext cx="9252778" cy="1996450"/>
          </a:xfrm>
        </p:spPr>
      </p:pic>
      <p:pic>
        <p:nvPicPr>
          <p:cNvPr id="8" name="Picture 7">
            <a:extLst>
              <a:ext uri="{FF2B5EF4-FFF2-40B4-BE49-F238E27FC236}">
                <a16:creationId xmlns:a16="http://schemas.microsoft.com/office/drawing/2014/main" id="{CADDD07E-2E6D-5924-BFFD-6DFA385F9A58}"/>
              </a:ext>
            </a:extLst>
          </p:cNvPr>
          <p:cNvPicPr>
            <a:picLocks noChangeAspect="1"/>
          </p:cNvPicPr>
          <p:nvPr/>
        </p:nvPicPr>
        <p:blipFill rotWithShape="1">
          <a:blip r:embed="rId3"/>
          <a:srcRect t="10905"/>
          <a:stretch/>
        </p:blipFill>
        <p:spPr>
          <a:xfrm>
            <a:off x="3269589" y="1560191"/>
            <a:ext cx="3958348" cy="2235876"/>
          </a:xfrm>
          <a:prstGeom prst="rect">
            <a:avLst/>
          </a:prstGeom>
        </p:spPr>
      </p:pic>
      <p:sp>
        <p:nvSpPr>
          <p:cNvPr id="9" name="TextBox 8">
            <a:extLst>
              <a:ext uri="{FF2B5EF4-FFF2-40B4-BE49-F238E27FC236}">
                <a16:creationId xmlns:a16="http://schemas.microsoft.com/office/drawing/2014/main" id="{D3E59879-E395-8BE9-3ECA-367FD3767218}"/>
              </a:ext>
            </a:extLst>
          </p:cNvPr>
          <p:cNvSpPr txBox="1"/>
          <p:nvPr/>
        </p:nvSpPr>
        <p:spPr>
          <a:xfrm>
            <a:off x="1001752" y="1848578"/>
            <a:ext cx="2052536" cy="369332"/>
          </a:xfrm>
          <a:prstGeom prst="rect">
            <a:avLst/>
          </a:prstGeom>
          <a:noFill/>
        </p:spPr>
        <p:txBody>
          <a:bodyPr wrap="square" rtlCol="0">
            <a:spAutoFit/>
          </a:bodyPr>
          <a:lstStyle/>
          <a:p>
            <a:r>
              <a:rPr lang="en-US" dirty="0"/>
              <a:t>Expected:</a:t>
            </a:r>
          </a:p>
        </p:txBody>
      </p:sp>
      <p:sp>
        <p:nvSpPr>
          <p:cNvPr id="10" name="TextBox 9">
            <a:extLst>
              <a:ext uri="{FF2B5EF4-FFF2-40B4-BE49-F238E27FC236}">
                <a16:creationId xmlns:a16="http://schemas.microsoft.com/office/drawing/2014/main" id="{5691C2CE-4EAF-2ECF-4EAF-571D43832ED5}"/>
              </a:ext>
            </a:extLst>
          </p:cNvPr>
          <p:cNvSpPr txBox="1"/>
          <p:nvPr/>
        </p:nvSpPr>
        <p:spPr>
          <a:xfrm>
            <a:off x="1001752" y="3796067"/>
            <a:ext cx="3122776" cy="369332"/>
          </a:xfrm>
          <a:prstGeom prst="rect">
            <a:avLst/>
          </a:prstGeom>
          <a:noFill/>
        </p:spPr>
        <p:txBody>
          <a:bodyPr wrap="square" rtlCol="0">
            <a:spAutoFit/>
          </a:bodyPr>
          <a:lstStyle/>
          <a:p>
            <a:r>
              <a:rPr lang="en-US" dirty="0"/>
              <a:t>Simulation Result:</a:t>
            </a:r>
          </a:p>
        </p:txBody>
      </p:sp>
    </p:spTree>
    <p:extLst>
      <p:ext uri="{BB962C8B-B14F-4D97-AF65-F5344CB8AC3E}">
        <p14:creationId xmlns:p14="http://schemas.microsoft.com/office/powerpoint/2010/main" val="405546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308F-3562-97BB-D6E7-1416BD670D61}"/>
              </a:ext>
            </a:extLst>
          </p:cNvPr>
          <p:cNvSpPr>
            <a:spLocks noGrp="1"/>
          </p:cNvSpPr>
          <p:nvPr>
            <p:ph type="title"/>
          </p:nvPr>
        </p:nvSpPr>
        <p:spPr/>
        <p:txBody>
          <a:bodyPr/>
          <a:lstStyle/>
          <a:p>
            <a:r>
              <a:rPr lang="en-US" dirty="0"/>
              <a:t>Tan function on oscilloscope </a:t>
            </a:r>
          </a:p>
        </p:txBody>
      </p:sp>
      <p:pic>
        <p:nvPicPr>
          <p:cNvPr id="9" name="Content Placeholder 8" descr="A blue line on a black background&#10;&#10;Description automatically generated">
            <a:extLst>
              <a:ext uri="{FF2B5EF4-FFF2-40B4-BE49-F238E27FC236}">
                <a16:creationId xmlns:a16="http://schemas.microsoft.com/office/drawing/2014/main" id="{C61DB086-7F61-0554-34F6-EE489B5C5A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5361" y="2553093"/>
            <a:ext cx="9897878" cy="2059099"/>
          </a:xfrm>
        </p:spPr>
      </p:pic>
    </p:spTree>
    <p:extLst>
      <p:ext uri="{BB962C8B-B14F-4D97-AF65-F5344CB8AC3E}">
        <p14:creationId xmlns:p14="http://schemas.microsoft.com/office/powerpoint/2010/main" val="893496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0D97-CB5C-F68B-062F-7009B2E5EF2C}"/>
              </a:ext>
            </a:extLst>
          </p:cNvPr>
          <p:cNvSpPr>
            <a:spLocks noGrp="1"/>
          </p:cNvSpPr>
          <p:nvPr>
            <p:ph type="title"/>
          </p:nvPr>
        </p:nvSpPr>
        <p:spPr/>
        <p:txBody>
          <a:bodyPr/>
          <a:lstStyle/>
          <a:p>
            <a:r>
              <a:rPr lang="en-US" dirty="0"/>
              <a:t>Timing results: Tan function </a:t>
            </a:r>
          </a:p>
        </p:txBody>
      </p:sp>
      <p:pic>
        <p:nvPicPr>
          <p:cNvPr id="5" name="Content Placeholder 4" descr="A screenshot of a computer&#10;&#10;Description automatically generated">
            <a:extLst>
              <a:ext uri="{FF2B5EF4-FFF2-40B4-BE49-F238E27FC236}">
                <a16:creationId xmlns:a16="http://schemas.microsoft.com/office/drawing/2014/main" id="{4F8904F3-4C08-0D57-F83E-081BE74637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0952" y="1810551"/>
            <a:ext cx="9957645" cy="2051330"/>
          </a:xfrm>
        </p:spPr>
      </p:pic>
      <p:sp>
        <p:nvSpPr>
          <p:cNvPr id="6" name="TextBox 5">
            <a:extLst>
              <a:ext uri="{FF2B5EF4-FFF2-40B4-BE49-F238E27FC236}">
                <a16:creationId xmlns:a16="http://schemas.microsoft.com/office/drawing/2014/main" id="{E48145B3-CAC4-8137-76B9-322EFE7C7A88}"/>
              </a:ext>
            </a:extLst>
          </p:cNvPr>
          <p:cNvSpPr txBox="1"/>
          <p:nvPr/>
        </p:nvSpPr>
        <p:spPr>
          <a:xfrm>
            <a:off x="963038" y="4786009"/>
            <a:ext cx="9698477"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Similar to sin and cos implementation, the 10ns clock is used to generate the slower clock signal clk2 for sending the values to the DAC at a slower frequency.</a:t>
            </a:r>
          </a:p>
        </p:txBody>
      </p:sp>
    </p:spTree>
    <p:extLst>
      <p:ext uri="{BB962C8B-B14F-4D97-AF65-F5344CB8AC3E}">
        <p14:creationId xmlns:p14="http://schemas.microsoft.com/office/powerpoint/2010/main" val="2256853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4EF7DB5F-CF7C-2152-6E72-D6564F2BF8DC}"/>
                  </a:ext>
                </a:extLst>
              </p:cNvPr>
              <p:cNvSpPr>
                <a:spLocks noGrp="1"/>
              </p:cNvSpPr>
              <p:nvPr>
                <p:ph type="title"/>
              </p:nvPr>
            </p:nvSpPr>
            <p:spPr/>
            <p:txBody>
              <a:bodyPr/>
              <a:lstStyle/>
              <a:p>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function</a:t>
                </a:r>
              </a:p>
            </p:txBody>
          </p:sp>
        </mc:Choice>
        <mc:Fallback>
          <p:sp>
            <p:nvSpPr>
              <p:cNvPr id="2" name="Title 1">
                <a:extLst>
                  <a:ext uri="{FF2B5EF4-FFF2-40B4-BE49-F238E27FC236}">
                    <a16:creationId xmlns:a16="http://schemas.microsoft.com/office/drawing/2014/main" id="{4EF7DB5F-CF7C-2152-6E72-D6564F2BF8DC}"/>
                  </a:ext>
                </a:extLst>
              </p:cNvPr>
              <p:cNvSpPr>
                <a:spLocks noGrp="1" noRot="1" noChangeAspect="1" noMove="1" noResize="1" noEditPoints="1" noAdjustHandles="1" noChangeArrowheads="1" noChangeShapeType="1" noTextEdit="1"/>
              </p:cNvSpPr>
              <p:nvPr>
                <p:ph type="title"/>
              </p:nvPr>
            </p:nvSpPr>
            <p:spPr>
              <a:blipFill>
                <a:blip r:embed="rId2"/>
                <a:stretch>
                  <a:fillRect b="-2212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8AA4E78-9AC0-71A0-80F4-89BCF183E7C5}"/>
                  </a:ext>
                </a:extLst>
              </p:cNvPr>
              <p:cNvSpPr>
                <a:spLocks noGrp="1"/>
              </p:cNvSpPr>
              <p:nvPr>
                <p:ph idx="1"/>
              </p:nvPr>
            </p:nvSpPr>
            <p:spPr>
              <a:xfrm>
                <a:off x="1261872" y="1828800"/>
                <a:ext cx="8595360" cy="4805464"/>
              </a:xfrm>
            </p:spPr>
            <p:txBody>
              <a:bodyPr>
                <a:noAutofit/>
              </a:bodyPr>
              <a:lstStyle/>
              <a:p>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function is evaluated using circular rotation in vectoring mode in Cordic algorithm.</a:t>
                </a:r>
              </a:p>
              <a:p>
                <a:r>
                  <a:rPr lang="en-US" dirty="0"/>
                  <a:t>Initially x set to 1. </a:t>
                </a:r>
              </a:p>
              <a:p>
                <a:r>
                  <a:rPr lang="en-US" dirty="0"/>
                  <a:t>After 10-12 iterations the y value converges to 0 and the z value converges to the </a:t>
                </a:r>
                <a14:m>
                  <m:oMath xmlns:m="http://schemas.openxmlformats.org/officeDocument/2006/math">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tan</m:t>
                            </m:r>
                          </m:e>
                          <m:sup>
                            <m:r>
                              <a:rPr lang="en-US" b="0" i="1" smtClean="0">
                                <a:latin typeface="Cambria Math" panose="02040503050406030204" pitchFamily="18" charset="0"/>
                              </a:rPr>
                              <m:t>−1</m:t>
                            </m:r>
                          </m:sup>
                        </m:sSup>
                      </m:fName>
                      <m:e>
                        <m:r>
                          <a:rPr lang="en-US" b="0" i="1" smtClean="0">
                            <a:latin typeface="Cambria Math" panose="02040503050406030204" pitchFamily="18" charset="0"/>
                          </a:rPr>
                          <m:t>𝑦</m:t>
                        </m:r>
                      </m:e>
                    </m:func>
                  </m:oMath>
                </a14:m>
                <a:r>
                  <a:rPr lang="en-US" dirty="0"/>
                  <a:t>.</a:t>
                </a:r>
              </a:p>
              <a:p>
                <a:endParaRPr lang="en-US" dirty="0"/>
              </a:p>
              <a:p>
                <a:endParaRPr lang="en-US" dirty="0"/>
              </a:p>
              <a:p>
                <a:endParaRPr lang="en-US" dirty="0"/>
              </a:p>
              <a:p>
                <a:endParaRPr lang="en-US" dirty="0"/>
              </a:p>
              <a:p>
                <a:pPr marL="0" indent="0">
                  <a:buNone/>
                </a:pPr>
                <a:endParaRPr lang="en-US" dirty="0"/>
              </a:p>
              <a:p>
                <a:r>
                  <a:rPr lang="en-US" dirty="0"/>
                  <a:t>Input format(simulation) : 16 bits for integer part and 4 bits for fractional part</a:t>
                </a:r>
              </a:p>
              <a:p>
                <a:endParaRPr lang="en-US" dirty="0"/>
              </a:p>
            </p:txBody>
          </p:sp>
        </mc:Choice>
        <mc:Fallback>
          <p:sp>
            <p:nvSpPr>
              <p:cNvPr id="3" name="Content Placeholder 2">
                <a:extLst>
                  <a:ext uri="{FF2B5EF4-FFF2-40B4-BE49-F238E27FC236}">
                    <a16:creationId xmlns:a16="http://schemas.microsoft.com/office/drawing/2014/main" id="{48AA4E78-9AC0-71A0-80F4-89BCF183E7C5}"/>
                  </a:ext>
                </a:extLst>
              </p:cNvPr>
              <p:cNvSpPr>
                <a:spLocks noGrp="1" noRot="1" noChangeAspect="1" noMove="1" noResize="1" noEditPoints="1" noAdjustHandles="1" noChangeArrowheads="1" noChangeShapeType="1" noTextEdit="1"/>
              </p:cNvSpPr>
              <p:nvPr>
                <p:ph idx="1"/>
              </p:nvPr>
            </p:nvSpPr>
            <p:spPr>
              <a:xfrm>
                <a:off x="1261872" y="1828800"/>
                <a:ext cx="8595360" cy="4805464"/>
              </a:xfrm>
              <a:blipFill>
                <a:blip r:embed="rId3"/>
                <a:stretch>
                  <a:fillRect l="-142" t="-1015" r="-1135" b="-2919"/>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8916B02A-9E5A-C101-DDDC-B19BDDCFB0BE}"/>
              </a:ext>
            </a:extLst>
          </p:cNvPr>
          <p:cNvGrpSpPr/>
          <p:nvPr/>
        </p:nvGrpSpPr>
        <p:grpSpPr>
          <a:xfrm>
            <a:off x="3258766" y="3750080"/>
            <a:ext cx="4426085" cy="1997243"/>
            <a:chOff x="1021404" y="4273610"/>
            <a:chExt cx="4426085" cy="1997243"/>
          </a:xfrm>
        </p:grpSpPr>
        <p:sp>
          <p:nvSpPr>
            <p:cNvPr id="4" name="Rectangle 3">
              <a:extLst>
                <a:ext uri="{FF2B5EF4-FFF2-40B4-BE49-F238E27FC236}">
                  <a16:creationId xmlns:a16="http://schemas.microsoft.com/office/drawing/2014/main" id="{9FBA5568-05BC-2595-D242-43C143A1983D}"/>
                </a:ext>
              </a:extLst>
            </p:cNvPr>
            <p:cNvSpPr/>
            <p:nvPr/>
          </p:nvSpPr>
          <p:spPr>
            <a:xfrm>
              <a:off x="2120630" y="4273610"/>
              <a:ext cx="1605064" cy="19972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25834DAC-FD03-6350-A108-1FF6BEDD2AFE}"/>
                </a:ext>
              </a:extLst>
            </p:cNvPr>
            <p:cNvSpPr txBox="1"/>
            <p:nvPr/>
          </p:nvSpPr>
          <p:spPr>
            <a:xfrm>
              <a:off x="2422187" y="5087566"/>
              <a:ext cx="1303507" cy="369332"/>
            </a:xfrm>
            <a:prstGeom prst="rect">
              <a:avLst/>
            </a:prstGeom>
            <a:noFill/>
          </p:spPr>
          <p:txBody>
            <a:bodyPr wrap="square" rtlCol="0">
              <a:spAutoFit/>
            </a:bodyPr>
            <a:lstStyle/>
            <a:p>
              <a:r>
                <a:rPr lang="en-US" dirty="0"/>
                <a:t>Cordic</a:t>
              </a:r>
            </a:p>
          </p:txBody>
        </p:sp>
        <p:cxnSp>
          <p:nvCxnSpPr>
            <p:cNvPr id="7" name="Straight Arrow Connector 6">
              <a:extLst>
                <a:ext uri="{FF2B5EF4-FFF2-40B4-BE49-F238E27FC236}">
                  <a16:creationId xmlns:a16="http://schemas.microsoft.com/office/drawing/2014/main" id="{CE2DADEF-6EDF-B290-B5B7-6E01B710E13F}"/>
                </a:ext>
              </a:extLst>
            </p:cNvPr>
            <p:cNvCxnSpPr/>
            <p:nvPr/>
          </p:nvCxnSpPr>
          <p:spPr>
            <a:xfrm>
              <a:off x="1507787" y="4513634"/>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75750A7C-0A4F-3DC6-BCB7-F5B15691C086}"/>
                </a:ext>
              </a:extLst>
            </p:cNvPr>
            <p:cNvCxnSpPr/>
            <p:nvPr/>
          </p:nvCxnSpPr>
          <p:spPr>
            <a:xfrm>
              <a:off x="1499680" y="5239805"/>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FEEDF1A-823F-2E90-D651-82453F6A2CB6}"/>
                </a:ext>
              </a:extLst>
            </p:cNvPr>
            <p:cNvCxnSpPr/>
            <p:nvPr/>
          </p:nvCxnSpPr>
          <p:spPr>
            <a:xfrm>
              <a:off x="1499679" y="5969540"/>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879491A-1B84-CBAC-2421-DD85700D5360}"/>
                </a:ext>
              </a:extLst>
            </p:cNvPr>
            <p:cNvCxnSpPr/>
            <p:nvPr/>
          </p:nvCxnSpPr>
          <p:spPr>
            <a:xfrm>
              <a:off x="3725693" y="5969540"/>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2ECC17F-723E-A5EE-79E9-204705963BE5}"/>
                </a:ext>
              </a:extLst>
            </p:cNvPr>
            <p:cNvCxnSpPr/>
            <p:nvPr/>
          </p:nvCxnSpPr>
          <p:spPr>
            <a:xfrm>
              <a:off x="3725693" y="5236562"/>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8775BD77-3E04-AA8E-62BF-9C1382B10E38}"/>
                </a:ext>
              </a:extLst>
            </p:cNvPr>
            <p:cNvSpPr txBox="1"/>
            <p:nvPr/>
          </p:nvSpPr>
          <p:spPr>
            <a:xfrm>
              <a:off x="1032752" y="4318856"/>
              <a:ext cx="486383" cy="369332"/>
            </a:xfrm>
            <a:prstGeom prst="rect">
              <a:avLst/>
            </a:prstGeom>
            <a:noFill/>
          </p:spPr>
          <p:txBody>
            <a:bodyPr wrap="square" rtlCol="0">
              <a:spAutoFit/>
            </a:bodyPr>
            <a:lstStyle/>
            <a:p>
              <a:r>
                <a:rPr lang="en-US" dirty="0"/>
                <a:t>x</a:t>
              </a:r>
            </a:p>
          </p:txBody>
        </p:sp>
        <p:sp>
          <p:nvSpPr>
            <p:cNvPr id="16" name="TextBox 15">
              <a:extLst>
                <a:ext uri="{FF2B5EF4-FFF2-40B4-BE49-F238E27FC236}">
                  <a16:creationId xmlns:a16="http://schemas.microsoft.com/office/drawing/2014/main" id="{A12EF718-F23F-1937-9B7A-677A95AD6CCA}"/>
                </a:ext>
              </a:extLst>
            </p:cNvPr>
            <p:cNvSpPr txBox="1"/>
            <p:nvPr/>
          </p:nvSpPr>
          <p:spPr>
            <a:xfrm>
              <a:off x="1021404" y="5087566"/>
              <a:ext cx="486383" cy="369332"/>
            </a:xfrm>
            <a:prstGeom prst="rect">
              <a:avLst/>
            </a:prstGeom>
            <a:noFill/>
          </p:spPr>
          <p:txBody>
            <a:bodyPr wrap="square" rtlCol="0">
              <a:spAutoFit/>
            </a:bodyPr>
            <a:lstStyle/>
            <a:p>
              <a:r>
                <a:rPr lang="en-US" dirty="0"/>
                <a:t>y</a:t>
              </a:r>
            </a:p>
          </p:txBody>
        </p:sp>
        <p:sp>
          <p:nvSpPr>
            <p:cNvPr id="17" name="TextBox 16">
              <a:extLst>
                <a:ext uri="{FF2B5EF4-FFF2-40B4-BE49-F238E27FC236}">
                  <a16:creationId xmlns:a16="http://schemas.microsoft.com/office/drawing/2014/main" id="{4EDEA11B-E2E1-4DDA-0159-787C5DD4E560}"/>
                </a:ext>
              </a:extLst>
            </p:cNvPr>
            <p:cNvSpPr txBox="1"/>
            <p:nvPr/>
          </p:nvSpPr>
          <p:spPr>
            <a:xfrm>
              <a:off x="1031942" y="5703886"/>
              <a:ext cx="204281" cy="369331"/>
            </a:xfrm>
            <a:prstGeom prst="rect">
              <a:avLst/>
            </a:prstGeom>
            <a:noFill/>
          </p:spPr>
          <p:txBody>
            <a:bodyPr wrap="square" rtlCol="0">
              <a:spAutoFit/>
            </a:bodyPr>
            <a:lstStyle/>
            <a:p>
              <a:r>
                <a:rPr lang="en-US" dirty="0"/>
                <a:t>z</a:t>
              </a:r>
            </a:p>
          </p:txBody>
        </p:sp>
        <p:sp>
          <p:nvSpPr>
            <p:cNvPr id="20" name="TextBox 19">
              <a:extLst>
                <a:ext uri="{FF2B5EF4-FFF2-40B4-BE49-F238E27FC236}">
                  <a16:creationId xmlns:a16="http://schemas.microsoft.com/office/drawing/2014/main" id="{76EFDCE6-9603-41D5-1687-56B76FD3F9B1}"/>
                </a:ext>
              </a:extLst>
            </p:cNvPr>
            <p:cNvSpPr txBox="1"/>
            <p:nvPr/>
          </p:nvSpPr>
          <p:spPr>
            <a:xfrm>
              <a:off x="4338537" y="5060718"/>
              <a:ext cx="389106" cy="369332"/>
            </a:xfrm>
            <a:prstGeom prst="rect">
              <a:avLst/>
            </a:prstGeom>
            <a:noFill/>
          </p:spPr>
          <p:txBody>
            <a:bodyPr wrap="square" rtlCol="0">
              <a:spAutoFit/>
            </a:bodyPr>
            <a:lstStyle/>
            <a:p>
              <a:r>
                <a:rPr lang="en-US" dirty="0"/>
                <a:t>0</a:t>
              </a: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48456DBA-74E9-21B0-F374-0EDDCD759B18}"/>
                    </a:ext>
                  </a:extLst>
                </p:cNvPr>
                <p:cNvSpPr txBox="1"/>
                <p:nvPr/>
              </p:nvSpPr>
              <p:spPr>
                <a:xfrm>
                  <a:off x="4338536" y="5651061"/>
                  <a:ext cx="1108953" cy="56663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tan</m:t>
                                </m:r>
                              </m:e>
                              <m:sup>
                                <m:r>
                                  <a:rPr lang="en-US" b="0" i="1" smtClean="0">
                                    <a:latin typeface="Cambria Math" panose="02040503050406030204" pitchFamily="18" charset="0"/>
                                  </a:rPr>
                                  <m:t>−1</m:t>
                                </m:r>
                              </m:sup>
                            </m:sSup>
                          </m:fName>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𝑦</m:t>
                                </m:r>
                              </m:num>
                              <m:den>
                                <m:r>
                                  <a:rPr lang="en-US" b="0" i="1" smtClean="0">
                                    <a:latin typeface="Cambria Math" panose="02040503050406030204" pitchFamily="18" charset="0"/>
                                  </a:rPr>
                                  <m:t>𝑥</m:t>
                                </m:r>
                              </m:den>
                            </m:f>
                            <m:r>
                              <a:rPr lang="en-US" b="0" i="1" smtClean="0">
                                <a:latin typeface="Cambria Math" panose="02040503050406030204" pitchFamily="18" charset="0"/>
                              </a:rPr>
                              <m:t>)</m:t>
                            </m:r>
                          </m:e>
                        </m:func>
                      </m:oMath>
                    </m:oMathPara>
                  </a14:m>
                  <a:endParaRPr lang="en-US" dirty="0"/>
                </a:p>
              </p:txBody>
            </p:sp>
          </mc:Choice>
          <mc:Fallback>
            <p:sp>
              <p:nvSpPr>
                <p:cNvPr id="21" name="TextBox 20">
                  <a:extLst>
                    <a:ext uri="{FF2B5EF4-FFF2-40B4-BE49-F238E27FC236}">
                      <a16:creationId xmlns:a16="http://schemas.microsoft.com/office/drawing/2014/main" id="{48456DBA-74E9-21B0-F374-0EDDCD759B18}"/>
                    </a:ext>
                  </a:extLst>
                </p:cNvPr>
                <p:cNvSpPr txBox="1">
                  <a:spLocks noRot="1" noChangeAspect="1" noMove="1" noResize="1" noEditPoints="1" noAdjustHandles="1" noChangeArrowheads="1" noChangeShapeType="1" noTextEdit="1"/>
                </p:cNvSpPr>
                <p:nvPr/>
              </p:nvSpPr>
              <p:spPr>
                <a:xfrm>
                  <a:off x="4338536" y="5651061"/>
                  <a:ext cx="1108953" cy="566630"/>
                </a:xfrm>
                <a:prstGeom prst="rect">
                  <a:avLst/>
                </a:prstGeom>
                <a:blipFill>
                  <a:blip r:embed="rId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974471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4C7C36D-E760-3784-4E95-76B41644FEF5}"/>
                  </a:ext>
                </a:extLst>
              </p:cNvPr>
              <p:cNvSpPr>
                <a:spLocks noGrp="1"/>
              </p:cNvSpPr>
              <p:nvPr>
                <p:ph type="title"/>
              </p:nvPr>
            </p:nvSpPr>
            <p:spPr/>
            <p:txBody>
              <a:bodyPr/>
              <a:lstStyle/>
              <a:p>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simulation waveform</a:t>
                </a:r>
              </a:p>
            </p:txBody>
          </p:sp>
        </mc:Choice>
        <mc:Fallback>
          <p:sp>
            <p:nvSpPr>
              <p:cNvPr id="2" name="Title 1">
                <a:extLst>
                  <a:ext uri="{FF2B5EF4-FFF2-40B4-BE49-F238E27FC236}">
                    <a16:creationId xmlns:a16="http://schemas.microsoft.com/office/drawing/2014/main" id="{14C7C36D-E760-3784-4E95-76B41644FEF5}"/>
                  </a:ext>
                </a:extLst>
              </p:cNvPr>
              <p:cNvSpPr>
                <a:spLocks noGrp="1" noRot="1" noChangeAspect="1" noMove="1" noResize="1" noEditPoints="1" noAdjustHandles="1" noChangeArrowheads="1" noChangeShapeType="1" noTextEdit="1"/>
              </p:cNvSpPr>
              <p:nvPr>
                <p:ph type="title"/>
              </p:nvPr>
            </p:nvSpPr>
            <p:spPr>
              <a:blipFill>
                <a:blip r:embed="rId2"/>
                <a:stretch>
                  <a:fillRect b="-2212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D3E59879-E395-8BE9-3ECA-367FD3767218}"/>
              </a:ext>
            </a:extLst>
          </p:cNvPr>
          <p:cNvSpPr txBox="1"/>
          <p:nvPr/>
        </p:nvSpPr>
        <p:spPr>
          <a:xfrm>
            <a:off x="1001752" y="1848578"/>
            <a:ext cx="2052536" cy="369332"/>
          </a:xfrm>
          <a:prstGeom prst="rect">
            <a:avLst/>
          </a:prstGeom>
          <a:noFill/>
        </p:spPr>
        <p:txBody>
          <a:bodyPr wrap="square" rtlCol="0">
            <a:spAutoFit/>
          </a:bodyPr>
          <a:lstStyle/>
          <a:p>
            <a:r>
              <a:rPr lang="en-US" dirty="0"/>
              <a:t>Expected:</a:t>
            </a:r>
          </a:p>
        </p:txBody>
      </p:sp>
      <p:sp>
        <p:nvSpPr>
          <p:cNvPr id="10" name="TextBox 9">
            <a:extLst>
              <a:ext uri="{FF2B5EF4-FFF2-40B4-BE49-F238E27FC236}">
                <a16:creationId xmlns:a16="http://schemas.microsoft.com/office/drawing/2014/main" id="{5691C2CE-4EAF-2ECF-4EAF-571D43832ED5}"/>
              </a:ext>
            </a:extLst>
          </p:cNvPr>
          <p:cNvSpPr txBox="1"/>
          <p:nvPr/>
        </p:nvSpPr>
        <p:spPr>
          <a:xfrm>
            <a:off x="1001752" y="3796067"/>
            <a:ext cx="3122776" cy="369332"/>
          </a:xfrm>
          <a:prstGeom prst="rect">
            <a:avLst/>
          </a:prstGeom>
          <a:noFill/>
        </p:spPr>
        <p:txBody>
          <a:bodyPr wrap="square" rtlCol="0">
            <a:spAutoFit/>
          </a:bodyPr>
          <a:lstStyle/>
          <a:p>
            <a:r>
              <a:rPr lang="en-US" dirty="0"/>
              <a:t>Simulation Result:</a:t>
            </a:r>
          </a:p>
        </p:txBody>
      </p:sp>
      <p:pic>
        <p:nvPicPr>
          <p:cNvPr id="14" name="Picture 13" descr="A line of blue dots&#10;&#10;Description automatically generated">
            <a:extLst>
              <a:ext uri="{FF2B5EF4-FFF2-40B4-BE49-F238E27FC236}">
                <a16:creationId xmlns:a16="http://schemas.microsoft.com/office/drawing/2014/main" id="{D5EA0D1A-A93B-9846-1271-0ECFECDF9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367" y="4492310"/>
            <a:ext cx="9942145" cy="1899660"/>
          </a:xfrm>
          <a:prstGeom prst="rect">
            <a:avLst/>
          </a:prstGeom>
        </p:spPr>
      </p:pic>
      <p:pic>
        <p:nvPicPr>
          <p:cNvPr id="16" name="Picture 15">
            <a:extLst>
              <a:ext uri="{FF2B5EF4-FFF2-40B4-BE49-F238E27FC236}">
                <a16:creationId xmlns:a16="http://schemas.microsoft.com/office/drawing/2014/main" id="{81824CD6-7715-FE73-4649-23E10439A0AE}"/>
              </a:ext>
            </a:extLst>
          </p:cNvPr>
          <p:cNvPicPr>
            <a:picLocks noChangeAspect="1"/>
          </p:cNvPicPr>
          <p:nvPr/>
        </p:nvPicPr>
        <p:blipFill>
          <a:blip r:embed="rId4"/>
          <a:stretch>
            <a:fillRect/>
          </a:stretch>
        </p:blipFill>
        <p:spPr>
          <a:xfrm>
            <a:off x="3253795" y="1908346"/>
            <a:ext cx="4439270" cy="1724266"/>
          </a:xfrm>
          <a:prstGeom prst="rect">
            <a:avLst/>
          </a:prstGeom>
        </p:spPr>
      </p:pic>
    </p:spTree>
    <p:extLst>
      <p:ext uri="{BB962C8B-B14F-4D97-AF65-F5344CB8AC3E}">
        <p14:creationId xmlns:p14="http://schemas.microsoft.com/office/powerpoint/2010/main" val="3930453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BF360D97-CB5C-F68B-062F-7009B2E5EF2C}"/>
                  </a:ext>
                </a:extLst>
              </p:cNvPr>
              <p:cNvSpPr>
                <a:spLocks noGrp="1"/>
              </p:cNvSpPr>
              <p:nvPr>
                <p:ph type="title"/>
              </p:nvPr>
            </p:nvSpPr>
            <p:spPr/>
            <p:txBody>
              <a:bodyPr/>
              <a:lstStyle/>
              <a:p>
                <a:r>
                  <a:rPr lang="en-US" dirty="0"/>
                  <a:t>Timing results: </a:t>
                </a:r>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function </a:t>
                </a:r>
              </a:p>
            </p:txBody>
          </p:sp>
        </mc:Choice>
        <mc:Fallback>
          <p:sp>
            <p:nvSpPr>
              <p:cNvPr id="2" name="Title 1">
                <a:extLst>
                  <a:ext uri="{FF2B5EF4-FFF2-40B4-BE49-F238E27FC236}">
                    <a16:creationId xmlns:a16="http://schemas.microsoft.com/office/drawing/2014/main" id="{BF360D97-CB5C-F68B-062F-7009B2E5EF2C}"/>
                  </a:ext>
                </a:extLst>
              </p:cNvPr>
              <p:cNvSpPr>
                <a:spLocks noGrp="1" noRot="1" noChangeAspect="1" noMove="1" noResize="1" noEditPoints="1" noAdjustHandles="1" noChangeArrowheads="1" noChangeShapeType="1" noTextEdit="1"/>
              </p:cNvSpPr>
              <p:nvPr>
                <p:ph type="title"/>
              </p:nvPr>
            </p:nvSpPr>
            <p:spPr>
              <a:blipFill>
                <a:blip r:embed="rId2"/>
                <a:stretch>
                  <a:fillRect l="-2516" b="-2212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48145B3-CAC4-8137-76B9-322EFE7C7A88}"/>
              </a:ext>
            </a:extLst>
          </p:cNvPr>
          <p:cNvSpPr txBox="1"/>
          <p:nvPr/>
        </p:nvSpPr>
        <p:spPr>
          <a:xfrm>
            <a:off x="992221" y="4776282"/>
            <a:ext cx="9698477"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algorithm is run with 30ns clock period.</a:t>
            </a:r>
          </a:p>
          <a:p>
            <a:pPr marL="285750" indent="-285750">
              <a:buFont typeface="Arial" panose="020B0604020202020204" pitchFamily="34" charset="0"/>
              <a:buChar char="•"/>
            </a:pPr>
            <a:r>
              <a:rPr lang="en-US" sz="2400" dirty="0"/>
              <a:t>The max operating frequency = 1/(30ns – 0.079ns) </a:t>
            </a:r>
          </a:p>
          <a:p>
            <a:pPr lvl="8"/>
            <a:r>
              <a:rPr lang="en-US" sz="2400" dirty="0"/>
              <a:t>	    = 33.42 MHz</a:t>
            </a:r>
          </a:p>
        </p:txBody>
      </p:sp>
      <p:pic>
        <p:nvPicPr>
          <p:cNvPr id="10" name="Picture 9" descr="A screenshot of a computer&#10;&#10;Description automatically generated">
            <a:extLst>
              <a:ext uri="{FF2B5EF4-FFF2-40B4-BE49-F238E27FC236}">
                <a16:creationId xmlns:a16="http://schemas.microsoft.com/office/drawing/2014/main" id="{8368A12E-9A01-1D08-8286-E59BF57C1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6646" y="2188722"/>
            <a:ext cx="8598342" cy="1663786"/>
          </a:xfrm>
          <a:prstGeom prst="rect">
            <a:avLst/>
          </a:prstGeom>
        </p:spPr>
      </p:pic>
    </p:spTree>
    <p:extLst>
      <p:ext uri="{BB962C8B-B14F-4D97-AF65-F5344CB8AC3E}">
        <p14:creationId xmlns:p14="http://schemas.microsoft.com/office/powerpoint/2010/main" val="3576813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45AA2D44-55DA-6BB2-6B72-D86EF88D1B51}"/>
                  </a:ext>
                </a:extLst>
              </p:cNvPr>
              <p:cNvSpPr>
                <a:spLocks noGrp="1"/>
              </p:cNvSpPr>
              <p:nvPr>
                <p:ph type="title"/>
              </p:nvPr>
            </p:nvSpPr>
            <p:spPr>
              <a:xfrm>
                <a:off x="1261872" y="115461"/>
                <a:ext cx="9692640" cy="875258"/>
              </a:xfrm>
            </p:spPr>
            <p:txBody>
              <a:bodyPr/>
              <a:lstStyle/>
              <a:p>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r>
                          <a:rPr lang="en-US" b="0" i="1" smtClean="0">
                            <a:latin typeface="Cambria Math" panose="02040503050406030204" pitchFamily="18" charset="0"/>
                          </a:rPr>
                          <m:t>h</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function</a:t>
                </a:r>
              </a:p>
            </p:txBody>
          </p:sp>
        </mc:Choice>
        <mc:Fallback>
          <p:sp>
            <p:nvSpPr>
              <p:cNvPr id="2" name="Title 1">
                <a:extLst>
                  <a:ext uri="{FF2B5EF4-FFF2-40B4-BE49-F238E27FC236}">
                    <a16:creationId xmlns:a16="http://schemas.microsoft.com/office/drawing/2014/main" id="{45AA2D44-55DA-6BB2-6B72-D86EF88D1B51}"/>
                  </a:ext>
                </a:extLst>
              </p:cNvPr>
              <p:cNvSpPr>
                <a:spLocks noGrp="1" noRot="1" noChangeAspect="1" noMove="1" noResize="1" noEditPoints="1" noAdjustHandles="1" noChangeArrowheads="1" noChangeShapeType="1" noTextEdit="1"/>
              </p:cNvSpPr>
              <p:nvPr>
                <p:ph type="title"/>
              </p:nvPr>
            </p:nvSpPr>
            <p:spPr>
              <a:xfrm>
                <a:off x="1261872" y="115461"/>
                <a:ext cx="9692640" cy="875258"/>
              </a:xfrm>
              <a:blipFill>
                <a:blip r:embed="rId2"/>
                <a:stretch>
                  <a:fillRect t="-1389"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6B1C82C0-15D2-BE06-60F1-7E91F87DB7EE}"/>
                  </a:ext>
                </a:extLst>
              </p:cNvPr>
              <p:cNvSpPr>
                <a:spLocks noGrp="1"/>
              </p:cNvSpPr>
              <p:nvPr>
                <p:ph idx="1"/>
              </p:nvPr>
            </p:nvSpPr>
            <p:spPr>
              <a:xfrm>
                <a:off x="1261872" y="1654120"/>
                <a:ext cx="8595360" cy="4805464"/>
              </a:xfrm>
            </p:spPr>
            <p:txBody>
              <a:bodyPr>
                <a:noAutofit/>
              </a:bodyPr>
              <a:lstStyle/>
              <a:p>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𝑛h</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function is evaluated using hyperbolic rotation in vectoring mode in Cordic algorithm.</a:t>
                </a:r>
              </a:p>
              <a:p>
                <a:r>
                  <a:rPr lang="en-US" dirty="0"/>
                  <a:t>Initially x set to 1. </a:t>
                </a:r>
              </a:p>
              <a:p>
                <a:r>
                  <a:rPr lang="en-US" dirty="0"/>
                  <a:t>After 10-12 iterations the y value converges to 0 and the z value converges to the </a:t>
                </a:r>
                <a14:m>
                  <m:oMath xmlns:m="http://schemas.openxmlformats.org/officeDocument/2006/math">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tanh</m:t>
                            </m:r>
                          </m:e>
                          <m:sup>
                            <m:r>
                              <a:rPr lang="en-US" b="0" i="1" smtClean="0">
                                <a:latin typeface="Cambria Math" panose="02040503050406030204" pitchFamily="18" charset="0"/>
                              </a:rPr>
                              <m:t>−1</m:t>
                            </m:r>
                          </m:sup>
                        </m:sSup>
                      </m:fName>
                      <m:e>
                        <m:r>
                          <a:rPr lang="en-US" b="0" i="1" smtClean="0">
                            <a:latin typeface="Cambria Math" panose="02040503050406030204" pitchFamily="18" charset="0"/>
                          </a:rPr>
                          <m:t>𝑦</m:t>
                        </m:r>
                      </m:e>
                    </m:func>
                  </m:oMath>
                </a14:m>
                <a:r>
                  <a:rPr lang="en-US" dirty="0"/>
                  <a:t>.</a:t>
                </a:r>
              </a:p>
              <a:p>
                <a:endParaRPr lang="en-US" dirty="0"/>
              </a:p>
              <a:p>
                <a:endParaRPr lang="en-US" dirty="0"/>
              </a:p>
              <a:p>
                <a:endParaRPr lang="en-US" dirty="0"/>
              </a:p>
              <a:p>
                <a:r>
                  <a:rPr lang="en-US" dirty="0"/>
                  <a:t>Input format(simulation) : 4 bits for integer part and 16 bits for fractional part</a:t>
                </a:r>
              </a:p>
              <a:p>
                <a:r>
                  <a:rPr lang="en-US" dirty="0"/>
                  <a:t>Result format(simulation) : 6 bits for integer part and 14 bits for fractional part</a:t>
                </a:r>
              </a:p>
              <a:p>
                <a:endParaRPr lang="en-US" dirty="0"/>
              </a:p>
            </p:txBody>
          </p:sp>
        </mc:Choice>
        <mc:Fallback>
          <p:sp>
            <p:nvSpPr>
              <p:cNvPr id="4" name="Content Placeholder 2">
                <a:extLst>
                  <a:ext uri="{FF2B5EF4-FFF2-40B4-BE49-F238E27FC236}">
                    <a16:creationId xmlns:a16="http://schemas.microsoft.com/office/drawing/2014/main" id="{6B1C82C0-15D2-BE06-60F1-7E91F87DB7EE}"/>
                  </a:ext>
                </a:extLst>
              </p:cNvPr>
              <p:cNvSpPr>
                <a:spLocks noGrp="1" noRot="1" noChangeAspect="1" noMove="1" noResize="1" noEditPoints="1" noAdjustHandles="1" noChangeArrowheads="1" noChangeShapeType="1" noTextEdit="1"/>
              </p:cNvSpPr>
              <p:nvPr>
                <p:ph idx="1"/>
              </p:nvPr>
            </p:nvSpPr>
            <p:spPr>
              <a:xfrm>
                <a:off x="1261872" y="1654120"/>
                <a:ext cx="8595360" cy="4805464"/>
              </a:xfrm>
              <a:blipFill>
                <a:blip r:embed="rId3"/>
                <a:stretch>
                  <a:fillRect l="-142" t="-1014" r="-1135"/>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C530FBDB-91B8-62A8-6B54-26A3F6C1F202}"/>
              </a:ext>
            </a:extLst>
          </p:cNvPr>
          <p:cNvGrpSpPr/>
          <p:nvPr/>
        </p:nvGrpSpPr>
        <p:grpSpPr>
          <a:xfrm>
            <a:off x="3852154" y="3510662"/>
            <a:ext cx="3376419" cy="1285075"/>
            <a:chOff x="1021404" y="4273610"/>
            <a:chExt cx="4426085" cy="1997243"/>
          </a:xfrm>
        </p:grpSpPr>
        <p:sp>
          <p:nvSpPr>
            <p:cNvPr id="6" name="Rectangle 5">
              <a:extLst>
                <a:ext uri="{FF2B5EF4-FFF2-40B4-BE49-F238E27FC236}">
                  <a16:creationId xmlns:a16="http://schemas.microsoft.com/office/drawing/2014/main" id="{DA63F9BF-FEFE-EA64-E1E0-0203C9B78E41}"/>
                </a:ext>
              </a:extLst>
            </p:cNvPr>
            <p:cNvSpPr/>
            <p:nvPr/>
          </p:nvSpPr>
          <p:spPr>
            <a:xfrm>
              <a:off x="2120630" y="4273610"/>
              <a:ext cx="1605064" cy="19972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57572C3F-1B84-6AD3-6C7A-8AFE9947AB1D}"/>
                </a:ext>
              </a:extLst>
            </p:cNvPr>
            <p:cNvSpPr txBox="1"/>
            <p:nvPr/>
          </p:nvSpPr>
          <p:spPr>
            <a:xfrm>
              <a:off x="2422187" y="5087566"/>
              <a:ext cx="1303507" cy="369332"/>
            </a:xfrm>
            <a:prstGeom prst="rect">
              <a:avLst/>
            </a:prstGeom>
            <a:noFill/>
          </p:spPr>
          <p:txBody>
            <a:bodyPr wrap="square" rtlCol="0">
              <a:spAutoFit/>
            </a:bodyPr>
            <a:lstStyle/>
            <a:p>
              <a:r>
                <a:rPr lang="en-US" dirty="0"/>
                <a:t>Cordic</a:t>
              </a:r>
            </a:p>
          </p:txBody>
        </p:sp>
        <p:cxnSp>
          <p:nvCxnSpPr>
            <p:cNvPr id="8" name="Straight Arrow Connector 7">
              <a:extLst>
                <a:ext uri="{FF2B5EF4-FFF2-40B4-BE49-F238E27FC236}">
                  <a16:creationId xmlns:a16="http://schemas.microsoft.com/office/drawing/2014/main" id="{958B7FB4-ABB1-8B07-776F-8B949D55E66E}"/>
                </a:ext>
              </a:extLst>
            </p:cNvPr>
            <p:cNvCxnSpPr/>
            <p:nvPr/>
          </p:nvCxnSpPr>
          <p:spPr>
            <a:xfrm>
              <a:off x="1507787" y="4513634"/>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EAD88DD-69FA-B08B-3272-436F17D7DC0D}"/>
                </a:ext>
              </a:extLst>
            </p:cNvPr>
            <p:cNvCxnSpPr/>
            <p:nvPr/>
          </p:nvCxnSpPr>
          <p:spPr>
            <a:xfrm>
              <a:off x="1499680" y="5239805"/>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8988E75-2ECA-58B2-BB6F-D80D56011FDE}"/>
                </a:ext>
              </a:extLst>
            </p:cNvPr>
            <p:cNvCxnSpPr/>
            <p:nvPr/>
          </p:nvCxnSpPr>
          <p:spPr>
            <a:xfrm>
              <a:off x="1499679" y="5969540"/>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18D8E18-72D5-6897-56B4-3A64444CF079}"/>
                </a:ext>
              </a:extLst>
            </p:cNvPr>
            <p:cNvCxnSpPr/>
            <p:nvPr/>
          </p:nvCxnSpPr>
          <p:spPr>
            <a:xfrm>
              <a:off x="3725693" y="5969540"/>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B6DDB20-8C2A-D6E6-3250-C1E92AA42371}"/>
                </a:ext>
              </a:extLst>
            </p:cNvPr>
            <p:cNvCxnSpPr/>
            <p:nvPr/>
          </p:nvCxnSpPr>
          <p:spPr>
            <a:xfrm>
              <a:off x="3725693" y="5236562"/>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95D50B95-964F-EDD5-0553-39375EA2E1C3}"/>
                </a:ext>
              </a:extLst>
            </p:cNvPr>
            <p:cNvSpPr txBox="1"/>
            <p:nvPr/>
          </p:nvSpPr>
          <p:spPr>
            <a:xfrm>
              <a:off x="1032752" y="4318856"/>
              <a:ext cx="486383" cy="369332"/>
            </a:xfrm>
            <a:prstGeom prst="rect">
              <a:avLst/>
            </a:prstGeom>
            <a:noFill/>
          </p:spPr>
          <p:txBody>
            <a:bodyPr wrap="square" rtlCol="0">
              <a:spAutoFit/>
            </a:bodyPr>
            <a:lstStyle/>
            <a:p>
              <a:r>
                <a:rPr lang="en-US" dirty="0"/>
                <a:t>x</a:t>
              </a:r>
            </a:p>
          </p:txBody>
        </p:sp>
        <p:sp>
          <p:nvSpPr>
            <p:cNvPr id="15" name="TextBox 14">
              <a:extLst>
                <a:ext uri="{FF2B5EF4-FFF2-40B4-BE49-F238E27FC236}">
                  <a16:creationId xmlns:a16="http://schemas.microsoft.com/office/drawing/2014/main" id="{3FB2C446-53A9-3400-2DAA-A8D9916A706C}"/>
                </a:ext>
              </a:extLst>
            </p:cNvPr>
            <p:cNvSpPr txBox="1"/>
            <p:nvPr/>
          </p:nvSpPr>
          <p:spPr>
            <a:xfrm>
              <a:off x="1021404" y="5087566"/>
              <a:ext cx="486383" cy="369332"/>
            </a:xfrm>
            <a:prstGeom prst="rect">
              <a:avLst/>
            </a:prstGeom>
            <a:noFill/>
          </p:spPr>
          <p:txBody>
            <a:bodyPr wrap="square" rtlCol="0">
              <a:spAutoFit/>
            </a:bodyPr>
            <a:lstStyle/>
            <a:p>
              <a:r>
                <a:rPr lang="en-US" dirty="0"/>
                <a:t>y</a:t>
              </a:r>
            </a:p>
          </p:txBody>
        </p:sp>
        <p:sp>
          <p:nvSpPr>
            <p:cNvPr id="16" name="TextBox 15">
              <a:extLst>
                <a:ext uri="{FF2B5EF4-FFF2-40B4-BE49-F238E27FC236}">
                  <a16:creationId xmlns:a16="http://schemas.microsoft.com/office/drawing/2014/main" id="{E5F0E962-8921-79F9-6B8C-A89D2DE20FC7}"/>
                </a:ext>
              </a:extLst>
            </p:cNvPr>
            <p:cNvSpPr txBox="1"/>
            <p:nvPr/>
          </p:nvSpPr>
          <p:spPr>
            <a:xfrm>
              <a:off x="1031942" y="5703886"/>
              <a:ext cx="204281" cy="369331"/>
            </a:xfrm>
            <a:prstGeom prst="rect">
              <a:avLst/>
            </a:prstGeom>
            <a:noFill/>
          </p:spPr>
          <p:txBody>
            <a:bodyPr wrap="square" rtlCol="0">
              <a:spAutoFit/>
            </a:bodyPr>
            <a:lstStyle/>
            <a:p>
              <a:r>
                <a:rPr lang="en-US" dirty="0"/>
                <a:t>z</a:t>
              </a:r>
            </a:p>
          </p:txBody>
        </p:sp>
        <p:sp>
          <p:nvSpPr>
            <p:cNvPr id="18" name="TextBox 17">
              <a:extLst>
                <a:ext uri="{FF2B5EF4-FFF2-40B4-BE49-F238E27FC236}">
                  <a16:creationId xmlns:a16="http://schemas.microsoft.com/office/drawing/2014/main" id="{FAF728F0-8855-1A39-9477-14852F151305}"/>
                </a:ext>
              </a:extLst>
            </p:cNvPr>
            <p:cNvSpPr txBox="1"/>
            <p:nvPr/>
          </p:nvSpPr>
          <p:spPr>
            <a:xfrm>
              <a:off x="4307245" y="4937825"/>
              <a:ext cx="389106" cy="369332"/>
            </a:xfrm>
            <a:prstGeom prst="rect">
              <a:avLst/>
            </a:prstGeom>
            <a:noFill/>
          </p:spPr>
          <p:txBody>
            <a:bodyPr wrap="square" rtlCol="0">
              <a:spAutoFit/>
            </a:bodyPr>
            <a:lstStyle/>
            <a:p>
              <a:r>
                <a:rPr lang="en-US" dirty="0"/>
                <a:t>0</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AAEB79EF-6C36-6F42-B41C-673429EEDDF8}"/>
                    </a:ext>
                  </a:extLst>
                </p:cNvPr>
                <p:cNvSpPr txBox="1"/>
                <p:nvPr/>
              </p:nvSpPr>
              <p:spPr>
                <a:xfrm>
                  <a:off x="4338536" y="5651061"/>
                  <a:ext cx="1108953" cy="56663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tan</m:t>
                                </m:r>
                                <m:r>
                                  <a:rPr lang="en-US" b="0" i="1" smtClean="0">
                                    <a:latin typeface="Cambria Math" panose="02040503050406030204" pitchFamily="18" charset="0"/>
                                  </a:rPr>
                                  <m:t>h</m:t>
                                </m:r>
                              </m:e>
                              <m:sup>
                                <m:r>
                                  <a:rPr lang="en-US" b="0" i="1" smtClean="0">
                                    <a:latin typeface="Cambria Math" panose="02040503050406030204" pitchFamily="18" charset="0"/>
                                  </a:rPr>
                                  <m:t>−1</m:t>
                                </m:r>
                              </m:sup>
                            </m:sSup>
                          </m:fName>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𝑦</m:t>
                                </m:r>
                              </m:num>
                              <m:den>
                                <m:r>
                                  <a:rPr lang="en-US" b="0" i="1" smtClean="0">
                                    <a:latin typeface="Cambria Math" panose="02040503050406030204" pitchFamily="18" charset="0"/>
                                  </a:rPr>
                                  <m:t>𝑥</m:t>
                                </m:r>
                              </m:den>
                            </m:f>
                            <m:r>
                              <a:rPr lang="en-US" b="0" i="1" smtClean="0">
                                <a:latin typeface="Cambria Math" panose="02040503050406030204" pitchFamily="18" charset="0"/>
                              </a:rPr>
                              <m:t>)</m:t>
                            </m:r>
                          </m:e>
                        </m:func>
                      </m:oMath>
                    </m:oMathPara>
                  </a14:m>
                  <a:endParaRPr lang="en-US" dirty="0"/>
                </a:p>
              </p:txBody>
            </p:sp>
          </mc:Choice>
          <mc:Fallback>
            <p:sp>
              <p:nvSpPr>
                <p:cNvPr id="19" name="TextBox 18">
                  <a:extLst>
                    <a:ext uri="{FF2B5EF4-FFF2-40B4-BE49-F238E27FC236}">
                      <a16:creationId xmlns:a16="http://schemas.microsoft.com/office/drawing/2014/main" id="{AAEB79EF-6C36-6F42-B41C-673429EEDDF8}"/>
                    </a:ext>
                  </a:extLst>
                </p:cNvPr>
                <p:cNvSpPr txBox="1">
                  <a:spLocks noRot="1" noChangeAspect="1" noMove="1" noResize="1" noEditPoints="1" noAdjustHandles="1" noChangeArrowheads="1" noChangeShapeType="1" noTextEdit="1"/>
                </p:cNvSpPr>
                <p:nvPr/>
              </p:nvSpPr>
              <p:spPr>
                <a:xfrm>
                  <a:off x="4338536" y="5651061"/>
                  <a:ext cx="1108953" cy="566630"/>
                </a:xfrm>
                <a:prstGeom prst="rect">
                  <a:avLst/>
                </a:prstGeom>
                <a:blipFill>
                  <a:blip r:embed="rId4"/>
                  <a:stretch>
                    <a:fillRect r="-27338" b="-4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2260439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8D7A94A3-7A6B-2751-39DA-5D5BED538436}"/>
                  </a:ext>
                </a:extLst>
              </p:cNvPr>
              <p:cNvSpPr>
                <a:spLocks noGrp="1"/>
              </p:cNvSpPr>
              <p:nvPr>
                <p:ph type="title"/>
              </p:nvPr>
            </p:nvSpPr>
            <p:spPr/>
            <p:txBody>
              <a:bodyPr>
                <a:normAutofit/>
              </a:bodyPr>
              <a:lstStyle/>
              <a:p>
                <a:r>
                  <a:rPr lang="en-US" dirty="0"/>
                  <a:t>Limitations of </a:t>
                </a:r>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𝑛h</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implementation </a:t>
                </a:r>
              </a:p>
            </p:txBody>
          </p:sp>
        </mc:Choice>
        <mc:Fallback>
          <p:sp>
            <p:nvSpPr>
              <p:cNvPr id="2" name="Title 1">
                <a:extLst>
                  <a:ext uri="{FF2B5EF4-FFF2-40B4-BE49-F238E27FC236}">
                    <a16:creationId xmlns:a16="http://schemas.microsoft.com/office/drawing/2014/main" id="{8D7A94A3-7A6B-2751-39DA-5D5BED538436}"/>
                  </a:ext>
                </a:extLst>
              </p:cNvPr>
              <p:cNvSpPr>
                <a:spLocks noGrp="1" noRot="1" noChangeAspect="1" noMove="1" noResize="1" noEditPoints="1" noAdjustHandles="1" noChangeArrowheads="1" noChangeShapeType="1" noTextEdit="1"/>
              </p:cNvSpPr>
              <p:nvPr>
                <p:ph type="title"/>
              </p:nvPr>
            </p:nvSpPr>
            <p:spPr>
              <a:blipFill>
                <a:blip r:embed="rId2"/>
                <a:stretch>
                  <a:fillRect l="-2516" t="-12442" b="-2212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634C85E-F6D3-2417-8A66-7A48C906201A}"/>
                  </a:ext>
                </a:extLst>
              </p:cNvPr>
              <p:cNvSpPr>
                <a:spLocks noGrp="1"/>
              </p:cNvSpPr>
              <p:nvPr>
                <p:ph idx="1"/>
              </p:nvPr>
            </p:nvSpPr>
            <p:spPr>
              <a:xfrm>
                <a:off x="1261872" y="2003898"/>
                <a:ext cx="8595360" cy="4351337"/>
              </a:xfrm>
            </p:spPr>
            <p:txBody>
              <a:bodyPr/>
              <a:lstStyle/>
              <a:p>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𝑛h</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function asymptotically reaches </a:t>
                </a:r>
                <a14:m>
                  <m:oMath xmlns:m="http://schemas.openxmlformats.org/officeDocument/2006/math">
                    <m:r>
                      <a:rPr lang="en-US" b="0" i="1" smtClean="0">
                        <a:latin typeface="Cambria Math" panose="02040503050406030204" pitchFamily="18" charset="0"/>
                      </a:rPr>
                      <m:t>±</m:t>
                    </m:r>
                  </m:oMath>
                </a14:m>
                <a:r>
                  <a:rPr lang="en-US" dirty="0"/>
                  <a:t> infinity when y </a:t>
                </a:r>
                <a14:m>
                  <m:oMath xmlns:m="http://schemas.openxmlformats.org/officeDocument/2006/math">
                    <m:r>
                      <a:rPr lang="en-US" b="0" i="1" smtClean="0">
                        <a:latin typeface="Cambria Math" panose="02040503050406030204" pitchFamily="18" charset="0"/>
                      </a:rPr>
                      <m:t>→±1 .</m:t>
                    </m:r>
                  </m:oMath>
                </a14:m>
                <a:endParaRPr lang="en-US" dirty="0"/>
              </a:p>
              <a:p>
                <a:r>
                  <a:rPr lang="en-US" dirty="0"/>
                  <a:t>In the implementation we have considered the inputs y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[−0.95, 0.95]</m:t>
                    </m:r>
                  </m:oMath>
                </a14:m>
                <a:r>
                  <a:rPr lang="en-US" dirty="0"/>
                  <a:t>.</a:t>
                </a:r>
              </a:p>
              <a:p>
                <a:r>
                  <a:rPr lang="en-US" dirty="0"/>
                  <a:t>Beyond this range, as </a:t>
                </a:r>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𝑛h</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oMath>
                </a14:m>
                <a:r>
                  <a:rPr lang="en-US" dirty="0"/>
                  <a:t> grows towards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a:t>. Hence it is difficult to capture the result accurately due to fixed point representation and fixed number of iterations(10-12) in Cordic algorithm.</a:t>
                </a:r>
              </a:p>
              <a:p>
                <a:endParaRPr lang="en-US" dirty="0"/>
              </a:p>
              <a:p>
                <a:endParaRPr lang="en-US" dirty="0"/>
              </a:p>
            </p:txBody>
          </p:sp>
        </mc:Choice>
        <mc:Fallback>
          <p:sp>
            <p:nvSpPr>
              <p:cNvPr id="3" name="Content Placeholder 2">
                <a:extLst>
                  <a:ext uri="{FF2B5EF4-FFF2-40B4-BE49-F238E27FC236}">
                    <a16:creationId xmlns:a16="http://schemas.microsoft.com/office/drawing/2014/main" id="{9634C85E-F6D3-2417-8A66-7A48C906201A}"/>
                  </a:ext>
                </a:extLst>
              </p:cNvPr>
              <p:cNvSpPr>
                <a:spLocks noGrp="1" noRot="1" noChangeAspect="1" noMove="1" noResize="1" noEditPoints="1" noAdjustHandles="1" noChangeArrowheads="1" noChangeShapeType="1" noTextEdit="1"/>
              </p:cNvSpPr>
              <p:nvPr>
                <p:ph idx="1"/>
              </p:nvPr>
            </p:nvSpPr>
            <p:spPr>
              <a:xfrm>
                <a:off x="1261872" y="2003898"/>
                <a:ext cx="8595360" cy="4351337"/>
              </a:xfrm>
              <a:blipFill>
                <a:blip r:embed="rId3"/>
                <a:stretch>
                  <a:fillRect l="-142" t="-1261"/>
                </a:stretch>
              </a:blipFill>
            </p:spPr>
            <p:txBody>
              <a:bodyPr/>
              <a:lstStyle/>
              <a:p>
                <a:r>
                  <a:rPr lang="en-US">
                    <a:noFill/>
                  </a:rPr>
                  <a:t> </a:t>
                </a:r>
              </a:p>
            </p:txBody>
          </p:sp>
        </mc:Fallback>
      </mc:AlternateContent>
    </p:spTree>
    <p:extLst>
      <p:ext uri="{BB962C8B-B14F-4D97-AF65-F5344CB8AC3E}">
        <p14:creationId xmlns:p14="http://schemas.microsoft.com/office/powerpoint/2010/main" val="3076387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3CE765-AFED-2883-5E12-8C2A0E398D40}"/>
              </a:ext>
            </a:extLst>
          </p:cNvPr>
          <p:cNvSpPr>
            <a:spLocks noGrp="1"/>
          </p:cNvSpPr>
          <p:nvPr>
            <p:ph idx="1"/>
          </p:nvPr>
        </p:nvSpPr>
        <p:spPr>
          <a:xfrm>
            <a:off x="283029" y="141514"/>
            <a:ext cx="11070771" cy="6035449"/>
          </a:xfrm>
        </p:spPr>
        <p:txBody>
          <a:bodyPr/>
          <a:lstStyle/>
          <a:p>
            <a:r>
              <a:rPr lang="en-IN" sz="2400" dirty="0">
                <a:solidFill>
                  <a:srgbClr val="7030A0"/>
                </a:solidFill>
              </a:rPr>
              <a:t>Aim: </a:t>
            </a:r>
          </a:p>
          <a:p>
            <a:pPr marL="914400" lvl="1" indent="-457200">
              <a:buFont typeface="+mj-lt"/>
              <a:buAutoNum type="arabicPeriod"/>
            </a:pPr>
            <a:r>
              <a:rPr lang="en-IN" sz="2400" dirty="0"/>
              <a:t> To  generate trigonometric functions using CORDIC .</a:t>
            </a:r>
          </a:p>
          <a:p>
            <a:pPr marL="971550" lvl="1" indent="-514350">
              <a:buFont typeface="+mj-lt"/>
              <a:buAutoNum type="arabicPeriod"/>
            </a:pPr>
            <a:r>
              <a:rPr lang="en-IN" sz="2400" dirty="0"/>
              <a:t>Main focus is on hardware friendly implementation to get results with decent accuracy (Trade off between hardware resources and accuracy).</a:t>
            </a:r>
          </a:p>
          <a:p>
            <a:pPr marL="457200" lvl="1" indent="0">
              <a:buNone/>
            </a:pPr>
            <a:endParaRPr lang="en-IN" dirty="0"/>
          </a:p>
          <a:p>
            <a:r>
              <a:rPr lang="en-IN" sz="2400" dirty="0">
                <a:solidFill>
                  <a:srgbClr val="7030A0"/>
                </a:solidFill>
              </a:rPr>
              <a:t>Trigonometric  Functions Implemented Using CORDIC</a:t>
            </a:r>
          </a:p>
          <a:p>
            <a:pPr marL="971550" lvl="1" indent="-514350">
              <a:buFont typeface="+mj-lt"/>
              <a:buAutoNum type="arabicPeriod"/>
            </a:pPr>
            <a:r>
              <a:rPr lang="en-IN" sz="2400" dirty="0"/>
              <a:t>Sin </a:t>
            </a:r>
          </a:p>
          <a:p>
            <a:pPr marL="971550" lvl="1" indent="-514350">
              <a:buFont typeface="+mj-lt"/>
              <a:buAutoNum type="arabicPeriod"/>
            </a:pPr>
            <a:r>
              <a:rPr lang="en-IN" sz="2400" dirty="0"/>
              <a:t>Cos</a:t>
            </a:r>
          </a:p>
          <a:p>
            <a:pPr marL="971550" lvl="1" indent="-514350">
              <a:buFont typeface="+mj-lt"/>
              <a:buAutoNum type="arabicPeriod"/>
            </a:pPr>
            <a:r>
              <a:rPr lang="en-IN" sz="2400" dirty="0"/>
              <a:t>Tan</a:t>
            </a:r>
          </a:p>
          <a:p>
            <a:pPr marL="971550" lvl="1" indent="-514350">
              <a:buFont typeface="+mj-lt"/>
              <a:buAutoNum type="arabicPeriod"/>
            </a:pPr>
            <a:r>
              <a:rPr lang="en-IN" sz="2400" dirty="0"/>
              <a:t>Tan Inverse</a:t>
            </a:r>
          </a:p>
          <a:p>
            <a:pPr marL="971550" lvl="1" indent="-514350">
              <a:buFont typeface="+mj-lt"/>
              <a:buAutoNum type="arabicPeriod"/>
            </a:pPr>
            <a:r>
              <a:rPr lang="en-IN" sz="2400" dirty="0"/>
              <a:t>Tan </a:t>
            </a:r>
            <a:r>
              <a:rPr lang="en-IN" sz="2400" dirty="0" err="1"/>
              <a:t>Hyberbolic</a:t>
            </a:r>
            <a:r>
              <a:rPr lang="en-IN" sz="2400" dirty="0"/>
              <a:t> (Sin Hyperbolic and Cos Hyperbolic are implicitly used here)</a:t>
            </a:r>
          </a:p>
          <a:p>
            <a:pPr marL="971550" lvl="1" indent="-514350">
              <a:buFont typeface="+mj-lt"/>
              <a:buAutoNum type="arabicPeriod"/>
            </a:pPr>
            <a:r>
              <a:rPr lang="en-IN" sz="2400" dirty="0"/>
              <a:t>Tan </a:t>
            </a:r>
            <a:r>
              <a:rPr lang="en-IN" sz="2400" dirty="0" err="1"/>
              <a:t>Hyberbolic</a:t>
            </a:r>
            <a:r>
              <a:rPr lang="en-IN" sz="2400" dirty="0"/>
              <a:t> Inverse</a:t>
            </a:r>
          </a:p>
          <a:p>
            <a:pPr marL="971550" lvl="1" indent="-514350">
              <a:buFont typeface="+mj-lt"/>
              <a:buAutoNum type="arabicPeriod"/>
            </a:pPr>
            <a:endParaRPr lang="en-IN" dirty="0"/>
          </a:p>
        </p:txBody>
      </p:sp>
    </p:spTree>
    <p:extLst>
      <p:ext uri="{BB962C8B-B14F-4D97-AF65-F5344CB8AC3E}">
        <p14:creationId xmlns:p14="http://schemas.microsoft.com/office/powerpoint/2010/main" val="3730841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4C7C36D-E760-3784-4E95-76B41644FEF5}"/>
                  </a:ext>
                </a:extLst>
              </p:cNvPr>
              <p:cNvSpPr>
                <a:spLocks noGrp="1"/>
              </p:cNvSpPr>
              <p:nvPr>
                <p:ph type="title"/>
              </p:nvPr>
            </p:nvSpPr>
            <p:spPr/>
            <p:txBody>
              <a:bodyPr/>
              <a:lstStyle/>
              <a:p>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r>
                          <a:rPr lang="en-US" b="0" i="1" smtClean="0">
                            <a:latin typeface="Cambria Math" panose="02040503050406030204" pitchFamily="18" charset="0"/>
                          </a:rPr>
                          <m:t>h</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simulation waveform</a:t>
                </a:r>
              </a:p>
            </p:txBody>
          </p:sp>
        </mc:Choice>
        <mc:Fallback>
          <p:sp>
            <p:nvSpPr>
              <p:cNvPr id="2" name="Title 1">
                <a:extLst>
                  <a:ext uri="{FF2B5EF4-FFF2-40B4-BE49-F238E27FC236}">
                    <a16:creationId xmlns:a16="http://schemas.microsoft.com/office/drawing/2014/main" id="{14C7C36D-E760-3784-4E95-76B41644FEF5}"/>
                  </a:ext>
                </a:extLst>
              </p:cNvPr>
              <p:cNvSpPr>
                <a:spLocks noGrp="1" noRot="1" noChangeAspect="1" noMove="1" noResize="1" noEditPoints="1" noAdjustHandles="1" noChangeArrowheads="1" noChangeShapeType="1" noTextEdit="1"/>
              </p:cNvSpPr>
              <p:nvPr>
                <p:ph type="title"/>
              </p:nvPr>
            </p:nvSpPr>
            <p:spPr>
              <a:blipFill>
                <a:blip r:embed="rId2"/>
                <a:stretch>
                  <a:fillRect b="-2212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D3E59879-E395-8BE9-3ECA-367FD3767218}"/>
              </a:ext>
            </a:extLst>
          </p:cNvPr>
          <p:cNvSpPr txBox="1"/>
          <p:nvPr/>
        </p:nvSpPr>
        <p:spPr>
          <a:xfrm>
            <a:off x="1001752" y="1848578"/>
            <a:ext cx="2052536" cy="369332"/>
          </a:xfrm>
          <a:prstGeom prst="rect">
            <a:avLst/>
          </a:prstGeom>
          <a:noFill/>
        </p:spPr>
        <p:txBody>
          <a:bodyPr wrap="square" rtlCol="0">
            <a:spAutoFit/>
          </a:bodyPr>
          <a:lstStyle/>
          <a:p>
            <a:r>
              <a:rPr lang="en-US" dirty="0"/>
              <a:t>Expected:</a:t>
            </a:r>
          </a:p>
        </p:txBody>
      </p:sp>
      <p:sp>
        <p:nvSpPr>
          <p:cNvPr id="10" name="TextBox 9">
            <a:extLst>
              <a:ext uri="{FF2B5EF4-FFF2-40B4-BE49-F238E27FC236}">
                <a16:creationId xmlns:a16="http://schemas.microsoft.com/office/drawing/2014/main" id="{5691C2CE-4EAF-2ECF-4EAF-571D43832ED5}"/>
              </a:ext>
            </a:extLst>
          </p:cNvPr>
          <p:cNvSpPr txBox="1"/>
          <p:nvPr/>
        </p:nvSpPr>
        <p:spPr>
          <a:xfrm>
            <a:off x="1001752" y="4110777"/>
            <a:ext cx="3122776" cy="369332"/>
          </a:xfrm>
          <a:prstGeom prst="rect">
            <a:avLst/>
          </a:prstGeom>
          <a:noFill/>
        </p:spPr>
        <p:txBody>
          <a:bodyPr wrap="square" rtlCol="0">
            <a:spAutoFit/>
          </a:bodyPr>
          <a:lstStyle/>
          <a:p>
            <a:r>
              <a:rPr lang="en-US" dirty="0"/>
              <a:t>Simulation Result:</a:t>
            </a:r>
          </a:p>
        </p:txBody>
      </p:sp>
      <p:grpSp>
        <p:nvGrpSpPr>
          <p:cNvPr id="19" name="Group 18">
            <a:extLst>
              <a:ext uri="{FF2B5EF4-FFF2-40B4-BE49-F238E27FC236}">
                <a16:creationId xmlns:a16="http://schemas.microsoft.com/office/drawing/2014/main" id="{3D489933-8E7C-CB38-2308-D0573DAFA49D}"/>
              </a:ext>
            </a:extLst>
          </p:cNvPr>
          <p:cNvGrpSpPr/>
          <p:nvPr/>
        </p:nvGrpSpPr>
        <p:grpSpPr>
          <a:xfrm>
            <a:off x="3054288" y="1980668"/>
            <a:ext cx="6786214" cy="2314775"/>
            <a:chOff x="797556" y="2649247"/>
            <a:chExt cx="5486512" cy="3101003"/>
          </a:xfrm>
        </p:grpSpPr>
        <p:pic>
          <p:nvPicPr>
            <p:cNvPr id="4" name="Picture 3">
              <a:extLst>
                <a:ext uri="{FF2B5EF4-FFF2-40B4-BE49-F238E27FC236}">
                  <a16:creationId xmlns:a16="http://schemas.microsoft.com/office/drawing/2014/main" id="{9632B70E-8466-E59A-AC7B-DD0698343A4A}"/>
                </a:ext>
              </a:extLst>
            </p:cNvPr>
            <p:cNvPicPr>
              <a:picLocks noChangeAspect="1"/>
            </p:cNvPicPr>
            <p:nvPr/>
          </p:nvPicPr>
          <p:blipFill>
            <a:blip r:embed="rId3"/>
            <a:stretch>
              <a:fillRect/>
            </a:stretch>
          </p:blipFill>
          <p:spPr>
            <a:xfrm>
              <a:off x="797556" y="2649247"/>
              <a:ext cx="4696746" cy="3101003"/>
            </a:xfrm>
            <a:prstGeom prst="rect">
              <a:avLst/>
            </a:prstGeom>
          </p:spPr>
        </p:pic>
        <p:pic>
          <p:nvPicPr>
            <p:cNvPr id="6" name="Picture 5">
              <a:extLst>
                <a:ext uri="{FF2B5EF4-FFF2-40B4-BE49-F238E27FC236}">
                  <a16:creationId xmlns:a16="http://schemas.microsoft.com/office/drawing/2014/main" id="{9B5E5C73-7B81-F979-DEFF-8C7AFF85137A}"/>
                </a:ext>
              </a:extLst>
            </p:cNvPr>
            <p:cNvPicPr>
              <a:picLocks noChangeAspect="1"/>
            </p:cNvPicPr>
            <p:nvPr/>
          </p:nvPicPr>
          <p:blipFill>
            <a:blip r:embed="rId4"/>
            <a:stretch>
              <a:fillRect/>
            </a:stretch>
          </p:blipFill>
          <p:spPr>
            <a:xfrm>
              <a:off x="4085991" y="3104056"/>
              <a:ext cx="2198077" cy="2068778"/>
            </a:xfrm>
            <a:prstGeom prst="rect">
              <a:avLst/>
            </a:prstGeom>
            <a:ln>
              <a:solidFill>
                <a:schemeClr val="tx1"/>
              </a:solidFill>
            </a:ln>
          </p:spPr>
        </p:pic>
        <p:sp>
          <p:nvSpPr>
            <p:cNvPr id="8" name="Rectangle 7">
              <a:extLst>
                <a:ext uri="{FF2B5EF4-FFF2-40B4-BE49-F238E27FC236}">
                  <a16:creationId xmlns:a16="http://schemas.microsoft.com/office/drawing/2014/main" id="{03E51FDC-2AAF-B822-AAC3-A8010444D810}"/>
                </a:ext>
              </a:extLst>
            </p:cNvPr>
            <p:cNvSpPr/>
            <p:nvPr/>
          </p:nvSpPr>
          <p:spPr>
            <a:xfrm>
              <a:off x="2801566" y="3881336"/>
              <a:ext cx="671208" cy="67120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250C7D0-5C7C-3694-FB4C-FB11B3C8FA9E}"/>
                </a:ext>
              </a:extLst>
            </p:cNvPr>
            <p:cNvCxnSpPr/>
            <p:nvPr/>
          </p:nvCxnSpPr>
          <p:spPr>
            <a:xfrm flipV="1">
              <a:off x="3472774" y="3104056"/>
              <a:ext cx="613217" cy="77728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8D8D217E-ED76-975C-B03F-094530A7A95A}"/>
                </a:ext>
              </a:extLst>
            </p:cNvPr>
            <p:cNvCxnSpPr/>
            <p:nvPr/>
          </p:nvCxnSpPr>
          <p:spPr>
            <a:xfrm>
              <a:off x="3472774" y="4552545"/>
              <a:ext cx="613217" cy="620289"/>
            </a:xfrm>
            <a:prstGeom prst="line">
              <a:avLst/>
            </a:prstGeom>
          </p:spPr>
          <p:style>
            <a:lnRef idx="1">
              <a:schemeClr val="dk1"/>
            </a:lnRef>
            <a:fillRef idx="0">
              <a:schemeClr val="dk1"/>
            </a:fillRef>
            <a:effectRef idx="0">
              <a:schemeClr val="dk1"/>
            </a:effectRef>
            <a:fontRef idx="minor">
              <a:schemeClr val="tx1"/>
            </a:fontRef>
          </p:style>
        </p:cxnSp>
      </p:grpSp>
      <p:pic>
        <p:nvPicPr>
          <p:cNvPr id="21" name="Picture 20" descr="A green line on a black background&#10;&#10;Description automatically generated">
            <a:extLst>
              <a:ext uri="{FF2B5EF4-FFF2-40B4-BE49-F238E27FC236}">
                <a16:creationId xmlns:a16="http://schemas.microsoft.com/office/drawing/2014/main" id="{570F5C58-1670-DAF0-6032-9B73B2438D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7067" y="4584789"/>
            <a:ext cx="7445388" cy="1994740"/>
          </a:xfrm>
          <a:prstGeom prst="rect">
            <a:avLst/>
          </a:prstGeom>
        </p:spPr>
      </p:pic>
    </p:spTree>
    <p:extLst>
      <p:ext uri="{BB962C8B-B14F-4D97-AF65-F5344CB8AC3E}">
        <p14:creationId xmlns:p14="http://schemas.microsoft.com/office/powerpoint/2010/main" val="29838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BF360D97-CB5C-F68B-062F-7009B2E5EF2C}"/>
                  </a:ext>
                </a:extLst>
              </p:cNvPr>
              <p:cNvSpPr>
                <a:spLocks noGrp="1"/>
              </p:cNvSpPr>
              <p:nvPr>
                <p:ph type="title"/>
              </p:nvPr>
            </p:nvSpPr>
            <p:spPr/>
            <p:txBody>
              <a:bodyPr/>
              <a:lstStyle/>
              <a:p>
                <a:r>
                  <a:rPr lang="en-US" dirty="0"/>
                  <a:t>Timing results: </a:t>
                </a:r>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r>
                          <a:rPr lang="en-US" b="0" i="1" smtClean="0">
                            <a:latin typeface="Cambria Math" panose="02040503050406030204" pitchFamily="18" charset="0"/>
                          </a:rPr>
                          <m:t>h</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function </a:t>
                </a:r>
              </a:p>
            </p:txBody>
          </p:sp>
        </mc:Choice>
        <mc:Fallback>
          <p:sp>
            <p:nvSpPr>
              <p:cNvPr id="2" name="Title 1">
                <a:extLst>
                  <a:ext uri="{FF2B5EF4-FFF2-40B4-BE49-F238E27FC236}">
                    <a16:creationId xmlns:a16="http://schemas.microsoft.com/office/drawing/2014/main" id="{BF360D97-CB5C-F68B-062F-7009B2E5EF2C}"/>
                  </a:ext>
                </a:extLst>
              </p:cNvPr>
              <p:cNvSpPr>
                <a:spLocks noGrp="1" noRot="1" noChangeAspect="1" noMove="1" noResize="1" noEditPoints="1" noAdjustHandles="1" noChangeArrowheads="1" noChangeShapeType="1" noTextEdit="1"/>
              </p:cNvSpPr>
              <p:nvPr>
                <p:ph type="title"/>
              </p:nvPr>
            </p:nvSpPr>
            <p:spPr>
              <a:blipFill>
                <a:blip r:embed="rId2"/>
                <a:stretch>
                  <a:fillRect l="-2516" b="-2212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48145B3-CAC4-8137-76B9-322EFE7C7A88}"/>
              </a:ext>
            </a:extLst>
          </p:cNvPr>
          <p:cNvSpPr txBox="1"/>
          <p:nvPr/>
        </p:nvSpPr>
        <p:spPr>
          <a:xfrm>
            <a:off x="992221" y="4776282"/>
            <a:ext cx="9698477"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algorithm is run with 30ns clock period.</a:t>
            </a:r>
          </a:p>
          <a:p>
            <a:pPr marL="285750" indent="-285750">
              <a:buFont typeface="Arial" panose="020B0604020202020204" pitchFamily="34" charset="0"/>
              <a:buChar char="•"/>
            </a:pPr>
            <a:r>
              <a:rPr lang="en-US" sz="2400" dirty="0"/>
              <a:t>The max operating frequency = 1/(30ns – 1.17ns) </a:t>
            </a:r>
          </a:p>
          <a:p>
            <a:pPr lvl="8"/>
            <a:r>
              <a:rPr lang="en-US" sz="2400" dirty="0"/>
              <a:t>	    = 34.68 MHz</a:t>
            </a:r>
          </a:p>
        </p:txBody>
      </p:sp>
      <p:pic>
        <p:nvPicPr>
          <p:cNvPr id="4" name="Picture 3" descr="A screenshot of a computer&#10;&#10;Description automatically generated">
            <a:extLst>
              <a:ext uri="{FF2B5EF4-FFF2-40B4-BE49-F238E27FC236}">
                <a16:creationId xmlns:a16="http://schemas.microsoft.com/office/drawing/2014/main" id="{5B5958D4-8E27-AA3B-D646-5D0643E686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1374" y="2081718"/>
            <a:ext cx="8160169" cy="2025754"/>
          </a:xfrm>
          <a:prstGeom prst="rect">
            <a:avLst/>
          </a:prstGeom>
        </p:spPr>
      </p:pic>
    </p:spTree>
    <p:extLst>
      <p:ext uri="{BB962C8B-B14F-4D97-AF65-F5344CB8AC3E}">
        <p14:creationId xmlns:p14="http://schemas.microsoft.com/office/powerpoint/2010/main" val="49838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A29A-1B46-66A0-0B1C-6091429138EF}"/>
              </a:ext>
            </a:extLst>
          </p:cNvPr>
          <p:cNvSpPr>
            <a:spLocks noGrp="1"/>
          </p:cNvSpPr>
          <p:nvPr>
            <p:ph type="title"/>
          </p:nvPr>
        </p:nvSpPr>
        <p:spPr/>
        <p:txBody>
          <a:bodyPr/>
          <a:lstStyle/>
          <a:p>
            <a:r>
              <a:rPr lang="en-US" dirty="0"/>
              <a:t>Tanh function</a:t>
            </a:r>
          </a:p>
        </p:txBody>
      </p:sp>
      <p:sp>
        <p:nvSpPr>
          <p:cNvPr id="4" name="Content Placeholder 2">
            <a:extLst>
              <a:ext uri="{FF2B5EF4-FFF2-40B4-BE49-F238E27FC236}">
                <a16:creationId xmlns:a16="http://schemas.microsoft.com/office/drawing/2014/main" id="{0C8B841E-F2DA-8134-B603-48028AAD96B6}"/>
              </a:ext>
            </a:extLst>
          </p:cNvPr>
          <p:cNvSpPr txBox="1">
            <a:spLocks/>
          </p:cNvSpPr>
          <p:nvPr/>
        </p:nvSpPr>
        <p:spPr>
          <a:xfrm>
            <a:off x="1261872" y="1869286"/>
            <a:ext cx="8595360" cy="4805464"/>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Tanh function is evaluated by evaluating </a:t>
            </a:r>
            <a:r>
              <a:rPr lang="en-US" dirty="0" err="1"/>
              <a:t>sinh</a:t>
            </a:r>
            <a:r>
              <a:rPr lang="en-US" dirty="0"/>
              <a:t> and </a:t>
            </a:r>
            <a:r>
              <a:rPr lang="en-US" dirty="0" err="1"/>
              <a:t>cosh</a:t>
            </a:r>
            <a:r>
              <a:rPr lang="en-US" dirty="0"/>
              <a:t> function using hyperbolic rotations in vectoring mode in Cordic algorithm and dividing </a:t>
            </a:r>
            <a:r>
              <a:rPr lang="en-US" dirty="0" err="1"/>
              <a:t>sinh</a:t>
            </a:r>
            <a:r>
              <a:rPr lang="en-US" dirty="0"/>
              <a:t> by </a:t>
            </a:r>
            <a:r>
              <a:rPr lang="en-US" dirty="0" err="1"/>
              <a:t>cosh</a:t>
            </a:r>
            <a:r>
              <a:rPr lang="en-US" dirty="0"/>
              <a:t> values using Cordic division algorithm.</a:t>
            </a:r>
          </a:p>
          <a:p>
            <a:r>
              <a:rPr lang="en-US" dirty="0"/>
              <a:t>After 10-12 iterations the x and y values converge to </a:t>
            </a:r>
            <a:r>
              <a:rPr lang="en-US" dirty="0" err="1"/>
              <a:t>sinh</a:t>
            </a:r>
            <a:r>
              <a:rPr lang="en-US" dirty="0"/>
              <a:t> and </a:t>
            </a:r>
            <a:r>
              <a:rPr lang="en-US" dirty="0" err="1"/>
              <a:t>cosh</a:t>
            </a:r>
            <a:r>
              <a:rPr lang="en-US" dirty="0"/>
              <a:t>. </a:t>
            </a:r>
          </a:p>
          <a:p>
            <a:endParaRPr lang="en-US" dirty="0"/>
          </a:p>
          <a:p>
            <a:endParaRPr lang="en-US" dirty="0"/>
          </a:p>
          <a:p>
            <a:pPr marL="0" indent="0">
              <a:buNone/>
            </a:pPr>
            <a:endParaRPr lang="en-US" dirty="0"/>
          </a:p>
          <a:p>
            <a:r>
              <a:rPr lang="en-US" dirty="0"/>
              <a:t>Input format(simulation) : 10 bits for integer part and 10 bits for fractional part</a:t>
            </a:r>
          </a:p>
          <a:p>
            <a:r>
              <a:rPr lang="en-US" dirty="0"/>
              <a:t>Result format(simulation) : 10 bits for integer part and 10 bits for fractional part</a:t>
            </a:r>
          </a:p>
          <a:p>
            <a:endParaRPr lang="en-US" dirty="0"/>
          </a:p>
        </p:txBody>
      </p:sp>
      <p:grpSp>
        <p:nvGrpSpPr>
          <p:cNvPr id="20" name="Group 19">
            <a:extLst>
              <a:ext uri="{FF2B5EF4-FFF2-40B4-BE49-F238E27FC236}">
                <a16:creationId xmlns:a16="http://schemas.microsoft.com/office/drawing/2014/main" id="{668F7B0A-731D-EFBD-688C-8588F60FE97D}"/>
              </a:ext>
            </a:extLst>
          </p:cNvPr>
          <p:cNvGrpSpPr/>
          <p:nvPr/>
        </p:nvGrpSpPr>
        <p:grpSpPr>
          <a:xfrm>
            <a:off x="1366021" y="3268996"/>
            <a:ext cx="6926359" cy="1285074"/>
            <a:chOff x="3895213" y="3395455"/>
            <a:chExt cx="6926359" cy="1285074"/>
          </a:xfrm>
        </p:grpSpPr>
        <p:grpSp>
          <p:nvGrpSpPr>
            <p:cNvPr id="5" name="Group 4">
              <a:extLst>
                <a:ext uri="{FF2B5EF4-FFF2-40B4-BE49-F238E27FC236}">
                  <a16:creationId xmlns:a16="http://schemas.microsoft.com/office/drawing/2014/main" id="{39EBAA34-9AD5-FD46-4AB7-34512CF2BEA2}"/>
                </a:ext>
              </a:extLst>
            </p:cNvPr>
            <p:cNvGrpSpPr/>
            <p:nvPr/>
          </p:nvGrpSpPr>
          <p:grpSpPr>
            <a:xfrm>
              <a:off x="3895213" y="3395455"/>
              <a:ext cx="6926359" cy="1285074"/>
              <a:chOff x="1021404" y="4273610"/>
              <a:chExt cx="9079636" cy="1997243"/>
            </a:xfrm>
          </p:grpSpPr>
          <p:sp>
            <p:nvSpPr>
              <p:cNvPr id="6" name="Rectangle 5">
                <a:extLst>
                  <a:ext uri="{FF2B5EF4-FFF2-40B4-BE49-F238E27FC236}">
                    <a16:creationId xmlns:a16="http://schemas.microsoft.com/office/drawing/2014/main" id="{F177C6BB-3519-1D80-2660-C580082436BA}"/>
                  </a:ext>
                </a:extLst>
              </p:cNvPr>
              <p:cNvSpPr/>
              <p:nvPr/>
            </p:nvSpPr>
            <p:spPr>
              <a:xfrm>
                <a:off x="2120630" y="4273610"/>
                <a:ext cx="1605064" cy="19972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4F2F80E-E8FD-E236-2B7A-2155D539AAE7}"/>
                  </a:ext>
                </a:extLst>
              </p:cNvPr>
              <p:cNvSpPr txBox="1"/>
              <p:nvPr/>
            </p:nvSpPr>
            <p:spPr>
              <a:xfrm>
                <a:off x="2422187" y="5087566"/>
                <a:ext cx="1303507" cy="369332"/>
              </a:xfrm>
              <a:prstGeom prst="rect">
                <a:avLst/>
              </a:prstGeom>
              <a:noFill/>
            </p:spPr>
            <p:txBody>
              <a:bodyPr wrap="square" rtlCol="0">
                <a:spAutoFit/>
              </a:bodyPr>
              <a:lstStyle/>
              <a:p>
                <a:r>
                  <a:rPr lang="en-US" dirty="0"/>
                  <a:t>Cordic</a:t>
                </a:r>
              </a:p>
            </p:txBody>
          </p:sp>
          <p:cxnSp>
            <p:nvCxnSpPr>
              <p:cNvPr id="8" name="Straight Arrow Connector 7">
                <a:extLst>
                  <a:ext uri="{FF2B5EF4-FFF2-40B4-BE49-F238E27FC236}">
                    <a16:creationId xmlns:a16="http://schemas.microsoft.com/office/drawing/2014/main" id="{C301D1D0-7895-9037-0EC2-F05B6E8DEECD}"/>
                  </a:ext>
                </a:extLst>
              </p:cNvPr>
              <p:cNvCxnSpPr/>
              <p:nvPr/>
            </p:nvCxnSpPr>
            <p:spPr>
              <a:xfrm>
                <a:off x="1507787" y="4513634"/>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91E77C36-BECD-B28B-668A-88DBF7B3F511}"/>
                  </a:ext>
                </a:extLst>
              </p:cNvPr>
              <p:cNvCxnSpPr/>
              <p:nvPr/>
            </p:nvCxnSpPr>
            <p:spPr>
              <a:xfrm>
                <a:off x="1499680" y="5239805"/>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B7FFEA78-846D-5F1D-C4C0-EAC0599E0390}"/>
                  </a:ext>
                </a:extLst>
              </p:cNvPr>
              <p:cNvCxnSpPr/>
              <p:nvPr/>
            </p:nvCxnSpPr>
            <p:spPr>
              <a:xfrm>
                <a:off x="1499679" y="5969540"/>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26838BA1-D97C-C51E-ACDD-06D5587C54FD}"/>
                  </a:ext>
                </a:extLst>
              </p:cNvPr>
              <p:cNvCxnSpPr/>
              <p:nvPr/>
            </p:nvCxnSpPr>
            <p:spPr>
              <a:xfrm>
                <a:off x="3725693" y="5969540"/>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931F569-0B9E-35AB-A5A8-B17CCD51642A}"/>
                  </a:ext>
                </a:extLst>
              </p:cNvPr>
              <p:cNvCxnSpPr/>
              <p:nvPr/>
            </p:nvCxnSpPr>
            <p:spPr>
              <a:xfrm>
                <a:off x="3725693" y="5236562"/>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85C2F085-CBC8-4543-1D41-874BE29925C1}"/>
                  </a:ext>
                </a:extLst>
              </p:cNvPr>
              <p:cNvSpPr txBox="1"/>
              <p:nvPr/>
            </p:nvSpPr>
            <p:spPr>
              <a:xfrm>
                <a:off x="1032752" y="4318856"/>
                <a:ext cx="486383" cy="369332"/>
              </a:xfrm>
              <a:prstGeom prst="rect">
                <a:avLst/>
              </a:prstGeom>
              <a:noFill/>
            </p:spPr>
            <p:txBody>
              <a:bodyPr wrap="square" rtlCol="0">
                <a:spAutoFit/>
              </a:bodyPr>
              <a:lstStyle/>
              <a:p>
                <a:r>
                  <a:rPr lang="en-US" dirty="0"/>
                  <a:t>x</a:t>
                </a:r>
              </a:p>
            </p:txBody>
          </p:sp>
          <p:sp>
            <p:nvSpPr>
              <p:cNvPr id="14" name="TextBox 13">
                <a:extLst>
                  <a:ext uri="{FF2B5EF4-FFF2-40B4-BE49-F238E27FC236}">
                    <a16:creationId xmlns:a16="http://schemas.microsoft.com/office/drawing/2014/main" id="{9E14960E-0A18-8CE5-A3F0-3BB224EBC69F}"/>
                  </a:ext>
                </a:extLst>
              </p:cNvPr>
              <p:cNvSpPr txBox="1"/>
              <p:nvPr/>
            </p:nvSpPr>
            <p:spPr>
              <a:xfrm>
                <a:off x="1021404" y="5087566"/>
                <a:ext cx="486383" cy="369332"/>
              </a:xfrm>
              <a:prstGeom prst="rect">
                <a:avLst/>
              </a:prstGeom>
              <a:noFill/>
            </p:spPr>
            <p:txBody>
              <a:bodyPr wrap="square" rtlCol="0">
                <a:spAutoFit/>
              </a:bodyPr>
              <a:lstStyle/>
              <a:p>
                <a:r>
                  <a:rPr lang="en-US" dirty="0"/>
                  <a:t>y</a:t>
                </a:r>
              </a:p>
            </p:txBody>
          </p:sp>
          <p:sp>
            <p:nvSpPr>
              <p:cNvPr id="15" name="TextBox 14">
                <a:extLst>
                  <a:ext uri="{FF2B5EF4-FFF2-40B4-BE49-F238E27FC236}">
                    <a16:creationId xmlns:a16="http://schemas.microsoft.com/office/drawing/2014/main" id="{F5BFD154-E957-E5C7-FB4D-B70CF4A39455}"/>
                  </a:ext>
                </a:extLst>
              </p:cNvPr>
              <p:cNvSpPr txBox="1"/>
              <p:nvPr/>
            </p:nvSpPr>
            <p:spPr>
              <a:xfrm>
                <a:off x="1031942" y="5703886"/>
                <a:ext cx="204281" cy="369331"/>
              </a:xfrm>
              <a:prstGeom prst="rect">
                <a:avLst/>
              </a:prstGeom>
              <a:noFill/>
            </p:spPr>
            <p:txBody>
              <a:bodyPr wrap="square" rtlCol="0">
                <a:spAutoFit/>
              </a:bodyPr>
              <a:lstStyle/>
              <a:p>
                <a:r>
                  <a:rPr lang="en-US" dirty="0"/>
                  <a:t>z</a:t>
                </a:r>
              </a:p>
            </p:txBody>
          </p:sp>
          <p:sp>
            <p:nvSpPr>
              <p:cNvPr id="16" name="TextBox 15">
                <a:extLst>
                  <a:ext uri="{FF2B5EF4-FFF2-40B4-BE49-F238E27FC236}">
                    <a16:creationId xmlns:a16="http://schemas.microsoft.com/office/drawing/2014/main" id="{2BBC3F90-6883-87A7-9394-22B164092EC3}"/>
                  </a:ext>
                </a:extLst>
              </p:cNvPr>
              <p:cNvSpPr txBox="1"/>
              <p:nvPr/>
            </p:nvSpPr>
            <p:spPr>
              <a:xfrm>
                <a:off x="4307244" y="4937825"/>
                <a:ext cx="5793796" cy="574010"/>
              </a:xfrm>
              <a:prstGeom prst="rect">
                <a:avLst/>
              </a:prstGeom>
              <a:noFill/>
            </p:spPr>
            <p:txBody>
              <a:bodyPr wrap="square" rtlCol="0">
                <a:spAutoFit/>
              </a:bodyPr>
              <a:lstStyle/>
              <a:p>
                <a:r>
                  <a:rPr lang="en-US" dirty="0"/>
                  <a:t> y*</a:t>
                </a:r>
                <a:r>
                  <a:rPr lang="en-US" dirty="0" err="1"/>
                  <a:t>cosh</a:t>
                </a:r>
                <a:r>
                  <a:rPr lang="en-US" dirty="0"/>
                  <a:t>(z) + x*</a:t>
                </a:r>
                <a:r>
                  <a:rPr lang="en-US" dirty="0" err="1"/>
                  <a:t>sinh</a:t>
                </a:r>
                <a:r>
                  <a:rPr lang="en-US" dirty="0"/>
                  <a:t> (z)</a:t>
                </a:r>
              </a:p>
            </p:txBody>
          </p:sp>
          <p:sp>
            <p:nvSpPr>
              <p:cNvPr id="17" name="TextBox 16">
                <a:extLst>
                  <a:ext uri="{FF2B5EF4-FFF2-40B4-BE49-F238E27FC236}">
                    <a16:creationId xmlns:a16="http://schemas.microsoft.com/office/drawing/2014/main" id="{98BEBE72-68C4-F624-9892-F5FEE13DFE6A}"/>
                  </a:ext>
                </a:extLst>
              </p:cNvPr>
              <p:cNvSpPr txBox="1"/>
              <p:nvPr/>
            </p:nvSpPr>
            <p:spPr>
              <a:xfrm>
                <a:off x="4338536" y="5651062"/>
                <a:ext cx="1108953" cy="574010"/>
              </a:xfrm>
              <a:prstGeom prst="rect">
                <a:avLst/>
              </a:prstGeom>
              <a:noFill/>
            </p:spPr>
            <p:txBody>
              <a:bodyPr wrap="square" rtlCol="0">
                <a:spAutoFit/>
              </a:bodyPr>
              <a:lstStyle/>
              <a:p>
                <a:r>
                  <a:rPr lang="en-US" dirty="0"/>
                  <a:t>0</a:t>
                </a:r>
              </a:p>
            </p:txBody>
          </p:sp>
        </p:grpSp>
        <p:sp>
          <p:nvSpPr>
            <p:cNvPr id="18" name="TextBox 17">
              <a:extLst>
                <a:ext uri="{FF2B5EF4-FFF2-40B4-BE49-F238E27FC236}">
                  <a16:creationId xmlns:a16="http://schemas.microsoft.com/office/drawing/2014/main" id="{A83AD1E4-4879-D503-31EF-1CD15672FC87}"/>
                </a:ext>
              </a:extLst>
            </p:cNvPr>
            <p:cNvSpPr txBox="1"/>
            <p:nvPr/>
          </p:nvSpPr>
          <p:spPr>
            <a:xfrm>
              <a:off x="6401801" y="3395455"/>
              <a:ext cx="4419771" cy="369332"/>
            </a:xfrm>
            <a:prstGeom prst="rect">
              <a:avLst/>
            </a:prstGeom>
            <a:noFill/>
          </p:spPr>
          <p:txBody>
            <a:bodyPr wrap="square" rtlCol="0">
              <a:spAutoFit/>
            </a:bodyPr>
            <a:lstStyle/>
            <a:p>
              <a:r>
                <a:rPr lang="en-US" dirty="0"/>
                <a:t> x*</a:t>
              </a:r>
              <a:r>
                <a:rPr lang="en-US" dirty="0" err="1"/>
                <a:t>cosh</a:t>
              </a:r>
              <a:r>
                <a:rPr lang="en-US" dirty="0"/>
                <a:t>(z) -y*</a:t>
              </a:r>
              <a:r>
                <a:rPr lang="en-US" dirty="0" err="1"/>
                <a:t>sinh</a:t>
              </a:r>
              <a:r>
                <a:rPr lang="en-US" dirty="0"/>
                <a:t> (z)		</a:t>
              </a:r>
            </a:p>
          </p:txBody>
        </p:sp>
        <p:cxnSp>
          <p:nvCxnSpPr>
            <p:cNvPr id="19" name="Straight Arrow Connector 18">
              <a:extLst>
                <a:ext uri="{FF2B5EF4-FFF2-40B4-BE49-F238E27FC236}">
                  <a16:creationId xmlns:a16="http://schemas.microsoft.com/office/drawing/2014/main" id="{2797F883-5785-E57A-E7F9-29C4ADF60A05}"/>
                </a:ext>
              </a:extLst>
            </p:cNvPr>
            <p:cNvCxnSpPr/>
            <p:nvPr/>
          </p:nvCxnSpPr>
          <p:spPr>
            <a:xfrm>
              <a:off x="5960950" y="3620979"/>
              <a:ext cx="4675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1" name="Group 20">
            <a:extLst>
              <a:ext uri="{FF2B5EF4-FFF2-40B4-BE49-F238E27FC236}">
                <a16:creationId xmlns:a16="http://schemas.microsoft.com/office/drawing/2014/main" id="{93321EEE-3719-E1B4-7484-3BC652DA5A9E}"/>
              </a:ext>
            </a:extLst>
          </p:cNvPr>
          <p:cNvGrpSpPr/>
          <p:nvPr/>
        </p:nvGrpSpPr>
        <p:grpSpPr>
          <a:xfrm>
            <a:off x="6108192" y="3284061"/>
            <a:ext cx="3918928" cy="1289607"/>
            <a:chOff x="3903252" y="3395455"/>
            <a:chExt cx="3918928" cy="1289607"/>
          </a:xfrm>
        </p:grpSpPr>
        <p:grpSp>
          <p:nvGrpSpPr>
            <p:cNvPr id="22" name="Group 21">
              <a:extLst>
                <a:ext uri="{FF2B5EF4-FFF2-40B4-BE49-F238E27FC236}">
                  <a16:creationId xmlns:a16="http://schemas.microsoft.com/office/drawing/2014/main" id="{FDA315F4-468A-8A84-58C0-7D3ACF29B2AE}"/>
                </a:ext>
              </a:extLst>
            </p:cNvPr>
            <p:cNvGrpSpPr/>
            <p:nvPr/>
          </p:nvGrpSpPr>
          <p:grpSpPr>
            <a:xfrm>
              <a:off x="3903252" y="3395456"/>
              <a:ext cx="2200933" cy="1289606"/>
              <a:chOff x="1031942" y="4273610"/>
              <a:chExt cx="2885162" cy="2004286"/>
            </a:xfrm>
          </p:grpSpPr>
          <p:sp>
            <p:nvSpPr>
              <p:cNvPr id="25" name="Rectangle 24">
                <a:extLst>
                  <a:ext uri="{FF2B5EF4-FFF2-40B4-BE49-F238E27FC236}">
                    <a16:creationId xmlns:a16="http://schemas.microsoft.com/office/drawing/2014/main" id="{B64A3CA9-96C7-9F48-1249-641044D56073}"/>
                  </a:ext>
                </a:extLst>
              </p:cNvPr>
              <p:cNvSpPr/>
              <p:nvPr/>
            </p:nvSpPr>
            <p:spPr>
              <a:xfrm>
                <a:off x="2120630" y="4273610"/>
                <a:ext cx="1605064" cy="19972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6" name="TextBox 25">
                <a:extLst>
                  <a:ext uri="{FF2B5EF4-FFF2-40B4-BE49-F238E27FC236}">
                    <a16:creationId xmlns:a16="http://schemas.microsoft.com/office/drawing/2014/main" id="{20D319B7-93E2-4497-86F3-4DCFA2AE3D00}"/>
                  </a:ext>
                </a:extLst>
              </p:cNvPr>
              <p:cNvSpPr txBox="1"/>
              <p:nvPr/>
            </p:nvSpPr>
            <p:spPr>
              <a:xfrm>
                <a:off x="2343333" y="4620975"/>
                <a:ext cx="1573771" cy="1004518"/>
              </a:xfrm>
              <a:prstGeom prst="rect">
                <a:avLst/>
              </a:prstGeom>
              <a:noFill/>
            </p:spPr>
            <p:txBody>
              <a:bodyPr wrap="square" rtlCol="0">
                <a:spAutoFit/>
              </a:bodyPr>
              <a:lstStyle/>
              <a:p>
                <a:r>
                  <a:rPr lang="en-US" dirty="0"/>
                  <a:t>Cordic division</a:t>
                </a:r>
              </a:p>
            </p:txBody>
          </p:sp>
          <p:cxnSp>
            <p:nvCxnSpPr>
              <p:cNvPr id="27" name="Straight Arrow Connector 26">
                <a:extLst>
                  <a:ext uri="{FF2B5EF4-FFF2-40B4-BE49-F238E27FC236}">
                    <a16:creationId xmlns:a16="http://schemas.microsoft.com/office/drawing/2014/main" id="{FA11060A-19EF-0A25-5047-E1876C394B10}"/>
                  </a:ext>
                </a:extLst>
              </p:cNvPr>
              <p:cNvCxnSpPr/>
              <p:nvPr/>
            </p:nvCxnSpPr>
            <p:spPr>
              <a:xfrm>
                <a:off x="1499680" y="4532665"/>
                <a:ext cx="6128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61BDE678-3988-DC52-27E7-BF6235BEEE23}"/>
                  </a:ext>
                </a:extLst>
              </p:cNvPr>
              <p:cNvCxnSpPr/>
              <p:nvPr/>
            </p:nvCxnSpPr>
            <p:spPr>
              <a:xfrm>
                <a:off x="1499680" y="5239805"/>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2A6C5ED3-104E-B2B9-4B3D-182C8CB83153}"/>
                  </a:ext>
                </a:extLst>
              </p:cNvPr>
              <p:cNvSpPr txBox="1"/>
              <p:nvPr/>
            </p:nvSpPr>
            <p:spPr>
              <a:xfrm>
                <a:off x="1031942" y="5703886"/>
                <a:ext cx="204281" cy="574010"/>
              </a:xfrm>
              <a:prstGeom prst="rect">
                <a:avLst/>
              </a:prstGeom>
              <a:noFill/>
            </p:spPr>
            <p:txBody>
              <a:bodyPr wrap="square" rtlCol="0">
                <a:spAutoFit/>
              </a:bodyPr>
              <a:lstStyle/>
              <a:p>
                <a:endParaRPr lang="en-US" dirty="0"/>
              </a:p>
            </p:txBody>
          </p:sp>
        </p:grpSp>
        <p:sp>
          <p:nvSpPr>
            <p:cNvPr id="23" name="TextBox 22">
              <a:extLst>
                <a:ext uri="{FF2B5EF4-FFF2-40B4-BE49-F238E27FC236}">
                  <a16:creationId xmlns:a16="http://schemas.microsoft.com/office/drawing/2014/main" id="{D02A0052-5EF2-7A53-F892-E0ED93EFA3C2}"/>
                </a:ext>
              </a:extLst>
            </p:cNvPr>
            <p:cNvSpPr txBox="1"/>
            <p:nvPr/>
          </p:nvSpPr>
          <p:spPr>
            <a:xfrm>
              <a:off x="6401801" y="3395455"/>
              <a:ext cx="1420379" cy="646331"/>
            </a:xfrm>
            <a:prstGeom prst="rect">
              <a:avLst/>
            </a:prstGeom>
            <a:noFill/>
          </p:spPr>
          <p:txBody>
            <a:bodyPr wrap="square" rtlCol="0">
              <a:spAutoFit/>
            </a:bodyPr>
            <a:lstStyle/>
            <a:p>
              <a:r>
                <a:rPr lang="en-US" dirty="0"/>
                <a:t> tanh(z)		</a:t>
              </a:r>
            </a:p>
          </p:txBody>
        </p:sp>
        <p:cxnSp>
          <p:nvCxnSpPr>
            <p:cNvPr id="24" name="Straight Arrow Connector 23">
              <a:extLst>
                <a:ext uri="{FF2B5EF4-FFF2-40B4-BE49-F238E27FC236}">
                  <a16:creationId xmlns:a16="http://schemas.microsoft.com/office/drawing/2014/main" id="{C4D58863-02A1-1FA9-01B5-B1A87140DF10}"/>
                </a:ext>
              </a:extLst>
            </p:cNvPr>
            <p:cNvCxnSpPr/>
            <p:nvPr/>
          </p:nvCxnSpPr>
          <p:spPr>
            <a:xfrm>
              <a:off x="5960950" y="3620979"/>
              <a:ext cx="4675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268069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9657F-A79C-4284-72AE-C81359345CAC}"/>
              </a:ext>
            </a:extLst>
          </p:cNvPr>
          <p:cNvSpPr>
            <a:spLocks noGrp="1"/>
          </p:cNvSpPr>
          <p:nvPr>
            <p:ph type="title"/>
          </p:nvPr>
        </p:nvSpPr>
        <p:spPr/>
        <p:txBody>
          <a:bodyPr/>
          <a:lstStyle/>
          <a:p>
            <a:r>
              <a:rPr lang="en-US" dirty="0"/>
              <a:t>Tanh simulation waveform</a:t>
            </a:r>
          </a:p>
        </p:txBody>
      </p:sp>
      <p:pic>
        <p:nvPicPr>
          <p:cNvPr id="5" name="Content Placeholder 4">
            <a:extLst>
              <a:ext uri="{FF2B5EF4-FFF2-40B4-BE49-F238E27FC236}">
                <a16:creationId xmlns:a16="http://schemas.microsoft.com/office/drawing/2014/main" id="{C0832C66-00A8-FD6E-9766-AAE135D02AAE}"/>
              </a:ext>
            </a:extLst>
          </p:cNvPr>
          <p:cNvPicPr>
            <a:picLocks noGrp="1" noChangeAspect="1"/>
          </p:cNvPicPr>
          <p:nvPr>
            <p:ph idx="1"/>
          </p:nvPr>
        </p:nvPicPr>
        <p:blipFill>
          <a:blip r:embed="rId2"/>
          <a:stretch>
            <a:fillRect/>
          </a:stretch>
        </p:blipFill>
        <p:spPr>
          <a:xfrm>
            <a:off x="3920645" y="1834382"/>
            <a:ext cx="4571601" cy="1895669"/>
          </a:xfrm>
        </p:spPr>
      </p:pic>
      <p:sp>
        <p:nvSpPr>
          <p:cNvPr id="6" name="TextBox 5">
            <a:extLst>
              <a:ext uri="{FF2B5EF4-FFF2-40B4-BE49-F238E27FC236}">
                <a16:creationId xmlns:a16="http://schemas.microsoft.com/office/drawing/2014/main" id="{E1A5B87E-0AC2-A80F-0741-9D81D247AE2A}"/>
              </a:ext>
            </a:extLst>
          </p:cNvPr>
          <p:cNvSpPr txBox="1"/>
          <p:nvPr/>
        </p:nvSpPr>
        <p:spPr>
          <a:xfrm>
            <a:off x="1459149" y="2023353"/>
            <a:ext cx="2324911" cy="369332"/>
          </a:xfrm>
          <a:prstGeom prst="rect">
            <a:avLst/>
          </a:prstGeom>
          <a:noFill/>
        </p:spPr>
        <p:txBody>
          <a:bodyPr wrap="square" rtlCol="0">
            <a:spAutoFit/>
          </a:bodyPr>
          <a:lstStyle/>
          <a:p>
            <a:r>
              <a:rPr lang="en-US" dirty="0"/>
              <a:t>Expected:</a:t>
            </a:r>
          </a:p>
        </p:txBody>
      </p:sp>
      <p:sp>
        <p:nvSpPr>
          <p:cNvPr id="7" name="TextBox 6">
            <a:extLst>
              <a:ext uri="{FF2B5EF4-FFF2-40B4-BE49-F238E27FC236}">
                <a16:creationId xmlns:a16="http://schemas.microsoft.com/office/drawing/2014/main" id="{E8ABB9E3-56F3-87E7-C3BE-9B7B0ED6AACD}"/>
              </a:ext>
            </a:extLst>
          </p:cNvPr>
          <p:cNvSpPr txBox="1"/>
          <p:nvPr/>
        </p:nvSpPr>
        <p:spPr>
          <a:xfrm>
            <a:off x="1459149" y="3796220"/>
            <a:ext cx="2324911" cy="369332"/>
          </a:xfrm>
          <a:prstGeom prst="rect">
            <a:avLst/>
          </a:prstGeom>
          <a:noFill/>
        </p:spPr>
        <p:txBody>
          <a:bodyPr wrap="square" rtlCol="0">
            <a:spAutoFit/>
          </a:bodyPr>
          <a:lstStyle/>
          <a:p>
            <a:r>
              <a:rPr lang="en-US" dirty="0"/>
              <a:t>Result:</a:t>
            </a:r>
          </a:p>
        </p:txBody>
      </p:sp>
      <p:pic>
        <p:nvPicPr>
          <p:cNvPr id="9" name="Picture 8" descr="A graph on a black background&#10;&#10;Description automatically generated">
            <a:extLst>
              <a:ext uri="{FF2B5EF4-FFF2-40B4-BE49-F238E27FC236}">
                <a16:creationId xmlns:a16="http://schemas.microsoft.com/office/drawing/2014/main" id="{837579BD-ED18-7D2C-A9DD-0E1D249DF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272" y="4328809"/>
            <a:ext cx="9186516" cy="2163432"/>
          </a:xfrm>
          <a:prstGeom prst="rect">
            <a:avLst/>
          </a:prstGeom>
        </p:spPr>
      </p:pic>
    </p:spTree>
    <p:extLst>
      <p:ext uri="{BB962C8B-B14F-4D97-AF65-F5344CB8AC3E}">
        <p14:creationId xmlns:p14="http://schemas.microsoft.com/office/powerpoint/2010/main" val="3888671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D46E7-43A0-2B80-8643-354544F63C09}"/>
              </a:ext>
            </a:extLst>
          </p:cNvPr>
          <p:cNvSpPr>
            <a:spLocks noGrp="1"/>
          </p:cNvSpPr>
          <p:nvPr>
            <p:ph type="title"/>
          </p:nvPr>
        </p:nvSpPr>
        <p:spPr/>
        <p:txBody>
          <a:bodyPr/>
          <a:lstStyle/>
          <a:p>
            <a:r>
              <a:rPr lang="en-US" dirty="0"/>
              <a:t>Timing results: Tanh function</a:t>
            </a:r>
          </a:p>
        </p:txBody>
      </p:sp>
      <p:pic>
        <p:nvPicPr>
          <p:cNvPr id="8" name="Content Placeholder 7" descr="A screenshot of a computer&#10;&#10;Description automatically generated">
            <a:extLst>
              <a:ext uri="{FF2B5EF4-FFF2-40B4-BE49-F238E27FC236}">
                <a16:creationId xmlns:a16="http://schemas.microsoft.com/office/drawing/2014/main" id="{01A31696-DED6-5120-3725-0255BC2834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604" y="2248916"/>
            <a:ext cx="8594725" cy="1799038"/>
          </a:xfrm>
        </p:spPr>
      </p:pic>
      <p:sp>
        <p:nvSpPr>
          <p:cNvPr id="5" name="TextBox 4">
            <a:extLst>
              <a:ext uri="{FF2B5EF4-FFF2-40B4-BE49-F238E27FC236}">
                <a16:creationId xmlns:a16="http://schemas.microsoft.com/office/drawing/2014/main" id="{FD592D65-1D0D-D716-2CFE-EA99EF88E2D3}"/>
              </a:ext>
            </a:extLst>
          </p:cNvPr>
          <p:cNvSpPr txBox="1"/>
          <p:nvPr/>
        </p:nvSpPr>
        <p:spPr>
          <a:xfrm>
            <a:off x="1261872" y="5117286"/>
            <a:ext cx="9623379" cy="1200329"/>
          </a:xfrm>
          <a:prstGeom prst="rect">
            <a:avLst/>
          </a:prstGeom>
          <a:noFill/>
        </p:spPr>
        <p:txBody>
          <a:bodyPr wrap="square">
            <a:spAutoFit/>
          </a:bodyPr>
          <a:lstStyle/>
          <a:p>
            <a:pPr marL="285750" indent="-285750">
              <a:buFont typeface="Arial" panose="020B0604020202020204" pitchFamily="34" charset="0"/>
              <a:buChar char="•"/>
            </a:pPr>
            <a:r>
              <a:rPr lang="en-US" sz="2400" dirty="0"/>
              <a:t>The algorithm is run with 30ns clock period.</a:t>
            </a:r>
          </a:p>
          <a:p>
            <a:pPr marL="285750" indent="-285750">
              <a:buFont typeface="Arial" panose="020B0604020202020204" pitchFamily="34" charset="0"/>
              <a:buChar char="•"/>
            </a:pPr>
            <a:r>
              <a:rPr lang="en-US" sz="2400" dirty="0"/>
              <a:t>The max operating frequency = 1/(30ns – 1.881ns) </a:t>
            </a:r>
          </a:p>
          <a:p>
            <a:pPr lvl="8"/>
            <a:r>
              <a:rPr lang="en-US" sz="2400" dirty="0"/>
              <a:t>	    = 35.53 MHz</a:t>
            </a:r>
          </a:p>
        </p:txBody>
      </p:sp>
    </p:spTree>
    <p:extLst>
      <p:ext uri="{BB962C8B-B14F-4D97-AF65-F5344CB8AC3E}">
        <p14:creationId xmlns:p14="http://schemas.microsoft.com/office/powerpoint/2010/main" val="454843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F6E54-112C-228A-A70F-5E4EEE2E6D9E}"/>
              </a:ext>
            </a:extLst>
          </p:cNvPr>
          <p:cNvSpPr>
            <a:spLocks noGrp="1"/>
          </p:cNvSpPr>
          <p:nvPr>
            <p:ph type="title"/>
          </p:nvPr>
        </p:nvSpPr>
        <p:spPr/>
        <p:txBody>
          <a:bodyPr/>
          <a:lstStyle/>
          <a:p>
            <a:r>
              <a:rPr lang="en-US" dirty="0"/>
              <a:t>Possible Improvements</a:t>
            </a:r>
          </a:p>
        </p:txBody>
      </p:sp>
      <p:sp>
        <p:nvSpPr>
          <p:cNvPr id="3" name="Content Placeholder 2">
            <a:extLst>
              <a:ext uri="{FF2B5EF4-FFF2-40B4-BE49-F238E27FC236}">
                <a16:creationId xmlns:a16="http://schemas.microsoft.com/office/drawing/2014/main" id="{AB83155D-C3BD-1B5D-5D2F-C7A05D5C1A5F}"/>
              </a:ext>
            </a:extLst>
          </p:cNvPr>
          <p:cNvSpPr>
            <a:spLocks noGrp="1"/>
          </p:cNvSpPr>
          <p:nvPr>
            <p:ph idx="1"/>
          </p:nvPr>
        </p:nvSpPr>
        <p:spPr/>
        <p:txBody>
          <a:bodyPr/>
          <a:lstStyle/>
          <a:p>
            <a:r>
              <a:rPr lang="en-US" dirty="0"/>
              <a:t>Pipeline the Cordic algorithm to increase the operating frequency.</a:t>
            </a:r>
          </a:p>
          <a:p>
            <a:r>
              <a:rPr lang="en-US" dirty="0"/>
              <a:t>Increase the accuracy of hyperbolic functions by increasing the number of iterations.</a:t>
            </a:r>
          </a:p>
          <a:p>
            <a:endParaRPr lang="en-US" dirty="0"/>
          </a:p>
        </p:txBody>
      </p:sp>
    </p:spTree>
    <p:extLst>
      <p:ext uri="{BB962C8B-B14F-4D97-AF65-F5344CB8AC3E}">
        <p14:creationId xmlns:p14="http://schemas.microsoft.com/office/powerpoint/2010/main" val="691039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04BE-D688-75D8-0E0D-85AA0AAE4941}"/>
              </a:ext>
            </a:extLst>
          </p:cNvPr>
          <p:cNvSpPr>
            <a:spLocks noGrp="1"/>
          </p:cNvSpPr>
          <p:nvPr>
            <p:ph type="title"/>
          </p:nvPr>
        </p:nvSpPr>
        <p:spPr>
          <a:xfrm>
            <a:off x="1261872" y="365760"/>
            <a:ext cx="9692640" cy="657497"/>
          </a:xfrm>
        </p:spPr>
        <p:txBody>
          <a:bodyPr>
            <a:normAutofit fontScale="90000"/>
          </a:bodyPr>
          <a:lstStyle/>
          <a:p>
            <a:r>
              <a:rPr lang="en-IN" dirty="0">
                <a:solidFill>
                  <a:srgbClr val="7030A0"/>
                </a:solidFill>
              </a:rPr>
              <a:t>Generalized Equations Of CORDIC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6341A0-F1AD-97F2-A94D-0D27A8F84B16}"/>
                  </a:ext>
                </a:extLst>
              </p:cNvPr>
              <p:cNvSpPr>
                <a:spLocks noGrp="1"/>
              </p:cNvSpPr>
              <p:nvPr>
                <p:ph idx="1"/>
              </p:nvPr>
            </p:nvSpPr>
            <p:spPr>
              <a:xfrm>
                <a:off x="304800" y="1186543"/>
                <a:ext cx="9552432" cy="5671457"/>
              </a:xfrm>
            </p:spPr>
            <p:txBody>
              <a:bodyPr/>
              <a:lstStyle/>
              <a:p>
                <a:pPr marL="0" indent="0">
                  <a:buNone/>
                </a:pP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                                     </m:t>
                        </m:r>
                        <m:r>
                          <a:rPr lang="en-IN" sz="2400" b="0" i="1" smtClean="0">
                            <a:latin typeface="Cambria Math" panose="02040503050406030204" pitchFamily="18" charset="0"/>
                          </a:rPr>
                          <m:t>𝑥</m:t>
                        </m:r>
                      </m:e>
                      <m:sup>
                        <m:r>
                          <a:rPr lang="en-IN" sz="2400" b="0" i="1" smtClean="0">
                            <a:latin typeface="Cambria Math" panose="02040503050406030204" pitchFamily="18" charset="0"/>
                          </a:rPr>
                          <m:t>𝑖</m:t>
                        </m:r>
                        <m:r>
                          <a:rPr lang="en-IN" sz="2400" b="0" i="1" smtClean="0">
                            <a:latin typeface="Cambria Math" panose="02040503050406030204" pitchFamily="18" charset="0"/>
                          </a:rPr>
                          <m:t>+1</m:t>
                        </m:r>
                      </m:sup>
                    </m:sSup>
                  </m:oMath>
                </a14:m>
                <a:r>
                  <a:rPr lang="en-IN" sz="2400" dirty="0"/>
                  <a:t>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  </m:t>
                        </m:r>
                        <m:r>
                          <a:rPr lang="en-IN" sz="2400" b="0" i="1" smtClean="0">
                            <a:latin typeface="Cambria Math" panose="02040503050406030204" pitchFamily="18" charset="0"/>
                          </a:rPr>
                          <m:t>𝑥</m:t>
                        </m:r>
                      </m:e>
                      <m:sup>
                        <m:r>
                          <a:rPr lang="en-IN" sz="2400" b="0" i="1" smtClean="0">
                            <a:latin typeface="Cambria Math" panose="02040503050406030204" pitchFamily="18" charset="0"/>
                          </a:rPr>
                          <m:t>𝑖</m:t>
                        </m:r>
                      </m:sup>
                    </m:sSup>
                  </m:oMath>
                </a14:m>
                <a:r>
                  <a:rPr lang="en-IN" sz="2400" dirty="0"/>
                  <a:t>  -  µ</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2</m:t>
                        </m:r>
                      </m:e>
                      <m:sup>
                        <m:r>
                          <a:rPr lang="en-IN" sz="2400" b="0" i="1" smtClean="0">
                            <a:latin typeface="Cambria Math" panose="02040503050406030204" pitchFamily="18" charset="0"/>
                          </a:rPr>
                          <m:t>−</m:t>
                        </m:r>
                        <m:r>
                          <a:rPr lang="en-IN" sz="2400" i="1">
                            <a:latin typeface="Cambria Math" panose="02040503050406030204" pitchFamily="18" charset="0"/>
                          </a:rPr>
                          <m:t>𝑖</m:t>
                        </m:r>
                      </m:sup>
                    </m:sSup>
                    <m:r>
                      <a:rPr lang="en-IN" sz="2400" b="0" i="1" smtClean="0">
                        <a:latin typeface="Cambria Math" panose="02040503050406030204" pitchFamily="18" charset="0"/>
                      </a:rPr>
                      <m:t> </m:t>
                    </m:r>
                    <m:r>
                      <a:rPr lang="en-IN" sz="2400" b="0" i="0" smtClean="0">
                        <a:latin typeface="Cambria Math" panose="02040503050406030204" pitchFamily="18" charset="0"/>
                      </a:rPr>
                      <m:t>∗ </m:t>
                    </m:r>
                    <m:sSup>
                      <m:sSupPr>
                        <m:ctrlPr>
                          <a:rPr lang="en-IN" sz="2400" i="1">
                            <a:latin typeface="Cambria Math" panose="02040503050406030204" pitchFamily="18" charset="0"/>
                          </a:rPr>
                        </m:ctrlPr>
                      </m:sSupPr>
                      <m:e>
                        <m:r>
                          <a:rPr lang="en-IN" sz="2400" b="0" i="1" smtClean="0">
                            <a:latin typeface="Cambria Math" panose="02040503050406030204" pitchFamily="18" charset="0"/>
                          </a:rPr>
                          <m:t>𝑦</m:t>
                        </m:r>
                      </m:e>
                      <m:sup>
                        <m:r>
                          <a:rPr lang="en-IN" sz="2400" b="0" i="1" smtClean="0">
                            <a:latin typeface="Cambria Math" panose="02040503050406030204" pitchFamily="18" charset="0"/>
                          </a:rPr>
                          <m:t>𝑖</m:t>
                        </m:r>
                      </m:sup>
                    </m:sSup>
                    <m:r>
                      <a:rPr lang="en-IN" sz="2400" b="0" i="1" smtClean="0">
                        <a:latin typeface="Cambria Math" panose="02040503050406030204" pitchFamily="18" charset="0"/>
                      </a:rPr>
                      <m:t>)</m:t>
                    </m:r>
                  </m:oMath>
                </a14:m>
                <a:endParaRPr lang="en-IN" sz="2400" b="0" dirty="0"/>
              </a:p>
              <a:p>
                <a:pPr marL="0" indent="0">
                  <a:buNone/>
                </a:pPr>
                <a:r>
                  <a:rPr lang="en-IN" sz="2400" dirty="0"/>
                  <a:t>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                                    </m:t>
                        </m:r>
                        <m:r>
                          <a:rPr lang="en-IN" sz="2400" b="0" i="1" smtClean="0">
                            <a:latin typeface="Cambria Math" panose="02040503050406030204" pitchFamily="18" charset="0"/>
                          </a:rPr>
                          <m:t>𝑦</m:t>
                        </m:r>
                      </m:e>
                      <m:sup>
                        <m:r>
                          <a:rPr lang="en-IN" sz="2400" b="0" i="1" smtClean="0">
                            <a:latin typeface="Cambria Math" panose="02040503050406030204" pitchFamily="18" charset="0"/>
                          </a:rPr>
                          <m:t>𝑖</m:t>
                        </m:r>
                        <m:r>
                          <a:rPr lang="en-IN" sz="2400" b="0" i="1" smtClean="0">
                            <a:latin typeface="Cambria Math" panose="02040503050406030204" pitchFamily="18" charset="0"/>
                          </a:rPr>
                          <m:t>+1</m:t>
                        </m:r>
                      </m:sup>
                    </m:sSup>
                  </m:oMath>
                </a14:m>
                <a:r>
                  <a:rPr lang="en-IN" sz="2400" dirty="0"/>
                  <a:t>  =  </a:t>
                </a:r>
                <a14:m>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𝑥</m:t>
                        </m:r>
                      </m:e>
                      <m:sup>
                        <m:r>
                          <a:rPr lang="en-IN" sz="2400" i="1">
                            <a:latin typeface="Cambria Math" panose="02040503050406030204" pitchFamily="18" charset="0"/>
                          </a:rPr>
                          <m:t>𝑖</m:t>
                        </m:r>
                      </m:sup>
                    </m:sSup>
                  </m:oMath>
                </a14:m>
                <a:r>
                  <a:rPr lang="en-IN" sz="2400" dirty="0"/>
                  <a:t> +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2</m:t>
                        </m:r>
                      </m:e>
                      <m:sup>
                        <m:r>
                          <a:rPr lang="en-IN" sz="2400" b="0" i="1" smtClean="0">
                            <a:latin typeface="Cambria Math" panose="02040503050406030204" pitchFamily="18" charset="0"/>
                          </a:rPr>
                          <m:t>−</m:t>
                        </m:r>
                        <m:r>
                          <a:rPr lang="en-IN" sz="2400" i="1">
                            <a:latin typeface="Cambria Math" panose="02040503050406030204" pitchFamily="18" charset="0"/>
                          </a:rPr>
                          <m:t>𝑖</m:t>
                        </m:r>
                      </m:sup>
                    </m:sSup>
                    <m:r>
                      <a:rPr lang="en-IN" sz="2400" b="0" i="1" smtClean="0">
                        <a:latin typeface="Cambria Math" panose="02040503050406030204" pitchFamily="18" charset="0"/>
                      </a:rPr>
                      <m:t> </m:t>
                    </m:r>
                    <m:r>
                      <a:rPr lang="en-IN" sz="2400" b="0" i="0" smtClean="0">
                        <a:latin typeface="Cambria Math" panose="02040503050406030204" pitchFamily="18" charset="0"/>
                      </a:rPr>
                      <m:t>∗ </m:t>
                    </m:r>
                    <m:sSup>
                      <m:sSupPr>
                        <m:ctrlPr>
                          <a:rPr lang="en-IN" sz="2400" i="1">
                            <a:latin typeface="Cambria Math" panose="02040503050406030204" pitchFamily="18" charset="0"/>
                          </a:rPr>
                        </m:ctrlPr>
                      </m:sSupPr>
                      <m:e>
                        <m:r>
                          <a:rPr lang="en-IN" sz="2400" b="0" i="1" smtClean="0">
                            <a:latin typeface="Cambria Math" panose="02040503050406030204" pitchFamily="18" charset="0"/>
                          </a:rPr>
                          <m:t>𝑥</m:t>
                        </m:r>
                      </m:e>
                      <m:sup>
                        <m:r>
                          <a:rPr lang="en-IN" sz="2400" b="0" i="1" smtClean="0">
                            <a:latin typeface="Cambria Math" panose="02040503050406030204" pitchFamily="18" charset="0"/>
                          </a:rPr>
                          <m:t>𝑖</m:t>
                        </m:r>
                      </m:sup>
                    </m:sSup>
                    <m:r>
                      <a:rPr lang="en-IN" sz="2400" b="0" i="1" smtClean="0">
                        <a:latin typeface="Cambria Math" panose="02040503050406030204" pitchFamily="18" charset="0"/>
                      </a:rPr>
                      <m:t>)</m:t>
                    </m:r>
                  </m:oMath>
                </a14:m>
                <a:endParaRPr lang="en-IN" sz="2400" b="0" dirty="0"/>
              </a:p>
              <a:p>
                <a:pPr marL="0" indent="0">
                  <a:buNone/>
                </a:pP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                                    </m:t>
                        </m:r>
                        <m:r>
                          <a:rPr lang="en-IN" sz="2400" b="0" i="1" smtClean="0">
                            <a:latin typeface="Cambria Math" panose="02040503050406030204" pitchFamily="18" charset="0"/>
                          </a:rPr>
                          <m:t>𝑧</m:t>
                        </m:r>
                      </m:e>
                      <m:sup>
                        <m:r>
                          <a:rPr lang="en-IN" sz="2400" b="0" i="1" smtClean="0">
                            <a:latin typeface="Cambria Math" panose="02040503050406030204" pitchFamily="18" charset="0"/>
                          </a:rPr>
                          <m:t>𝑖</m:t>
                        </m:r>
                        <m:r>
                          <a:rPr lang="en-IN" sz="2400" b="0" i="1" smtClean="0">
                            <a:latin typeface="Cambria Math" panose="02040503050406030204" pitchFamily="18" charset="0"/>
                          </a:rPr>
                          <m:t>+1</m:t>
                        </m:r>
                      </m:sup>
                    </m:sSup>
                  </m:oMath>
                </a14:m>
                <a:r>
                  <a:rPr lang="en-IN" sz="2400" dirty="0"/>
                  <a:t>   = </a:t>
                </a:r>
                <a14:m>
                  <m:oMath xmlns:m="http://schemas.openxmlformats.org/officeDocument/2006/math">
                    <m:r>
                      <a:rPr lang="en-IN" sz="2400" b="0" i="0" smtClean="0">
                        <a:latin typeface="Cambria Math" panose="02040503050406030204" pitchFamily="18" charset="0"/>
                      </a:rPr>
                      <m:t>  </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𝑧</m:t>
                        </m:r>
                      </m:e>
                      <m:sup>
                        <m:r>
                          <a:rPr lang="en-IN" sz="2400" b="0" i="1" smtClean="0">
                            <a:latin typeface="Cambria Math" panose="02040503050406030204" pitchFamily="18" charset="0"/>
                          </a:rPr>
                          <m:t>𝑖</m:t>
                        </m:r>
                      </m:sup>
                    </m:sSup>
                  </m:oMath>
                </a14:m>
                <a:r>
                  <a:rPr lang="en-IN" sz="2400" dirty="0"/>
                  <a:t>  -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𝑒</m:t>
                        </m:r>
                      </m:e>
                      <m:sup>
                        <m:r>
                          <a:rPr lang="en-IN" sz="2400" i="1">
                            <a:latin typeface="Cambria Math" panose="02040503050406030204" pitchFamily="18" charset="0"/>
                          </a:rPr>
                          <m:t>𝑖</m:t>
                        </m:r>
                      </m:sup>
                    </m:sSup>
                    <m:r>
                      <a:rPr lang="en-IN" sz="2400" b="0" i="1" smtClean="0">
                        <a:latin typeface="Cambria Math" panose="02040503050406030204" pitchFamily="18" charset="0"/>
                      </a:rPr>
                      <m:t>)</m:t>
                    </m:r>
                  </m:oMath>
                </a14:m>
                <a:endParaRPr lang="en-IN" sz="2400" dirty="0"/>
              </a:p>
              <a:p>
                <a:pPr marL="0" indent="0">
                  <a:buNone/>
                </a:pPr>
                <a:endParaRPr lang="en-IN" sz="2400" dirty="0"/>
              </a:p>
              <a:p>
                <a:r>
                  <a:rPr lang="en-IN" sz="2400" dirty="0">
                    <a:solidFill>
                      <a:srgbClr val="0000FF"/>
                    </a:solidFill>
                  </a:rPr>
                  <a:t>Circular Rotations            </a:t>
                </a:r>
                <a:r>
                  <a:rPr lang="en-IN" sz="2400" dirty="0"/>
                  <a:t>: µ = 1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𝑒</m:t>
                        </m:r>
                      </m:e>
                      <m:sup>
                        <m:r>
                          <a:rPr lang="en-IN" sz="2400" i="1">
                            <a:latin typeface="Cambria Math" panose="02040503050406030204" pitchFamily="18" charset="0"/>
                          </a:rPr>
                          <m:t>𝑖</m:t>
                        </m:r>
                      </m:sup>
                    </m:sSup>
                  </m:oMath>
                </a14:m>
                <a:r>
                  <a:rPr lang="en-IN" sz="2400" dirty="0"/>
                  <a:t>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𝑡𝑎𝑛</m:t>
                        </m:r>
                      </m:e>
                      <m:sup>
                        <m:r>
                          <a:rPr lang="en-IN" sz="2400" b="0" i="1" smtClean="0">
                            <a:latin typeface="Cambria Math" panose="02040503050406030204" pitchFamily="18" charset="0"/>
                          </a:rPr>
                          <m:t>−1</m:t>
                        </m:r>
                      </m:sup>
                    </m:sSup>
                  </m:oMath>
                </a14:m>
                <a:r>
                  <a:rPr lang="en-IN" sz="2400" dirty="0"/>
                  <a:t>(</a:t>
                </a:r>
                <a14:m>
                  <m:oMath xmlns:m="http://schemas.openxmlformats.org/officeDocument/2006/math">
                    <m:sSup>
                      <m:sSupPr>
                        <m:ctrlPr>
                          <a:rPr lang="en-IN" sz="2400" i="1" dirty="0" smtClean="0">
                            <a:latin typeface="Cambria Math" panose="02040503050406030204" pitchFamily="18" charset="0"/>
                          </a:rPr>
                        </m:ctrlPr>
                      </m:sSupPr>
                      <m:e>
                        <m:r>
                          <a:rPr lang="en-IN" sz="2400" b="0" i="1" dirty="0" smtClean="0">
                            <a:latin typeface="Cambria Math" panose="02040503050406030204" pitchFamily="18" charset="0"/>
                          </a:rPr>
                          <m:t>2</m:t>
                        </m:r>
                      </m:e>
                      <m:sup>
                        <m:r>
                          <a:rPr lang="en-IN" sz="2400" b="0" i="1" dirty="0" smtClean="0">
                            <a:latin typeface="Cambria Math" panose="02040503050406030204" pitchFamily="18" charset="0"/>
                          </a:rPr>
                          <m:t>−</m:t>
                        </m:r>
                        <m:r>
                          <a:rPr lang="en-IN" sz="2400" b="0" i="1" dirty="0" smtClean="0">
                            <a:latin typeface="Cambria Math" panose="02040503050406030204" pitchFamily="18" charset="0"/>
                          </a:rPr>
                          <m:t>𝑖</m:t>
                        </m:r>
                      </m:sup>
                    </m:sSup>
                  </m:oMath>
                </a14:m>
                <a:r>
                  <a:rPr lang="en-IN" sz="2400" dirty="0"/>
                  <a:t>)</a:t>
                </a:r>
              </a:p>
              <a:p>
                <a:r>
                  <a:rPr lang="en-IN" sz="2400" dirty="0">
                    <a:solidFill>
                      <a:srgbClr val="0000FF"/>
                    </a:solidFill>
                  </a:rPr>
                  <a:t>Linear Rotations               </a:t>
                </a:r>
                <a:r>
                  <a:rPr lang="en-IN" sz="2400" dirty="0"/>
                  <a:t>: µ = 0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𝑒</m:t>
                        </m:r>
                      </m:e>
                      <m:sup>
                        <m:r>
                          <a:rPr lang="en-IN" sz="2400" i="1">
                            <a:latin typeface="Cambria Math" panose="02040503050406030204" pitchFamily="18" charset="0"/>
                          </a:rPr>
                          <m:t>𝑖</m:t>
                        </m:r>
                      </m:sup>
                    </m:sSup>
                  </m:oMath>
                </a14:m>
                <a:r>
                  <a:rPr lang="en-IN" sz="2400" dirty="0"/>
                  <a:t> = (</a:t>
                </a:r>
                <a14:m>
                  <m:oMath xmlns:m="http://schemas.openxmlformats.org/officeDocument/2006/math">
                    <m:sSup>
                      <m:sSupPr>
                        <m:ctrlPr>
                          <a:rPr lang="en-IN" sz="2400" i="1" dirty="0" smtClean="0">
                            <a:latin typeface="Cambria Math" panose="02040503050406030204" pitchFamily="18" charset="0"/>
                          </a:rPr>
                        </m:ctrlPr>
                      </m:sSupPr>
                      <m:e>
                        <m:r>
                          <a:rPr lang="en-IN" sz="2400" b="0" i="1" dirty="0" smtClean="0">
                            <a:latin typeface="Cambria Math" panose="02040503050406030204" pitchFamily="18" charset="0"/>
                          </a:rPr>
                          <m:t>2</m:t>
                        </m:r>
                      </m:e>
                      <m:sup>
                        <m:r>
                          <a:rPr lang="en-IN" sz="2400" b="0" i="1" dirty="0" smtClean="0">
                            <a:latin typeface="Cambria Math" panose="02040503050406030204" pitchFamily="18" charset="0"/>
                          </a:rPr>
                          <m:t>−</m:t>
                        </m:r>
                        <m:r>
                          <a:rPr lang="en-IN" sz="2400" b="0" i="1" dirty="0" smtClean="0">
                            <a:latin typeface="Cambria Math" panose="02040503050406030204" pitchFamily="18" charset="0"/>
                          </a:rPr>
                          <m:t>𝑖</m:t>
                        </m:r>
                      </m:sup>
                    </m:sSup>
                  </m:oMath>
                </a14:m>
                <a:r>
                  <a:rPr lang="en-IN" sz="2400" dirty="0"/>
                  <a:t>)</a:t>
                </a:r>
              </a:p>
              <a:p>
                <a:r>
                  <a:rPr lang="en-IN" sz="2400" dirty="0">
                    <a:solidFill>
                      <a:srgbClr val="0000FF"/>
                    </a:solidFill>
                  </a:rPr>
                  <a:t>Hyperbolic Rotations        </a:t>
                </a:r>
                <a:r>
                  <a:rPr lang="en-IN" sz="2400" dirty="0"/>
                  <a:t>:  µ = -1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𝑒</m:t>
                        </m:r>
                      </m:e>
                      <m:sup>
                        <m:r>
                          <a:rPr lang="en-IN" sz="2400" i="1">
                            <a:latin typeface="Cambria Math" panose="02040503050406030204" pitchFamily="18" charset="0"/>
                          </a:rPr>
                          <m:t>𝑖</m:t>
                        </m:r>
                      </m:sup>
                    </m:sSup>
                  </m:oMath>
                </a14:m>
                <a:r>
                  <a:rPr lang="en-IN" sz="2400" dirty="0"/>
                  <a:t> = </a:t>
                </a:r>
                <a14:m>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𝑡𝑎𝑛</m:t>
                        </m:r>
                        <m:r>
                          <a:rPr lang="en-IN" sz="2400" b="0" i="1" smtClean="0">
                            <a:latin typeface="Cambria Math" panose="02040503050406030204" pitchFamily="18" charset="0"/>
                          </a:rPr>
                          <m:t>h</m:t>
                        </m:r>
                      </m:e>
                      <m:sup>
                        <m:r>
                          <a:rPr lang="en-IN" sz="2400" i="1">
                            <a:latin typeface="Cambria Math" panose="02040503050406030204" pitchFamily="18" charset="0"/>
                          </a:rPr>
                          <m:t>−1</m:t>
                        </m:r>
                      </m:sup>
                    </m:sSup>
                  </m:oMath>
                </a14:m>
                <a:r>
                  <a:rPr lang="en-IN" sz="2400" dirty="0"/>
                  <a:t>(</a:t>
                </a:r>
                <a14:m>
                  <m:oMath xmlns:m="http://schemas.openxmlformats.org/officeDocument/2006/math">
                    <m:sSup>
                      <m:sSupPr>
                        <m:ctrlPr>
                          <a:rPr lang="en-IN" sz="2400" i="1" dirty="0">
                            <a:latin typeface="Cambria Math" panose="02040503050406030204" pitchFamily="18" charset="0"/>
                          </a:rPr>
                        </m:ctrlPr>
                      </m:sSupPr>
                      <m:e>
                        <m:r>
                          <a:rPr lang="en-IN" sz="2400" i="1" dirty="0">
                            <a:latin typeface="Cambria Math" panose="02040503050406030204" pitchFamily="18" charset="0"/>
                          </a:rPr>
                          <m:t>2</m:t>
                        </m:r>
                      </m:e>
                      <m:sup>
                        <m:r>
                          <a:rPr lang="en-IN" sz="2400" i="1" dirty="0">
                            <a:latin typeface="Cambria Math" panose="02040503050406030204" pitchFamily="18" charset="0"/>
                          </a:rPr>
                          <m:t>−</m:t>
                        </m:r>
                        <m:r>
                          <a:rPr lang="en-IN" sz="2400" i="1" dirty="0">
                            <a:latin typeface="Cambria Math" panose="02040503050406030204" pitchFamily="18" charset="0"/>
                          </a:rPr>
                          <m:t>𝑖</m:t>
                        </m:r>
                      </m:sup>
                    </m:sSup>
                  </m:oMath>
                </a14:m>
                <a:r>
                  <a:rPr lang="en-IN" sz="2400" dirty="0"/>
                  <a:t>)</a:t>
                </a:r>
              </a:p>
              <a:p>
                <a:endParaRPr lang="en-IN" sz="2400" dirty="0"/>
              </a:p>
              <a:p>
                <a:r>
                  <a:rPr lang="en-IN" sz="2400" dirty="0">
                    <a:solidFill>
                      <a:srgbClr val="0000FF"/>
                    </a:solidFill>
                  </a:rPr>
                  <a:t>Rotation   Mode of CORDIC </a:t>
                </a:r>
                <a:r>
                  <a:rPr lang="en-IN" sz="2400" dirty="0"/>
                  <a:t>: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 signum(</a:t>
                </a:r>
                <a14:m>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𝑧</m:t>
                        </m:r>
                      </m:e>
                      <m:sup>
                        <m:r>
                          <a:rPr lang="en-IN" sz="2400" i="1">
                            <a:latin typeface="Cambria Math" panose="02040503050406030204" pitchFamily="18" charset="0"/>
                          </a:rPr>
                          <m:t>𝑖</m:t>
                        </m:r>
                      </m:sup>
                    </m:sSup>
                  </m:oMath>
                </a14:m>
                <a:r>
                  <a:rPr lang="en-IN" sz="2400" dirty="0"/>
                  <a:t>)</a:t>
                </a:r>
              </a:p>
              <a:p>
                <a:r>
                  <a:rPr lang="en-IN" sz="2400" dirty="0">
                    <a:solidFill>
                      <a:srgbClr val="0000FF"/>
                    </a:solidFill>
                  </a:rPr>
                  <a:t>Vectoring Mode of CORDIC </a:t>
                </a:r>
                <a:r>
                  <a:rPr lang="en-IN" sz="2400" dirty="0"/>
                  <a:t>: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 - signum(</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𝑥</m:t>
                        </m:r>
                      </m:e>
                      <m:sup>
                        <m:r>
                          <a:rPr lang="en-IN" sz="2400" i="1">
                            <a:latin typeface="Cambria Math" panose="02040503050406030204" pitchFamily="18" charset="0"/>
                          </a:rPr>
                          <m:t>𝑖</m:t>
                        </m:r>
                        <m:r>
                          <a:rPr lang="en-IN" sz="2400" b="0" i="1" smtClean="0">
                            <a:latin typeface="Cambria Math" panose="02040503050406030204" pitchFamily="18" charset="0"/>
                          </a:rPr>
                          <m:t> </m:t>
                        </m:r>
                      </m:sup>
                    </m:sSup>
                    <m:r>
                      <a:rPr lang="en-IN" sz="2400" b="0" i="1" smtClean="0">
                        <a:latin typeface="Cambria Math" panose="02040503050406030204" pitchFamily="18" charset="0"/>
                      </a:rPr>
                      <m:t>∗ </m:t>
                    </m:r>
                    <m:sSup>
                      <m:sSupPr>
                        <m:ctrlPr>
                          <a:rPr lang="en-IN" sz="2400" i="1">
                            <a:latin typeface="Cambria Math" panose="02040503050406030204" pitchFamily="18" charset="0"/>
                          </a:rPr>
                        </m:ctrlPr>
                      </m:sSupPr>
                      <m:e>
                        <m:r>
                          <a:rPr lang="en-IN" sz="2400" b="0" i="1" smtClean="0">
                            <a:latin typeface="Cambria Math" panose="02040503050406030204" pitchFamily="18" charset="0"/>
                          </a:rPr>
                          <m:t>𝑦</m:t>
                        </m:r>
                      </m:e>
                      <m:sup>
                        <m:r>
                          <a:rPr lang="en-IN" sz="2400" i="1">
                            <a:latin typeface="Cambria Math" panose="02040503050406030204" pitchFamily="18" charset="0"/>
                          </a:rPr>
                          <m:t>𝑖</m:t>
                        </m:r>
                      </m:sup>
                    </m:sSup>
                  </m:oMath>
                </a14:m>
                <a:r>
                  <a:rPr lang="en-IN" sz="2400" dirty="0"/>
                  <a:t>)</a:t>
                </a:r>
              </a:p>
              <a:p>
                <a:endParaRPr lang="en-IN" sz="2400" dirty="0"/>
              </a:p>
              <a:p>
                <a:pPr marL="0" indent="0">
                  <a:buNone/>
                </a:pPr>
                <a:endParaRPr lang="en-IN" sz="2400" b="0" dirty="0"/>
              </a:p>
              <a:p>
                <a:pPr marL="0" indent="0">
                  <a:buNone/>
                </a:pPr>
                <a:endParaRPr lang="en-IN" b="0"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AE6341A0-F1AD-97F2-A94D-0D27A8F84B16}"/>
                  </a:ext>
                </a:extLst>
              </p:cNvPr>
              <p:cNvSpPr>
                <a:spLocks noGrp="1" noRot="1" noChangeAspect="1" noMove="1" noResize="1" noEditPoints="1" noAdjustHandles="1" noChangeArrowheads="1" noChangeShapeType="1" noTextEdit="1"/>
              </p:cNvSpPr>
              <p:nvPr>
                <p:ph idx="1"/>
              </p:nvPr>
            </p:nvSpPr>
            <p:spPr>
              <a:xfrm>
                <a:off x="304800" y="1186543"/>
                <a:ext cx="9552432" cy="5671457"/>
              </a:xfrm>
              <a:blipFill>
                <a:blip r:embed="rId2"/>
                <a:stretch>
                  <a:fillRect l="-447" t="-968"/>
                </a:stretch>
              </a:blipFill>
            </p:spPr>
            <p:txBody>
              <a:bodyPr/>
              <a:lstStyle/>
              <a:p>
                <a:r>
                  <a:rPr lang="en-IN">
                    <a:noFill/>
                  </a:rPr>
                  <a:t> </a:t>
                </a:r>
              </a:p>
            </p:txBody>
          </p:sp>
        </mc:Fallback>
      </mc:AlternateContent>
    </p:spTree>
    <p:extLst>
      <p:ext uri="{BB962C8B-B14F-4D97-AF65-F5344CB8AC3E}">
        <p14:creationId xmlns:p14="http://schemas.microsoft.com/office/powerpoint/2010/main" val="1069003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2F816-288A-6C4E-6D40-6FF7291C9EBD}"/>
              </a:ext>
            </a:extLst>
          </p:cNvPr>
          <p:cNvSpPr>
            <a:spLocks noGrp="1"/>
          </p:cNvSpPr>
          <p:nvPr>
            <p:ph type="title"/>
          </p:nvPr>
        </p:nvSpPr>
        <p:spPr/>
        <p:txBody>
          <a:bodyPr/>
          <a:lstStyle/>
          <a:p>
            <a:r>
              <a:rPr lang="en-US" dirty="0">
                <a:solidFill>
                  <a:srgbClr val="7030A0"/>
                </a:solidFill>
              </a:rPr>
              <a:t>Precision and Convergence</a:t>
            </a:r>
          </a:p>
        </p:txBody>
      </p:sp>
      <p:sp>
        <p:nvSpPr>
          <p:cNvPr id="3" name="Content Placeholder 2">
            <a:extLst>
              <a:ext uri="{FF2B5EF4-FFF2-40B4-BE49-F238E27FC236}">
                <a16:creationId xmlns:a16="http://schemas.microsoft.com/office/drawing/2014/main" id="{B8DFA559-345C-755A-B0A1-9209C13AD58B}"/>
              </a:ext>
            </a:extLst>
          </p:cNvPr>
          <p:cNvSpPr>
            <a:spLocks noGrp="1"/>
          </p:cNvSpPr>
          <p:nvPr>
            <p:ph idx="1"/>
          </p:nvPr>
        </p:nvSpPr>
        <p:spPr/>
        <p:txBody>
          <a:bodyPr/>
          <a:lstStyle/>
          <a:p>
            <a:r>
              <a:rPr lang="en-US" dirty="0"/>
              <a:t>For k bits of precision in trigonometric functions, k iterations are required.</a:t>
            </a:r>
          </a:p>
          <a:p>
            <a:r>
              <a:rPr lang="en-US" dirty="0"/>
              <a:t>For sin and cos in the input range (-90</a:t>
            </a:r>
            <a:r>
              <a:rPr lang="en-US" dirty="0">
                <a:latin typeface="Times New Roman" panose="02020603050405020304" pitchFamily="18" charset="0"/>
                <a:cs typeface="Times New Roman" panose="02020603050405020304" pitchFamily="18" charset="0"/>
              </a:rPr>
              <a:t>⁰</a:t>
            </a:r>
            <a:r>
              <a:rPr lang="en-US" dirty="0"/>
              <a:t>,90</a:t>
            </a:r>
            <a:r>
              <a:rPr lang="en-US" dirty="0">
                <a:latin typeface="Times New Roman" panose="02020603050405020304" pitchFamily="18" charset="0"/>
                <a:cs typeface="Times New Roman" panose="02020603050405020304" pitchFamily="18" charset="0"/>
              </a:rPr>
              <a:t>⁰</a:t>
            </a:r>
            <a:r>
              <a:rPr lang="en-US" dirty="0"/>
              <a:t>) Cordic algorithm was used directly. </a:t>
            </a:r>
          </a:p>
          <a:p>
            <a:r>
              <a:rPr lang="en-US" dirty="0"/>
              <a:t>For the input angles in the 2</a:t>
            </a:r>
            <a:r>
              <a:rPr lang="en-US" baseline="30000" dirty="0"/>
              <a:t>nd</a:t>
            </a:r>
            <a:r>
              <a:rPr lang="en-US" dirty="0"/>
              <a:t> and 3</a:t>
            </a:r>
            <a:r>
              <a:rPr lang="en-US" baseline="30000" dirty="0"/>
              <a:t>rd</a:t>
            </a:r>
            <a:r>
              <a:rPr lang="en-US" dirty="0"/>
              <a:t> quadrant, the angles were converted to be in the 1</a:t>
            </a:r>
            <a:r>
              <a:rPr lang="en-US" baseline="30000" dirty="0"/>
              <a:t>st</a:t>
            </a:r>
            <a:r>
              <a:rPr lang="en-US" dirty="0"/>
              <a:t> quadrant and sign of the outputs are corrected finally.</a:t>
            </a:r>
          </a:p>
          <a:p>
            <a:r>
              <a:rPr lang="en-US" dirty="0"/>
              <a:t>Elemental rotations using hyperbolic Cordic do not converge.</a:t>
            </a:r>
          </a:p>
          <a:p>
            <a:r>
              <a:rPr lang="en-US" dirty="0"/>
              <a:t>Convergence is achieved if certain iterations are repeated,</a:t>
            </a:r>
          </a:p>
          <a:p>
            <a:pPr lvl="1"/>
            <a:r>
              <a:rPr lang="en-US" dirty="0" err="1"/>
              <a:t>i</a:t>
            </a:r>
            <a:r>
              <a:rPr lang="en-US" dirty="0"/>
              <a:t> = 4, 13, 40, …, k, 3k+1.</a:t>
            </a:r>
          </a:p>
        </p:txBody>
      </p:sp>
    </p:spTree>
    <p:extLst>
      <p:ext uri="{BB962C8B-B14F-4D97-AF65-F5344CB8AC3E}">
        <p14:creationId xmlns:p14="http://schemas.microsoft.com/office/powerpoint/2010/main" val="2812091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A7AE-10BE-2E54-DA07-C0F0DC7792FC}"/>
              </a:ext>
            </a:extLst>
          </p:cNvPr>
          <p:cNvSpPr>
            <a:spLocks noGrp="1"/>
          </p:cNvSpPr>
          <p:nvPr>
            <p:ph type="title"/>
          </p:nvPr>
        </p:nvSpPr>
        <p:spPr>
          <a:xfrm>
            <a:off x="1261872" y="365760"/>
            <a:ext cx="9692640" cy="907869"/>
          </a:xfrm>
        </p:spPr>
        <p:txBody>
          <a:bodyPr/>
          <a:lstStyle/>
          <a:p>
            <a:r>
              <a:rPr lang="en-IN" dirty="0">
                <a:solidFill>
                  <a:srgbClr val="7030A0"/>
                </a:solidFill>
              </a:rPr>
              <a:t>Sin And Cos Function Generation</a:t>
            </a:r>
          </a:p>
        </p:txBody>
      </p:sp>
      <p:sp>
        <p:nvSpPr>
          <p:cNvPr id="3" name="Content Placeholder 2">
            <a:extLst>
              <a:ext uri="{FF2B5EF4-FFF2-40B4-BE49-F238E27FC236}">
                <a16:creationId xmlns:a16="http://schemas.microsoft.com/office/drawing/2014/main" id="{48775F28-E808-82C9-9C66-94393190459F}"/>
              </a:ext>
            </a:extLst>
          </p:cNvPr>
          <p:cNvSpPr>
            <a:spLocks noGrp="1"/>
          </p:cNvSpPr>
          <p:nvPr>
            <p:ph idx="1"/>
          </p:nvPr>
        </p:nvSpPr>
        <p:spPr>
          <a:xfrm>
            <a:off x="1261872" y="1436914"/>
            <a:ext cx="8595360" cy="4743223"/>
          </a:xfrm>
        </p:spPr>
        <p:txBody>
          <a:bodyPr>
            <a:normAutofit lnSpcReduction="10000"/>
          </a:bodyPr>
          <a:lstStyle/>
          <a:p>
            <a:r>
              <a:rPr lang="en-IN" sz="2400" dirty="0"/>
              <a:t>Both Sin and Cos Functions are generated using Circular Rotations in Rotation Mode .</a:t>
            </a:r>
          </a:p>
          <a:p>
            <a:r>
              <a:rPr lang="en-IN" sz="2400" dirty="0"/>
              <a:t>These waveforms are also displayed on the Oscilloscope using PMOD DA2 DAC. </a:t>
            </a:r>
          </a:p>
          <a:p>
            <a:r>
              <a:rPr lang="en-IN" sz="2400" dirty="0"/>
              <a:t>User can control the frequency using the slide switches present in the FPGA.</a:t>
            </a:r>
          </a:p>
          <a:p>
            <a:r>
              <a:rPr lang="en-IN" sz="2400" dirty="0"/>
              <a:t>Range of Frequencies for which distortion less waveform was observed is 800Hz to 52KHz. </a:t>
            </a:r>
          </a:p>
          <a:p>
            <a:r>
              <a:rPr lang="en-IN" sz="2400" dirty="0"/>
              <a:t>As we move to higher frequencies, conversion time of DAC and computing sin and cos for widely spaced angles(high slide switch values) results in waveform being distorted  </a:t>
            </a:r>
          </a:p>
          <a:p>
            <a:endParaRPr lang="en-IN" sz="2400" dirty="0"/>
          </a:p>
        </p:txBody>
      </p:sp>
    </p:spTree>
    <p:extLst>
      <p:ext uri="{BB962C8B-B14F-4D97-AF65-F5344CB8AC3E}">
        <p14:creationId xmlns:p14="http://schemas.microsoft.com/office/powerpoint/2010/main" val="4120615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3660-DA75-A1E5-E00A-A33E65D840C3}"/>
              </a:ext>
            </a:extLst>
          </p:cNvPr>
          <p:cNvSpPr>
            <a:spLocks noGrp="1"/>
          </p:cNvSpPr>
          <p:nvPr>
            <p:ph type="title"/>
          </p:nvPr>
        </p:nvSpPr>
        <p:spPr/>
        <p:txBody>
          <a:bodyPr/>
          <a:lstStyle/>
          <a:p>
            <a:r>
              <a:rPr lang="en-IN" dirty="0"/>
              <a:t>Slide Switch Value and Frequency pf Waveform</a:t>
            </a:r>
          </a:p>
        </p:txBody>
      </p:sp>
      <p:graphicFrame>
        <p:nvGraphicFramePr>
          <p:cNvPr id="9" name="Content Placeholder 8">
            <a:extLst>
              <a:ext uri="{FF2B5EF4-FFF2-40B4-BE49-F238E27FC236}">
                <a16:creationId xmlns:a16="http://schemas.microsoft.com/office/drawing/2014/main" id="{B199A1C5-2A3C-130F-A3AE-B158E289A012}"/>
              </a:ext>
            </a:extLst>
          </p:cNvPr>
          <p:cNvGraphicFramePr>
            <a:graphicFrameLocks noGrp="1"/>
          </p:cNvGraphicFramePr>
          <p:nvPr>
            <p:ph idx="1"/>
            <p:extLst>
              <p:ext uri="{D42A27DB-BD31-4B8C-83A1-F6EECF244321}">
                <p14:modId xmlns:p14="http://schemas.microsoft.com/office/powerpoint/2010/main" val="4077804966"/>
              </p:ext>
            </p:extLst>
          </p:nvPr>
        </p:nvGraphicFramePr>
        <p:xfrm>
          <a:off x="1240971" y="1828800"/>
          <a:ext cx="8615816" cy="4663440"/>
        </p:xfrm>
        <a:graphic>
          <a:graphicData uri="http://schemas.openxmlformats.org/drawingml/2006/table">
            <a:tbl>
              <a:tblPr firstRow="1" bandRow="1">
                <a:tableStyleId>{5C22544A-7EE6-4342-B048-85BDC9FD1C3A}</a:tableStyleId>
              </a:tblPr>
              <a:tblGrid>
                <a:gridCol w="4332515">
                  <a:extLst>
                    <a:ext uri="{9D8B030D-6E8A-4147-A177-3AD203B41FA5}">
                      <a16:colId xmlns:a16="http://schemas.microsoft.com/office/drawing/2014/main" val="1240282209"/>
                    </a:ext>
                  </a:extLst>
                </a:gridCol>
                <a:gridCol w="4283301">
                  <a:extLst>
                    <a:ext uri="{9D8B030D-6E8A-4147-A177-3AD203B41FA5}">
                      <a16:colId xmlns:a16="http://schemas.microsoft.com/office/drawing/2014/main" val="939146986"/>
                    </a:ext>
                  </a:extLst>
                </a:gridCol>
              </a:tblGrid>
              <a:tr h="257830">
                <a:tc>
                  <a:txBody>
                    <a:bodyPr/>
                    <a:lstStyle/>
                    <a:p>
                      <a:r>
                        <a:rPr lang="en-IN" dirty="0"/>
                        <a:t>Slide Switch Value </a:t>
                      </a:r>
                    </a:p>
                  </a:txBody>
                  <a:tcPr/>
                </a:tc>
                <a:tc>
                  <a:txBody>
                    <a:bodyPr/>
                    <a:lstStyle/>
                    <a:p>
                      <a:r>
                        <a:rPr lang="en-IN" dirty="0"/>
                        <a:t>Frequency (KHz)</a:t>
                      </a:r>
                    </a:p>
                  </a:txBody>
                  <a:tcPr/>
                </a:tc>
                <a:extLst>
                  <a:ext uri="{0D108BD9-81ED-4DB2-BD59-A6C34878D82A}">
                    <a16:rowId xmlns:a16="http://schemas.microsoft.com/office/drawing/2014/main" val="4241697240"/>
                  </a:ext>
                </a:extLst>
              </a:tr>
              <a:tr h="257830">
                <a:tc>
                  <a:txBody>
                    <a:bodyPr/>
                    <a:lstStyle/>
                    <a:p>
                      <a:r>
                        <a:rPr lang="en-IN" dirty="0"/>
                        <a:t>0</a:t>
                      </a:r>
                    </a:p>
                  </a:txBody>
                  <a:tcPr/>
                </a:tc>
                <a:tc>
                  <a:txBody>
                    <a:bodyPr/>
                    <a:lstStyle/>
                    <a:p>
                      <a:r>
                        <a:rPr lang="en-IN" dirty="0"/>
                        <a:t>0.814</a:t>
                      </a:r>
                    </a:p>
                  </a:txBody>
                  <a:tcPr/>
                </a:tc>
                <a:extLst>
                  <a:ext uri="{0D108BD9-81ED-4DB2-BD59-A6C34878D82A}">
                    <a16:rowId xmlns:a16="http://schemas.microsoft.com/office/drawing/2014/main" val="235926209"/>
                  </a:ext>
                </a:extLst>
              </a:tr>
              <a:tr h="257830">
                <a:tc>
                  <a:txBody>
                    <a:bodyPr/>
                    <a:lstStyle/>
                    <a:p>
                      <a:r>
                        <a:rPr lang="en-IN" dirty="0"/>
                        <a:t>1</a:t>
                      </a:r>
                    </a:p>
                  </a:txBody>
                  <a:tcPr/>
                </a:tc>
                <a:tc>
                  <a:txBody>
                    <a:bodyPr/>
                    <a:lstStyle/>
                    <a:p>
                      <a:r>
                        <a:rPr lang="en-IN" dirty="0"/>
                        <a:t>1.626</a:t>
                      </a:r>
                    </a:p>
                  </a:txBody>
                  <a:tcPr/>
                </a:tc>
                <a:extLst>
                  <a:ext uri="{0D108BD9-81ED-4DB2-BD59-A6C34878D82A}">
                    <a16:rowId xmlns:a16="http://schemas.microsoft.com/office/drawing/2014/main" val="3744369259"/>
                  </a:ext>
                </a:extLst>
              </a:tr>
              <a:tr h="257830">
                <a:tc>
                  <a:txBody>
                    <a:bodyPr/>
                    <a:lstStyle/>
                    <a:p>
                      <a:r>
                        <a:rPr lang="en-IN" dirty="0"/>
                        <a:t>2</a:t>
                      </a:r>
                    </a:p>
                  </a:txBody>
                  <a:tcPr/>
                </a:tc>
                <a:tc>
                  <a:txBody>
                    <a:bodyPr/>
                    <a:lstStyle/>
                    <a:p>
                      <a:r>
                        <a:rPr lang="en-IN" dirty="0"/>
                        <a:t>2.44</a:t>
                      </a:r>
                    </a:p>
                  </a:txBody>
                  <a:tcPr/>
                </a:tc>
                <a:extLst>
                  <a:ext uri="{0D108BD9-81ED-4DB2-BD59-A6C34878D82A}">
                    <a16:rowId xmlns:a16="http://schemas.microsoft.com/office/drawing/2014/main" val="2747626517"/>
                  </a:ext>
                </a:extLst>
              </a:tr>
              <a:tr h="257830">
                <a:tc>
                  <a:txBody>
                    <a:bodyPr/>
                    <a:lstStyle/>
                    <a:p>
                      <a:r>
                        <a:rPr lang="en-IN" dirty="0"/>
                        <a:t>3</a:t>
                      </a:r>
                    </a:p>
                  </a:txBody>
                  <a:tcPr/>
                </a:tc>
                <a:tc>
                  <a:txBody>
                    <a:bodyPr/>
                    <a:lstStyle/>
                    <a:p>
                      <a:r>
                        <a:rPr lang="en-IN" dirty="0"/>
                        <a:t>3.257</a:t>
                      </a:r>
                    </a:p>
                  </a:txBody>
                  <a:tcPr/>
                </a:tc>
                <a:extLst>
                  <a:ext uri="{0D108BD9-81ED-4DB2-BD59-A6C34878D82A}">
                    <a16:rowId xmlns:a16="http://schemas.microsoft.com/office/drawing/2014/main" val="1874109984"/>
                  </a:ext>
                </a:extLst>
              </a:tr>
              <a:tr h="257830">
                <a:tc>
                  <a:txBody>
                    <a:bodyPr/>
                    <a:lstStyle/>
                    <a:p>
                      <a:r>
                        <a:rPr lang="en-IN" dirty="0"/>
                        <a:t>4</a:t>
                      </a:r>
                    </a:p>
                  </a:txBody>
                  <a:tcPr/>
                </a:tc>
                <a:tc>
                  <a:txBody>
                    <a:bodyPr/>
                    <a:lstStyle/>
                    <a:p>
                      <a:r>
                        <a:rPr lang="en-IN" dirty="0"/>
                        <a:t>4.032</a:t>
                      </a:r>
                    </a:p>
                  </a:txBody>
                  <a:tcPr/>
                </a:tc>
                <a:extLst>
                  <a:ext uri="{0D108BD9-81ED-4DB2-BD59-A6C34878D82A}">
                    <a16:rowId xmlns:a16="http://schemas.microsoft.com/office/drawing/2014/main" val="4049747087"/>
                  </a:ext>
                </a:extLst>
              </a:tr>
              <a:tr h="257830">
                <a:tc>
                  <a:txBody>
                    <a:bodyPr/>
                    <a:lstStyle/>
                    <a:p>
                      <a:r>
                        <a:rPr lang="en-IN" dirty="0"/>
                        <a:t>5</a:t>
                      </a:r>
                    </a:p>
                  </a:txBody>
                  <a:tcPr/>
                </a:tc>
                <a:tc>
                  <a:txBody>
                    <a:bodyPr/>
                    <a:lstStyle/>
                    <a:p>
                      <a:r>
                        <a:rPr lang="en-IN" dirty="0"/>
                        <a:t>4.85</a:t>
                      </a:r>
                    </a:p>
                  </a:txBody>
                  <a:tcPr/>
                </a:tc>
                <a:extLst>
                  <a:ext uri="{0D108BD9-81ED-4DB2-BD59-A6C34878D82A}">
                    <a16:rowId xmlns:a16="http://schemas.microsoft.com/office/drawing/2014/main" val="1456733036"/>
                  </a:ext>
                </a:extLst>
              </a:tr>
              <a:tr h="257830">
                <a:tc>
                  <a:txBody>
                    <a:bodyPr/>
                    <a:lstStyle/>
                    <a:p>
                      <a:r>
                        <a:rPr lang="en-IN" dirty="0"/>
                        <a:t>7</a:t>
                      </a:r>
                    </a:p>
                  </a:txBody>
                  <a:tcPr/>
                </a:tc>
                <a:tc>
                  <a:txBody>
                    <a:bodyPr/>
                    <a:lstStyle/>
                    <a:p>
                      <a:r>
                        <a:rPr lang="en-IN" dirty="0"/>
                        <a:t>6.55</a:t>
                      </a:r>
                    </a:p>
                  </a:txBody>
                  <a:tcPr/>
                </a:tc>
                <a:extLst>
                  <a:ext uri="{0D108BD9-81ED-4DB2-BD59-A6C34878D82A}">
                    <a16:rowId xmlns:a16="http://schemas.microsoft.com/office/drawing/2014/main" val="922125151"/>
                  </a:ext>
                </a:extLst>
              </a:tr>
              <a:tr h="257830">
                <a:tc>
                  <a:txBody>
                    <a:bodyPr/>
                    <a:lstStyle/>
                    <a:p>
                      <a:r>
                        <a:rPr lang="en-IN" dirty="0"/>
                        <a:t>15</a:t>
                      </a:r>
                    </a:p>
                  </a:txBody>
                  <a:tcPr/>
                </a:tc>
                <a:tc>
                  <a:txBody>
                    <a:bodyPr/>
                    <a:lstStyle/>
                    <a:p>
                      <a:r>
                        <a:rPr lang="en-IN" dirty="0"/>
                        <a:t>12.98</a:t>
                      </a:r>
                    </a:p>
                  </a:txBody>
                  <a:tcPr/>
                </a:tc>
                <a:extLst>
                  <a:ext uri="{0D108BD9-81ED-4DB2-BD59-A6C34878D82A}">
                    <a16:rowId xmlns:a16="http://schemas.microsoft.com/office/drawing/2014/main" val="1989451311"/>
                  </a:ext>
                </a:extLst>
              </a:tr>
              <a:tr h="257830">
                <a:tc>
                  <a:txBody>
                    <a:bodyPr/>
                    <a:lstStyle/>
                    <a:p>
                      <a:r>
                        <a:rPr lang="en-IN" dirty="0"/>
                        <a:t>31</a:t>
                      </a:r>
                    </a:p>
                  </a:txBody>
                  <a:tcPr/>
                </a:tc>
                <a:tc>
                  <a:txBody>
                    <a:bodyPr/>
                    <a:lstStyle/>
                    <a:p>
                      <a:r>
                        <a:rPr lang="en-IN" dirty="0"/>
                        <a:t>25.92</a:t>
                      </a:r>
                    </a:p>
                  </a:txBody>
                  <a:tcPr/>
                </a:tc>
                <a:extLst>
                  <a:ext uri="{0D108BD9-81ED-4DB2-BD59-A6C34878D82A}">
                    <a16:rowId xmlns:a16="http://schemas.microsoft.com/office/drawing/2014/main" val="535116033"/>
                  </a:ext>
                </a:extLst>
              </a:tr>
              <a:tr h="257830">
                <a:tc>
                  <a:txBody>
                    <a:bodyPr/>
                    <a:lstStyle/>
                    <a:p>
                      <a:r>
                        <a:rPr lang="en-IN" dirty="0"/>
                        <a:t>63</a:t>
                      </a:r>
                    </a:p>
                  </a:txBody>
                  <a:tcPr/>
                </a:tc>
                <a:tc>
                  <a:txBody>
                    <a:bodyPr/>
                    <a:lstStyle/>
                    <a:p>
                      <a:r>
                        <a:rPr lang="en-IN" dirty="0"/>
                        <a:t>51.75</a:t>
                      </a:r>
                    </a:p>
                  </a:txBody>
                  <a:tcPr/>
                </a:tc>
                <a:extLst>
                  <a:ext uri="{0D108BD9-81ED-4DB2-BD59-A6C34878D82A}">
                    <a16:rowId xmlns:a16="http://schemas.microsoft.com/office/drawing/2014/main" val="3281671002"/>
                  </a:ext>
                </a:extLst>
              </a:tr>
              <a:tr h="451202">
                <a:tc>
                  <a:txBody>
                    <a:bodyPr/>
                    <a:lstStyle/>
                    <a:p>
                      <a:r>
                        <a:rPr lang="en-IN" dirty="0"/>
                        <a:t>127</a:t>
                      </a:r>
                    </a:p>
                  </a:txBody>
                  <a:tcPr/>
                </a:tc>
                <a:tc>
                  <a:txBody>
                    <a:bodyPr/>
                    <a:lstStyle/>
                    <a:p>
                      <a:r>
                        <a:rPr lang="en-IN" dirty="0"/>
                        <a:t>104.166 ( Distortion Occurs beyond this point)</a:t>
                      </a:r>
                    </a:p>
                  </a:txBody>
                  <a:tcPr/>
                </a:tc>
                <a:extLst>
                  <a:ext uri="{0D108BD9-81ED-4DB2-BD59-A6C34878D82A}">
                    <a16:rowId xmlns:a16="http://schemas.microsoft.com/office/drawing/2014/main" val="3740530375"/>
                  </a:ext>
                </a:extLst>
              </a:tr>
            </a:tbl>
          </a:graphicData>
        </a:graphic>
      </p:graphicFrame>
    </p:spTree>
    <p:extLst>
      <p:ext uri="{BB962C8B-B14F-4D97-AF65-F5344CB8AC3E}">
        <p14:creationId xmlns:p14="http://schemas.microsoft.com/office/powerpoint/2010/main" val="867264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A6C2-BE94-AE9D-5F12-239379D779D3}"/>
              </a:ext>
            </a:extLst>
          </p:cNvPr>
          <p:cNvSpPr>
            <a:spLocks noGrp="1"/>
          </p:cNvSpPr>
          <p:nvPr>
            <p:ph type="title"/>
          </p:nvPr>
        </p:nvSpPr>
        <p:spPr/>
        <p:txBody>
          <a:bodyPr/>
          <a:lstStyle/>
          <a:p>
            <a:r>
              <a:rPr lang="en-IN" dirty="0">
                <a:solidFill>
                  <a:srgbClr val="7030A0"/>
                </a:solidFill>
              </a:rPr>
              <a:t>Sin and Cos Simulation Waveforms</a:t>
            </a:r>
          </a:p>
        </p:txBody>
      </p:sp>
      <p:pic>
        <p:nvPicPr>
          <p:cNvPr id="5" name="Content Placeholder 4">
            <a:extLst>
              <a:ext uri="{FF2B5EF4-FFF2-40B4-BE49-F238E27FC236}">
                <a16:creationId xmlns:a16="http://schemas.microsoft.com/office/drawing/2014/main" id="{ED6F502A-7E17-24DD-7378-958B451CB85D}"/>
              </a:ext>
            </a:extLst>
          </p:cNvPr>
          <p:cNvPicPr>
            <a:picLocks noGrp="1" noChangeAspect="1"/>
          </p:cNvPicPr>
          <p:nvPr>
            <p:ph idx="1"/>
          </p:nvPr>
        </p:nvPicPr>
        <p:blipFill>
          <a:blip r:embed="rId2"/>
          <a:stretch>
            <a:fillRect/>
          </a:stretch>
        </p:blipFill>
        <p:spPr>
          <a:xfrm>
            <a:off x="163286" y="2122714"/>
            <a:ext cx="11016343" cy="3635829"/>
          </a:xfrm>
        </p:spPr>
      </p:pic>
    </p:spTree>
    <p:extLst>
      <p:ext uri="{BB962C8B-B14F-4D97-AF65-F5344CB8AC3E}">
        <p14:creationId xmlns:p14="http://schemas.microsoft.com/office/powerpoint/2010/main" val="42944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A161C-13CD-038E-E50E-2823A1B7F99C}"/>
              </a:ext>
            </a:extLst>
          </p:cNvPr>
          <p:cNvSpPr>
            <a:spLocks noGrp="1"/>
          </p:cNvSpPr>
          <p:nvPr>
            <p:ph type="title"/>
          </p:nvPr>
        </p:nvSpPr>
        <p:spPr>
          <a:xfrm>
            <a:off x="391886" y="365760"/>
            <a:ext cx="10562626" cy="1325562"/>
          </a:xfrm>
        </p:spPr>
        <p:txBody>
          <a:bodyPr/>
          <a:lstStyle/>
          <a:p>
            <a:r>
              <a:rPr lang="en-IN" dirty="0"/>
              <a:t>Sin and Cos Functions on Oscilloscope</a:t>
            </a:r>
          </a:p>
        </p:txBody>
      </p:sp>
      <p:pic>
        <p:nvPicPr>
          <p:cNvPr id="5" name="Content Placeholder 4">
            <a:extLst>
              <a:ext uri="{FF2B5EF4-FFF2-40B4-BE49-F238E27FC236}">
                <a16:creationId xmlns:a16="http://schemas.microsoft.com/office/drawing/2014/main" id="{65665BE4-4C84-B712-FBFE-663AEDD2830C}"/>
              </a:ext>
            </a:extLst>
          </p:cNvPr>
          <p:cNvPicPr>
            <a:picLocks noGrp="1" noChangeAspect="1"/>
          </p:cNvPicPr>
          <p:nvPr>
            <p:ph idx="1"/>
          </p:nvPr>
        </p:nvPicPr>
        <p:blipFill>
          <a:blip r:embed="rId2"/>
          <a:stretch>
            <a:fillRect/>
          </a:stretch>
        </p:blipFill>
        <p:spPr>
          <a:xfrm>
            <a:off x="729343" y="1861457"/>
            <a:ext cx="9764486" cy="4441371"/>
          </a:xfrm>
        </p:spPr>
      </p:pic>
    </p:spTree>
    <p:extLst>
      <p:ext uri="{BB962C8B-B14F-4D97-AF65-F5344CB8AC3E}">
        <p14:creationId xmlns:p14="http://schemas.microsoft.com/office/powerpoint/2010/main" val="290839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8958-4479-42B9-5841-C08F6DB411D5}"/>
              </a:ext>
            </a:extLst>
          </p:cNvPr>
          <p:cNvSpPr>
            <a:spLocks noGrp="1"/>
          </p:cNvSpPr>
          <p:nvPr>
            <p:ph type="title"/>
          </p:nvPr>
        </p:nvSpPr>
        <p:spPr/>
        <p:txBody>
          <a:bodyPr/>
          <a:lstStyle/>
          <a:p>
            <a:r>
              <a:rPr lang="en-IN" dirty="0"/>
              <a:t>Timing Results: sin and cos functions </a:t>
            </a:r>
          </a:p>
        </p:txBody>
      </p:sp>
      <p:sp>
        <p:nvSpPr>
          <p:cNvPr id="3" name="Content Placeholder 2">
            <a:extLst>
              <a:ext uri="{FF2B5EF4-FFF2-40B4-BE49-F238E27FC236}">
                <a16:creationId xmlns:a16="http://schemas.microsoft.com/office/drawing/2014/main" id="{86645D0A-9542-039D-1C18-AC2CCB04E9BF}"/>
              </a:ext>
            </a:extLst>
          </p:cNvPr>
          <p:cNvSpPr>
            <a:spLocks noGrp="1"/>
          </p:cNvSpPr>
          <p:nvPr>
            <p:ph idx="1"/>
          </p:nvPr>
        </p:nvSpPr>
        <p:spPr>
          <a:xfrm>
            <a:off x="533400" y="4789714"/>
            <a:ext cx="9323832" cy="2068285"/>
          </a:xfrm>
        </p:spPr>
        <p:txBody>
          <a:bodyPr>
            <a:noAutofit/>
          </a:bodyPr>
          <a:lstStyle/>
          <a:p>
            <a:r>
              <a:rPr lang="en-IN" sz="2200" dirty="0"/>
              <a:t>Angles were generated at a lower frequency to feed the results to the DAC. The original clock of 100MHz frequency was used only to generate the slower clock signal clk2. Hence we get positive slack in the timing results. </a:t>
            </a:r>
          </a:p>
        </p:txBody>
      </p:sp>
      <p:pic>
        <p:nvPicPr>
          <p:cNvPr id="7" name="Picture 6">
            <a:extLst>
              <a:ext uri="{FF2B5EF4-FFF2-40B4-BE49-F238E27FC236}">
                <a16:creationId xmlns:a16="http://schemas.microsoft.com/office/drawing/2014/main" id="{9096AE45-E812-257B-0DE5-D05354921053}"/>
              </a:ext>
            </a:extLst>
          </p:cNvPr>
          <p:cNvPicPr>
            <a:picLocks noChangeAspect="1"/>
          </p:cNvPicPr>
          <p:nvPr/>
        </p:nvPicPr>
        <p:blipFill>
          <a:blip r:embed="rId3"/>
          <a:stretch>
            <a:fillRect/>
          </a:stretch>
        </p:blipFill>
        <p:spPr>
          <a:xfrm>
            <a:off x="1237488" y="1691322"/>
            <a:ext cx="8522138" cy="2695621"/>
          </a:xfrm>
          <a:prstGeom prst="rect">
            <a:avLst/>
          </a:prstGeom>
        </p:spPr>
      </p:pic>
    </p:spTree>
    <p:extLst>
      <p:ext uri="{BB962C8B-B14F-4D97-AF65-F5344CB8AC3E}">
        <p14:creationId xmlns:p14="http://schemas.microsoft.com/office/powerpoint/2010/main" val="284867595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TM03457515[[fn=View]]</Template>
  <TotalTime>306</TotalTime>
  <Words>1264</Words>
  <Application>Microsoft Office PowerPoint</Application>
  <PresentationFormat>Widescreen</PresentationFormat>
  <Paragraphs>180</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Aptos</vt:lpstr>
      <vt:lpstr>Arial</vt:lpstr>
      <vt:lpstr>Cambria Math</vt:lpstr>
      <vt:lpstr>Century Schoolbook</vt:lpstr>
      <vt:lpstr>Times New Roman</vt:lpstr>
      <vt:lpstr>Wingdings 2</vt:lpstr>
      <vt:lpstr>View</vt:lpstr>
      <vt:lpstr>TRIGNOMETRIC FUNCTION GENERATION USING CORDIC</vt:lpstr>
      <vt:lpstr>PowerPoint Presentation</vt:lpstr>
      <vt:lpstr>Generalized Equations Of CORDIC</vt:lpstr>
      <vt:lpstr>Precision and Convergence</vt:lpstr>
      <vt:lpstr>Sin And Cos Function Generation</vt:lpstr>
      <vt:lpstr>Slide Switch Value and Frequency pf Waveform</vt:lpstr>
      <vt:lpstr>Sin and Cos Simulation Waveforms</vt:lpstr>
      <vt:lpstr>Sin and Cos Functions on Oscilloscope</vt:lpstr>
      <vt:lpstr>Timing Results: sin and cos functions </vt:lpstr>
      <vt:lpstr>Tan Function Generation</vt:lpstr>
      <vt:lpstr>Limitations Of CORDIC Division</vt:lpstr>
      <vt:lpstr>Tan simulation waveform</vt:lpstr>
      <vt:lpstr>Tan function on oscilloscope </vt:lpstr>
      <vt:lpstr>Timing results: Tan function </vt:lpstr>
      <vt:lpstr>Tan^(-1) (y) function</vt:lpstr>
      <vt:lpstr>Tan^(-1) (y) simulation waveform</vt:lpstr>
      <vt:lpstr>Timing results: Tan^(-1) (y) function </vt:lpstr>
      <vt:lpstr>Ta〖nh〗^(-1) (y) function</vt:lpstr>
      <vt:lpstr>Limitations of Ta〖nh〗^(-1) (y) implementation </vt:lpstr>
      <vt:lpstr>Ta〖nh〗^(-1) (y) simulation waveform</vt:lpstr>
      <vt:lpstr>Timing results: Ta〖nh〗^(-1) (y) function </vt:lpstr>
      <vt:lpstr>Tanh function</vt:lpstr>
      <vt:lpstr>Tanh simulation waveform</vt:lpstr>
      <vt:lpstr>Timing results: Tanh function</vt:lpstr>
      <vt:lpstr>Possible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TRIGNOMETRIC FUNCTION GENERATION USING CORDIC</dc:title>
  <dc:creator>Guhan Rajasekar</dc:creator>
  <cp:lastModifiedBy>Harivignesh S</cp:lastModifiedBy>
  <cp:revision>31</cp:revision>
  <dcterms:created xsi:type="dcterms:W3CDTF">2024-04-13T03:03:26Z</dcterms:created>
  <dcterms:modified xsi:type="dcterms:W3CDTF">2024-04-13T09:07:12Z</dcterms:modified>
</cp:coreProperties>
</file>