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56" r:id="rId2"/>
    <p:sldId id="257" r:id="rId3"/>
    <p:sldId id="258" r:id="rId4"/>
    <p:sldId id="281" r:id="rId5"/>
    <p:sldId id="259" r:id="rId6"/>
    <p:sldId id="265" r:id="rId7"/>
    <p:sldId id="260" r:id="rId8"/>
    <p:sldId id="261" r:id="rId9"/>
    <p:sldId id="262" r:id="rId10"/>
    <p:sldId id="263" r:id="rId11"/>
    <p:sldId id="264" r:id="rId12"/>
    <p:sldId id="267" r:id="rId13"/>
    <p:sldId id="266" r:id="rId14"/>
    <p:sldId id="268" r:id="rId15"/>
    <p:sldId id="273" r:id="rId16"/>
    <p:sldId id="276" r:id="rId17"/>
    <p:sldId id="274" r:id="rId18"/>
    <p:sldId id="275" r:id="rId19"/>
    <p:sldId id="269" r:id="rId20"/>
    <p:sldId id="270" r:id="rId21"/>
    <p:sldId id="272" r:id="rId22"/>
    <p:sldId id="277" r:id="rId23"/>
    <p:sldId id="279" r:id="rId24"/>
    <p:sldId id="278"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59" d="100"/>
          <a:sy n="59" d="100"/>
        </p:scale>
        <p:origin x="82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8604B-E605-49BB-8B28-A273CBED105A}"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EFDA0-5FBF-4DFB-B515-7827C881DE94}" type="slidenum">
              <a:rPr lang="en-US" smtClean="0"/>
              <a:t>‹#›</a:t>
            </a:fld>
            <a:endParaRPr lang="en-US"/>
          </a:p>
        </p:txBody>
      </p:sp>
    </p:spTree>
    <p:extLst>
      <p:ext uri="{BB962C8B-B14F-4D97-AF65-F5344CB8AC3E}">
        <p14:creationId xmlns:p14="http://schemas.microsoft.com/office/powerpoint/2010/main" val="2777323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Max Frequency of Operation : 1 / (10n – 2.117n) = 126.855MHz</a:t>
            </a:r>
          </a:p>
          <a:p>
            <a:endParaRPr lang="en-US" dirty="0"/>
          </a:p>
        </p:txBody>
      </p:sp>
      <p:sp>
        <p:nvSpPr>
          <p:cNvPr id="4" name="Slide Number Placeholder 3"/>
          <p:cNvSpPr>
            <a:spLocks noGrp="1"/>
          </p:cNvSpPr>
          <p:nvPr>
            <p:ph type="sldNum" sz="quarter" idx="5"/>
          </p:nvPr>
        </p:nvSpPr>
        <p:spPr/>
        <p:txBody>
          <a:bodyPr/>
          <a:lstStyle/>
          <a:p>
            <a:fld id="{31EEFDA0-5FBF-4DFB-B515-7827C881DE94}" type="slidenum">
              <a:rPr lang="en-US" smtClean="0"/>
              <a:t>9</a:t>
            </a:fld>
            <a:endParaRPr lang="en-US"/>
          </a:p>
        </p:txBody>
      </p:sp>
    </p:spTree>
    <p:extLst>
      <p:ext uri="{BB962C8B-B14F-4D97-AF65-F5344CB8AC3E}">
        <p14:creationId xmlns:p14="http://schemas.microsoft.com/office/powerpoint/2010/main" val="215421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B5B1A4-F391-4A7B-9682-B459FA69E16A}" type="datetimeFigureOut">
              <a:rPr lang="en-IN" smtClean="0"/>
              <a:t>16-04-2024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768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7998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5297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90182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5B1A4-F391-4A7B-9682-B459FA69E16A}"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462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5B1A4-F391-4A7B-9682-B459FA69E16A}"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7389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5B1A4-F391-4A7B-9682-B459FA69E16A}"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2212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5B1A4-F391-4A7B-9682-B459FA69E16A}"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91937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5B1A4-F391-4A7B-9682-B459FA69E16A}"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79016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07919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98330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B5B1A4-F391-4A7B-9682-B459FA69E16A}" type="datetimeFigureOut">
              <a:rPr lang="en-IN" smtClean="0"/>
              <a:t>16-04-2024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EE5783A-92C4-4D35-AF57-2912C7A842E0}" type="slidenum">
              <a:rPr lang="en-IN" smtClean="0"/>
              <a:t>‹#›</a:t>
            </a:fld>
            <a:endParaRPr lang="en-IN"/>
          </a:p>
        </p:txBody>
      </p:sp>
    </p:spTree>
    <p:extLst>
      <p:ext uri="{BB962C8B-B14F-4D97-AF65-F5344CB8AC3E}">
        <p14:creationId xmlns:p14="http://schemas.microsoft.com/office/powerpoint/2010/main" val="8752209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E3FF-73FD-5537-A8CD-FD06E9E330A2}"/>
              </a:ext>
            </a:extLst>
          </p:cNvPr>
          <p:cNvSpPr>
            <a:spLocks noGrp="1"/>
          </p:cNvSpPr>
          <p:nvPr>
            <p:ph type="ctrTitle"/>
          </p:nvPr>
        </p:nvSpPr>
        <p:spPr>
          <a:xfrm>
            <a:off x="1968139" y="1730829"/>
            <a:ext cx="7818119" cy="2267591"/>
          </a:xfrm>
        </p:spPr>
        <p:txBody>
          <a:bodyPr>
            <a:normAutofit fontScale="90000"/>
          </a:bodyPr>
          <a:lstStyle/>
          <a:p>
            <a:r>
              <a:rPr lang="en-IN" sz="5000" dirty="0"/>
              <a:t>TRIGNOMETRIC FUNCTION GENERATION USING CORDIC</a:t>
            </a:r>
          </a:p>
        </p:txBody>
      </p:sp>
      <p:sp>
        <p:nvSpPr>
          <p:cNvPr id="3" name="Subtitle 2">
            <a:extLst>
              <a:ext uri="{FF2B5EF4-FFF2-40B4-BE49-F238E27FC236}">
                <a16:creationId xmlns:a16="http://schemas.microsoft.com/office/drawing/2014/main" id="{F7F632B0-1E1A-0123-2025-E8C9E02B01D2}"/>
              </a:ext>
            </a:extLst>
          </p:cNvPr>
          <p:cNvSpPr>
            <a:spLocks noGrp="1"/>
          </p:cNvSpPr>
          <p:nvPr>
            <p:ph type="subTitle" idx="1"/>
          </p:nvPr>
        </p:nvSpPr>
        <p:spPr>
          <a:xfrm>
            <a:off x="631964" y="3998420"/>
            <a:ext cx="10058400" cy="1143000"/>
          </a:xfrm>
        </p:spPr>
        <p:txBody>
          <a:bodyPr/>
          <a:lstStyle/>
          <a:p>
            <a:r>
              <a:rPr lang="en-IN" dirty="0">
                <a:solidFill>
                  <a:srgbClr val="0070C0"/>
                </a:solidFill>
              </a:rPr>
              <a:t>                 </a:t>
            </a:r>
          </a:p>
          <a:p>
            <a:r>
              <a:rPr lang="en-IN" dirty="0">
                <a:solidFill>
                  <a:srgbClr val="FFFF00"/>
                </a:solidFill>
              </a:rPr>
              <a:t>                  Guhan Rajasekar (22410) , Hari Vignesh (23409)</a:t>
            </a:r>
          </a:p>
        </p:txBody>
      </p:sp>
    </p:spTree>
    <p:extLst>
      <p:ext uri="{BB962C8B-B14F-4D97-AF65-F5344CB8AC3E}">
        <p14:creationId xmlns:p14="http://schemas.microsoft.com/office/powerpoint/2010/main" val="16469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88CB-C799-35B4-21BD-7353D01A4D95}"/>
              </a:ext>
            </a:extLst>
          </p:cNvPr>
          <p:cNvSpPr>
            <a:spLocks noGrp="1"/>
          </p:cNvSpPr>
          <p:nvPr>
            <p:ph type="title"/>
          </p:nvPr>
        </p:nvSpPr>
        <p:spPr>
          <a:xfrm>
            <a:off x="533400" y="426459"/>
            <a:ext cx="10802112" cy="494210"/>
          </a:xfrm>
        </p:spPr>
        <p:txBody>
          <a:bodyPr>
            <a:normAutofit fontScale="90000"/>
          </a:bodyPr>
          <a:lstStyle/>
          <a:p>
            <a:r>
              <a:rPr lang="en-IN" dirty="0">
                <a:solidFill>
                  <a:srgbClr val="7030A0"/>
                </a:solidFill>
              </a:rPr>
              <a:t>Tan Function Generation</a:t>
            </a:r>
          </a:p>
        </p:txBody>
      </p:sp>
      <p:sp>
        <p:nvSpPr>
          <p:cNvPr id="3" name="Content Placeholder 2">
            <a:extLst>
              <a:ext uri="{FF2B5EF4-FFF2-40B4-BE49-F238E27FC236}">
                <a16:creationId xmlns:a16="http://schemas.microsoft.com/office/drawing/2014/main" id="{20857021-E8FB-B8F7-0357-51020C2A43AC}"/>
              </a:ext>
            </a:extLst>
          </p:cNvPr>
          <p:cNvSpPr>
            <a:spLocks noGrp="1"/>
          </p:cNvSpPr>
          <p:nvPr>
            <p:ph idx="1"/>
          </p:nvPr>
        </p:nvSpPr>
        <p:spPr>
          <a:xfrm>
            <a:off x="793786" y="1186543"/>
            <a:ext cx="8323217" cy="5671457"/>
          </a:xfrm>
        </p:spPr>
        <p:txBody>
          <a:bodyPr>
            <a:normAutofit lnSpcReduction="10000"/>
          </a:bodyPr>
          <a:lstStyle/>
          <a:p>
            <a:r>
              <a:rPr lang="en-IN" sz="2400" dirty="0"/>
              <a:t>It is not possible to generate tan function directly using CORDIC. But we can perform </a:t>
            </a:r>
            <a:r>
              <a:rPr lang="en-IN" sz="2400" i="1" dirty="0"/>
              <a:t>Division</a:t>
            </a:r>
            <a:r>
              <a:rPr lang="en-IN" sz="2400" dirty="0"/>
              <a:t> using CORDIC in </a:t>
            </a:r>
            <a:r>
              <a:rPr lang="en-IN" sz="2400" i="1" dirty="0"/>
              <a:t>Vectoring Mode </a:t>
            </a:r>
            <a:r>
              <a:rPr lang="en-IN" sz="2400" dirty="0"/>
              <a:t>using </a:t>
            </a:r>
            <a:r>
              <a:rPr lang="en-IN" sz="2400" i="1" dirty="0"/>
              <a:t>Linear Rotations</a:t>
            </a:r>
            <a:r>
              <a:rPr lang="en-IN" sz="2400" dirty="0"/>
              <a:t>. </a:t>
            </a:r>
          </a:p>
          <a:p>
            <a:r>
              <a:rPr lang="en-IN" sz="2400" dirty="0"/>
              <a:t>Since we already have Cos and Sin functions, we pass those results into the Divider block to get tan waveform.</a:t>
            </a:r>
          </a:p>
          <a:p>
            <a:endParaRPr lang="en-IN" sz="2400" dirty="0"/>
          </a:p>
          <a:p>
            <a:endParaRPr lang="en-IN" sz="2400" dirty="0"/>
          </a:p>
          <a:p>
            <a:endParaRPr lang="en-IN" sz="2400" dirty="0"/>
          </a:p>
          <a:p>
            <a:endParaRPr lang="en-IN" sz="2400" dirty="0"/>
          </a:p>
          <a:p>
            <a:endParaRPr lang="en-IN" sz="2400" dirty="0"/>
          </a:p>
          <a:p>
            <a:r>
              <a:rPr lang="en-US" dirty="0"/>
              <a:t>Input format(simulation) : 2 bits for integer part and 10 bits for fractional part</a:t>
            </a:r>
          </a:p>
          <a:p>
            <a:endParaRPr lang="en-IN" sz="2400" dirty="0"/>
          </a:p>
          <a:p>
            <a:pPr marL="0" indent="0">
              <a:buNone/>
            </a:pPr>
            <a:endParaRPr lang="en-IN" sz="2400" dirty="0"/>
          </a:p>
        </p:txBody>
      </p:sp>
      <p:grpSp>
        <p:nvGrpSpPr>
          <p:cNvPr id="8" name="Group 7">
            <a:extLst>
              <a:ext uri="{FF2B5EF4-FFF2-40B4-BE49-F238E27FC236}">
                <a16:creationId xmlns:a16="http://schemas.microsoft.com/office/drawing/2014/main" id="{EA56CA6C-9297-B7C5-1780-83EC011AB864}"/>
              </a:ext>
            </a:extLst>
          </p:cNvPr>
          <p:cNvGrpSpPr/>
          <p:nvPr/>
        </p:nvGrpSpPr>
        <p:grpSpPr>
          <a:xfrm>
            <a:off x="1068653" y="3338219"/>
            <a:ext cx="8495863" cy="2333238"/>
            <a:chOff x="718458" y="3635828"/>
            <a:chExt cx="8495863" cy="2333238"/>
          </a:xfrm>
        </p:grpSpPr>
        <p:sp>
          <p:nvSpPr>
            <p:cNvPr id="4" name="Rectangle 3">
              <a:extLst>
                <a:ext uri="{FF2B5EF4-FFF2-40B4-BE49-F238E27FC236}">
                  <a16:creationId xmlns:a16="http://schemas.microsoft.com/office/drawing/2014/main" id="{74449DBA-8052-6D24-C2F5-89967B2A6324}"/>
                </a:ext>
              </a:extLst>
            </p:cNvPr>
            <p:cNvSpPr/>
            <p:nvPr/>
          </p:nvSpPr>
          <p:spPr>
            <a:xfrm>
              <a:off x="2340429" y="3635828"/>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BD8C537E-B31C-C280-7B18-318342FD7F4E}"/>
                </a:ext>
              </a:extLst>
            </p:cNvPr>
            <p:cNvCxnSpPr>
              <a:cxnSpLocks/>
              <a:endCxn id="4" idx="1"/>
            </p:cNvCxnSpPr>
            <p:nvPr/>
          </p:nvCxnSpPr>
          <p:spPr>
            <a:xfrm>
              <a:off x="718458" y="4789714"/>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DCC040-021F-1FC9-D39D-C81D95AACDAC}"/>
                </a:ext>
              </a:extLst>
            </p:cNvPr>
            <p:cNvCxnSpPr>
              <a:cxnSpLocks/>
            </p:cNvCxnSpPr>
            <p:nvPr/>
          </p:nvCxnSpPr>
          <p:spPr>
            <a:xfrm>
              <a:off x="3962400" y="407125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C13B67-FF50-87D9-0083-3E8A4A8DB51D}"/>
                </a:ext>
              </a:extLst>
            </p:cNvPr>
            <p:cNvCxnSpPr>
              <a:cxnSpLocks/>
            </p:cNvCxnSpPr>
            <p:nvPr/>
          </p:nvCxnSpPr>
          <p:spPr>
            <a:xfrm>
              <a:off x="3962400" y="526868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495E230-2B53-5B8D-0EA5-613F20D93BCE}"/>
                </a:ext>
              </a:extLst>
            </p:cNvPr>
            <p:cNvSpPr/>
            <p:nvPr/>
          </p:nvSpPr>
          <p:spPr>
            <a:xfrm>
              <a:off x="5595584" y="3661294"/>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cxnSp>
          <p:nvCxnSpPr>
            <p:cNvPr id="12" name="Straight Arrow Connector 11">
              <a:extLst>
                <a:ext uri="{FF2B5EF4-FFF2-40B4-BE49-F238E27FC236}">
                  <a16:creationId xmlns:a16="http://schemas.microsoft.com/office/drawing/2014/main" id="{A0266DCD-F8E2-0143-9A07-E32831C4007D}"/>
                </a:ext>
              </a:extLst>
            </p:cNvPr>
            <p:cNvCxnSpPr>
              <a:cxnSpLocks/>
            </p:cNvCxnSpPr>
            <p:nvPr/>
          </p:nvCxnSpPr>
          <p:spPr>
            <a:xfrm>
              <a:off x="7206342" y="409331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EA96093-9478-8168-EAD2-D5FCB9F9F2EC}"/>
                </a:ext>
              </a:extLst>
            </p:cNvPr>
            <p:cNvSpPr txBox="1"/>
            <p:nvPr/>
          </p:nvSpPr>
          <p:spPr>
            <a:xfrm>
              <a:off x="793787" y="4466549"/>
              <a:ext cx="1382486" cy="323165"/>
            </a:xfrm>
            <a:prstGeom prst="rect">
              <a:avLst/>
            </a:prstGeom>
            <a:noFill/>
          </p:spPr>
          <p:txBody>
            <a:bodyPr wrap="square" rtlCol="0">
              <a:spAutoFit/>
            </a:bodyPr>
            <a:lstStyle/>
            <a:p>
              <a:r>
                <a:rPr lang="en-IN" sz="1500" dirty="0"/>
                <a:t>Target Angle</a:t>
              </a:r>
            </a:p>
          </p:txBody>
        </p:sp>
        <p:sp>
          <p:nvSpPr>
            <p:cNvPr id="14" name="TextBox 13">
              <a:extLst>
                <a:ext uri="{FF2B5EF4-FFF2-40B4-BE49-F238E27FC236}">
                  <a16:creationId xmlns:a16="http://schemas.microsoft.com/office/drawing/2014/main" id="{803C4D33-D528-CECB-9F1F-6FBEAD7B7902}"/>
                </a:ext>
              </a:extLst>
            </p:cNvPr>
            <p:cNvSpPr txBox="1"/>
            <p:nvPr/>
          </p:nvSpPr>
          <p:spPr>
            <a:xfrm>
              <a:off x="3429435" y="3909673"/>
              <a:ext cx="1065930" cy="323165"/>
            </a:xfrm>
            <a:prstGeom prst="rect">
              <a:avLst/>
            </a:prstGeom>
            <a:noFill/>
          </p:spPr>
          <p:txBody>
            <a:bodyPr wrap="square" rtlCol="0">
              <a:spAutoFit/>
            </a:bodyPr>
            <a:lstStyle/>
            <a:p>
              <a:r>
                <a:rPr lang="en-IN" sz="1500" dirty="0" err="1">
                  <a:solidFill>
                    <a:srgbClr val="0000FF"/>
                  </a:solidFill>
                </a:rPr>
                <a:t>cosx</a:t>
              </a:r>
              <a:endParaRPr lang="en-IN" sz="1500" dirty="0">
                <a:solidFill>
                  <a:srgbClr val="0000FF"/>
                </a:solidFill>
              </a:endParaRPr>
            </a:p>
          </p:txBody>
        </p:sp>
        <p:sp>
          <p:nvSpPr>
            <p:cNvPr id="15" name="TextBox 14">
              <a:extLst>
                <a:ext uri="{FF2B5EF4-FFF2-40B4-BE49-F238E27FC236}">
                  <a16:creationId xmlns:a16="http://schemas.microsoft.com/office/drawing/2014/main" id="{9CE67C51-4BFC-99CB-65A1-17767FD77285}"/>
                </a:ext>
              </a:extLst>
            </p:cNvPr>
            <p:cNvSpPr txBox="1"/>
            <p:nvPr/>
          </p:nvSpPr>
          <p:spPr>
            <a:xfrm>
              <a:off x="3418222" y="5107102"/>
              <a:ext cx="1065930" cy="323165"/>
            </a:xfrm>
            <a:prstGeom prst="rect">
              <a:avLst/>
            </a:prstGeom>
            <a:noFill/>
          </p:spPr>
          <p:txBody>
            <a:bodyPr wrap="square" rtlCol="0">
              <a:spAutoFit/>
            </a:bodyPr>
            <a:lstStyle/>
            <a:p>
              <a:r>
                <a:rPr lang="en-IN" sz="1500" dirty="0" err="1">
                  <a:solidFill>
                    <a:srgbClr val="0000FF"/>
                  </a:solidFill>
                </a:rPr>
                <a:t>sinx</a:t>
              </a:r>
              <a:endParaRPr lang="en-IN" sz="1500" dirty="0">
                <a:solidFill>
                  <a:srgbClr val="0000FF"/>
                </a:solidFill>
              </a:endParaRPr>
            </a:p>
          </p:txBody>
        </p:sp>
        <p:sp>
          <p:nvSpPr>
            <p:cNvPr id="16" name="TextBox 15">
              <a:extLst>
                <a:ext uri="{FF2B5EF4-FFF2-40B4-BE49-F238E27FC236}">
                  <a16:creationId xmlns:a16="http://schemas.microsoft.com/office/drawing/2014/main" id="{79C874EA-3725-8F94-61FC-AA696CA89FD9}"/>
                </a:ext>
              </a:extLst>
            </p:cNvPr>
            <p:cNvSpPr txBox="1"/>
            <p:nvPr/>
          </p:nvSpPr>
          <p:spPr>
            <a:xfrm>
              <a:off x="5572014" y="3899364"/>
              <a:ext cx="1065930" cy="323165"/>
            </a:xfrm>
            <a:prstGeom prst="rect">
              <a:avLst/>
            </a:prstGeom>
            <a:noFill/>
          </p:spPr>
          <p:txBody>
            <a:bodyPr wrap="square" rtlCol="0">
              <a:spAutoFit/>
            </a:bodyPr>
            <a:lstStyle/>
            <a:p>
              <a:r>
                <a:rPr lang="en-IN" sz="1500" dirty="0">
                  <a:solidFill>
                    <a:srgbClr val="0000FF"/>
                  </a:solidFill>
                </a:rPr>
                <a:t>x</a:t>
              </a:r>
            </a:p>
          </p:txBody>
        </p:sp>
        <p:sp>
          <p:nvSpPr>
            <p:cNvPr id="17" name="TextBox 16">
              <a:extLst>
                <a:ext uri="{FF2B5EF4-FFF2-40B4-BE49-F238E27FC236}">
                  <a16:creationId xmlns:a16="http://schemas.microsoft.com/office/drawing/2014/main" id="{DEE7E5BB-5D1E-09E8-F0A8-E5C05CB8CDE9}"/>
                </a:ext>
              </a:extLst>
            </p:cNvPr>
            <p:cNvSpPr txBox="1"/>
            <p:nvPr/>
          </p:nvSpPr>
          <p:spPr>
            <a:xfrm>
              <a:off x="5563470" y="5107103"/>
              <a:ext cx="1065930" cy="323165"/>
            </a:xfrm>
            <a:prstGeom prst="rect">
              <a:avLst/>
            </a:prstGeom>
            <a:noFill/>
          </p:spPr>
          <p:txBody>
            <a:bodyPr wrap="square" rtlCol="0">
              <a:spAutoFit/>
            </a:bodyPr>
            <a:lstStyle/>
            <a:p>
              <a:r>
                <a:rPr lang="en-IN" sz="1500" dirty="0">
                  <a:solidFill>
                    <a:srgbClr val="0000FF"/>
                  </a:solidFill>
                </a:rPr>
                <a:t>y</a:t>
              </a:r>
            </a:p>
          </p:txBody>
        </p:sp>
        <p:sp>
          <p:nvSpPr>
            <p:cNvPr id="18" name="TextBox 17">
              <a:extLst>
                <a:ext uri="{FF2B5EF4-FFF2-40B4-BE49-F238E27FC236}">
                  <a16:creationId xmlns:a16="http://schemas.microsoft.com/office/drawing/2014/main" id="{3D5CBD4D-A224-A4EC-D6D0-254BBDB220BA}"/>
                </a:ext>
              </a:extLst>
            </p:cNvPr>
            <p:cNvSpPr txBox="1"/>
            <p:nvPr/>
          </p:nvSpPr>
          <p:spPr>
            <a:xfrm>
              <a:off x="8148391" y="3770151"/>
              <a:ext cx="1065930" cy="323165"/>
            </a:xfrm>
            <a:prstGeom prst="rect">
              <a:avLst/>
            </a:prstGeom>
            <a:noFill/>
          </p:spPr>
          <p:txBody>
            <a:bodyPr wrap="square" rtlCol="0">
              <a:spAutoFit/>
            </a:bodyPr>
            <a:lstStyle/>
            <a:p>
              <a:r>
                <a:rPr lang="en-IN" sz="1500" dirty="0" err="1"/>
                <a:t>tanx</a:t>
              </a:r>
              <a:endParaRPr lang="en-IN" sz="15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6203040-198E-2990-4542-F289B38E31D3}"/>
                    </a:ext>
                  </a:extLst>
                </p:cNvPr>
                <p:cNvSpPr txBox="1"/>
                <p:nvPr/>
              </p:nvSpPr>
              <p:spPr>
                <a:xfrm>
                  <a:off x="6505519" y="3913972"/>
                  <a:ext cx="1065930" cy="358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skw"/>
                            <m:ctrlPr>
                              <a:rPr lang="en-IN" sz="1500" i="1" smtClean="0">
                                <a:solidFill>
                                  <a:srgbClr val="0000FF"/>
                                </a:solidFill>
                                <a:latin typeface="Cambria Math" panose="02040503050406030204" pitchFamily="18" charset="0"/>
                              </a:rPr>
                            </m:ctrlPr>
                          </m:fPr>
                          <m:num>
                            <m:r>
                              <a:rPr lang="en-US" sz="1500" b="0" i="1" smtClean="0">
                                <a:solidFill>
                                  <a:srgbClr val="0000FF"/>
                                </a:solidFill>
                                <a:latin typeface="Cambria Math" panose="02040503050406030204" pitchFamily="18" charset="0"/>
                              </a:rPr>
                              <m:t>𝑦</m:t>
                            </m:r>
                          </m:num>
                          <m:den>
                            <m:r>
                              <a:rPr lang="en-US" sz="1500" b="0" i="1" smtClean="0">
                                <a:solidFill>
                                  <a:srgbClr val="0000FF"/>
                                </a:solidFill>
                                <a:latin typeface="Cambria Math" panose="02040503050406030204" pitchFamily="18" charset="0"/>
                              </a:rPr>
                              <m:t>𝑥</m:t>
                            </m:r>
                          </m:den>
                        </m:f>
                      </m:oMath>
                    </m:oMathPara>
                  </a14:m>
                  <a:endParaRPr lang="en-IN" sz="1500" dirty="0"/>
                </a:p>
              </p:txBody>
            </p:sp>
          </mc:Choice>
          <mc:Fallback xmlns="">
            <p:sp>
              <p:nvSpPr>
                <p:cNvPr id="19" name="TextBox 18">
                  <a:extLst>
                    <a:ext uri="{FF2B5EF4-FFF2-40B4-BE49-F238E27FC236}">
                      <a16:creationId xmlns:a16="http://schemas.microsoft.com/office/drawing/2014/main" id="{86203040-198E-2990-4542-F289B38E31D3}"/>
                    </a:ext>
                  </a:extLst>
                </p:cNvPr>
                <p:cNvSpPr txBox="1">
                  <a:spLocks noRot="1" noChangeAspect="1" noMove="1" noResize="1" noEditPoints="1" noAdjustHandles="1" noChangeArrowheads="1" noChangeShapeType="1" noTextEdit="1"/>
                </p:cNvSpPr>
                <p:nvPr/>
              </p:nvSpPr>
              <p:spPr>
                <a:xfrm>
                  <a:off x="6505519" y="3913972"/>
                  <a:ext cx="1065930" cy="358175"/>
                </a:xfrm>
                <a:prstGeom prst="rect">
                  <a:avLst/>
                </a:prstGeom>
                <a:blipFill>
                  <a:blip r:embed="rId2"/>
                  <a:stretch>
                    <a:fillRect t="-123729" r="-22414" b="-19322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CEB6363C-D12A-1B25-E087-7B0C8A7843B7}"/>
                </a:ext>
              </a:extLst>
            </p:cNvPr>
            <p:cNvSpPr txBox="1"/>
            <p:nvPr/>
          </p:nvSpPr>
          <p:spPr>
            <a:xfrm>
              <a:off x="2449720" y="4283528"/>
              <a:ext cx="1544793" cy="784830"/>
            </a:xfrm>
            <a:prstGeom prst="rect">
              <a:avLst/>
            </a:prstGeom>
            <a:noFill/>
          </p:spPr>
          <p:txBody>
            <a:bodyPr wrap="square" rtlCol="0">
              <a:spAutoFit/>
            </a:bodyPr>
            <a:lstStyle/>
            <a:p>
              <a:r>
                <a:rPr lang="en-IN" sz="1500" dirty="0">
                  <a:solidFill>
                    <a:srgbClr val="FF0000"/>
                  </a:solidFill>
                </a:rPr>
                <a:t>CORDIC cos and sine generator</a:t>
              </a:r>
            </a:p>
          </p:txBody>
        </p:sp>
        <p:sp>
          <p:nvSpPr>
            <p:cNvPr id="21" name="TextBox 20">
              <a:extLst>
                <a:ext uri="{FF2B5EF4-FFF2-40B4-BE49-F238E27FC236}">
                  <a16:creationId xmlns:a16="http://schemas.microsoft.com/office/drawing/2014/main" id="{58CFCD95-4330-B77B-2828-5D9275A47915}"/>
                </a:ext>
              </a:extLst>
            </p:cNvPr>
            <p:cNvSpPr txBox="1"/>
            <p:nvPr/>
          </p:nvSpPr>
          <p:spPr>
            <a:xfrm>
              <a:off x="5834142" y="4345034"/>
              <a:ext cx="1260676" cy="784830"/>
            </a:xfrm>
            <a:prstGeom prst="rect">
              <a:avLst/>
            </a:prstGeom>
            <a:noFill/>
          </p:spPr>
          <p:txBody>
            <a:bodyPr wrap="square" rtlCol="0">
              <a:spAutoFit/>
            </a:bodyPr>
            <a:lstStyle/>
            <a:p>
              <a:r>
                <a:rPr lang="en-IN" sz="1500" dirty="0">
                  <a:solidFill>
                    <a:srgbClr val="FF0000"/>
                  </a:solidFill>
                </a:rPr>
                <a:t>CORDIC Divider Block</a:t>
              </a:r>
            </a:p>
          </p:txBody>
        </p:sp>
      </p:grpSp>
    </p:spTree>
    <p:extLst>
      <p:ext uri="{BB962C8B-B14F-4D97-AF65-F5344CB8AC3E}">
        <p14:creationId xmlns:p14="http://schemas.microsoft.com/office/powerpoint/2010/main" val="75579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D34C-CE13-B683-A34A-9C58D429E837}"/>
              </a:ext>
            </a:extLst>
          </p:cNvPr>
          <p:cNvSpPr>
            <a:spLocks noGrp="1"/>
          </p:cNvSpPr>
          <p:nvPr>
            <p:ph type="title"/>
          </p:nvPr>
        </p:nvSpPr>
        <p:spPr>
          <a:xfrm>
            <a:off x="239486" y="365760"/>
            <a:ext cx="10715026" cy="788126"/>
          </a:xfrm>
        </p:spPr>
        <p:txBody>
          <a:bodyPr/>
          <a:lstStyle/>
          <a:p>
            <a:r>
              <a:rPr lang="en-IN" dirty="0">
                <a:solidFill>
                  <a:srgbClr val="7030A0"/>
                </a:solidFill>
              </a:rPr>
              <a:t>Limitations Of CORDIC Division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09B9F3-63AB-9481-D2A7-94932015CD24}"/>
                  </a:ext>
                </a:extLst>
              </p:cNvPr>
              <p:cNvSpPr>
                <a:spLocks noGrp="1"/>
              </p:cNvSpPr>
              <p:nvPr>
                <p:ph idx="1"/>
              </p:nvPr>
            </p:nvSpPr>
            <p:spPr>
              <a:xfrm>
                <a:off x="380130" y="1393371"/>
                <a:ext cx="8595360" cy="5240893"/>
              </a:xfrm>
            </p:spPr>
            <p:txBody>
              <a:bodyPr>
                <a:normAutofit/>
              </a:bodyPr>
              <a:lstStyle/>
              <a:p>
                <a:r>
                  <a:rPr lang="en-IN" sz="2000" dirty="0"/>
                  <a:t>The Cordic division algorithm works by approximating the required result fraction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𝑦</m:t>
                        </m:r>
                      </m:num>
                      <m:den>
                        <m:r>
                          <a:rPr lang="en-US" sz="2000" b="0" i="1" smtClean="0">
                            <a:latin typeface="Cambria Math" panose="02040503050406030204" pitchFamily="18" charset="0"/>
                          </a:rPr>
                          <m:t>𝑥</m:t>
                        </m:r>
                      </m:den>
                    </m:f>
                  </m:oMath>
                </a14:m>
                <a:r>
                  <a:rPr lang="en-IN" sz="2000" dirty="0"/>
                  <a:t>  as a series sum of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𝑖</m:t>
                            </m:r>
                          </m:sup>
                        </m:sSup>
                      </m:den>
                    </m:f>
                  </m:oMath>
                </a14:m>
                <a:r>
                  <a:rPr lang="en-IN" sz="2000" dirty="0"/>
                  <a:t> .  </a:t>
                </a:r>
              </a:p>
              <a:p>
                <a:r>
                  <a:rPr lang="en-IN" sz="2000" dirty="0"/>
                  <a:t>The division result is obtained by using linear rotations in vectoring mode in Cordic where the result is obtained in the following equation</a:t>
                </a:r>
              </a:p>
              <a:p>
                <a:pPr marL="0" indent="0">
                  <a:buNone/>
                </a:pPr>
                <a:r>
                  <a:rPr lang="en-IN" sz="2000" dirty="0"/>
                  <a:t>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𝑧</m:t>
                        </m:r>
                      </m:e>
                      <m:sup>
                        <m:r>
                          <a:rPr lang="en-IN" sz="2000" b="0" i="1" smtClean="0">
                            <a:latin typeface="Cambria Math" panose="02040503050406030204" pitchFamily="18" charset="0"/>
                          </a:rPr>
                          <m:t>𝑖</m:t>
                        </m:r>
                        <m:r>
                          <a:rPr lang="en-IN" sz="2000" b="0" i="1" smtClean="0">
                            <a:latin typeface="Cambria Math" panose="02040503050406030204" pitchFamily="18" charset="0"/>
                          </a:rPr>
                          <m:t>+1</m:t>
                        </m:r>
                      </m:sup>
                    </m:sSup>
                  </m:oMath>
                </a14:m>
                <a:r>
                  <a:rPr lang="en-IN" sz="2000" dirty="0"/>
                  <a:t>   = </a:t>
                </a:r>
                <a14:m>
                  <m:oMath xmlns:m="http://schemas.openxmlformats.org/officeDocument/2006/math">
                    <m:r>
                      <a:rPr lang="en-IN" sz="2000" b="0" i="0" smtClean="0">
                        <a:latin typeface="Cambria Math" panose="02040503050406030204" pitchFamily="18" charset="0"/>
                      </a:rPr>
                      <m:t>  </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𝑧</m:t>
                        </m:r>
                      </m:e>
                      <m:sup>
                        <m:r>
                          <a:rPr lang="en-IN" sz="2000" b="0" i="1" smtClean="0">
                            <a:latin typeface="Cambria Math" panose="02040503050406030204" pitchFamily="18" charset="0"/>
                          </a:rPr>
                          <m:t>𝑖</m:t>
                        </m:r>
                      </m:sup>
                    </m:sSup>
                  </m:oMath>
                </a14:m>
                <a:r>
                  <a:rPr lang="en-IN" sz="2000" dirty="0"/>
                  <a:t>  -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𝑑</m:t>
                        </m:r>
                      </m:e>
                      <m:sub>
                        <m:r>
                          <a:rPr lang="en-IN" sz="2000" b="0" i="1" smtClean="0">
                            <a:latin typeface="Cambria Math" panose="02040503050406030204" pitchFamily="18" charset="0"/>
                          </a:rPr>
                          <m:t>𝑖</m:t>
                        </m:r>
                      </m:sub>
                    </m:sSub>
                  </m:oMath>
                </a14:m>
                <a:r>
                  <a:rPr lang="en-IN" sz="2000" dirty="0"/>
                  <a:t> (</a:t>
                </a:r>
                <a14:m>
                  <m:oMath xmlns:m="http://schemas.openxmlformats.org/officeDocument/2006/math">
                    <m:sSup>
                      <m:sSupPr>
                        <m:ctrlPr>
                          <a:rPr lang="en-IN" sz="2000" i="1">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m:t>
                        </m:r>
                        <m:r>
                          <a:rPr lang="en-IN" sz="2000" i="1">
                            <a:latin typeface="Cambria Math" panose="02040503050406030204" pitchFamily="18" charset="0"/>
                          </a:rPr>
                          <m:t>𝑖</m:t>
                        </m:r>
                      </m:sup>
                    </m:sSup>
                    <m:r>
                      <a:rPr lang="en-IN" sz="2000" b="0" i="1" smtClean="0">
                        <a:latin typeface="Cambria Math" panose="02040503050406030204" pitchFamily="18" charset="0"/>
                      </a:rPr>
                      <m:t>)</m:t>
                    </m:r>
                  </m:oMath>
                </a14:m>
                <a:endParaRPr lang="en-IN" sz="2000" dirty="0"/>
              </a:p>
              <a:p>
                <a:r>
                  <a:rPr lang="en-IN" sz="2000" dirty="0"/>
                  <a:t>The initial value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𝑧</m:t>
                        </m:r>
                      </m:e>
                      <m:sup>
                        <m:r>
                          <a:rPr lang="en-US" sz="2000" b="0" i="1" smtClean="0">
                            <a:latin typeface="Cambria Math" panose="02040503050406030204" pitchFamily="18" charset="0"/>
                          </a:rPr>
                          <m:t>0</m:t>
                        </m:r>
                      </m:sup>
                    </m:sSup>
                  </m:oMath>
                </a14:m>
                <a:r>
                  <a:rPr lang="en-IN" sz="2000" dirty="0"/>
                  <a:t> = 0.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±1</m:t>
                    </m:r>
                  </m:oMath>
                </a14:m>
                <a:r>
                  <a:rPr lang="en-IN" sz="2000" dirty="0"/>
                  <a:t> (depending on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0</m:t>
                        </m:r>
                      </m:sup>
                    </m:sSup>
                    <m:r>
                      <a:rPr lang="en-US" sz="2000" b="0" i="1" smtClean="0">
                        <a:latin typeface="Cambria Math" panose="02040503050406030204" pitchFamily="18" charset="0"/>
                      </a:rPr>
                      <m:t> &amp;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0</m:t>
                        </m:r>
                      </m:sup>
                    </m:sSup>
                  </m:oMath>
                </a14:m>
                <a:r>
                  <a:rPr lang="en-IN" sz="2000" dirty="0"/>
                  <a:t>)</a:t>
                </a:r>
              </a:p>
              <a:p>
                <a:r>
                  <a:rPr lang="en-IN" sz="2000" dirty="0"/>
                  <a:t>This is a geometric series with initial value a = 1 and the ratio r = ½.</a:t>
                </a:r>
              </a:p>
              <a:p>
                <a:pPr marL="0" indent="0">
                  <a:buNone/>
                </a:pPr>
                <a:r>
                  <a:rPr lang="en-US" sz="2000" b="0" dirty="0"/>
                  <a:t>				</a:t>
                </a: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m:t>
                        </m:r>
                      </m:sup>
                      <m:e>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𝑖</m:t>
                                </m:r>
                              </m:sup>
                            </m:sSup>
                          </m:den>
                        </m:f>
                      </m:e>
                    </m:nary>
                    <m:r>
                      <a:rPr lang="en-US" sz="2000" b="0" i="1" smtClean="0">
                        <a:latin typeface="Cambria Math" panose="02040503050406030204" pitchFamily="18" charset="0"/>
                      </a:rPr>
                      <m:t>=2</m:t>
                    </m:r>
                  </m:oMath>
                </a14:m>
                <a:r>
                  <a:rPr lang="en-IN" sz="2000" dirty="0"/>
                  <a:t> </a:t>
                </a:r>
              </a:p>
              <a:p>
                <a:r>
                  <a:rPr lang="en-IN" sz="2000" dirty="0"/>
                  <a:t>The Series z converges to </a:t>
                </a:r>
                <a14:m>
                  <m:oMath xmlns:m="http://schemas.openxmlformats.org/officeDocument/2006/math">
                    <m:r>
                      <a:rPr lang="en-US" sz="2000" b="0" i="1" smtClean="0">
                        <a:latin typeface="Cambria Math" panose="02040503050406030204" pitchFamily="18" charset="0"/>
                      </a:rPr>
                      <m:t>±</m:t>
                    </m:r>
                  </m:oMath>
                </a14:m>
                <a:r>
                  <a:rPr lang="en-IN" sz="2000" dirty="0"/>
                  <a:t>2 as the maximum and minimum values.</a:t>
                </a:r>
              </a:p>
              <a:p>
                <a:r>
                  <a:rPr lang="en-IN" sz="2000" dirty="0"/>
                  <a:t>Tan function was implemented using Cordic division, hence the results were accurate up to </a:t>
                </a:r>
                <a14:m>
                  <m:oMath xmlns:m="http://schemas.openxmlformats.org/officeDocument/2006/math">
                    <m:r>
                      <a:rPr lang="en-US" sz="2000" b="0" i="1" smtClean="0">
                        <a:latin typeface="Cambria Math" panose="02040503050406030204" pitchFamily="18" charset="0"/>
                      </a:rPr>
                      <m:t>±2</m:t>
                    </m:r>
                  </m:oMath>
                </a14:m>
                <a:r>
                  <a:rPr lang="en-IN" sz="2000" dirty="0"/>
                  <a:t>.</a:t>
                </a:r>
              </a:p>
              <a:p>
                <a:endParaRPr lang="en-IN" sz="2000" dirty="0"/>
              </a:p>
            </p:txBody>
          </p:sp>
        </mc:Choice>
        <mc:Fallback xmlns="">
          <p:sp>
            <p:nvSpPr>
              <p:cNvPr id="3" name="Content Placeholder 2">
                <a:extLst>
                  <a:ext uri="{FF2B5EF4-FFF2-40B4-BE49-F238E27FC236}">
                    <a16:creationId xmlns:a16="http://schemas.microsoft.com/office/drawing/2014/main" id="{3B09B9F3-63AB-9481-D2A7-94932015CD24}"/>
                  </a:ext>
                </a:extLst>
              </p:cNvPr>
              <p:cNvSpPr>
                <a:spLocks noGrp="1" noRot="1" noChangeAspect="1" noMove="1" noResize="1" noEditPoints="1" noAdjustHandles="1" noChangeArrowheads="1" noChangeShapeType="1" noTextEdit="1"/>
              </p:cNvSpPr>
              <p:nvPr>
                <p:ph idx="1"/>
              </p:nvPr>
            </p:nvSpPr>
            <p:spPr>
              <a:xfrm>
                <a:off x="380130" y="1393371"/>
                <a:ext cx="8595360" cy="5240893"/>
              </a:xfrm>
              <a:blipFill>
                <a:blip r:embed="rId2"/>
                <a:stretch>
                  <a:fillRect l="-284" t="-931" r="-213"/>
                </a:stretch>
              </a:blipFill>
            </p:spPr>
            <p:txBody>
              <a:bodyPr/>
              <a:lstStyle/>
              <a:p>
                <a:r>
                  <a:rPr lang="en-US">
                    <a:noFill/>
                  </a:rPr>
                  <a:t> </a:t>
                </a:r>
              </a:p>
            </p:txBody>
          </p:sp>
        </mc:Fallback>
      </mc:AlternateContent>
    </p:spTree>
    <p:extLst>
      <p:ext uri="{BB962C8B-B14F-4D97-AF65-F5344CB8AC3E}">
        <p14:creationId xmlns:p14="http://schemas.microsoft.com/office/powerpoint/2010/main" val="81309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r>
              <a:rPr lang="en-US" dirty="0">
                <a:solidFill>
                  <a:srgbClr val="7030A0"/>
                </a:solidFill>
              </a:rPr>
              <a:t>Tan simulation waveform</a:t>
            </a:r>
          </a:p>
        </p:txBody>
      </p:sp>
      <p:pic>
        <p:nvPicPr>
          <p:cNvPr id="5" name="Content Placeholder 4" descr="A screen shot of a graph&#10;&#10;Description automatically generated">
            <a:extLst>
              <a:ext uri="{FF2B5EF4-FFF2-40B4-BE49-F238E27FC236}">
                <a16:creationId xmlns:a16="http://schemas.microsoft.com/office/drawing/2014/main" id="{39DD60D7-CC36-AA99-7042-DFCC03750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752" y="4362856"/>
            <a:ext cx="9252778" cy="1996450"/>
          </a:xfrm>
        </p:spPr>
      </p:pic>
      <p:pic>
        <p:nvPicPr>
          <p:cNvPr id="8" name="Picture 7">
            <a:extLst>
              <a:ext uri="{FF2B5EF4-FFF2-40B4-BE49-F238E27FC236}">
                <a16:creationId xmlns:a16="http://schemas.microsoft.com/office/drawing/2014/main" id="{CADDD07E-2E6D-5924-BFFD-6DFA385F9A58}"/>
              </a:ext>
            </a:extLst>
          </p:cNvPr>
          <p:cNvPicPr>
            <a:picLocks noChangeAspect="1"/>
          </p:cNvPicPr>
          <p:nvPr/>
        </p:nvPicPr>
        <p:blipFill rotWithShape="1">
          <a:blip r:embed="rId3"/>
          <a:srcRect t="10905"/>
          <a:stretch/>
        </p:blipFill>
        <p:spPr>
          <a:xfrm>
            <a:off x="3269589" y="1560191"/>
            <a:ext cx="3958348" cy="2235876"/>
          </a:xfrm>
          <a:prstGeom prst="rect">
            <a:avLst/>
          </a:prstGeom>
        </p:spPr>
      </p:pic>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3796067"/>
            <a:ext cx="3122776" cy="369332"/>
          </a:xfrm>
          <a:prstGeom prst="rect">
            <a:avLst/>
          </a:prstGeom>
          <a:noFill/>
        </p:spPr>
        <p:txBody>
          <a:bodyPr wrap="square" rtlCol="0">
            <a:spAutoFit/>
          </a:bodyPr>
          <a:lstStyle/>
          <a:p>
            <a:r>
              <a:rPr lang="en-US" dirty="0"/>
              <a:t>Simulation Result:</a:t>
            </a:r>
          </a:p>
        </p:txBody>
      </p:sp>
    </p:spTree>
    <p:extLst>
      <p:ext uri="{BB962C8B-B14F-4D97-AF65-F5344CB8AC3E}">
        <p14:creationId xmlns:p14="http://schemas.microsoft.com/office/powerpoint/2010/main" val="405546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308F-3562-97BB-D6E7-1416BD670D61}"/>
              </a:ext>
            </a:extLst>
          </p:cNvPr>
          <p:cNvSpPr>
            <a:spLocks noGrp="1"/>
          </p:cNvSpPr>
          <p:nvPr>
            <p:ph type="title"/>
          </p:nvPr>
        </p:nvSpPr>
        <p:spPr/>
        <p:txBody>
          <a:bodyPr/>
          <a:lstStyle/>
          <a:p>
            <a:r>
              <a:rPr lang="en-US" dirty="0">
                <a:solidFill>
                  <a:srgbClr val="7030A0"/>
                </a:solidFill>
              </a:rPr>
              <a:t>Tan function on oscilloscope </a:t>
            </a:r>
          </a:p>
        </p:txBody>
      </p:sp>
      <p:pic>
        <p:nvPicPr>
          <p:cNvPr id="9" name="Content Placeholder 8" descr="A blue line on a black background&#10;&#10;Description automatically generated">
            <a:extLst>
              <a:ext uri="{FF2B5EF4-FFF2-40B4-BE49-F238E27FC236}">
                <a16:creationId xmlns:a16="http://schemas.microsoft.com/office/drawing/2014/main" id="{C61DB086-7F61-0554-34F6-EE489B5C5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361" y="2553093"/>
            <a:ext cx="9897878" cy="2059099"/>
          </a:xfrm>
        </p:spPr>
      </p:pic>
    </p:spTree>
    <p:extLst>
      <p:ext uri="{BB962C8B-B14F-4D97-AF65-F5344CB8AC3E}">
        <p14:creationId xmlns:p14="http://schemas.microsoft.com/office/powerpoint/2010/main" val="89349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solidFill>
                  <a:srgbClr val="7030A0"/>
                </a:solidFill>
              </a:rPr>
              <a:t>Timing results: Tan function </a:t>
            </a:r>
          </a:p>
        </p:txBody>
      </p:sp>
      <p:pic>
        <p:nvPicPr>
          <p:cNvPr id="5" name="Content Placeholder 4" descr="A screenshot of a computer&#10;&#10;Description automatically generated">
            <a:extLst>
              <a:ext uri="{FF2B5EF4-FFF2-40B4-BE49-F238E27FC236}">
                <a16:creationId xmlns:a16="http://schemas.microsoft.com/office/drawing/2014/main" id="{4F8904F3-4C08-0D57-F83E-081BE74637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952" y="1810551"/>
            <a:ext cx="9957645" cy="2051330"/>
          </a:xfrm>
        </p:spPr>
      </p:pic>
      <p:sp>
        <p:nvSpPr>
          <p:cNvPr id="6" name="TextBox 5">
            <a:extLst>
              <a:ext uri="{FF2B5EF4-FFF2-40B4-BE49-F238E27FC236}">
                <a16:creationId xmlns:a16="http://schemas.microsoft.com/office/drawing/2014/main" id="{E48145B3-CAC4-8137-76B9-322EFE7C7A88}"/>
              </a:ext>
            </a:extLst>
          </p:cNvPr>
          <p:cNvSpPr txBox="1"/>
          <p:nvPr/>
        </p:nvSpPr>
        <p:spPr>
          <a:xfrm>
            <a:off x="963038" y="4786009"/>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Similar to sin and cos implementation, the 10ns clock is used to generate the slower clock signal clk2 for sending the values to the DAC at a slower frequency.</a:t>
            </a:r>
          </a:p>
        </p:txBody>
      </p:sp>
    </p:spTree>
    <p:extLst>
      <p:ext uri="{BB962C8B-B14F-4D97-AF65-F5344CB8AC3E}">
        <p14:creationId xmlns:p14="http://schemas.microsoft.com/office/powerpoint/2010/main" val="225685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5AA2D44-55DA-6BB2-6B72-D86EF88D1B51}"/>
                  </a:ext>
                </a:extLst>
              </p:cNvPr>
              <p:cNvSpPr>
                <a:spLocks noGrp="1"/>
              </p:cNvSpPr>
              <p:nvPr>
                <p:ph type="title"/>
              </p:nvPr>
            </p:nvSpPr>
            <p:spPr>
              <a:xfrm>
                <a:off x="1261872" y="115461"/>
                <a:ext cx="9692640" cy="875258"/>
              </a:xfrm>
            </p:spPr>
            <p:txBody>
              <a:bodyPr/>
              <a:lstStyle/>
              <a:p>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𝑛h</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function</a:t>
                </a:r>
              </a:p>
            </p:txBody>
          </p:sp>
        </mc:Choice>
        <mc:Fallback>
          <p:sp>
            <p:nvSpPr>
              <p:cNvPr id="2" name="Title 1">
                <a:extLst>
                  <a:ext uri="{FF2B5EF4-FFF2-40B4-BE49-F238E27FC236}">
                    <a16:creationId xmlns:a16="http://schemas.microsoft.com/office/drawing/2014/main" id="{45AA2D44-55DA-6BB2-6B72-D86EF88D1B51}"/>
                  </a:ext>
                </a:extLst>
              </p:cNvPr>
              <p:cNvSpPr>
                <a:spLocks noGrp="1" noRot="1" noChangeAspect="1" noMove="1" noResize="1" noEditPoints="1" noAdjustHandles="1" noChangeArrowheads="1" noChangeShapeType="1" noTextEdit="1"/>
              </p:cNvSpPr>
              <p:nvPr>
                <p:ph type="title"/>
              </p:nvPr>
            </p:nvSpPr>
            <p:spPr>
              <a:xfrm>
                <a:off x="1261872" y="115461"/>
                <a:ext cx="9692640" cy="875258"/>
              </a:xfrm>
              <a:blipFill>
                <a:blip r:embed="rId2"/>
                <a:stretch>
                  <a:fillRect t="-1389" b="-3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B1C82C0-15D2-BE06-60F1-7E91F87DB7EE}"/>
                  </a:ext>
                </a:extLst>
              </p:cNvPr>
              <p:cNvSpPr>
                <a:spLocks noGrp="1"/>
              </p:cNvSpPr>
              <p:nvPr>
                <p:ph idx="1"/>
              </p:nvPr>
            </p:nvSpPr>
            <p:spPr>
              <a:xfrm>
                <a:off x="1261872" y="1654120"/>
                <a:ext cx="8595360" cy="4805464"/>
              </a:xfrm>
            </p:spPr>
            <p:txBody>
              <a:bodyPr>
                <a:noAutofit/>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is evaluated using hyperbolic rotation in vectoring mode in Cordic algorithm.</a:t>
                </a:r>
              </a:p>
              <a:p>
                <a:r>
                  <a:rPr lang="en-US" dirty="0"/>
                  <a:t>Initially x set to 1. </a:t>
                </a:r>
              </a:p>
              <a:p>
                <a:r>
                  <a:rPr lang="en-US" dirty="0"/>
                  <a:t>After 10-12 iterations the y value converges to 0 and the z value converges to the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tanh</m:t>
                            </m:r>
                          </m:e>
                          <m:sup>
                            <m:r>
                              <a:rPr lang="en-US" b="0" i="1" smtClean="0">
                                <a:latin typeface="Cambria Math" panose="02040503050406030204" pitchFamily="18" charset="0"/>
                              </a:rPr>
                              <m:t>−1</m:t>
                            </m:r>
                          </m:sup>
                        </m:sSup>
                      </m:fName>
                      <m:e>
                        <m:r>
                          <a:rPr lang="en-US" b="0" i="1" smtClean="0">
                            <a:latin typeface="Cambria Math" panose="02040503050406030204" pitchFamily="18" charset="0"/>
                          </a:rPr>
                          <m:t>𝑦</m:t>
                        </m:r>
                      </m:e>
                    </m:func>
                  </m:oMath>
                </a14:m>
                <a:r>
                  <a:rPr lang="en-US" dirty="0"/>
                  <a:t>.</a:t>
                </a:r>
              </a:p>
              <a:p>
                <a:endParaRPr lang="en-US" dirty="0"/>
              </a:p>
              <a:p>
                <a:endParaRPr lang="en-US" dirty="0"/>
              </a:p>
              <a:p>
                <a:endParaRPr lang="en-US" dirty="0"/>
              </a:p>
              <a:p>
                <a:r>
                  <a:rPr lang="en-US" dirty="0"/>
                  <a:t>Input format(simulation) : 4 bits for integer part and 16 bits for fractional part</a:t>
                </a:r>
              </a:p>
              <a:p>
                <a:r>
                  <a:rPr lang="en-US" dirty="0"/>
                  <a:t>Result format(simulation) : 6 bits for integer part and 14 bits for fractional part</a:t>
                </a:r>
              </a:p>
              <a:p>
                <a:endParaRPr lang="en-US" dirty="0"/>
              </a:p>
            </p:txBody>
          </p:sp>
        </mc:Choice>
        <mc:Fallback xmlns="">
          <p:sp>
            <p:nvSpPr>
              <p:cNvPr id="4" name="Content Placeholder 2">
                <a:extLst>
                  <a:ext uri="{FF2B5EF4-FFF2-40B4-BE49-F238E27FC236}">
                    <a16:creationId xmlns:a16="http://schemas.microsoft.com/office/drawing/2014/main" id="{6B1C82C0-15D2-BE06-60F1-7E91F87DB7EE}"/>
                  </a:ext>
                </a:extLst>
              </p:cNvPr>
              <p:cNvSpPr>
                <a:spLocks noGrp="1" noRot="1" noChangeAspect="1" noMove="1" noResize="1" noEditPoints="1" noAdjustHandles="1" noChangeArrowheads="1" noChangeShapeType="1" noTextEdit="1"/>
              </p:cNvSpPr>
              <p:nvPr>
                <p:ph idx="1"/>
              </p:nvPr>
            </p:nvSpPr>
            <p:spPr>
              <a:xfrm>
                <a:off x="1261872" y="1654120"/>
                <a:ext cx="8595360" cy="4805464"/>
              </a:xfrm>
              <a:blipFill>
                <a:blip r:embed="rId3"/>
                <a:stretch>
                  <a:fillRect l="-142" t="-1014" r="-1135"/>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C530FBDB-91B8-62A8-6B54-26A3F6C1F202}"/>
              </a:ext>
            </a:extLst>
          </p:cNvPr>
          <p:cNvGrpSpPr/>
          <p:nvPr/>
        </p:nvGrpSpPr>
        <p:grpSpPr>
          <a:xfrm>
            <a:off x="3852154" y="3510662"/>
            <a:ext cx="3376419" cy="1285075"/>
            <a:chOff x="1021404" y="4273610"/>
            <a:chExt cx="4426085" cy="1997243"/>
          </a:xfrm>
        </p:grpSpPr>
        <p:sp>
          <p:nvSpPr>
            <p:cNvPr id="6" name="Rectangle 5">
              <a:extLst>
                <a:ext uri="{FF2B5EF4-FFF2-40B4-BE49-F238E27FC236}">
                  <a16:creationId xmlns:a16="http://schemas.microsoft.com/office/drawing/2014/main" id="{DA63F9BF-FEFE-EA64-E1E0-0203C9B78E41}"/>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57572C3F-1B84-6AD3-6C7A-8AFE9947AB1D}"/>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8" name="Straight Arrow Connector 7">
              <a:extLst>
                <a:ext uri="{FF2B5EF4-FFF2-40B4-BE49-F238E27FC236}">
                  <a16:creationId xmlns:a16="http://schemas.microsoft.com/office/drawing/2014/main" id="{958B7FB4-ABB1-8B07-776F-8B949D55E66E}"/>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AD88DD-69FA-B08B-3272-436F17D7DC0D}"/>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988E75-2ECA-58B2-BB6F-D80D56011FDE}"/>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8D8E18-72D5-6897-56B4-3A64444CF079}"/>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B6DDB20-8C2A-D6E6-3250-C1E92AA42371}"/>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5D50B95-964F-EDD5-0553-39375EA2E1C3}"/>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3FB2C446-53A9-3400-2DAA-A8D9916A706C}"/>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6" name="TextBox 15">
              <a:extLst>
                <a:ext uri="{FF2B5EF4-FFF2-40B4-BE49-F238E27FC236}">
                  <a16:creationId xmlns:a16="http://schemas.microsoft.com/office/drawing/2014/main" id="{E5F0E962-8921-79F9-6B8C-A89D2DE20FC7}"/>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18" name="TextBox 17">
              <a:extLst>
                <a:ext uri="{FF2B5EF4-FFF2-40B4-BE49-F238E27FC236}">
                  <a16:creationId xmlns:a16="http://schemas.microsoft.com/office/drawing/2014/main" id="{FAF728F0-8855-1A39-9477-14852F151305}"/>
                </a:ext>
              </a:extLst>
            </p:cNvPr>
            <p:cNvSpPr txBox="1"/>
            <p:nvPr/>
          </p:nvSpPr>
          <p:spPr>
            <a:xfrm>
              <a:off x="4307245" y="4937825"/>
              <a:ext cx="389106" cy="369332"/>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AEB79EF-6C36-6F42-B41C-673429EEDDF8}"/>
                    </a:ext>
                  </a:extLst>
                </p:cNvPr>
                <p:cNvSpPr txBox="1"/>
                <p:nvPr/>
              </p:nvSpPr>
              <p:spPr>
                <a:xfrm>
                  <a:off x="4338536" y="5651061"/>
                  <a:ext cx="1108953" cy="566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r>
                                  <a:rPr lang="en-US" b="0" i="1" smtClean="0">
                                    <a:latin typeface="Cambria Math" panose="02040503050406030204" pitchFamily="18" charset="0"/>
                                  </a:rPr>
                                  <m:t>h</m:t>
                                </m:r>
                              </m:e>
                              <m:sup>
                                <m:r>
                                  <a:rPr lang="en-US" b="0" i="1" smtClean="0">
                                    <a:latin typeface="Cambria Math" panose="02040503050406030204" pitchFamily="18" charset="0"/>
                                  </a:rPr>
                                  <m:t>−1</m:t>
                                </m:r>
                              </m:sup>
                            </m:sSup>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xmlns="">
            <p:sp>
              <p:nvSpPr>
                <p:cNvPr id="19" name="TextBox 18">
                  <a:extLst>
                    <a:ext uri="{FF2B5EF4-FFF2-40B4-BE49-F238E27FC236}">
                      <a16:creationId xmlns:a16="http://schemas.microsoft.com/office/drawing/2014/main" id="{AAEB79EF-6C36-6F42-B41C-673429EEDDF8}"/>
                    </a:ext>
                  </a:extLst>
                </p:cNvPr>
                <p:cNvSpPr txBox="1">
                  <a:spLocks noRot="1" noChangeAspect="1" noMove="1" noResize="1" noEditPoints="1" noAdjustHandles="1" noChangeArrowheads="1" noChangeShapeType="1" noTextEdit="1"/>
                </p:cNvSpPr>
                <p:nvPr/>
              </p:nvSpPr>
              <p:spPr>
                <a:xfrm>
                  <a:off x="4338536" y="5651061"/>
                  <a:ext cx="1108953" cy="566630"/>
                </a:xfrm>
                <a:prstGeom prst="rect">
                  <a:avLst/>
                </a:prstGeom>
                <a:blipFill>
                  <a:blip r:embed="rId4"/>
                  <a:stretch>
                    <a:fillRect r="-27338" b="-4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260439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D7A94A3-7A6B-2751-39DA-5D5BED538436}"/>
                  </a:ext>
                </a:extLst>
              </p:cNvPr>
              <p:cNvSpPr>
                <a:spLocks noGrp="1"/>
              </p:cNvSpPr>
              <p:nvPr>
                <p:ph type="title"/>
              </p:nvPr>
            </p:nvSpPr>
            <p:spPr/>
            <p:txBody>
              <a:bodyPr>
                <a:normAutofit/>
              </a:bodyPr>
              <a:lstStyle/>
              <a:p>
                <a:r>
                  <a:rPr lang="en-US" dirty="0">
                    <a:solidFill>
                      <a:srgbClr val="7030A0"/>
                    </a:solidFill>
                  </a:rPr>
                  <a:t>Limitations of </a:t>
                </a:r>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𝑛h</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implementation </a:t>
                </a:r>
              </a:p>
            </p:txBody>
          </p:sp>
        </mc:Choice>
        <mc:Fallback>
          <p:sp>
            <p:nvSpPr>
              <p:cNvPr id="2" name="Title 1">
                <a:extLst>
                  <a:ext uri="{FF2B5EF4-FFF2-40B4-BE49-F238E27FC236}">
                    <a16:creationId xmlns:a16="http://schemas.microsoft.com/office/drawing/2014/main" id="{8D7A94A3-7A6B-2751-39DA-5D5BED538436}"/>
                  </a:ext>
                </a:extLst>
              </p:cNvPr>
              <p:cNvSpPr>
                <a:spLocks noGrp="1" noRot="1" noChangeAspect="1" noMove="1" noResize="1" noEditPoints="1" noAdjustHandles="1" noChangeArrowheads="1" noChangeShapeType="1" noTextEdit="1"/>
              </p:cNvSpPr>
              <p:nvPr>
                <p:ph type="title"/>
              </p:nvPr>
            </p:nvSpPr>
            <p:spPr>
              <a:blipFill>
                <a:blip r:embed="rId2"/>
                <a:stretch>
                  <a:fillRect l="-2516" t="-12442" b="-221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34C85E-F6D3-2417-8A66-7A48C906201A}"/>
                  </a:ext>
                </a:extLst>
              </p:cNvPr>
              <p:cNvSpPr>
                <a:spLocks noGrp="1"/>
              </p:cNvSpPr>
              <p:nvPr>
                <p:ph idx="1"/>
              </p:nvPr>
            </p:nvSpPr>
            <p:spPr>
              <a:xfrm>
                <a:off x="1261872" y="2003898"/>
                <a:ext cx="8595360" cy="4351337"/>
              </a:xfrm>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asymptotically reaches </a:t>
                </a:r>
                <a14:m>
                  <m:oMath xmlns:m="http://schemas.openxmlformats.org/officeDocument/2006/math">
                    <m:r>
                      <a:rPr lang="en-US" b="0" i="1" smtClean="0">
                        <a:latin typeface="Cambria Math" panose="02040503050406030204" pitchFamily="18" charset="0"/>
                      </a:rPr>
                      <m:t>±</m:t>
                    </m:r>
                  </m:oMath>
                </a14:m>
                <a:r>
                  <a:rPr lang="en-US" dirty="0"/>
                  <a:t> infinity when y </a:t>
                </a:r>
                <a14:m>
                  <m:oMath xmlns:m="http://schemas.openxmlformats.org/officeDocument/2006/math">
                    <m:r>
                      <a:rPr lang="en-US" b="0" i="1" smtClean="0">
                        <a:latin typeface="Cambria Math" panose="02040503050406030204" pitchFamily="18" charset="0"/>
                      </a:rPr>
                      <m:t>→±1 .</m:t>
                    </m:r>
                  </m:oMath>
                </a14:m>
                <a:endParaRPr lang="en-US" dirty="0"/>
              </a:p>
              <a:p>
                <a:r>
                  <a:rPr lang="en-US" dirty="0"/>
                  <a:t>In the implementation we have considered the inputs 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[−0.95, 0.95]</m:t>
                    </m:r>
                  </m:oMath>
                </a14:m>
                <a:r>
                  <a:rPr lang="en-US" dirty="0"/>
                  <a:t>.</a:t>
                </a:r>
              </a:p>
              <a:p>
                <a:r>
                  <a:rPr lang="en-US" dirty="0"/>
                  <a:t>Beyond this range, as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r>
                  <a:rPr lang="en-US" dirty="0"/>
                  <a:t> grows towards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Hence it is difficult to capture the result accurately due to fixed point representation and fixed number of iterations(10-12) in Cordic algorithm.</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9634C85E-F6D3-2417-8A66-7A48C906201A}"/>
                  </a:ext>
                </a:extLst>
              </p:cNvPr>
              <p:cNvSpPr>
                <a:spLocks noGrp="1" noRot="1" noChangeAspect="1" noMove="1" noResize="1" noEditPoints="1" noAdjustHandles="1" noChangeArrowheads="1" noChangeShapeType="1" noTextEdit="1"/>
              </p:cNvSpPr>
              <p:nvPr>
                <p:ph idx="1"/>
              </p:nvPr>
            </p:nvSpPr>
            <p:spPr>
              <a:xfrm>
                <a:off x="1261872" y="2003898"/>
                <a:ext cx="8595360" cy="4351337"/>
              </a:xfrm>
              <a:blipFill>
                <a:blip r:embed="rId3"/>
                <a:stretch>
                  <a:fillRect l="-142" t="-1261"/>
                </a:stretch>
              </a:blipFill>
            </p:spPr>
            <p:txBody>
              <a:bodyPr/>
              <a:lstStyle/>
              <a:p>
                <a:r>
                  <a:rPr lang="en-US">
                    <a:noFill/>
                  </a:rPr>
                  <a:t> </a:t>
                </a:r>
              </a:p>
            </p:txBody>
          </p:sp>
        </mc:Fallback>
      </mc:AlternateContent>
    </p:spTree>
    <p:extLst>
      <p:ext uri="{BB962C8B-B14F-4D97-AF65-F5344CB8AC3E}">
        <p14:creationId xmlns:p14="http://schemas.microsoft.com/office/powerpoint/2010/main" val="3076387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𝑛h</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simulation waveform</a:t>
                </a:r>
              </a:p>
            </p:txBody>
          </p:sp>
        </mc:Choice>
        <mc:Fallback>
          <p:sp>
            <p:nvSpPr>
              <p:cNvPr id="2" name="Title 1">
                <a:extLst>
                  <a:ext uri="{FF2B5EF4-FFF2-40B4-BE49-F238E27FC236}">
                    <a16:creationId xmlns:a16="http://schemas.microsoft.com/office/drawing/2014/main" id="{14C7C36D-E760-3784-4E95-76B41644FEF5}"/>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4110777"/>
            <a:ext cx="3122776" cy="369332"/>
          </a:xfrm>
          <a:prstGeom prst="rect">
            <a:avLst/>
          </a:prstGeom>
          <a:noFill/>
        </p:spPr>
        <p:txBody>
          <a:bodyPr wrap="square" rtlCol="0">
            <a:spAutoFit/>
          </a:bodyPr>
          <a:lstStyle/>
          <a:p>
            <a:r>
              <a:rPr lang="en-US" dirty="0"/>
              <a:t>Simulation Result:</a:t>
            </a:r>
          </a:p>
        </p:txBody>
      </p:sp>
      <p:grpSp>
        <p:nvGrpSpPr>
          <p:cNvPr id="19" name="Group 18">
            <a:extLst>
              <a:ext uri="{FF2B5EF4-FFF2-40B4-BE49-F238E27FC236}">
                <a16:creationId xmlns:a16="http://schemas.microsoft.com/office/drawing/2014/main" id="{3D489933-8E7C-CB38-2308-D0573DAFA49D}"/>
              </a:ext>
            </a:extLst>
          </p:cNvPr>
          <p:cNvGrpSpPr/>
          <p:nvPr/>
        </p:nvGrpSpPr>
        <p:grpSpPr>
          <a:xfrm>
            <a:off x="3054288" y="1980668"/>
            <a:ext cx="6786214" cy="2314775"/>
            <a:chOff x="797556" y="2649247"/>
            <a:chExt cx="5486512" cy="3101003"/>
          </a:xfrm>
        </p:grpSpPr>
        <p:pic>
          <p:nvPicPr>
            <p:cNvPr id="4" name="Picture 3">
              <a:extLst>
                <a:ext uri="{FF2B5EF4-FFF2-40B4-BE49-F238E27FC236}">
                  <a16:creationId xmlns:a16="http://schemas.microsoft.com/office/drawing/2014/main" id="{9632B70E-8466-E59A-AC7B-DD0698343A4A}"/>
                </a:ext>
              </a:extLst>
            </p:cNvPr>
            <p:cNvPicPr>
              <a:picLocks noChangeAspect="1"/>
            </p:cNvPicPr>
            <p:nvPr/>
          </p:nvPicPr>
          <p:blipFill>
            <a:blip r:embed="rId3"/>
            <a:stretch>
              <a:fillRect/>
            </a:stretch>
          </p:blipFill>
          <p:spPr>
            <a:xfrm>
              <a:off x="797556" y="2649247"/>
              <a:ext cx="4696746" cy="3101003"/>
            </a:xfrm>
            <a:prstGeom prst="rect">
              <a:avLst/>
            </a:prstGeom>
          </p:spPr>
        </p:pic>
        <p:pic>
          <p:nvPicPr>
            <p:cNvPr id="6" name="Picture 5">
              <a:extLst>
                <a:ext uri="{FF2B5EF4-FFF2-40B4-BE49-F238E27FC236}">
                  <a16:creationId xmlns:a16="http://schemas.microsoft.com/office/drawing/2014/main" id="{9B5E5C73-7B81-F979-DEFF-8C7AFF85137A}"/>
                </a:ext>
              </a:extLst>
            </p:cNvPr>
            <p:cNvPicPr>
              <a:picLocks noChangeAspect="1"/>
            </p:cNvPicPr>
            <p:nvPr/>
          </p:nvPicPr>
          <p:blipFill>
            <a:blip r:embed="rId4"/>
            <a:stretch>
              <a:fillRect/>
            </a:stretch>
          </p:blipFill>
          <p:spPr>
            <a:xfrm>
              <a:off x="4085991" y="3104056"/>
              <a:ext cx="2198077" cy="2068778"/>
            </a:xfrm>
            <a:prstGeom prst="rect">
              <a:avLst/>
            </a:prstGeom>
            <a:ln>
              <a:solidFill>
                <a:schemeClr val="tx1"/>
              </a:solidFill>
            </a:ln>
          </p:spPr>
        </p:pic>
        <p:sp>
          <p:nvSpPr>
            <p:cNvPr id="8" name="Rectangle 7">
              <a:extLst>
                <a:ext uri="{FF2B5EF4-FFF2-40B4-BE49-F238E27FC236}">
                  <a16:creationId xmlns:a16="http://schemas.microsoft.com/office/drawing/2014/main" id="{03E51FDC-2AAF-B822-AAC3-A8010444D810}"/>
                </a:ext>
              </a:extLst>
            </p:cNvPr>
            <p:cNvSpPr/>
            <p:nvPr/>
          </p:nvSpPr>
          <p:spPr>
            <a:xfrm>
              <a:off x="2801566" y="3881336"/>
              <a:ext cx="671208" cy="6712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250C7D0-5C7C-3694-FB4C-FB11B3C8FA9E}"/>
                </a:ext>
              </a:extLst>
            </p:cNvPr>
            <p:cNvCxnSpPr/>
            <p:nvPr/>
          </p:nvCxnSpPr>
          <p:spPr>
            <a:xfrm flipV="1">
              <a:off x="3472774" y="3104056"/>
              <a:ext cx="613217" cy="77728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D8D217E-ED76-975C-B03F-094530A7A95A}"/>
                </a:ext>
              </a:extLst>
            </p:cNvPr>
            <p:cNvCxnSpPr/>
            <p:nvPr/>
          </p:nvCxnSpPr>
          <p:spPr>
            <a:xfrm>
              <a:off x="3472774" y="4552545"/>
              <a:ext cx="613217" cy="620289"/>
            </a:xfrm>
            <a:prstGeom prst="line">
              <a:avLst/>
            </a:prstGeom>
          </p:spPr>
          <p:style>
            <a:lnRef idx="1">
              <a:schemeClr val="dk1"/>
            </a:lnRef>
            <a:fillRef idx="0">
              <a:schemeClr val="dk1"/>
            </a:fillRef>
            <a:effectRef idx="0">
              <a:schemeClr val="dk1"/>
            </a:effectRef>
            <a:fontRef idx="minor">
              <a:schemeClr val="tx1"/>
            </a:fontRef>
          </p:style>
        </p:cxnSp>
      </p:grpSp>
      <p:pic>
        <p:nvPicPr>
          <p:cNvPr id="21" name="Picture 20" descr="A green line on a black background&#10;&#10;Description automatically generated">
            <a:extLst>
              <a:ext uri="{FF2B5EF4-FFF2-40B4-BE49-F238E27FC236}">
                <a16:creationId xmlns:a16="http://schemas.microsoft.com/office/drawing/2014/main" id="{570F5C58-1670-DAF0-6032-9B73B2438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7067" y="4584789"/>
            <a:ext cx="7445388" cy="1994740"/>
          </a:xfrm>
          <a:prstGeom prst="rect">
            <a:avLst/>
          </a:prstGeom>
        </p:spPr>
      </p:pic>
    </p:spTree>
    <p:extLst>
      <p:ext uri="{BB962C8B-B14F-4D97-AF65-F5344CB8AC3E}">
        <p14:creationId xmlns:p14="http://schemas.microsoft.com/office/powerpoint/2010/main" val="2983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solidFill>
                      <a:srgbClr val="7030A0"/>
                    </a:solidFill>
                  </a:rPr>
                  <a:t>Timing results: </a:t>
                </a:r>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𝑛h</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function </a:t>
                </a:r>
              </a:p>
            </p:txBody>
          </p:sp>
        </mc:Choice>
        <mc:Fallback>
          <p:sp>
            <p:nvSpPr>
              <p:cNvPr id="2" name="Title 1">
                <a:extLst>
                  <a:ext uri="{FF2B5EF4-FFF2-40B4-BE49-F238E27FC236}">
                    <a16:creationId xmlns:a16="http://schemas.microsoft.com/office/drawing/2014/main" id="{BF360D97-CB5C-F68B-062F-7009B2E5EF2C}"/>
                  </a:ext>
                </a:extLst>
              </p:cNvPr>
              <p:cNvSpPr>
                <a:spLocks noGrp="1" noRot="1" noChangeAspect="1" noMove="1" noResize="1" noEditPoints="1" noAdjustHandles="1" noChangeArrowheads="1" noChangeShapeType="1" noTextEdit="1"/>
              </p:cNvSpPr>
              <p:nvPr>
                <p:ph type="title"/>
              </p:nvPr>
            </p:nvSpPr>
            <p:spPr>
              <a:blipFill>
                <a:blip r:embed="rId2"/>
                <a:stretch>
                  <a:fillRect l="-2516" b="-22120"/>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E48145B3-CAC4-8137-76B9-322EFE7C7A88}"/>
              </a:ext>
            </a:extLst>
          </p:cNvPr>
          <p:cNvSpPr txBox="1"/>
          <p:nvPr/>
        </p:nvSpPr>
        <p:spPr>
          <a:xfrm>
            <a:off x="992221" y="4776282"/>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1.17ns) </a:t>
            </a:r>
          </a:p>
          <a:p>
            <a:pPr lvl="8"/>
            <a:r>
              <a:rPr lang="en-US" sz="2400" dirty="0"/>
              <a:t>	    = 34.68 MHz</a:t>
            </a:r>
          </a:p>
        </p:txBody>
      </p:sp>
      <p:pic>
        <p:nvPicPr>
          <p:cNvPr id="4" name="Picture 3" descr="A screenshot of a computer&#10;&#10;Description automatically generated">
            <a:extLst>
              <a:ext uri="{FF2B5EF4-FFF2-40B4-BE49-F238E27FC236}">
                <a16:creationId xmlns:a16="http://schemas.microsoft.com/office/drawing/2014/main" id="{5B5958D4-8E27-AA3B-D646-5D0643E68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374" y="2081718"/>
            <a:ext cx="8160169" cy="2025754"/>
          </a:xfrm>
          <a:prstGeom prst="rect">
            <a:avLst/>
          </a:prstGeom>
        </p:spPr>
      </p:pic>
    </p:spTree>
    <p:extLst>
      <p:ext uri="{BB962C8B-B14F-4D97-AF65-F5344CB8AC3E}">
        <p14:creationId xmlns:p14="http://schemas.microsoft.com/office/powerpoint/2010/main" val="4983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EF7DB5F-CF7C-2152-6E72-D6564F2BF8DC}"/>
                  </a:ext>
                </a:extLst>
              </p:cNvPr>
              <p:cNvSpPr>
                <a:spLocks noGrp="1"/>
              </p:cNvSpPr>
              <p:nvPr>
                <p:ph type="title"/>
              </p:nvPr>
            </p:nvSpPr>
            <p:spPr/>
            <p:txBody>
              <a:bodyPr/>
              <a:lstStyle/>
              <a:p>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function</a:t>
                </a:r>
              </a:p>
            </p:txBody>
          </p:sp>
        </mc:Choice>
        <mc:Fallback>
          <p:sp>
            <p:nvSpPr>
              <p:cNvPr id="2" name="Title 1">
                <a:extLst>
                  <a:ext uri="{FF2B5EF4-FFF2-40B4-BE49-F238E27FC236}">
                    <a16:creationId xmlns:a16="http://schemas.microsoft.com/office/drawing/2014/main" id="{4EF7DB5F-CF7C-2152-6E72-D6564F2BF8DC}"/>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AA4E78-9AC0-71A0-80F4-89BCF183E7C5}"/>
                  </a:ext>
                </a:extLst>
              </p:cNvPr>
              <p:cNvSpPr>
                <a:spLocks noGrp="1"/>
              </p:cNvSpPr>
              <p:nvPr>
                <p:ph idx="1"/>
              </p:nvPr>
            </p:nvSpPr>
            <p:spPr>
              <a:xfrm>
                <a:off x="1261872" y="1828800"/>
                <a:ext cx="8595360" cy="4805464"/>
              </a:xfrm>
            </p:spPr>
            <p:txBody>
              <a:bodyPr>
                <a:noAutofit/>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is evaluated using circular rotation in vectoring mode in Cordic algorithm.</a:t>
                </a:r>
              </a:p>
              <a:p>
                <a:r>
                  <a:rPr lang="en-US" dirty="0"/>
                  <a:t>Initially x set to 1. </a:t>
                </a:r>
              </a:p>
              <a:p>
                <a:r>
                  <a:rPr lang="en-US" dirty="0"/>
                  <a:t>After 10-12 iterations the y value converges to 0 and the z value converges to the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r>
                          <a:rPr lang="en-US" b="0" i="1" smtClean="0">
                            <a:latin typeface="Cambria Math" panose="02040503050406030204" pitchFamily="18" charset="0"/>
                          </a:rPr>
                          <m:t>𝑦</m:t>
                        </m:r>
                      </m:e>
                    </m:func>
                  </m:oMath>
                </a14:m>
                <a:r>
                  <a:rPr lang="en-US" dirty="0"/>
                  <a:t>.</a:t>
                </a:r>
              </a:p>
              <a:p>
                <a:endParaRPr lang="en-US" dirty="0"/>
              </a:p>
              <a:p>
                <a:endParaRPr lang="en-US" dirty="0"/>
              </a:p>
              <a:p>
                <a:endParaRPr lang="en-US" dirty="0"/>
              </a:p>
              <a:p>
                <a:endParaRPr lang="en-US" dirty="0"/>
              </a:p>
              <a:p>
                <a:pPr marL="0" indent="0">
                  <a:buNone/>
                </a:pPr>
                <a:endParaRPr lang="en-US" dirty="0"/>
              </a:p>
              <a:p>
                <a:r>
                  <a:rPr lang="en-US" dirty="0"/>
                  <a:t>Input format(simulation) : 16 bits for integer part and 4 bits for fractional part</a:t>
                </a:r>
              </a:p>
              <a:p>
                <a:endParaRPr lang="en-US" dirty="0"/>
              </a:p>
            </p:txBody>
          </p:sp>
        </mc:Choice>
        <mc:Fallback xmlns="">
          <p:sp>
            <p:nvSpPr>
              <p:cNvPr id="3" name="Content Placeholder 2">
                <a:extLst>
                  <a:ext uri="{FF2B5EF4-FFF2-40B4-BE49-F238E27FC236}">
                    <a16:creationId xmlns:a16="http://schemas.microsoft.com/office/drawing/2014/main" id="{48AA4E78-9AC0-71A0-80F4-89BCF183E7C5}"/>
                  </a:ext>
                </a:extLst>
              </p:cNvPr>
              <p:cNvSpPr>
                <a:spLocks noGrp="1" noRot="1" noChangeAspect="1" noMove="1" noResize="1" noEditPoints="1" noAdjustHandles="1" noChangeArrowheads="1" noChangeShapeType="1" noTextEdit="1"/>
              </p:cNvSpPr>
              <p:nvPr>
                <p:ph idx="1"/>
              </p:nvPr>
            </p:nvSpPr>
            <p:spPr>
              <a:xfrm>
                <a:off x="1261872" y="1828800"/>
                <a:ext cx="8595360" cy="4805464"/>
              </a:xfrm>
              <a:blipFill>
                <a:blip r:embed="rId3"/>
                <a:stretch>
                  <a:fillRect l="-142" t="-1015" r="-1135" b="-2919"/>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8916B02A-9E5A-C101-DDDC-B19BDDCFB0BE}"/>
              </a:ext>
            </a:extLst>
          </p:cNvPr>
          <p:cNvGrpSpPr/>
          <p:nvPr/>
        </p:nvGrpSpPr>
        <p:grpSpPr>
          <a:xfrm>
            <a:off x="3258766" y="3750080"/>
            <a:ext cx="4426085" cy="1997243"/>
            <a:chOff x="1021404" y="4273610"/>
            <a:chExt cx="4426085" cy="1997243"/>
          </a:xfrm>
        </p:grpSpPr>
        <p:sp>
          <p:nvSpPr>
            <p:cNvPr id="4" name="Rectangle 3">
              <a:extLst>
                <a:ext uri="{FF2B5EF4-FFF2-40B4-BE49-F238E27FC236}">
                  <a16:creationId xmlns:a16="http://schemas.microsoft.com/office/drawing/2014/main" id="{9FBA5568-05BC-2595-D242-43C143A1983D}"/>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5834DAC-FD03-6350-A108-1FF6BEDD2AFE}"/>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7" name="Straight Arrow Connector 6">
              <a:extLst>
                <a:ext uri="{FF2B5EF4-FFF2-40B4-BE49-F238E27FC236}">
                  <a16:creationId xmlns:a16="http://schemas.microsoft.com/office/drawing/2014/main" id="{CE2DADEF-6EDF-B290-B5B7-6E01B710E13F}"/>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5750A7C-0A4F-3DC6-BCB7-F5B15691C086}"/>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EDF1A-823F-2E90-D651-82453F6A2CB6}"/>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879491A-1B84-CBAC-2421-DD85700D5360}"/>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2ECC17F-723E-A5EE-79E9-204705963BE5}"/>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775BD77-3E04-AA8E-62BF-9C1382B10E38}"/>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A12EF718-F23F-1937-9B7A-677A95AD6CCA}"/>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7" name="TextBox 16">
              <a:extLst>
                <a:ext uri="{FF2B5EF4-FFF2-40B4-BE49-F238E27FC236}">
                  <a16:creationId xmlns:a16="http://schemas.microsoft.com/office/drawing/2014/main" id="{4EDEA11B-E2E1-4DDA-0159-787C5DD4E560}"/>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20" name="TextBox 19">
              <a:extLst>
                <a:ext uri="{FF2B5EF4-FFF2-40B4-BE49-F238E27FC236}">
                  <a16:creationId xmlns:a16="http://schemas.microsoft.com/office/drawing/2014/main" id="{76EFDCE6-9603-41D5-1687-56B76FD3F9B1}"/>
                </a:ext>
              </a:extLst>
            </p:cNvPr>
            <p:cNvSpPr txBox="1"/>
            <p:nvPr/>
          </p:nvSpPr>
          <p:spPr>
            <a:xfrm>
              <a:off x="4338537" y="5060718"/>
              <a:ext cx="389106" cy="369332"/>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8456DBA-74E9-21B0-F374-0EDDCD759B18}"/>
                    </a:ext>
                  </a:extLst>
                </p:cNvPr>
                <p:cNvSpPr txBox="1"/>
                <p:nvPr/>
              </p:nvSpPr>
              <p:spPr>
                <a:xfrm>
                  <a:off x="4338536" y="5651061"/>
                  <a:ext cx="1108953" cy="566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xmlns="">
            <p:sp>
              <p:nvSpPr>
                <p:cNvPr id="21" name="TextBox 20">
                  <a:extLst>
                    <a:ext uri="{FF2B5EF4-FFF2-40B4-BE49-F238E27FC236}">
                      <a16:creationId xmlns:a16="http://schemas.microsoft.com/office/drawing/2014/main" id="{48456DBA-74E9-21B0-F374-0EDDCD759B18}"/>
                    </a:ext>
                  </a:extLst>
                </p:cNvPr>
                <p:cNvSpPr txBox="1">
                  <a:spLocks noRot="1" noChangeAspect="1" noMove="1" noResize="1" noEditPoints="1" noAdjustHandles="1" noChangeArrowheads="1" noChangeShapeType="1" noTextEdit="1"/>
                </p:cNvSpPr>
                <p:nvPr/>
              </p:nvSpPr>
              <p:spPr>
                <a:xfrm>
                  <a:off x="4338536" y="5651061"/>
                  <a:ext cx="1108953" cy="566630"/>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7447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CE765-AFED-2883-5E12-8C2A0E398D40}"/>
              </a:ext>
            </a:extLst>
          </p:cNvPr>
          <p:cNvSpPr>
            <a:spLocks noGrp="1"/>
          </p:cNvSpPr>
          <p:nvPr>
            <p:ph idx="1"/>
          </p:nvPr>
        </p:nvSpPr>
        <p:spPr>
          <a:xfrm>
            <a:off x="283029" y="141514"/>
            <a:ext cx="11070771" cy="6035449"/>
          </a:xfrm>
        </p:spPr>
        <p:txBody>
          <a:bodyPr/>
          <a:lstStyle/>
          <a:p>
            <a:r>
              <a:rPr lang="en-IN" sz="2400" dirty="0">
                <a:solidFill>
                  <a:srgbClr val="7030A0"/>
                </a:solidFill>
              </a:rPr>
              <a:t>Aim: </a:t>
            </a:r>
          </a:p>
          <a:p>
            <a:pPr marL="914400" lvl="1" indent="-457200">
              <a:buFont typeface="+mj-lt"/>
              <a:buAutoNum type="arabicPeriod"/>
            </a:pPr>
            <a:r>
              <a:rPr lang="en-IN" sz="2400" dirty="0"/>
              <a:t> To  generate trigonometric functions using CORDIC .</a:t>
            </a:r>
          </a:p>
          <a:p>
            <a:pPr marL="971550" lvl="1" indent="-514350">
              <a:buFont typeface="+mj-lt"/>
              <a:buAutoNum type="arabicPeriod"/>
            </a:pPr>
            <a:r>
              <a:rPr lang="en-IN" sz="2400" dirty="0"/>
              <a:t>Main focus is on hardware friendly implementation to get results with decent accuracy (Trade off between hardware resources and accuracy).</a:t>
            </a:r>
          </a:p>
          <a:p>
            <a:pPr marL="457200" lvl="1" indent="0">
              <a:buNone/>
            </a:pPr>
            <a:endParaRPr lang="en-IN" dirty="0"/>
          </a:p>
          <a:p>
            <a:r>
              <a:rPr lang="en-IN" sz="2400" dirty="0">
                <a:solidFill>
                  <a:srgbClr val="7030A0"/>
                </a:solidFill>
              </a:rPr>
              <a:t>Trigonometric  Functions Implemented Using CORDIC</a:t>
            </a:r>
          </a:p>
          <a:p>
            <a:pPr marL="971550" lvl="1" indent="-514350">
              <a:buFont typeface="+mj-lt"/>
              <a:buAutoNum type="arabicPeriod"/>
            </a:pPr>
            <a:r>
              <a:rPr lang="en-IN" sz="2400" dirty="0"/>
              <a:t>Sin </a:t>
            </a:r>
          </a:p>
          <a:p>
            <a:pPr marL="971550" lvl="1" indent="-514350">
              <a:buFont typeface="+mj-lt"/>
              <a:buAutoNum type="arabicPeriod"/>
            </a:pPr>
            <a:r>
              <a:rPr lang="en-IN" sz="2400" dirty="0"/>
              <a:t>Cos</a:t>
            </a:r>
          </a:p>
          <a:p>
            <a:pPr marL="971550" lvl="1" indent="-514350">
              <a:buFont typeface="+mj-lt"/>
              <a:buAutoNum type="arabicPeriod"/>
            </a:pPr>
            <a:r>
              <a:rPr lang="en-IN" sz="2400" dirty="0"/>
              <a:t>Tan</a:t>
            </a:r>
          </a:p>
          <a:p>
            <a:pPr marL="971550" lvl="1" indent="-514350">
              <a:buFont typeface="+mj-lt"/>
              <a:buAutoNum type="arabicPeriod"/>
            </a:pPr>
            <a:r>
              <a:rPr lang="en-IN" sz="2400" dirty="0"/>
              <a:t>Tan Inverse</a:t>
            </a:r>
          </a:p>
          <a:p>
            <a:pPr marL="971550" lvl="1" indent="-514350">
              <a:buFont typeface="+mj-lt"/>
              <a:buAutoNum type="arabicPeriod"/>
            </a:pPr>
            <a:r>
              <a:rPr lang="en-IN" sz="2400" dirty="0"/>
              <a:t>Tan </a:t>
            </a:r>
            <a:r>
              <a:rPr lang="en-IN" sz="2400" dirty="0" err="1"/>
              <a:t>Hyberbolic</a:t>
            </a:r>
            <a:r>
              <a:rPr lang="en-IN" sz="2400" dirty="0"/>
              <a:t> (Sin Hyperbolic and Cos Hyperbolic are implicitly used here)</a:t>
            </a:r>
          </a:p>
          <a:p>
            <a:pPr marL="971550" lvl="1" indent="-514350">
              <a:buFont typeface="+mj-lt"/>
              <a:buAutoNum type="arabicPeriod"/>
            </a:pPr>
            <a:r>
              <a:rPr lang="en-IN" sz="2400" dirty="0"/>
              <a:t>Tan </a:t>
            </a:r>
            <a:r>
              <a:rPr lang="en-IN" sz="2400" dirty="0" err="1"/>
              <a:t>Hyberbolic</a:t>
            </a:r>
            <a:r>
              <a:rPr lang="en-IN" sz="2400" dirty="0"/>
              <a:t> Inverse</a:t>
            </a:r>
          </a:p>
          <a:p>
            <a:pPr marL="971550" lvl="1" indent="-514350">
              <a:buFont typeface="+mj-lt"/>
              <a:buAutoNum type="arabicPeriod"/>
            </a:pPr>
            <a:endParaRPr lang="en-IN" dirty="0"/>
          </a:p>
        </p:txBody>
      </p:sp>
    </p:spTree>
    <p:extLst>
      <p:ext uri="{BB962C8B-B14F-4D97-AF65-F5344CB8AC3E}">
        <p14:creationId xmlns:p14="http://schemas.microsoft.com/office/powerpoint/2010/main" val="373084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simulation waveform</a:t>
                </a:r>
              </a:p>
            </p:txBody>
          </p:sp>
        </mc:Choice>
        <mc:Fallback>
          <p:sp>
            <p:nvSpPr>
              <p:cNvPr id="2" name="Title 1">
                <a:extLst>
                  <a:ext uri="{FF2B5EF4-FFF2-40B4-BE49-F238E27FC236}">
                    <a16:creationId xmlns:a16="http://schemas.microsoft.com/office/drawing/2014/main" id="{14C7C36D-E760-3784-4E95-76B41644FEF5}"/>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3796067"/>
            <a:ext cx="3122776" cy="369332"/>
          </a:xfrm>
          <a:prstGeom prst="rect">
            <a:avLst/>
          </a:prstGeom>
          <a:noFill/>
        </p:spPr>
        <p:txBody>
          <a:bodyPr wrap="square" rtlCol="0">
            <a:spAutoFit/>
          </a:bodyPr>
          <a:lstStyle/>
          <a:p>
            <a:r>
              <a:rPr lang="en-US" dirty="0"/>
              <a:t>Simulation Result:</a:t>
            </a:r>
          </a:p>
        </p:txBody>
      </p:sp>
      <p:pic>
        <p:nvPicPr>
          <p:cNvPr id="14" name="Picture 13" descr="A line of blue dots&#10;&#10;Description automatically generated">
            <a:extLst>
              <a:ext uri="{FF2B5EF4-FFF2-40B4-BE49-F238E27FC236}">
                <a16:creationId xmlns:a16="http://schemas.microsoft.com/office/drawing/2014/main" id="{D5EA0D1A-A93B-9846-1271-0ECFECDF9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67" y="4492310"/>
            <a:ext cx="9942145" cy="1899660"/>
          </a:xfrm>
          <a:prstGeom prst="rect">
            <a:avLst/>
          </a:prstGeom>
        </p:spPr>
      </p:pic>
      <p:pic>
        <p:nvPicPr>
          <p:cNvPr id="16" name="Picture 15">
            <a:extLst>
              <a:ext uri="{FF2B5EF4-FFF2-40B4-BE49-F238E27FC236}">
                <a16:creationId xmlns:a16="http://schemas.microsoft.com/office/drawing/2014/main" id="{81824CD6-7715-FE73-4649-23E10439A0AE}"/>
              </a:ext>
            </a:extLst>
          </p:cNvPr>
          <p:cNvPicPr>
            <a:picLocks noChangeAspect="1"/>
          </p:cNvPicPr>
          <p:nvPr/>
        </p:nvPicPr>
        <p:blipFill>
          <a:blip r:embed="rId4"/>
          <a:stretch>
            <a:fillRect/>
          </a:stretch>
        </p:blipFill>
        <p:spPr>
          <a:xfrm>
            <a:off x="3253795" y="1908346"/>
            <a:ext cx="4439270" cy="1724266"/>
          </a:xfrm>
          <a:prstGeom prst="rect">
            <a:avLst/>
          </a:prstGeom>
        </p:spPr>
      </p:pic>
    </p:spTree>
    <p:extLst>
      <p:ext uri="{BB962C8B-B14F-4D97-AF65-F5344CB8AC3E}">
        <p14:creationId xmlns:p14="http://schemas.microsoft.com/office/powerpoint/2010/main" val="3930453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solidFill>
                      <a:srgbClr val="7030A0"/>
                    </a:solidFill>
                  </a:rPr>
                  <a:t>Timing results: </a:t>
                </a:r>
                <a14:m>
                  <m:oMath xmlns:m="http://schemas.openxmlformats.org/officeDocument/2006/math">
                    <m:r>
                      <a:rPr lang="en-US" b="0" i="1" smtClean="0">
                        <a:solidFill>
                          <a:srgbClr val="7030A0"/>
                        </a:solidFill>
                        <a:latin typeface="Cambria Math" panose="02040503050406030204" pitchFamily="18" charset="0"/>
                      </a:rPr>
                      <m:t>𝑇𝑎</m:t>
                    </m:r>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𝑛</m:t>
                        </m:r>
                      </m:e>
                      <m:sup>
                        <m:r>
                          <a:rPr lang="en-US" b="0" i="1" smtClean="0">
                            <a:solidFill>
                              <a:srgbClr val="7030A0"/>
                            </a:solidFill>
                            <a:latin typeface="Cambria Math" panose="02040503050406030204" pitchFamily="18" charset="0"/>
                          </a:rPr>
                          <m:t>−1</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𝑦</m:t>
                    </m:r>
                    <m:r>
                      <a:rPr lang="en-US" b="0" i="1" smtClean="0">
                        <a:solidFill>
                          <a:srgbClr val="7030A0"/>
                        </a:solidFill>
                        <a:latin typeface="Cambria Math" panose="02040503050406030204" pitchFamily="18" charset="0"/>
                      </a:rPr>
                      <m:t>)</m:t>
                    </m:r>
                  </m:oMath>
                </a14:m>
                <a:r>
                  <a:rPr lang="en-US" dirty="0">
                    <a:solidFill>
                      <a:srgbClr val="7030A0"/>
                    </a:solidFill>
                  </a:rPr>
                  <a:t> function </a:t>
                </a:r>
              </a:p>
            </p:txBody>
          </p:sp>
        </mc:Choice>
        <mc:Fallback>
          <p:sp>
            <p:nvSpPr>
              <p:cNvPr id="2" name="Title 1">
                <a:extLst>
                  <a:ext uri="{FF2B5EF4-FFF2-40B4-BE49-F238E27FC236}">
                    <a16:creationId xmlns:a16="http://schemas.microsoft.com/office/drawing/2014/main" id="{BF360D97-CB5C-F68B-062F-7009B2E5EF2C}"/>
                  </a:ext>
                </a:extLst>
              </p:cNvPr>
              <p:cNvSpPr>
                <a:spLocks noGrp="1" noRot="1" noChangeAspect="1" noMove="1" noResize="1" noEditPoints="1" noAdjustHandles="1" noChangeArrowheads="1" noChangeShapeType="1" noTextEdit="1"/>
              </p:cNvSpPr>
              <p:nvPr>
                <p:ph type="title"/>
              </p:nvPr>
            </p:nvSpPr>
            <p:spPr>
              <a:blipFill>
                <a:blip r:embed="rId2"/>
                <a:stretch>
                  <a:fillRect l="-2516" b="-22120"/>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E48145B3-CAC4-8137-76B9-322EFE7C7A88}"/>
              </a:ext>
            </a:extLst>
          </p:cNvPr>
          <p:cNvSpPr txBox="1"/>
          <p:nvPr/>
        </p:nvSpPr>
        <p:spPr>
          <a:xfrm>
            <a:off x="992221" y="4776282"/>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0.079ns) </a:t>
            </a:r>
          </a:p>
          <a:p>
            <a:pPr lvl="8"/>
            <a:r>
              <a:rPr lang="en-US" sz="2400" dirty="0"/>
              <a:t>	    = 33.42 MHz</a:t>
            </a:r>
          </a:p>
        </p:txBody>
      </p:sp>
      <p:pic>
        <p:nvPicPr>
          <p:cNvPr id="10" name="Picture 9" descr="A screenshot of a computer&#10;&#10;Description automatically generated">
            <a:extLst>
              <a:ext uri="{FF2B5EF4-FFF2-40B4-BE49-F238E27FC236}">
                <a16:creationId xmlns:a16="http://schemas.microsoft.com/office/drawing/2014/main" id="{8368A12E-9A01-1D08-8286-E59BF57C1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646" y="2188722"/>
            <a:ext cx="8598342" cy="1663786"/>
          </a:xfrm>
          <a:prstGeom prst="rect">
            <a:avLst/>
          </a:prstGeom>
        </p:spPr>
      </p:pic>
    </p:spTree>
    <p:extLst>
      <p:ext uri="{BB962C8B-B14F-4D97-AF65-F5344CB8AC3E}">
        <p14:creationId xmlns:p14="http://schemas.microsoft.com/office/powerpoint/2010/main" val="357681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A29A-1B46-66A0-0B1C-6091429138EF}"/>
              </a:ext>
            </a:extLst>
          </p:cNvPr>
          <p:cNvSpPr>
            <a:spLocks noGrp="1"/>
          </p:cNvSpPr>
          <p:nvPr>
            <p:ph type="title"/>
          </p:nvPr>
        </p:nvSpPr>
        <p:spPr/>
        <p:txBody>
          <a:bodyPr/>
          <a:lstStyle/>
          <a:p>
            <a:r>
              <a:rPr lang="en-US" dirty="0">
                <a:solidFill>
                  <a:srgbClr val="7030A0"/>
                </a:solidFill>
              </a:rPr>
              <a:t>Tanh function</a:t>
            </a:r>
          </a:p>
        </p:txBody>
      </p:sp>
      <p:sp>
        <p:nvSpPr>
          <p:cNvPr id="4" name="Content Placeholder 2">
            <a:extLst>
              <a:ext uri="{FF2B5EF4-FFF2-40B4-BE49-F238E27FC236}">
                <a16:creationId xmlns:a16="http://schemas.microsoft.com/office/drawing/2014/main" id="{0C8B841E-F2DA-8134-B603-48028AAD96B6}"/>
              </a:ext>
            </a:extLst>
          </p:cNvPr>
          <p:cNvSpPr txBox="1">
            <a:spLocks/>
          </p:cNvSpPr>
          <p:nvPr/>
        </p:nvSpPr>
        <p:spPr>
          <a:xfrm>
            <a:off x="1261872" y="1869286"/>
            <a:ext cx="8595360" cy="4805464"/>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Tanh function is evaluated by evaluating </a:t>
            </a:r>
            <a:r>
              <a:rPr lang="en-US" dirty="0" err="1"/>
              <a:t>sinh</a:t>
            </a:r>
            <a:r>
              <a:rPr lang="en-US" dirty="0"/>
              <a:t> and </a:t>
            </a:r>
            <a:r>
              <a:rPr lang="en-US" dirty="0" err="1"/>
              <a:t>cosh</a:t>
            </a:r>
            <a:r>
              <a:rPr lang="en-US" dirty="0"/>
              <a:t> function using hyperbolic rotations in vectoring mode in Cordic algorithm and dividing </a:t>
            </a:r>
            <a:r>
              <a:rPr lang="en-US" dirty="0" err="1"/>
              <a:t>sinh</a:t>
            </a:r>
            <a:r>
              <a:rPr lang="en-US" dirty="0"/>
              <a:t> by </a:t>
            </a:r>
            <a:r>
              <a:rPr lang="en-US" dirty="0" err="1"/>
              <a:t>cosh</a:t>
            </a:r>
            <a:r>
              <a:rPr lang="en-US" dirty="0"/>
              <a:t> values using Cordic division algorithm.</a:t>
            </a:r>
          </a:p>
          <a:p>
            <a:r>
              <a:rPr lang="en-US" dirty="0"/>
              <a:t>After 10-12 iterations the x and y values converge to </a:t>
            </a:r>
            <a:r>
              <a:rPr lang="en-US" dirty="0" err="1"/>
              <a:t>sinh</a:t>
            </a:r>
            <a:r>
              <a:rPr lang="en-US" dirty="0"/>
              <a:t> and </a:t>
            </a:r>
            <a:r>
              <a:rPr lang="en-US" dirty="0" err="1"/>
              <a:t>cosh</a:t>
            </a:r>
            <a:r>
              <a:rPr lang="en-US" dirty="0"/>
              <a:t>. </a:t>
            </a:r>
          </a:p>
          <a:p>
            <a:endParaRPr lang="en-US" dirty="0"/>
          </a:p>
          <a:p>
            <a:endParaRPr lang="en-US" dirty="0"/>
          </a:p>
          <a:p>
            <a:pPr marL="0" indent="0">
              <a:buNone/>
            </a:pPr>
            <a:endParaRPr lang="en-US" dirty="0"/>
          </a:p>
          <a:p>
            <a:r>
              <a:rPr lang="en-US" dirty="0"/>
              <a:t>Input format(simulation) : 10 bits for integer part and 10 bits for fractional part</a:t>
            </a:r>
          </a:p>
          <a:p>
            <a:r>
              <a:rPr lang="en-US" dirty="0"/>
              <a:t>Result format(simulation) : 10 bits for integer part and 10 bits for fractional part</a:t>
            </a:r>
          </a:p>
          <a:p>
            <a:endParaRPr lang="en-US" dirty="0"/>
          </a:p>
        </p:txBody>
      </p:sp>
      <p:grpSp>
        <p:nvGrpSpPr>
          <p:cNvPr id="20" name="Group 19">
            <a:extLst>
              <a:ext uri="{FF2B5EF4-FFF2-40B4-BE49-F238E27FC236}">
                <a16:creationId xmlns:a16="http://schemas.microsoft.com/office/drawing/2014/main" id="{668F7B0A-731D-EFBD-688C-8588F60FE97D}"/>
              </a:ext>
            </a:extLst>
          </p:cNvPr>
          <p:cNvGrpSpPr/>
          <p:nvPr/>
        </p:nvGrpSpPr>
        <p:grpSpPr>
          <a:xfrm>
            <a:off x="1366021" y="3268996"/>
            <a:ext cx="6926359" cy="1285074"/>
            <a:chOff x="3895213" y="3395455"/>
            <a:chExt cx="6926359" cy="1285074"/>
          </a:xfrm>
        </p:grpSpPr>
        <p:grpSp>
          <p:nvGrpSpPr>
            <p:cNvPr id="5" name="Group 4">
              <a:extLst>
                <a:ext uri="{FF2B5EF4-FFF2-40B4-BE49-F238E27FC236}">
                  <a16:creationId xmlns:a16="http://schemas.microsoft.com/office/drawing/2014/main" id="{39EBAA34-9AD5-FD46-4AB7-34512CF2BEA2}"/>
                </a:ext>
              </a:extLst>
            </p:cNvPr>
            <p:cNvGrpSpPr/>
            <p:nvPr/>
          </p:nvGrpSpPr>
          <p:grpSpPr>
            <a:xfrm>
              <a:off x="3895213" y="3395455"/>
              <a:ext cx="6926359" cy="1285074"/>
              <a:chOff x="1021404" y="4273610"/>
              <a:chExt cx="9079636" cy="1997243"/>
            </a:xfrm>
          </p:grpSpPr>
          <p:sp>
            <p:nvSpPr>
              <p:cNvPr id="6" name="Rectangle 5">
                <a:extLst>
                  <a:ext uri="{FF2B5EF4-FFF2-40B4-BE49-F238E27FC236}">
                    <a16:creationId xmlns:a16="http://schemas.microsoft.com/office/drawing/2014/main" id="{F177C6BB-3519-1D80-2660-C580082436BA}"/>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4F2F80E-E8FD-E236-2B7A-2155D539AAE7}"/>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8" name="Straight Arrow Connector 7">
                <a:extLst>
                  <a:ext uri="{FF2B5EF4-FFF2-40B4-BE49-F238E27FC236}">
                    <a16:creationId xmlns:a16="http://schemas.microsoft.com/office/drawing/2014/main" id="{C301D1D0-7895-9037-0EC2-F05B6E8DEECD}"/>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1E77C36-BECD-B28B-668A-88DBF7B3F511}"/>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7FFEA78-846D-5F1D-C4C0-EAC0599E0390}"/>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6838BA1-D97C-C51E-ACDD-06D5587C54FD}"/>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931F569-0B9E-35AB-A5A8-B17CCD51642A}"/>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2F085-CBC8-4543-1D41-874BE29925C1}"/>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9E14960E-0A18-8CE5-A3F0-3BB224EBC69F}"/>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5" name="TextBox 14">
                <a:extLst>
                  <a:ext uri="{FF2B5EF4-FFF2-40B4-BE49-F238E27FC236}">
                    <a16:creationId xmlns:a16="http://schemas.microsoft.com/office/drawing/2014/main" id="{F5BFD154-E957-E5C7-FB4D-B70CF4A39455}"/>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16" name="TextBox 15">
                <a:extLst>
                  <a:ext uri="{FF2B5EF4-FFF2-40B4-BE49-F238E27FC236}">
                    <a16:creationId xmlns:a16="http://schemas.microsoft.com/office/drawing/2014/main" id="{2BBC3F90-6883-87A7-9394-22B164092EC3}"/>
                  </a:ext>
                </a:extLst>
              </p:cNvPr>
              <p:cNvSpPr txBox="1"/>
              <p:nvPr/>
            </p:nvSpPr>
            <p:spPr>
              <a:xfrm>
                <a:off x="4307244" y="4937825"/>
                <a:ext cx="5793796" cy="574010"/>
              </a:xfrm>
              <a:prstGeom prst="rect">
                <a:avLst/>
              </a:prstGeom>
              <a:noFill/>
            </p:spPr>
            <p:txBody>
              <a:bodyPr wrap="square" rtlCol="0">
                <a:spAutoFit/>
              </a:bodyPr>
              <a:lstStyle/>
              <a:p>
                <a:r>
                  <a:rPr lang="en-US" dirty="0"/>
                  <a:t> y*</a:t>
                </a:r>
                <a:r>
                  <a:rPr lang="en-US" dirty="0" err="1"/>
                  <a:t>cosh</a:t>
                </a:r>
                <a:r>
                  <a:rPr lang="en-US" dirty="0"/>
                  <a:t>(z) + x*</a:t>
                </a:r>
                <a:r>
                  <a:rPr lang="en-US" dirty="0" err="1"/>
                  <a:t>sinh</a:t>
                </a:r>
                <a:r>
                  <a:rPr lang="en-US" dirty="0"/>
                  <a:t> (z)</a:t>
                </a:r>
              </a:p>
            </p:txBody>
          </p:sp>
          <p:sp>
            <p:nvSpPr>
              <p:cNvPr id="17" name="TextBox 16">
                <a:extLst>
                  <a:ext uri="{FF2B5EF4-FFF2-40B4-BE49-F238E27FC236}">
                    <a16:creationId xmlns:a16="http://schemas.microsoft.com/office/drawing/2014/main" id="{98BEBE72-68C4-F624-9892-F5FEE13DFE6A}"/>
                  </a:ext>
                </a:extLst>
              </p:cNvPr>
              <p:cNvSpPr txBox="1"/>
              <p:nvPr/>
            </p:nvSpPr>
            <p:spPr>
              <a:xfrm>
                <a:off x="4338536" y="5651062"/>
                <a:ext cx="1108953" cy="574010"/>
              </a:xfrm>
              <a:prstGeom prst="rect">
                <a:avLst/>
              </a:prstGeom>
              <a:noFill/>
            </p:spPr>
            <p:txBody>
              <a:bodyPr wrap="square" rtlCol="0">
                <a:spAutoFit/>
              </a:bodyPr>
              <a:lstStyle/>
              <a:p>
                <a:r>
                  <a:rPr lang="en-US" dirty="0"/>
                  <a:t>0</a:t>
                </a:r>
              </a:p>
            </p:txBody>
          </p:sp>
        </p:grpSp>
        <p:sp>
          <p:nvSpPr>
            <p:cNvPr id="18" name="TextBox 17">
              <a:extLst>
                <a:ext uri="{FF2B5EF4-FFF2-40B4-BE49-F238E27FC236}">
                  <a16:creationId xmlns:a16="http://schemas.microsoft.com/office/drawing/2014/main" id="{A83AD1E4-4879-D503-31EF-1CD15672FC87}"/>
                </a:ext>
              </a:extLst>
            </p:cNvPr>
            <p:cNvSpPr txBox="1"/>
            <p:nvPr/>
          </p:nvSpPr>
          <p:spPr>
            <a:xfrm>
              <a:off x="6401801" y="3395455"/>
              <a:ext cx="4419771" cy="369332"/>
            </a:xfrm>
            <a:prstGeom prst="rect">
              <a:avLst/>
            </a:prstGeom>
            <a:noFill/>
          </p:spPr>
          <p:txBody>
            <a:bodyPr wrap="square" rtlCol="0">
              <a:spAutoFit/>
            </a:bodyPr>
            <a:lstStyle/>
            <a:p>
              <a:r>
                <a:rPr lang="en-US" dirty="0"/>
                <a:t> x*</a:t>
              </a:r>
              <a:r>
                <a:rPr lang="en-US" dirty="0" err="1"/>
                <a:t>cosh</a:t>
              </a:r>
              <a:r>
                <a:rPr lang="en-US" dirty="0"/>
                <a:t>(z) -y*</a:t>
              </a:r>
              <a:r>
                <a:rPr lang="en-US" dirty="0" err="1"/>
                <a:t>sinh</a:t>
              </a:r>
              <a:r>
                <a:rPr lang="en-US" dirty="0"/>
                <a:t> (z)		</a:t>
              </a:r>
            </a:p>
          </p:txBody>
        </p:sp>
        <p:cxnSp>
          <p:nvCxnSpPr>
            <p:cNvPr id="19" name="Straight Arrow Connector 18">
              <a:extLst>
                <a:ext uri="{FF2B5EF4-FFF2-40B4-BE49-F238E27FC236}">
                  <a16:creationId xmlns:a16="http://schemas.microsoft.com/office/drawing/2014/main" id="{2797F883-5785-E57A-E7F9-29C4ADF60A05}"/>
                </a:ext>
              </a:extLst>
            </p:cNvPr>
            <p:cNvCxnSpPr/>
            <p:nvPr/>
          </p:nvCxnSpPr>
          <p:spPr>
            <a:xfrm>
              <a:off x="5960950" y="3620979"/>
              <a:ext cx="467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93321EEE-3719-E1B4-7484-3BC652DA5A9E}"/>
              </a:ext>
            </a:extLst>
          </p:cNvPr>
          <p:cNvGrpSpPr/>
          <p:nvPr/>
        </p:nvGrpSpPr>
        <p:grpSpPr>
          <a:xfrm>
            <a:off x="6108192" y="3284061"/>
            <a:ext cx="3918928" cy="1289607"/>
            <a:chOff x="3903252" y="3395455"/>
            <a:chExt cx="3918928" cy="1289607"/>
          </a:xfrm>
        </p:grpSpPr>
        <p:grpSp>
          <p:nvGrpSpPr>
            <p:cNvPr id="22" name="Group 21">
              <a:extLst>
                <a:ext uri="{FF2B5EF4-FFF2-40B4-BE49-F238E27FC236}">
                  <a16:creationId xmlns:a16="http://schemas.microsoft.com/office/drawing/2014/main" id="{FDA315F4-468A-8A84-58C0-7D3ACF29B2AE}"/>
                </a:ext>
              </a:extLst>
            </p:cNvPr>
            <p:cNvGrpSpPr/>
            <p:nvPr/>
          </p:nvGrpSpPr>
          <p:grpSpPr>
            <a:xfrm>
              <a:off x="3903252" y="3395456"/>
              <a:ext cx="2200933" cy="1289606"/>
              <a:chOff x="1031942" y="4273610"/>
              <a:chExt cx="2885162" cy="2004286"/>
            </a:xfrm>
          </p:grpSpPr>
          <p:sp>
            <p:nvSpPr>
              <p:cNvPr id="25" name="Rectangle 24">
                <a:extLst>
                  <a:ext uri="{FF2B5EF4-FFF2-40B4-BE49-F238E27FC236}">
                    <a16:creationId xmlns:a16="http://schemas.microsoft.com/office/drawing/2014/main" id="{B64A3CA9-96C7-9F48-1249-641044D56073}"/>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20D319B7-93E2-4497-86F3-4DCFA2AE3D00}"/>
                  </a:ext>
                </a:extLst>
              </p:cNvPr>
              <p:cNvSpPr txBox="1"/>
              <p:nvPr/>
            </p:nvSpPr>
            <p:spPr>
              <a:xfrm>
                <a:off x="2343333" y="4620975"/>
                <a:ext cx="1573771" cy="1004518"/>
              </a:xfrm>
              <a:prstGeom prst="rect">
                <a:avLst/>
              </a:prstGeom>
              <a:noFill/>
            </p:spPr>
            <p:txBody>
              <a:bodyPr wrap="square" rtlCol="0">
                <a:spAutoFit/>
              </a:bodyPr>
              <a:lstStyle/>
              <a:p>
                <a:r>
                  <a:rPr lang="en-US" dirty="0"/>
                  <a:t>Cordic division</a:t>
                </a:r>
              </a:p>
            </p:txBody>
          </p:sp>
          <p:cxnSp>
            <p:nvCxnSpPr>
              <p:cNvPr id="27" name="Straight Arrow Connector 26">
                <a:extLst>
                  <a:ext uri="{FF2B5EF4-FFF2-40B4-BE49-F238E27FC236}">
                    <a16:creationId xmlns:a16="http://schemas.microsoft.com/office/drawing/2014/main" id="{FA11060A-19EF-0A25-5047-E1876C394B10}"/>
                  </a:ext>
                </a:extLst>
              </p:cNvPr>
              <p:cNvCxnSpPr/>
              <p:nvPr/>
            </p:nvCxnSpPr>
            <p:spPr>
              <a:xfrm>
                <a:off x="1499680" y="4532665"/>
                <a:ext cx="6128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1BDE678-3988-DC52-27E7-BF6235BEEE23}"/>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2A6C5ED3-104E-B2B9-4B3D-182C8CB83153}"/>
                  </a:ext>
                </a:extLst>
              </p:cNvPr>
              <p:cNvSpPr txBox="1"/>
              <p:nvPr/>
            </p:nvSpPr>
            <p:spPr>
              <a:xfrm>
                <a:off x="1031942" y="5703886"/>
                <a:ext cx="204281" cy="574010"/>
              </a:xfrm>
              <a:prstGeom prst="rect">
                <a:avLst/>
              </a:prstGeom>
              <a:noFill/>
            </p:spPr>
            <p:txBody>
              <a:bodyPr wrap="square" rtlCol="0">
                <a:spAutoFit/>
              </a:bodyPr>
              <a:lstStyle/>
              <a:p>
                <a:endParaRPr lang="en-US" dirty="0"/>
              </a:p>
            </p:txBody>
          </p:sp>
        </p:grpSp>
        <p:sp>
          <p:nvSpPr>
            <p:cNvPr id="23" name="TextBox 22">
              <a:extLst>
                <a:ext uri="{FF2B5EF4-FFF2-40B4-BE49-F238E27FC236}">
                  <a16:creationId xmlns:a16="http://schemas.microsoft.com/office/drawing/2014/main" id="{D02A0052-5EF2-7A53-F892-E0ED93EFA3C2}"/>
                </a:ext>
              </a:extLst>
            </p:cNvPr>
            <p:cNvSpPr txBox="1"/>
            <p:nvPr/>
          </p:nvSpPr>
          <p:spPr>
            <a:xfrm>
              <a:off x="6401801" y="3395455"/>
              <a:ext cx="1420379" cy="646331"/>
            </a:xfrm>
            <a:prstGeom prst="rect">
              <a:avLst/>
            </a:prstGeom>
            <a:noFill/>
          </p:spPr>
          <p:txBody>
            <a:bodyPr wrap="square" rtlCol="0">
              <a:spAutoFit/>
            </a:bodyPr>
            <a:lstStyle/>
            <a:p>
              <a:r>
                <a:rPr lang="en-US" dirty="0"/>
                <a:t> tanh(z)		</a:t>
              </a:r>
            </a:p>
          </p:txBody>
        </p:sp>
        <p:cxnSp>
          <p:nvCxnSpPr>
            <p:cNvPr id="24" name="Straight Arrow Connector 23">
              <a:extLst>
                <a:ext uri="{FF2B5EF4-FFF2-40B4-BE49-F238E27FC236}">
                  <a16:creationId xmlns:a16="http://schemas.microsoft.com/office/drawing/2014/main" id="{C4D58863-02A1-1FA9-01B5-B1A87140DF10}"/>
                </a:ext>
              </a:extLst>
            </p:cNvPr>
            <p:cNvCxnSpPr/>
            <p:nvPr/>
          </p:nvCxnSpPr>
          <p:spPr>
            <a:xfrm>
              <a:off x="5960950" y="3620979"/>
              <a:ext cx="467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6806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657F-A79C-4284-72AE-C81359345CAC}"/>
              </a:ext>
            </a:extLst>
          </p:cNvPr>
          <p:cNvSpPr>
            <a:spLocks noGrp="1"/>
          </p:cNvSpPr>
          <p:nvPr>
            <p:ph type="title"/>
          </p:nvPr>
        </p:nvSpPr>
        <p:spPr/>
        <p:txBody>
          <a:bodyPr/>
          <a:lstStyle/>
          <a:p>
            <a:r>
              <a:rPr lang="en-US" dirty="0">
                <a:solidFill>
                  <a:srgbClr val="7030A0"/>
                </a:solidFill>
              </a:rPr>
              <a:t>Tanh simulation waveform</a:t>
            </a:r>
          </a:p>
        </p:txBody>
      </p:sp>
      <p:pic>
        <p:nvPicPr>
          <p:cNvPr id="5" name="Content Placeholder 4">
            <a:extLst>
              <a:ext uri="{FF2B5EF4-FFF2-40B4-BE49-F238E27FC236}">
                <a16:creationId xmlns:a16="http://schemas.microsoft.com/office/drawing/2014/main" id="{C0832C66-00A8-FD6E-9766-AAE135D02AAE}"/>
              </a:ext>
            </a:extLst>
          </p:cNvPr>
          <p:cNvPicPr>
            <a:picLocks noGrp="1" noChangeAspect="1"/>
          </p:cNvPicPr>
          <p:nvPr>
            <p:ph idx="1"/>
          </p:nvPr>
        </p:nvPicPr>
        <p:blipFill>
          <a:blip r:embed="rId2"/>
          <a:stretch>
            <a:fillRect/>
          </a:stretch>
        </p:blipFill>
        <p:spPr>
          <a:xfrm>
            <a:off x="3920645" y="1834382"/>
            <a:ext cx="4571601" cy="1895669"/>
          </a:xfrm>
        </p:spPr>
      </p:pic>
      <p:sp>
        <p:nvSpPr>
          <p:cNvPr id="6" name="TextBox 5">
            <a:extLst>
              <a:ext uri="{FF2B5EF4-FFF2-40B4-BE49-F238E27FC236}">
                <a16:creationId xmlns:a16="http://schemas.microsoft.com/office/drawing/2014/main" id="{E1A5B87E-0AC2-A80F-0741-9D81D247AE2A}"/>
              </a:ext>
            </a:extLst>
          </p:cNvPr>
          <p:cNvSpPr txBox="1"/>
          <p:nvPr/>
        </p:nvSpPr>
        <p:spPr>
          <a:xfrm>
            <a:off x="1459149" y="2023353"/>
            <a:ext cx="2324911" cy="369332"/>
          </a:xfrm>
          <a:prstGeom prst="rect">
            <a:avLst/>
          </a:prstGeom>
          <a:noFill/>
        </p:spPr>
        <p:txBody>
          <a:bodyPr wrap="square" rtlCol="0">
            <a:spAutoFit/>
          </a:bodyPr>
          <a:lstStyle/>
          <a:p>
            <a:r>
              <a:rPr lang="en-US" dirty="0"/>
              <a:t>Expected:</a:t>
            </a:r>
          </a:p>
        </p:txBody>
      </p:sp>
      <p:sp>
        <p:nvSpPr>
          <p:cNvPr id="7" name="TextBox 6">
            <a:extLst>
              <a:ext uri="{FF2B5EF4-FFF2-40B4-BE49-F238E27FC236}">
                <a16:creationId xmlns:a16="http://schemas.microsoft.com/office/drawing/2014/main" id="{E8ABB9E3-56F3-87E7-C3BE-9B7B0ED6AACD}"/>
              </a:ext>
            </a:extLst>
          </p:cNvPr>
          <p:cNvSpPr txBox="1"/>
          <p:nvPr/>
        </p:nvSpPr>
        <p:spPr>
          <a:xfrm>
            <a:off x="1459149" y="3796220"/>
            <a:ext cx="2324911" cy="369332"/>
          </a:xfrm>
          <a:prstGeom prst="rect">
            <a:avLst/>
          </a:prstGeom>
          <a:noFill/>
        </p:spPr>
        <p:txBody>
          <a:bodyPr wrap="square" rtlCol="0">
            <a:spAutoFit/>
          </a:bodyPr>
          <a:lstStyle/>
          <a:p>
            <a:r>
              <a:rPr lang="en-US" dirty="0"/>
              <a:t>Result:</a:t>
            </a:r>
          </a:p>
        </p:txBody>
      </p:sp>
      <p:pic>
        <p:nvPicPr>
          <p:cNvPr id="9" name="Picture 8" descr="A graph on a black background&#10;&#10;Description automatically generated">
            <a:extLst>
              <a:ext uri="{FF2B5EF4-FFF2-40B4-BE49-F238E27FC236}">
                <a16:creationId xmlns:a16="http://schemas.microsoft.com/office/drawing/2014/main" id="{837579BD-ED18-7D2C-A9DD-0E1D249DF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72" y="4328809"/>
            <a:ext cx="9186516" cy="2163432"/>
          </a:xfrm>
          <a:prstGeom prst="rect">
            <a:avLst/>
          </a:prstGeom>
        </p:spPr>
      </p:pic>
    </p:spTree>
    <p:extLst>
      <p:ext uri="{BB962C8B-B14F-4D97-AF65-F5344CB8AC3E}">
        <p14:creationId xmlns:p14="http://schemas.microsoft.com/office/powerpoint/2010/main" val="388867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46E7-43A0-2B80-8643-354544F63C09}"/>
              </a:ext>
            </a:extLst>
          </p:cNvPr>
          <p:cNvSpPr>
            <a:spLocks noGrp="1"/>
          </p:cNvSpPr>
          <p:nvPr>
            <p:ph type="title"/>
          </p:nvPr>
        </p:nvSpPr>
        <p:spPr/>
        <p:txBody>
          <a:bodyPr/>
          <a:lstStyle/>
          <a:p>
            <a:r>
              <a:rPr lang="en-US" dirty="0">
                <a:solidFill>
                  <a:srgbClr val="7030A0"/>
                </a:solidFill>
              </a:rPr>
              <a:t>Timing results: Tanh function</a:t>
            </a:r>
          </a:p>
        </p:txBody>
      </p:sp>
      <p:pic>
        <p:nvPicPr>
          <p:cNvPr id="8" name="Content Placeholder 7" descr="A screenshot of a computer&#10;&#10;Description automatically generated">
            <a:extLst>
              <a:ext uri="{FF2B5EF4-FFF2-40B4-BE49-F238E27FC236}">
                <a16:creationId xmlns:a16="http://schemas.microsoft.com/office/drawing/2014/main" id="{01A31696-DED6-5120-3725-0255BC283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604" y="2248916"/>
            <a:ext cx="8594725" cy="1799038"/>
          </a:xfrm>
        </p:spPr>
      </p:pic>
      <p:sp>
        <p:nvSpPr>
          <p:cNvPr id="5" name="TextBox 4">
            <a:extLst>
              <a:ext uri="{FF2B5EF4-FFF2-40B4-BE49-F238E27FC236}">
                <a16:creationId xmlns:a16="http://schemas.microsoft.com/office/drawing/2014/main" id="{FD592D65-1D0D-D716-2CFE-EA99EF88E2D3}"/>
              </a:ext>
            </a:extLst>
          </p:cNvPr>
          <p:cNvSpPr txBox="1"/>
          <p:nvPr/>
        </p:nvSpPr>
        <p:spPr>
          <a:xfrm>
            <a:off x="1261872" y="5117286"/>
            <a:ext cx="9623379" cy="1200329"/>
          </a:xfrm>
          <a:prstGeom prst="rect">
            <a:avLst/>
          </a:prstGeom>
          <a:noFill/>
        </p:spPr>
        <p:txBody>
          <a:bodyPr wrap="square">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1.881ns) </a:t>
            </a:r>
          </a:p>
          <a:p>
            <a:pPr lvl="8"/>
            <a:r>
              <a:rPr lang="en-US" sz="2400" dirty="0"/>
              <a:t>	    = 35.53 MHz</a:t>
            </a:r>
          </a:p>
        </p:txBody>
      </p:sp>
    </p:spTree>
    <p:extLst>
      <p:ext uri="{BB962C8B-B14F-4D97-AF65-F5344CB8AC3E}">
        <p14:creationId xmlns:p14="http://schemas.microsoft.com/office/powerpoint/2010/main" val="45484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6E54-112C-228A-A70F-5E4EEE2E6D9E}"/>
              </a:ext>
            </a:extLst>
          </p:cNvPr>
          <p:cNvSpPr>
            <a:spLocks noGrp="1"/>
          </p:cNvSpPr>
          <p:nvPr>
            <p:ph type="title"/>
          </p:nvPr>
        </p:nvSpPr>
        <p:spPr/>
        <p:txBody>
          <a:bodyPr/>
          <a:lstStyle/>
          <a:p>
            <a:r>
              <a:rPr lang="en-US" dirty="0">
                <a:solidFill>
                  <a:srgbClr val="7030A0"/>
                </a:solidFill>
              </a:rPr>
              <a:t>Possible Improvements</a:t>
            </a:r>
          </a:p>
        </p:txBody>
      </p:sp>
      <p:sp>
        <p:nvSpPr>
          <p:cNvPr id="3" name="Content Placeholder 2">
            <a:extLst>
              <a:ext uri="{FF2B5EF4-FFF2-40B4-BE49-F238E27FC236}">
                <a16:creationId xmlns:a16="http://schemas.microsoft.com/office/drawing/2014/main" id="{AB83155D-C3BD-1B5D-5D2F-C7A05D5C1A5F}"/>
              </a:ext>
            </a:extLst>
          </p:cNvPr>
          <p:cNvSpPr>
            <a:spLocks noGrp="1"/>
          </p:cNvSpPr>
          <p:nvPr>
            <p:ph idx="1"/>
          </p:nvPr>
        </p:nvSpPr>
        <p:spPr/>
        <p:txBody>
          <a:bodyPr/>
          <a:lstStyle/>
          <a:p>
            <a:r>
              <a:rPr lang="en-US" dirty="0"/>
              <a:t>Pipeline the Cordic algorithm to increase the operating frequency.</a:t>
            </a:r>
          </a:p>
          <a:p>
            <a:r>
              <a:rPr lang="en-US" dirty="0"/>
              <a:t>Increase the accuracy of hyperbolic functions by increasing the number of iterations.</a:t>
            </a:r>
          </a:p>
          <a:p>
            <a:endParaRPr lang="en-US" dirty="0"/>
          </a:p>
        </p:txBody>
      </p:sp>
    </p:spTree>
    <p:extLst>
      <p:ext uri="{BB962C8B-B14F-4D97-AF65-F5344CB8AC3E}">
        <p14:creationId xmlns:p14="http://schemas.microsoft.com/office/powerpoint/2010/main" val="69103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04BE-D688-75D8-0E0D-85AA0AAE4941}"/>
              </a:ext>
            </a:extLst>
          </p:cNvPr>
          <p:cNvSpPr>
            <a:spLocks noGrp="1"/>
          </p:cNvSpPr>
          <p:nvPr>
            <p:ph type="title"/>
          </p:nvPr>
        </p:nvSpPr>
        <p:spPr>
          <a:xfrm>
            <a:off x="1261872" y="365760"/>
            <a:ext cx="9692640" cy="657497"/>
          </a:xfrm>
        </p:spPr>
        <p:txBody>
          <a:bodyPr>
            <a:normAutofit fontScale="90000"/>
          </a:bodyPr>
          <a:lstStyle/>
          <a:p>
            <a:r>
              <a:rPr lang="en-IN" dirty="0">
                <a:solidFill>
                  <a:srgbClr val="7030A0"/>
                </a:solidFill>
              </a:rPr>
              <a:t>Generalized Equations Of CORDIC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6341A0-F1AD-97F2-A94D-0D27A8F84B16}"/>
                  </a:ext>
                </a:extLst>
              </p:cNvPr>
              <p:cNvSpPr>
                <a:spLocks noGrp="1"/>
              </p:cNvSpPr>
              <p:nvPr>
                <p:ph idx="1"/>
              </p:nvPr>
            </p:nvSpPr>
            <p:spPr>
              <a:xfrm>
                <a:off x="304800" y="1186543"/>
                <a:ext cx="9552432" cy="5671457"/>
              </a:xfrm>
            </p:spPr>
            <p:txBody>
              <a:bodyPr/>
              <a:lstStyle/>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oMath>
                </a14:m>
                <a:r>
                  <a:rPr lang="en-IN" sz="2400" dirty="0"/>
                  <a:t>  -  µ</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r>
                  <a:rPr lang="en-IN" sz="2400" dirty="0"/>
                  <a:t>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𝑥</m:t>
                        </m:r>
                      </m:e>
                      <m:sup>
                        <m:r>
                          <a:rPr lang="en-IN" sz="2400" i="1">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r>
                      <a:rPr lang="en-IN" sz="2400" b="0" i="0"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r>
                      <a:rPr lang="en-IN" sz="2400" b="0" i="1" smtClean="0">
                        <a:latin typeface="Cambria Math" panose="02040503050406030204" pitchFamily="18" charset="0"/>
                      </a:rPr>
                      <m:t>)</m:t>
                    </m:r>
                  </m:oMath>
                </a14:m>
                <a:endParaRPr lang="en-IN" sz="2400" dirty="0"/>
              </a:p>
              <a:p>
                <a:pPr marL="0" indent="0">
                  <a:buNone/>
                </a:pPr>
                <a:endParaRPr lang="en-IN" sz="2400" dirty="0"/>
              </a:p>
              <a:p>
                <a:r>
                  <a:rPr lang="en-IN" sz="2400" dirty="0">
                    <a:solidFill>
                      <a:srgbClr val="0000FF"/>
                    </a:solidFill>
                  </a:rPr>
                  <a:t>Circular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𝑡𝑎𝑛</m:t>
                        </m:r>
                      </m:e>
                      <m:sup>
                        <m:r>
                          <a:rPr lang="en-IN" sz="2400" b="0" i="1" smtClean="0">
                            <a:latin typeface="Cambria Math" panose="02040503050406030204" pitchFamily="18" charset="0"/>
                          </a:rPr>
                          <m:t>−1</m:t>
                        </m:r>
                      </m:sup>
                    </m:sSup>
                  </m:oMath>
                </a14:m>
                <a:r>
                  <a:rPr lang="en-IN" sz="2400" dirty="0"/>
                  <a:t>(</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Linear Rotations               </a:t>
                </a:r>
                <a:r>
                  <a:rPr lang="en-IN" sz="2400" dirty="0"/>
                  <a:t>: µ = 0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Hyperbolic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𝑡𝑎𝑛</m:t>
                        </m:r>
                        <m:r>
                          <a:rPr lang="en-IN" sz="2400" b="0" i="1" smtClean="0">
                            <a:latin typeface="Cambria Math" panose="02040503050406030204" pitchFamily="18" charset="0"/>
                          </a:rPr>
                          <m:t>h</m:t>
                        </m:r>
                      </m:e>
                      <m:sup>
                        <m:r>
                          <a:rPr lang="en-IN" sz="2400" i="1">
                            <a:latin typeface="Cambria Math" panose="02040503050406030204" pitchFamily="18" charset="0"/>
                          </a:rPr>
                          <m:t>−1</m:t>
                        </m:r>
                      </m:sup>
                    </m:sSup>
                  </m:oMath>
                </a14:m>
                <a:r>
                  <a:rPr lang="en-IN" sz="2400" dirty="0"/>
                  <a:t>(</a:t>
                </a:r>
                <a14:m>
                  <m:oMath xmlns:m="http://schemas.openxmlformats.org/officeDocument/2006/math">
                    <m:sSup>
                      <m:sSupPr>
                        <m:ctrlPr>
                          <a:rPr lang="en-IN" sz="2400" i="1" dirty="0">
                            <a:latin typeface="Cambria Math" panose="02040503050406030204" pitchFamily="18" charset="0"/>
                          </a:rPr>
                        </m:ctrlPr>
                      </m:sSupPr>
                      <m:e>
                        <m:r>
                          <a:rPr lang="en-IN" sz="2400" i="1" dirty="0">
                            <a:latin typeface="Cambria Math" panose="02040503050406030204" pitchFamily="18" charset="0"/>
                          </a:rPr>
                          <m:t>2</m:t>
                        </m:r>
                      </m:e>
                      <m:sup>
                        <m:r>
                          <a:rPr lang="en-IN" sz="2400" i="1" dirty="0">
                            <a:latin typeface="Cambria Math" panose="02040503050406030204" pitchFamily="18" charset="0"/>
                          </a:rPr>
                          <m:t>−</m:t>
                        </m:r>
                        <m:r>
                          <a:rPr lang="en-IN" sz="2400" i="1" dirty="0">
                            <a:latin typeface="Cambria Math" panose="02040503050406030204" pitchFamily="18" charset="0"/>
                          </a:rPr>
                          <m:t>𝑖</m:t>
                        </m:r>
                      </m:sup>
                    </m:sSup>
                  </m:oMath>
                </a14:m>
                <a:r>
                  <a:rPr lang="en-IN" sz="2400" dirty="0"/>
                  <a:t>)</a:t>
                </a:r>
              </a:p>
              <a:p>
                <a:endParaRPr lang="en-IN" sz="2400" dirty="0"/>
              </a:p>
              <a:p>
                <a:r>
                  <a:rPr lang="en-IN" sz="2400" dirty="0">
                    <a:solidFill>
                      <a:srgbClr val="0000FF"/>
                    </a:solidFill>
                  </a:rPr>
                  <a:t>Rotation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signum(</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𝑧</m:t>
                        </m:r>
                      </m:e>
                      <m:sup>
                        <m:r>
                          <a:rPr lang="en-IN" sz="2400" i="1">
                            <a:latin typeface="Cambria Math" panose="02040503050406030204" pitchFamily="18" charset="0"/>
                          </a:rPr>
                          <m:t>𝑖</m:t>
                        </m:r>
                      </m:sup>
                    </m:sSup>
                  </m:oMath>
                </a14:m>
                <a:r>
                  <a:rPr lang="en-IN" sz="2400" dirty="0"/>
                  <a:t>)</a:t>
                </a:r>
              </a:p>
              <a:p>
                <a:r>
                  <a:rPr lang="en-IN" sz="2400" dirty="0">
                    <a:solidFill>
                      <a:srgbClr val="0000FF"/>
                    </a:solidFill>
                  </a:rPr>
                  <a:t>Vectoring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 signum(</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i="1">
                            <a:latin typeface="Cambria Math" panose="02040503050406030204" pitchFamily="18" charset="0"/>
                          </a:rPr>
                          <m:t>𝑖</m:t>
                        </m:r>
                        <m:r>
                          <a:rPr lang="en-IN" sz="2400" b="0" i="1" smtClean="0">
                            <a:latin typeface="Cambria Math" panose="02040503050406030204" pitchFamily="18" charset="0"/>
                          </a:rPr>
                          <m:t> </m:t>
                        </m:r>
                      </m:sup>
                    </m:sSup>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i="1">
                            <a:latin typeface="Cambria Math" panose="02040503050406030204" pitchFamily="18" charset="0"/>
                          </a:rPr>
                          <m:t>𝑖</m:t>
                        </m:r>
                      </m:sup>
                    </m:sSup>
                  </m:oMath>
                </a14:m>
                <a:r>
                  <a:rPr lang="en-IN" sz="2400" dirty="0"/>
                  <a:t>)</a:t>
                </a:r>
              </a:p>
              <a:p>
                <a:endParaRPr lang="en-IN" sz="2400" dirty="0"/>
              </a:p>
              <a:p>
                <a:pPr marL="0" indent="0">
                  <a:buNone/>
                </a:pPr>
                <a:endParaRPr lang="en-IN" sz="2400" b="0" dirty="0"/>
              </a:p>
              <a:p>
                <a:pPr marL="0" indent="0">
                  <a:buNone/>
                </a:pPr>
                <a:endParaRPr lang="en-IN"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AE6341A0-F1AD-97F2-A94D-0D27A8F84B16}"/>
                  </a:ext>
                </a:extLst>
              </p:cNvPr>
              <p:cNvSpPr>
                <a:spLocks noGrp="1" noRot="1" noChangeAspect="1" noMove="1" noResize="1" noEditPoints="1" noAdjustHandles="1" noChangeArrowheads="1" noChangeShapeType="1" noTextEdit="1"/>
              </p:cNvSpPr>
              <p:nvPr>
                <p:ph idx="1"/>
              </p:nvPr>
            </p:nvSpPr>
            <p:spPr>
              <a:xfrm>
                <a:off x="304800" y="1186543"/>
                <a:ext cx="9552432" cy="5671457"/>
              </a:xfrm>
              <a:blipFill>
                <a:blip r:embed="rId2"/>
                <a:stretch>
                  <a:fillRect l="-447" t="-968"/>
                </a:stretch>
              </a:blipFill>
            </p:spPr>
            <p:txBody>
              <a:bodyPr/>
              <a:lstStyle/>
              <a:p>
                <a:r>
                  <a:rPr lang="en-IN">
                    <a:noFill/>
                  </a:rPr>
                  <a:t> </a:t>
                </a:r>
              </a:p>
            </p:txBody>
          </p:sp>
        </mc:Fallback>
      </mc:AlternateContent>
    </p:spTree>
    <p:extLst>
      <p:ext uri="{BB962C8B-B14F-4D97-AF65-F5344CB8AC3E}">
        <p14:creationId xmlns:p14="http://schemas.microsoft.com/office/powerpoint/2010/main" val="106900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F816-288A-6C4E-6D40-6FF7291C9EBD}"/>
              </a:ext>
            </a:extLst>
          </p:cNvPr>
          <p:cNvSpPr>
            <a:spLocks noGrp="1"/>
          </p:cNvSpPr>
          <p:nvPr>
            <p:ph type="title"/>
          </p:nvPr>
        </p:nvSpPr>
        <p:spPr/>
        <p:txBody>
          <a:bodyPr/>
          <a:lstStyle/>
          <a:p>
            <a:r>
              <a:rPr lang="en-US" dirty="0">
                <a:solidFill>
                  <a:srgbClr val="7030A0"/>
                </a:solidFill>
              </a:rPr>
              <a:t>Precision and Convergence</a:t>
            </a:r>
          </a:p>
        </p:txBody>
      </p:sp>
      <p:sp>
        <p:nvSpPr>
          <p:cNvPr id="3" name="Content Placeholder 2">
            <a:extLst>
              <a:ext uri="{FF2B5EF4-FFF2-40B4-BE49-F238E27FC236}">
                <a16:creationId xmlns:a16="http://schemas.microsoft.com/office/drawing/2014/main" id="{B8DFA559-345C-755A-B0A1-9209C13AD58B}"/>
              </a:ext>
            </a:extLst>
          </p:cNvPr>
          <p:cNvSpPr>
            <a:spLocks noGrp="1"/>
          </p:cNvSpPr>
          <p:nvPr>
            <p:ph idx="1"/>
          </p:nvPr>
        </p:nvSpPr>
        <p:spPr/>
        <p:txBody>
          <a:bodyPr/>
          <a:lstStyle/>
          <a:p>
            <a:r>
              <a:rPr lang="en-US" dirty="0"/>
              <a:t>For k bits of precision in trigonometric functions, k iterations are required.</a:t>
            </a:r>
          </a:p>
          <a:p>
            <a:r>
              <a:rPr lang="en-US" dirty="0"/>
              <a:t>For sin and cos in the input range (-90</a:t>
            </a:r>
            <a:r>
              <a:rPr lang="en-US" dirty="0">
                <a:latin typeface="Times New Roman" panose="02020603050405020304" pitchFamily="18" charset="0"/>
                <a:cs typeface="Times New Roman" panose="02020603050405020304" pitchFamily="18" charset="0"/>
              </a:rPr>
              <a:t>⁰</a:t>
            </a:r>
            <a:r>
              <a:rPr lang="en-US" dirty="0"/>
              <a:t>,90</a:t>
            </a:r>
            <a:r>
              <a:rPr lang="en-US" dirty="0">
                <a:latin typeface="Times New Roman" panose="02020603050405020304" pitchFamily="18" charset="0"/>
                <a:cs typeface="Times New Roman" panose="02020603050405020304" pitchFamily="18" charset="0"/>
              </a:rPr>
              <a:t>⁰</a:t>
            </a:r>
            <a:r>
              <a:rPr lang="en-US" dirty="0"/>
              <a:t>) Cordic algorithm was used directly. </a:t>
            </a:r>
          </a:p>
          <a:p>
            <a:r>
              <a:rPr lang="en-US" dirty="0"/>
              <a:t>For the input angles in the 2</a:t>
            </a:r>
            <a:r>
              <a:rPr lang="en-US" baseline="30000" dirty="0"/>
              <a:t>nd</a:t>
            </a:r>
            <a:r>
              <a:rPr lang="en-US" dirty="0"/>
              <a:t> and 3</a:t>
            </a:r>
            <a:r>
              <a:rPr lang="en-US" baseline="30000" dirty="0"/>
              <a:t>rd</a:t>
            </a:r>
            <a:r>
              <a:rPr lang="en-US" dirty="0"/>
              <a:t> quadrant, the angles were converted to be in the 1</a:t>
            </a:r>
            <a:r>
              <a:rPr lang="en-US" baseline="30000" dirty="0"/>
              <a:t>st</a:t>
            </a:r>
            <a:r>
              <a:rPr lang="en-US" dirty="0"/>
              <a:t> quadrant and sign of the outputs are corrected finally.</a:t>
            </a:r>
          </a:p>
          <a:p>
            <a:r>
              <a:rPr lang="en-US" dirty="0"/>
              <a:t>Elemental rotations using hyperbolic Cordic do not converge.</a:t>
            </a:r>
          </a:p>
          <a:p>
            <a:r>
              <a:rPr lang="en-US" dirty="0"/>
              <a:t>Convergence is achieved if certain iterations are repeated,</a:t>
            </a:r>
          </a:p>
          <a:p>
            <a:pPr lvl="1"/>
            <a:r>
              <a:rPr lang="en-US" dirty="0" err="1"/>
              <a:t>i</a:t>
            </a:r>
            <a:r>
              <a:rPr lang="en-US" dirty="0"/>
              <a:t> = 4, 13, 40, …, k, 3k+1.</a:t>
            </a:r>
          </a:p>
        </p:txBody>
      </p:sp>
    </p:spTree>
    <p:extLst>
      <p:ext uri="{BB962C8B-B14F-4D97-AF65-F5344CB8AC3E}">
        <p14:creationId xmlns:p14="http://schemas.microsoft.com/office/powerpoint/2010/main" val="281209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A7AE-10BE-2E54-DA07-C0F0DC7792FC}"/>
              </a:ext>
            </a:extLst>
          </p:cNvPr>
          <p:cNvSpPr>
            <a:spLocks noGrp="1"/>
          </p:cNvSpPr>
          <p:nvPr>
            <p:ph type="title"/>
          </p:nvPr>
        </p:nvSpPr>
        <p:spPr>
          <a:xfrm>
            <a:off x="1261872" y="365760"/>
            <a:ext cx="9692640" cy="907869"/>
          </a:xfrm>
        </p:spPr>
        <p:txBody>
          <a:bodyPr/>
          <a:lstStyle/>
          <a:p>
            <a:r>
              <a:rPr lang="en-IN" dirty="0">
                <a:solidFill>
                  <a:srgbClr val="7030A0"/>
                </a:solidFill>
              </a:rPr>
              <a:t>Sin And Cos Function Generation</a:t>
            </a:r>
          </a:p>
        </p:txBody>
      </p:sp>
      <p:sp>
        <p:nvSpPr>
          <p:cNvPr id="3" name="Content Placeholder 2">
            <a:extLst>
              <a:ext uri="{FF2B5EF4-FFF2-40B4-BE49-F238E27FC236}">
                <a16:creationId xmlns:a16="http://schemas.microsoft.com/office/drawing/2014/main" id="{48775F28-E808-82C9-9C66-94393190459F}"/>
              </a:ext>
            </a:extLst>
          </p:cNvPr>
          <p:cNvSpPr>
            <a:spLocks noGrp="1"/>
          </p:cNvSpPr>
          <p:nvPr>
            <p:ph idx="1"/>
          </p:nvPr>
        </p:nvSpPr>
        <p:spPr>
          <a:xfrm>
            <a:off x="1261872" y="1436914"/>
            <a:ext cx="8595360" cy="4743223"/>
          </a:xfrm>
        </p:spPr>
        <p:txBody>
          <a:bodyPr>
            <a:normAutofit lnSpcReduction="10000"/>
          </a:bodyPr>
          <a:lstStyle/>
          <a:p>
            <a:r>
              <a:rPr lang="en-IN" sz="2400" dirty="0"/>
              <a:t>Both Sin and Cos Functions are generated using Circular Rotations in Rotation Mode .</a:t>
            </a:r>
          </a:p>
          <a:p>
            <a:r>
              <a:rPr lang="en-IN" sz="2400" dirty="0"/>
              <a:t>These waveforms are also displayed on the Oscilloscope using PMOD DA2 DAC. </a:t>
            </a:r>
          </a:p>
          <a:p>
            <a:r>
              <a:rPr lang="en-IN" sz="2400" dirty="0"/>
              <a:t>User can control the frequency using the slide switches present in the FPGA.</a:t>
            </a:r>
          </a:p>
          <a:p>
            <a:r>
              <a:rPr lang="en-IN" sz="2400" dirty="0"/>
              <a:t>Range of Frequencies for which distortion less waveform was observed is 800Hz to 52KHz. </a:t>
            </a:r>
          </a:p>
          <a:p>
            <a:r>
              <a:rPr lang="en-IN" sz="2400" dirty="0"/>
              <a:t>As we move to higher frequencies, conversion time of DAC and computing sin and cos for widely spaced angles(high slide switch values) results in waveform being distorted  </a:t>
            </a:r>
          </a:p>
          <a:p>
            <a:endParaRPr lang="en-IN" sz="2400" dirty="0"/>
          </a:p>
        </p:txBody>
      </p:sp>
    </p:spTree>
    <p:extLst>
      <p:ext uri="{BB962C8B-B14F-4D97-AF65-F5344CB8AC3E}">
        <p14:creationId xmlns:p14="http://schemas.microsoft.com/office/powerpoint/2010/main" val="412061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3660-DA75-A1E5-E00A-A33E65D840C3}"/>
              </a:ext>
            </a:extLst>
          </p:cNvPr>
          <p:cNvSpPr>
            <a:spLocks noGrp="1"/>
          </p:cNvSpPr>
          <p:nvPr>
            <p:ph type="title"/>
          </p:nvPr>
        </p:nvSpPr>
        <p:spPr/>
        <p:txBody>
          <a:bodyPr/>
          <a:lstStyle/>
          <a:p>
            <a:r>
              <a:rPr lang="en-IN" dirty="0">
                <a:solidFill>
                  <a:srgbClr val="7030A0"/>
                </a:solidFill>
              </a:rPr>
              <a:t>Slide Switch Value and Frequency pf Waveform</a:t>
            </a:r>
          </a:p>
        </p:txBody>
      </p:sp>
      <p:graphicFrame>
        <p:nvGraphicFramePr>
          <p:cNvPr id="9" name="Content Placeholder 8">
            <a:extLst>
              <a:ext uri="{FF2B5EF4-FFF2-40B4-BE49-F238E27FC236}">
                <a16:creationId xmlns:a16="http://schemas.microsoft.com/office/drawing/2014/main" id="{B199A1C5-2A3C-130F-A3AE-B158E289A012}"/>
              </a:ext>
            </a:extLst>
          </p:cNvPr>
          <p:cNvGraphicFramePr>
            <a:graphicFrameLocks noGrp="1"/>
          </p:cNvGraphicFramePr>
          <p:nvPr>
            <p:ph idx="1"/>
            <p:extLst>
              <p:ext uri="{D42A27DB-BD31-4B8C-83A1-F6EECF244321}">
                <p14:modId xmlns:p14="http://schemas.microsoft.com/office/powerpoint/2010/main" val="4077804966"/>
              </p:ext>
            </p:extLst>
          </p:nvPr>
        </p:nvGraphicFramePr>
        <p:xfrm>
          <a:off x="1240971" y="1828800"/>
          <a:ext cx="8615816" cy="4663440"/>
        </p:xfrm>
        <a:graphic>
          <a:graphicData uri="http://schemas.openxmlformats.org/drawingml/2006/table">
            <a:tbl>
              <a:tblPr firstRow="1" bandRow="1">
                <a:tableStyleId>{5C22544A-7EE6-4342-B048-85BDC9FD1C3A}</a:tableStyleId>
              </a:tblPr>
              <a:tblGrid>
                <a:gridCol w="4332515">
                  <a:extLst>
                    <a:ext uri="{9D8B030D-6E8A-4147-A177-3AD203B41FA5}">
                      <a16:colId xmlns:a16="http://schemas.microsoft.com/office/drawing/2014/main" val="1240282209"/>
                    </a:ext>
                  </a:extLst>
                </a:gridCol>
                <a:gridCol w="4283301">
                  <a:extLst>
                    <a:ext uri="{9D8B030D-6E8A-4147-A177-3AD203B41FA5}">
                      <a16:colId xmlns:a16="http://schemas.microsoft.com/office/drawing/2014/main" val="939146986"/>
                    </a:ext>
                  </a:extLst>
                </a:gridCol>
              </a:tblGrid>
              <a:tr h="257830">
                <a:tc>
                  <a:txBody>
                    <a:bodyPr/>
                    <a:lstStyle/>
                    <a:p>
                      <a:r>
                        <a:rPr lang="en-IN" dirty="0"/>
                        <a:t>Slide Switch Value </a:t>
                      </a:r>
                    </a:p>
                  </a:txBody>
                  <a:tcPr/>
                </a:tc>
                <a:tc>
                  <a:txBody>
                    <a:bodyPr/>
                    <a:lstStyle/>
                    <a:p>
                      <a:r>
                        <a:rPr lang="en-IN" dirty="0"/>
                        <a:t>Frequency (KHz)</a:t>
                      </a:r>
                    </a:p>
                  </a:txBody>
                  <a:tcPr/>
                </a:tc>
                <a:extLst>
                  <a:ext uri="{0D108BD9-81ED-4DB2-BD59-A6C34878D82A}">
                    <a16:rowId xmlns:a16="http://schemas.microsoft.com/office/drawing/2014/main" val="4241697240"/>
                  </a:ext>
                </a:extLst>
              </a:tr>
              <a:tr h="257830">
                <a:tc>
                  <a:txBody>
                    <a:bodyPr/>
                    <a:lstStyle/>
                    <a:p>
                      <a:r>
                        <a:rPr lang="en-IN" dirty="0"/>
                        <a:t>0</a:t>
                      </a:r>
                    </a:p>
                  </a:txBody>
                  <a:tcPr/>
                </a:tc>
                <a:tc>
                  <a:txBody>
                    <a:bodyPr/>
                    <a:lstStyle/>
                    <a:p>
                      <a:r>
                        <a:rPr lang="en-IN" dirty="0"/>
                        <a:t>0.814</a:t>
                      </a:r>
                    </a:p>
                  </a:txBody>
                  <a:tcPr/>
                </a:tc>
                <a:extLst>
                  <a:ext uri="{0D108BD9-81ED-4DB2-BD59-A6C34878D82A}">
                    <a16:rowId xmlns:a16="http://schemas.microsoft.com/office/drawing/2014/main" val="235926209"/>
                  </a:ext>
                </a:extLst>
              </a:tr>
              <a:tr h="257830">
                <a:tc>
                  <a:txBody>
                    <a:bodyPr/>
                    <a:lstStyle/>
                    <a:p>
                      <a:r>
                        <a:rPr lang="en-IN" dirty="0"/>
                        <a:t>1</a:t>
                      </a:r>
                    </a:p>
                  </a:txBody>
                  <a:tcPr/>
                </a:tc>
                <a:tc>
                  <a:txBody>
                    <a:bodyPr/>
                    <a:lstStyle/>
                    <a:p>
                      <a:r>
                        <a:rPr lang="en-IN" dirty="0"/>
                        <a:t>1.626</a:t>
                      </a:r>
                    </a:p>
                  </a:txBody>
                  <a:tcPr/>
                </a:tc>
                <a:extLst>
                  <a:ext uri="{0D108BD9-81ED-4DB2-BD59-A6C34878D82A}">
                    <a16:rowId xmlns:a16="http://schemas.microsoft.com/office/drawing/2014/main" val="3744369259"/>
                  </a:ext>
                </a:extLst>
              </a:tr>
              <a:tr h="257830">
                <a:tc>
                  <a:txBody>
                    <a:bodyPr/>
                    <a:lstStyle/>
                    <a:p>
                      <a:r>
                        <a:rPr lang="en-IN" dirty="0"/>
                        <a:t>2</a:t>
                      </a:r>
                    </a:p>
                  </a:txBody>
                  <a:tcPr/>
                </a:tc>
                <a:tc>
                  <a:txBody>
                    <a:bodyPr/>
                    <a:lstStyle/>
                    <a:p>
                      <a:r>
                        <a:rPr lang="en-IN" dirty="0"/>
                        <a:t>2.44</a:t>
                      </a:r>
                    </a:p>
                  </a:txBody>
                  <a:tcPr/>
                </a:tc>
                <a:extLst>
                  <a:ext uri="{0D108BD9-81ED-4DB2-BD59-A6C34878D82A}">
                    <a16:rowId xmlns:a16="http://schemas.microsoft.com/office/drawing/2014/main" val="2747626517"/>
                  </a:ext>
                </a:extLst>
              </a:tr>
              <a:tr h="257830">
                <a:tc>
                  <a:txBody>
                    <a:bodyPr/>
                    <a:lstStyle/>
                    <a:p>
                      <a:r>
                        <a:rPr lang="en-IN" dirty="0"/>
                        <a:t>3</a:t>
                      </a:r>
                    </a:p>
                  </a:txBody>
                  <a:tcPr/>
                </a:tc>
                <a:tc>
                  <a:txBody>
                    <a:bodyPr/>
                    <a:lstStyle/>
                    <a:p>
                      <a:r>
                        <a:rPr lang="en-IN" dirty="0"/>
                        <a:t>3.257</a:t>
                      </a:r>
                    </a:p>
                  </a:txBody>
                  <a:tcPr/>
                </a:tc>
                <a:extLst>
                  <a:ext uri="{0D108BD9-81ED-4DB2-BD59-A6C34878D82A}">
                    <a16:rowId xmlns:a16="http://schemas.microsoft.com/office/drawing/2014/main" val="1874109984"/>
                  </a:ext>
                </a:extLst>
              </a:tr>
              <a:tr h="257830">
                <a:tc>
                  <a:txBody>
                    <a:bodyPr/>
                    <a:lstStyle/>
                    <a:p>
                      <a:r>
                        <a:rPr lang="en-IN" dirty="0"/>
                        <a:t>4</a:t>
                      </a:r>
                    </a:p>
                  </a:txBody>
                  <a:tcPr/>
                </a:tc>
                <a:tc>
                  <a:txBody>
                    <a:bodyPr/>
                    <a:lstStyle/>
                    <a:p>
                      <a:r>
                        <a:rPr lang="en-IN" dirty="0"/>
                        <a:t>4.032</a:t>
                      </a:r>
                    </a:p>
                  </a:txBody>
                  <a:tcPr/>
                </a:tc>
                <a:extLst>
                  <a:ext uri="{0D108BD9-81ED-4DB2-BD59-A6C34878D82A}">
                    <a16:rowId xmlns:a16="http://schemas.microsoft.com/office/drawing/2014/main" val="4049747087"/>
                  </a:ext>
                </a:extLst>
              </a:tr>
              <a:tr h="257830">
                <a:tc>
                  <a:txBody>
                    <a:bodyPr/>
                    <a:lstStyle/>
                    <a:p>
                      <a:r>
                        <a:rPr lang="en-IN" dirty="0"/>
                        <a:t>5</a:t>
                      </a:r>
                    </a:p>
                  </a:txBody>
                  <a:tcPr/>
                </a:tc>
                <a:tc>
                  <a:txBody>
                    <a:bodyPr/>
                    <a:lstStyle/>
                    <a:p>
                      <a:r>
                        <a:rPr lang="en-IN" dirty="0"/>
                        <a:t>4.85</a:t>
                      </a:r>
                    </a:p>
                  </a:txBody>
                  <a:tcPr/>
                </a:tc>
                <a:extLst>
                  <a:ext uri="{0D108BD9-81ED-4DB2-BD59-A6C34878D82A}">
                    <a16:rowId xmlns:a16="http://schemas.microsoft.com/office/drawing/2014/main" val="1456733036"/>
                  </a:ext>
                </a:extLst>
              </a:tr>
              <a:tr h="257830">
                <a:tc>
                  <a:txBody>
                    <a:bodyPr/>
                    <a:lstStyle/>
                    <a:p>
                      <a:r>
                        <a:rPr lang="en-IN" dirty="0"/>
                        <a:t>7</a:t>
                      </a:r>
                    </a:p>
                  </a:txBody>
                  <a:tcPr/>
                </a:tc>
                <a:tc>
                  <a:txBody>
                    <a:bodyPr/>
                    <a:lstStyle/>
                    <a:p>
                      <a:r>
                        <a:rPr lang="en-IN" dirty="0"/>
                        <a:t>6.55</a:t>
                      </a:r>
                    </a:p>
                  </a:txBody>
                  <a:tcPr/>
                </a:tc>
                <a:extLst>
                  <a:ext uri="{0D108BD9-81ED-4DB2-BD59-A6C34878D82A}">
                    <a16:rowId xmlns:a16="http://schemas.microsoft.com/office/drawing/2014/main" val="922125151"/>
                  </a:ext>
                </a:extLst>
              </a:tr>
              <a:tr h="257830">
                <a:tc>
                  <a:txBody>
                    <a:bodyPr/>
                    <a:lstStyle/>
                    <a:p>
                      <a:r>
                        <a:rPr lang="en-IN" dirty="0"/>
                        <a:t>15</a:t>
                      </a:r>
                    </a:p>
                  </a:txBody>
                  <a:tcPr/>
                </a:tc>
                <a:tc>
                  <a:txBody>
                    <a:bodyPr/>
                    <a:lstStyle/>
                    <a:p>
                      <a:r>
                        <a:rPr lang="en-IN" dirty="0"/>
                        <a:t>12.98</a:t>
                      </a:r>
                    </a:p>
                  </a:txBody>
                  <a:tcPr/>
                </a:tc>
                <a:extLst>
                  <a:ext uri="{0D108BD9-81ED-4DB2-BD59-A6C34878D82A}">
                    <a16:rowId xmlns:a16="http://schemas.microsoft.com/office/drawing/2014/main" val="1989451311"/>
                  </a:ext>
                </a:extLst>
              </a:tr>
              <a:tr h="257830">
                <a:tc>
                  <a:txBody>
                    <a:bodyPr/>
                    <a:lstStyle/>
                    <a:p>
                      <a:r>
                        <a:rPr lang="en-IN" dirty="0"/>
                        <a:t>31</a:t>
                      </a:r>
                    </a:p>
                  </a:txBody>
                  <a:tcPr/>
                </a:tc>
                <a:tc>
                  <a:txBody>
                    <a:bodyPr/>
                    <a:lstStyle/>
                    <a:p>
                      <a:r>
                        <a:rPr lang="en-IN" dirty="0"/>
                        <a:t>25.92</a:t>
                      </a:r>
                    </a:p>
                  </a:txBody>
                  <a:tcPr/>
                </a:tc>
                <a:extLst>
                  <a:ext uri="{0D108BD9-81ED-4DB2-BD59-A6C34878D82A}">
                    <a16:rowId xmlns:a16="http://schemas.microsoft.com/office/drawing/2014/main" val="535116033"/>
                  </a:ext>
                </a:extLst>
              </a:tr>
              <a:tr h="257830">
                <a:tc>
                  <a:txBody>
                    <a:bodyPr/>
                    <a:lstStyle/>
                    <a:p>
                      <a:r>
                        <a:rPr lang="en-IN" dirty="0"/>
                        <a:t>63</a:t>
                      </a:r>
                    </a:p>
                  </a:txBody>
                  <a:tcPr/>
                </a:tc>
                <a:tc>
                  <a:txBody>
                    <a:bodyPr/>
                    <a:lstStyle/>
                    <a:p>
                      <a:r>
                        <a:rPr lang="en-IN" dirty="0"/>
                        <a:t>51.75</a:t>
                      </a:r>
                    </a:p>
                  </a:txBody>
                  <a:tcPr/>
                </a:tc>
                <a:extLst>
                  <a:ext uri="{0D108BD9-81ED-4DB2-BD59-A6C34878D82A}">
                    <a16:rowId xmlns:a16="http://schemas.microsoft.com/office/drawing/2014/main" val="3281671002"/>
                  </a:ext>
                </a:extLst>
              </a:tr>
              <a:tr h="451202">
                <a:tc>
                  <a:txBody>
                    <a:bodyPr/>
                    <a:lstStyle/>
                    <a:p>
                      <a:r>
                        <a:rPr lang="en-IN" dirty="0"/>
                        <a:t>127</a:t>
                      </a:r>
                    </a:p>
                  </a:txBody>
                  <a:tcPr/>
                </a:tc>
                <a:tc>
                  <a:txBody>
                    <a:bodyPr/>
                    <a:lstStyle/>
                    <a:p>
                      <a:r>
                        <a:rPr lang="en-IN" dirty="0"/>
                        <a:t>104.166 ( Distortion Occurs beyond this point)</a:t>
                      </a:r>
                    </a:p>
                  </a:txBody>
                  <a:tcPr/>
                </a:tc>
                <a:extLst>
                  <a:ext uri="{0D108BD9-81ED-4DB2-BD59-A6C34878D82A}">
                    <a16:rowId xmlns:a16="http://schemas.microsoft.com/office/drawing/2014/main" val="3740530375"/>
                  </a:ext>
                </a:extLst>
              </a:tr>
            </a:tbl>
          </a:graphicData>
        </a:graphic>
      </p:graphicFrame>
    </p:spTree>
    <p:extLst>
      <p:ext uri="{BB962C8B-B14F-4D97-AF65-F5344CB8AC3E}">
        <p14:creationId xmlns:p14="http://schemas.microsoft.com/office/powerpoint/2010/main" val="86726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A6C2-BE94-AE9D-5F12-239379D779D3}"/>
              </a:ext>
            </a:extLst>
          </p:cNvPr>
          <p:cNvSpPr>
            <a:spLocks noGrp="1"/>
          </p:cNvSpPr>
          <p:nvPr>
            <p:ph type="title"/>
          </p:nvPr>
        </p:nvSpPr>
        <p:spPr/>
        <p:txBody>
          <a:bodyPr/>
          <a:lstStyle/>
          <a:p>
            <a:r>
              <a:rPr lang="en-IN" dirty="0">
                <a:solidFill>
                  <a:srgbClr val="7030A0"/>
                </a:solidFill>
              </a:rPr>
              <a:t>Sin and Cos Simulation Waveforms</a:t>
            </a:r>
          </a:p>
        </p:txBody>
      </p:sp>
      <p:pic>
        <p:nvPicPr>
          <p:cNvPr id="5" name="Content Placeholder 4">
            <a:extLst>
              <a:ext uri="{FF2B5EF4-FFF2-40B4-BE49-F238E27FC236}">
                <a16:creationId xmlns:a16="http://schemas.microsoft.com/office/drawing/2014/main" id="{ED6F502A-7E17-24DD-7378-958B451CB85D}"/>
              </a:ext>
            </a:extLst>
          </p:cNvPr>
          <p:cNvPicPr>
            <a:picLocks noGrp="1" noChangeAspect="1"/>
          </p:cNvPicPr>
          <p:nvPr>
            <p:ph idx="1"/>
          </p:nvPr>
        </p:nvPicPr>
        <p:blipFill>
          <a:blip r:embed="rId2"/>
          <a:stretch>
            <a:fillRect/>
          </a:stretch>
        </p:blipFill>
        <p:spPr>
          <a:xfrm>
            <a:off x="163286" y="2122714"/>
            <a:ext cx="11016343" cy="3635829"/>
          </a:xfrm>
        </p:spPr>
      </p:pic>
    </p:spTree>
    <p:extLst>
      <p:ext uri="{BB962C8B-B14F-4D97-AF65-F5344CB8AC3E}">
        <p14:creationId xmlns:p14="http://schemas.microsoft.com/office/powerpoint/2010/main" val="4294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161C-13CD-038E-E50E-2823A1B7F99C}"/>
              </a:ext>
            </a:extLst>
          </p:cNvPr>
          <p:cNvSpPr>
            <a:spLocks noGrp="1"/>
          </p:cNvSpPr>
          <p:nvPr>
            <p:ph type="title"/>
          </p:nvPr>
        </p:nvSpPr>
        <p:spPr>
          <a:xfrm>
            <a:off x="391886" y="365760"/>
            <a:ext cx="10562626" cy="1325562"/>
          </a:xfrm>
        </p:spPr>
        <p:txBody>
          <a:bodyPr/>
          <a:lstStyle/>
          <a:p>
            <a:r>
              <a:rPr lang="en-IN" dirty="0">
                <a:solidFill>
                  <a:srgbClr val="7030A0"/>
                </a:solidFill>
              </a:rPr>
              <a:t>Sin and Cos Functions on Oscilloscope</a:t>
            </a:r>
          </a:p>
        </p:txBody>
      </p:sp>
      <p:pic>
        <p:nvPicPr>
          <p:cNvPr id="5" name="Content Placeholder 4">
            <a:extLst>
              <a:ext uri="{FF2B5EF4-FFF2-40B4-BE49-F238E27FC236}">
                <a16:creationId xmlns:a16="http://schemas.microsoft.com/office/drawing/2014/main" id="{65665BE4-4C84-B712-FBFE-663AEDD2830C}"/>
              </a:ext>
            </a:extLst>
          </p:cNvPr>
          <p:cNvPicPr>
            <a:picLocks noGrp="1" noChangeAspect="1"/>
          </p:cNvPicPr>
          <p:nvPr>
            <p:ph idx="1"/>
          </p:nvPr>
        </p:nvPicPr>
        <p:blipFill>
          <a:blip r:embed="rId2"/>
          <a:stretch>
            <a:fillRect/>
          </a:stretch>
        </p:blipFill>
        <p:spPr>
          <a:xfrm>
            <a:off x="729343" y="1861457"/>
            <a:ext cx="9764486" cy="4441371"/>
          </a:xfrm>
        </p:spPr>
      </p:pic>
    </p:spTree>
    <p:extLst>
      <p:ext uri="{BB962C8B-B14F-4D97-AF65-F5344CB8AC3E}">
        <p14:creationId xmlns:p14="http://schemas.microsoft.com/office/powerpoint/2010/main" val="29083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8958-4479-42B9-5841-C08F6DB411D5}"/>
              </a:ext>
            </a:extLst>
          </p:cNvPr>
          <p:cNvSpPr>
            <a:spLocks noGrp="1"/>
          </p:cNvSpPr>
          <p:nvPr>
            <p:ph type="title"/>
          </p:nvPr>
        </p:nvSpPr>
        <p:spPr/>
        <p:txBody>
          <a:bodyPr/>
          <a:lstStyle/>
          <a:p>
            <a:r>
              <a:rPr lang="en-IN" dirty="0">
                <a:solidFill>
                  <a:srgbClr val="7030A0"/>
                </a:solidFill>
              </a:rPr>
              <a:t>Timing Results: sin and cos functions </a:t>
            </a:r>
          </a:p>
        </p:txBody>
      </p:sp>
      <p:sp>
        <p:nvSpPr>
          <p:cNvPr id="3" name="Content Placeholder 2">
            <a:extLst>
              <a:ext uri="{FF2B5EF4-FFF2-40B4-BE49-F238E27FC236}">
                <a16:creationId xmlns:a16="http://schemas.microsoft.com/office/drawing/2014/main" id="{86645D0A-9542-039D-1C18-AC2CCB04E9BF}"/>
              </a:ext>
            </a:extLst>
          </p:cNvPr>
          <p:cNvSpPr>
            <a:spLocks noGrp="1"/>
          </p:cNvSpPr>
          <p:nvPr>
            <p:ph idx="1"/>
          </p:nvPr>
        </p:nvSpPr>
        <p:spPr>
          <a:xfrm>
            <a:off x="533400" y="4789714"/>
            <a:ext cx="9323832" cy="2068285"/>
          </a:xfrm>
        </p:spPr>
        <p:txBody>
          <a:bodyPr>
            <a:noAutofit/>
          </a:bodyPr>
          <a:lstStyle/>
          <a:p>
            <a:r>
              <a:rPr lang="en-IN" sz="2200" dirty="0"/>
              <a:t>Angles were generated at a lower frequency to feed the results to the DAC. The original clock of 100MHz frequency was used only to generate the slower clock signal clk2. Hence we get positive slack in the timing results. </a:t>
            </a:r>
          </a:p>
        </p:txBody>
      </p:sp>
      <p:pic>
        <p:nvPicPr>
          <p:cNvPr id="7" name="Picture 6">
            <a:extLst>
              <a:ext uri="{FF2B5EF4-FFF2-40B4-BE49-F238E27FC236}">
                <a16:creationId xmlns:a16="http://schemas.microsoft.com/office/drawing/2014/main" id="{9096AE45-E812-257B-0DE5-D05354921053}"/>
              </a:ext>
            </a:extLst>
          </p:cNvPr>
          <p:cNvPicPr>
            <a:picLocks noChangeAspect="1"/>
          </p:cNvPicPr>
          <p:nvPr/>
        </p:nvPicPr>
        <p:blipFill>
          <a:blip r:embed="rId3"/>
          <a:stretch>
            <a:fillRect/>
          </a:stretch>
        </p:blipFill>
        <p:spPr>
          <a:xfrm>
            <a:off x="1237488" y="1691322"/>
            <a:ext cx="8522138" cy="2695621"/>
          </a:xfrm>
          <a:prstGeom prst="rect">
            <a:avLst/>
          </a:prstGeom>
        </p:spPr>
      </p:pic>
    </p:spTree>
    <p:extLst>
      <p:ext uri="{BB962C8B-B14F-4D97-AF65-F5344CB8AC3E}">
        <p14:creationId xmlns:p14="http://schemas.microsoft.com/office/powerpoint/2010/main" val="284867595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309</TotalTime>
  <Words>1264</Words>
  <Application>Microsoft Office PowerPoint</Application>
  <PresentationFormat>Widescreen</PresentationFormat>
  <Paragraphs>180</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Cambria Math</vt:lpstr>
      <vt:lpstr>Century Schoolbook</vt:lpstr>
      <vt:lpstr>Times New Roman</vt:lpstr>
      <vt:lpstr>Wingdings 2</vt:lpstr>
      <vt:lpstr>View</vt:lpstr>
      <vt:lpstr>TRIGNOMETRIC FUNCTION GENERATION USING CORDIC</vt:lpstr>
      <vt:lpstr>PowerPoint Presentation</vt:lpstr>
      <vt:lpstr>Generalized Equations Of CORDIC</vt:lpstr>
      <vt:lpstr>Precision and Convergence</vt:lpstr>
      <vt:lpstr>Sin And Cos Function Generation</vt:lpstr>
      <vt:lpstr>Slide Switch Value and Frequency pf Waveform</vt:lpstr>
      <vt:lpstr>Sin and Cos Simulation Waveforms</vt:lpstr>
      <vt:lpstr>Sin and Cos Functions on Oscilloscope</vt:lpstr>
      <vt:lpstr>Timing Results: sin and cos functions </vt:lpstr>
      <vt:lpstr>Tan Function Generation</vt:lpstr>
      <vt:lpstr>Limitations Of CORDIC Division</vt:lpstr>
      <vt:lpstr>Tan simulation waveform</vt:lpstr>
      <vt:lpstr>Tan function on oscilloscope </vt:lpstr>
      <vt:lpstr>Timing results: Tan function </vt:lpstr>
      <vt:lpstr>Ta〖nh〗^(-1) (y) function</vt:lpstr>
      <vt:lpstr>Limitations of Ta〖nh〗^(-1) (y) implementation </vt:lpstr>
      <vt:lpstr>Ta〖nh〗^(-1) (y) simulation waveform</vt:lpstr>
      <vt:lpstr>Timing results: Ta〖nh〗^(-1) (y) function </vt:lpstr>
      <vt:lpstr>Tan^(-1) (y) function</vt:lpstr>
      <vt:lpstr>Tan^(-1) (y) simulation waveform</vt:lpstr>
      <vt:lpstr>Timing results: Tan^(-1) (y) function </vt:lpstr>
      <vt:lpstr>Tanh function</vt:lpstr>
      <vt:lpstr>Tanh simulation waveform</vt:lpstr>
      <vt:lpstr>Timing results: Tanh function</vt:lpstr>
      <vt:lpstr>Possible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TRIGNOMETRIC FUNCTION GENERATION USING CORDIC</dc:title>
  <dc:creator>Guhan Rajasekar</dc:creator>
  <cp:lastModifiedBy>Guhan Rajasekar</cp:lastModifiedBy>
  <cp:revision>35</cp:revision>
  <dcterms:created xsi:type="dcterms:W3CDTF">2024-04-13T03:03:26Z</dcterms:created>
  <dcterms:modified xsi:type="dcterms:W3CDTF">2024-04-16T04:08:13Z</dcterms:modified>
</cp:coreProperties>
</file>