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768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7998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529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9018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738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5B1A4-F391-4A7B-9682-B459FA69E16A}"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2212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5B1A4-F391-4A7B-9682-B459FA69E16A}"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91937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B1A4-F391-4A7B-9682-B459FA69E16A}"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790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07919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98330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EE5783A-92C4-4D35-AF57-2912C7A842E0}" type="slidenum">
              <a:rPr lang="en-IN" smtClean="0"/>
              <a:t>‹#›</a:t>
            </a:fld>
            <a:endParaRPr lang="en-IN"/>
          </a:p>
        </p:txBody>
      </p:sp>
    </p:spTree>
    <p:extLst>
      <p:ext uri="{BB962C8B-B14F-4D97-AF65-F5344CB8AC3E}">
        <p14:creationId xmlns:p14="http://schemas.microsoft.com/office/powerpoint/2010/main" val="8752209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E3FF-73FD-5537-A8CD-FD06E9E330A2}"/>
              </a:ext>
            </a:extLst>
          </p:cNvPr>
          <p:cNvSpPr>
            <a:spLocks noGrp="1"/>
          </p:cNvSpPr>
          <p:nvPr>
            <p:ph type="ctrTitle"/>
          </p:nvPr>
        </p:nvSpPr>
        <p:spPr>
          <a:xfrm>
            <a:off x="1968139" y="1730829"/>
            <a:ext cx="7818119" cy="2267591"/>
          </a:xfrm>
        </p:spPr>
        <p:txBody>
          <a:bodyPr>
            <a:normAutofit fontScale="90000"/>
          </a:bodyPr>
          <a:lstStyle/>
          <a:p>
            <a:r>
              <a:rPr lang="en-IN" sz="5000" dirty="0"/>
              <a:t>TRIGNOMETRIC FUNCTION GENERATION USING CORDIC</a:t>
            </a:r>
          </a:p>
        </p:txBody>
      </p:sp>
      <p:sp>
        <p:nvSpPr>
          <p:cNvPr id="3" name="Subtitle 2">
            <a:extLst>
              <a:ext uri="{FF2B5EF4-FFF2-40B4-BE49-F238E27FC236}">
                <a16:creationId xmlns:a16="http://schemas.microsoft.com/office/drawing/2014/main" id="{F7F632B0-1E1A-0123-2025-E8C9E02B01D2}"/>
              </a:ext>
            </a:extLst>
          </p:cNvPr>
          <p:cNvSpPr>
            <a:spLocks noGrp="1"/>
          </p:cNvSpPr>
          <p:nvPr>
            <p:ph type="subTitle" idx="1"/>
          </p:nvPr>
        </p:nvSpPr>
        <p:spPr>
          <a:xfrm>
            <a:off x="631964" y="3998420"/>
            <a:ext cx="10058400" cy="1143000"/>
          </a:xfrm>
        </p:spPr>
        <p:txBody>
          <a:bodyPr/>
          <a:lstStyle/>
          <a:p>
            <a:r>
              <a:rPr lang="en-IN" dirty="0">
                <a:solidFill>
                  <a:srgbClr val="0070C0"/>
                </a:solidFill>
              </a:rPr>
              <a:t>                 </a:t>
            </a:r>
          </a:p>
          <a:p>
            <a:r>
              <a:rPr lang="en-IN" dirty="0">
                <a:solidFill>
                  <a:srgbClr val="FFFF00"/>
                </a:solidFill>
              </a:rPr>
              <a:t>                  Guhan Rajasekar (22410) , Hari Vignesh (23409)</a:t>
            </a:r>
          </a:p>
        </p:txBody>
      </p:sp>
    </p:spTree>
    <p:extLst>
      <p:ext uri="{BB962C8B-B14F-4D97-AF65-F5344CB8AC3E}">
        <p14:creationId xmlns:p14="http://schemas.microsoft.com/office/powerpoint/2010/main" val="16469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E765-AFED-2883-5E12-8C2A0E398D40}"/>
              </a:ext>
            </a:extLst>
          </p:cNvPr>
          <p:cNvSpPr>
            <a:spLocks noGrp="1"/>
          </p:cNvSpPr>
          <p:nvPr>
            <p:ph idx="1"/>
          </p:nvPr>
        </p:nvSpPr>
        <p:spPr>
          <a:xfrm>
            <a:off x="283029" y="141514"/>
            <a:ext cx="11070771" cy="6035449"/>
          </a:xfrm>
        </p:spPr>
        <p:txBody>
          <a:bodyPr/>
          <a:lstStyle/>
          <a:p>
            <a:r>
              <a:rPr lang="en-IN" sz="2400" dirty="0">
                <a:solidFill>
                  <a:srgbClr val="7030A0"/>
                </a:solidFill>
              </a:rPr>
              <a:t>Aim: </a:t>
            </a:r>
          </a:p>
          <a:p>
            <a:pPr marL="914400" lvl="1" indent="-457200">
              <a:buFont typeface="+mj-lt"/>
              <a:buAutoNum type="arabicPeriod"/>
            </a:pPr>
            <a:r>
              <a:rPr lang="en-IN" sz="2400" dirty="0"/>
              <a:t> To  generate trigonometric functions using CORDIC .</a:t>
            </a:r>
          </a:p>
          <a:p>
            <a:pPr marL="971550" lvl="1" indent="-514350">
              <a:buFont typeface="+mj-lt"/>
              <a:buAutoNum type="arabicPeriod"/>
            </a:pPr>
            <a:r>
              <a:rPr lang="en-IN" sz="2400" dirty="0"/>
              <a:t>Main focus is on hardware friendly implementation to get results with decent accuracy (Trade off between hardware resources and accuracy).</a:t>
            </a:r>
          </a:p>
          <a:p>
            <a:pPr marL="457200" lvl="1" indent="0">
              <a:buNone/>
            </a:pPr>
            <a:endParaRPr lang="en-IN" dirty="0"/>
          </a:p>
          <a:p>
            <a:r>
              <a:rPr lang="en-IN" sz="2400" dirty="0">
                <a:solidFill>
                  <a:srgbClr val="7030A0"/>
                </a:solidFill>
              </a:rPr>
              <a:t>Trigonometric  Functions Implemented Using CORDIC</a:t>
            </a:r>
          </a:p>
          <a:p>
            <a:pPr marL="971550" lvl="1" indent="-514350">
              <a:buFont typeface="+mj-lt"/>
              <a:buAutoNum type="arabicPeriod"/>
            </a:pPr>
            <a:r>
              <a:rPr lang="en-IN" sz="2400" dirty="0"/>
              <a:t>Sin </a:t>
            </a:r>
          </a:p>
          <a:p>
            <a:pPr marL="971550" lvl="1" indent="-514350">
              <a:buFont typeface="+mj-lt"/>
              <a:buAutoNum type="arabicPeriod"/>
            </a:pPr>
            <a:r>
              <a:rPr lang="en-IN" sz="2400" dirty="0"/>
              <a:t>Cos</a:t>
            </a:r>
          </a:p>
          <a:p>
            <a:pPr marL="971550" lvl="1" indent="-514350">
              <a:buFont typeface="+mj-lt"/>
              <a:buAutoNum type="arabicPeriod"/>
            </a:pPr>
            <a:r>
              <a:rPr lang="en-IN" sz="2400" dirty="0"/>
              <a:t>Tan</a:t>
            </a:r>
          </a:p>
          <a:p>
            <a:pPr marL="971550" lvl="1" indent="-514350">
              <a:buFont typeface="+mj-lt"/>
              <a:buAutoNum type="arabicPeriod"/>
            </a:pPr>
            <a:r>
              <a:rPr lang="en-IN" sz="2400" dirty="0"/>
              <a:t>Tan Inverse</a:t>
            </a:r>
          </a:p>
          <a:p>
            <a:pPr marL="971550" lvl="1" indent="-514350">
              <a:buFont typeface="+mj-lt"/>
              <a:buAutoNum type="arabicPeriod"/>
            </a:pPr>
            <a:r>
              <a:rPr lang="en-IN" sz="2400" dirty="0"/>
              <a:t>Tan </a:t>
            </a:r>
            <a:r>
              <a:rPr lang="en-IN" sz="2400" dirty="0" err="1"/>
              <a:t>Hyberbolic</a:t>
            </a:r>
            <a:r>
              <a:rPr lang="en-IN" sz="2400" dirty="0"/>
              <a:t> (Sin Hyperbolic and Cos Hyperbolic are implicitly used here)</a:t>
            </a:r>
          </a:p>
          <a:p>
            <a:pPr marL="971550" lvl="1" indent="-514350">
              <a:buFont typeface="+mj-lt"/>
              <a:buAutoNum type="arabicPeriod"/>
            </a:pPr>
            <a:r>
              <a:rPr lang="en-IN" sz="2400" dirty="0"/>
              <a:t>Tan </a:t>
            </a:r>
            <a:r>
              <a:rPr lang="en-IN" sz="2400" dirty="0" err="1"/>
              <a:t>Hyberbolic</a:t>
            </a:r>
            <a:r>
              <a:rPr lang="en-IN" sz="2400" dirty="0"/>
              <a:t> Inverse</a:t>
            </a:r>
          </a:p>
          <a:p>
            <a:pPr marL="971550" lvl="1" indent="-514350">
              <a:buFont typeface="+mj-lt"/>
              <a:buAutoNum type="arabicPeriod"/>
            </a:pPr>
            <a:endParaRPr lang="en-IN" dirty="0"/>
          </a:p>
        </p:txBody>
      </p:sp>
    </p:spTree>
    <p:extLst>
      <p:ext uri="{BB962C8B-B14F-4D97-AF65-F5344CB8AC3E}">
        <p14:creationId xmlns:p14="http://schemas.microsoft.com/office/powerpoint/2010/main" val="373084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04BE-D688-75D8-0E0D-85AA0AAE4941}"/>
              </a:ext>
            </a:extLst>
          </p:cNvPr>
          <p:cNvSpPr>
            <a:spLocks noGrp="1"/>
          </p:cNvSpPr>
          <p:nvPr>
            <p:ph type="title"/>
          </p:nvPr>
        </p:nvSpPr>
        <p:spPr>
          <a:xfrm>
            <a:off x="1261872" y="365760"/>
            <a:ext cx="9692640" cy="657497"/>
          </a:xfrm>
        </p:spPr>
        <p:txBody>
          <a:bodyPr>
            <a:normAutofit fontScale="90000"/>
          </a:bodyPr>
          <a:lstStyle/>
          <a:p>
            <a:r>
              <a:rPr lang="en-IN" dirty="0">
                <a:solidFill>
                  <a:srgbClr val="7030A0"/>
                </a:solidFill>
              </a:rPr>
              <a:t>Generalized Equations Of CORDIC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6341A0-F1AD-97F2-A94D-0D27A8F84B16}"/>
                  </a:ext>
                </a:extLst>
              </p:cNvPr>
              <p:cNvSpPr>
                <a:spLocks noGrp="1"/>
              </p:cNvSpPr>
              <p:nvPr>
                <p:ph idx="1"/>
              </p:nvPr>
            </p:nvSpPr>
            <p:spPr>
              <a:xfrm>
                <a:off x="304800" y="1186543"/>
                <a:ext cx="9552432" cy="5671457"/>
              </a:xfrm>
            </p:spPr>
            <p:txBody>
              <a:bodyPr/>
              <a:lstStyle/>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oMath>
                </a14:m>
                <a:r>
                  <a:rPr lang="en-IN" sz="2400" dirty="0"/>
                  <a:t>  -  µ</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𝑥</m:t>
                        </m:r>
                      </m:e>
                      <m:sup>
                        <m:r>
                          <a:rPr lang="en-IN" sz="2400" i="1">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  </m:t>
                        </m:r>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r>
                      <a:rPr lang="en-IN" sz="2400" b="0" i="1" smtClean="0">
                        <a:latin typeface="Cambria Math" panose="02040503050406030204" pitchFamily="18" charset="0"/>
                      </a:rPr>
                      <m:t>)</m:t>
                    </m:r>
                  </m:oMath>
                </a14:m>
                <a:endParaRPr lang="en-IN" sz="2400" dirty="0"/>
              </a:p>
              <a:p>
                <a:pPr marL="0" indent="0">
                  <a:buNone/>
                </a:pPr>
                <a:endParaRPr lang="en-IN" sz="2400" dirty="0"/>
              </a:p>
              <a:p>
                <a:r>
                  <a:rPr lang="en-IN" sz="2400" dirty="0"/>
                  <a:t>Circular Rotations            :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𝑡𝑎𝑛</m:t>
                        </m:r>
                      </m:e>
                      <m:sup>
                        <m:r>
                          <a:rPr lang="en-IN" sz="2400" b="0" i="1" smtClean="0">
                            <a:latin typeface="Cambria Math" panose="02040503050406030204" pitchFamily="18" charset="0"/>
                          </a:rPr>
                          <m:t>−1</m:t>
                        </m:r>
                      </m:sup>
                    </m:sSup>
                  </m:oMath>
                </a14:m>
                <a:r>
                  <a:rPr lang="en-IN" sz="2400" dirty="0"/>
                  <a:t>(</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t>Linear Rotations               : µ = 0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t>Hyperbolic Rotations        :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𝑡𝑎𝑛</m:t>
                        </m:r>
                        <m:r>
                          <a:rPr lang="en-IN" sz="2400" b="0" i="1" smtClean="0">
                            <a:latin typeface="Cambria Math" panose="02040503050406030204" pitchFamily="18" charset="0"/>
                          </a:rPr>
                          <m:t>h</m:t>
                        </m:r>
                      </m:e>
                      <m:sup>
                        <m:r>
                          <a:rPr lang="en-IN" sz="2400" i="1">
                            <a:latin typeface="Cambria Math" panose="02040503050406030204" pitchFamily="18" charset="0"/>
                          </a:rPr>
                          <m:t>−1</m:t>
                        </m:r>
                      </m:sup>
                    </m:sSup>
                  </m:oMath>
                </a14:m>
                <a:r>
                  <a:rPr lang="en-IN" sz="2400" dirty="0"/>
                  <a:t>(</a:t>
                </a:r>
                <a14:m>
                  <m:oMath xmlns:m="http://schemas.openxmlformats.org/officeDocument/2006/math">
                    <m:sSup>
                      <m:sSupPr>
                        <m:ctrlPr>
                          <a:rPr lang="en-IN" sz="2400" i="1" dirty="0">
                            <a:latin typeface="Cambria Math" panose="02040503050406030204" pitchFamily="18" charset="0"/>
                          </a:rPr>
                        </m:ctrlPr>
                      </m:sSupPr>
                      <m:e>
                        <m:r>
                          <a:rPr lang="en-IN" sz="2400" i="1" dirty="0">
                            <a:latin typeface="Cambria Math" panose="02040503050406030204" pitchFamily="18" charset="0"/>
                          </a:rPr>
                          <m:t>2</m:t>
                        </m:r>
                      </m:e>
                      <m:sup>
                        <m:r>
                          <a:rPr lang="en-IN" sz="2400" i="1" dirty="0">
                            <a:latin typeface="Cambria Math" panose="02040503050406030204" pitchFamily="18" charset="0"/>
                          </a:rPr>
                          <m:t>−</m:t>
                        </m:r>
                        <m:r>
                          <a:rPr lang="en-IN" sz="2400" i="1" dirty="0">
                            <a:latin typeface="Cambria Math" panose="02040503050406030204" pitchFamily="18" charset="0"/>
                          </a:rPr>
                          <m:t>𝑖</m:t>
                        </m:r>
                      </m:sup>
                    </m:sSup>
                  </m:oMath>
                </a14:m>
                <a:r>
                  <a:rPr lang="en-IN" sz="2400" dirty="0"/>
                  <a:t>)</a:t>
                </a:r>
              </a:p>
              <a:p>
                <a:endParaRPr lang="en-IN" sz="2400" dirty="0"/>
              </a:p>
              <a:p>
                <a:r>
                  <a:rPr lang="en-IN" sz="2400" dirty="0"/>
                  <a:t>Rotation   Mode of CORDIC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signum(</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𝑧</m:t>
                        </m:r>
                      </m:e>
                      <m:sup>
                        <m:r>
                          <a:rPr lang="en-IN" sz="2400" i="1">
                            <a:latin typeface="Cambria Math" panose="02040503050406030204" pitchFamily="18" charset="0"/>
                          </a:rPr>
                          <m:t>𝑖</m:t>
                        </m:r>
                      </m:sup>
                    </m:sSup>
                  </m:oMath>
                </a14:m>
                <a:r>
                  <a:rPr lang="en-IN" sz="2400" dirty="0"/>
                  <a:t>)</a:t>
                </a:r>
              </a:p>
              <a:p>
                <a:r>
                  <a:rPr lang="en-IN" sz="2400" dirty="0"/>
                  <a:t>Vectoring Mode of CORDIC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 signum(</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i="1">
                            <a:latin typeface="Cambria Math" panose="02040503050406030204" pitchFamily="18" charset="0"/>
                          </a:rPr>
                          <m:t>𝑖</m:t>
                        </m:r>
                        <m:r>
                          <a:rPr lang="en-IN" sz="2400" b="0" i="1" smtClean="0">
                            <a:latin typeface="Cambria Math" panose="02040503050406030204" pitchFamily="18" charset="0"/>
                          </a:rPr>
                          <m:t> </m:t>
                        </m:r>
                      </m:sup>
                    </m:sSup>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i="1">
                            <a:latin typeface="Cambria Math" panose="02040503050406030204" pitchFamily="18" charset="0"/>
                          </a:rPr>
                          <m:t>𝑖</m:t>
                        </m:r>
                      </m:sup>
                    </m:sSup>
                  </m:oMath>
                </a14:m>
                <a:r>
                  <a:rPr lang="en-IN" sz="2400" dirty="0"/>
                  <a:t>)</a:t>
                </a:r>
              </a:p>
              <a:p>
                <a:endParaRPr lang="en-IN" sz="2400" dirty="0"/>
              </a:p>
              <a:p>
                <a:pPr marL="0" indent="0">
                  <a:buNone/>
                </a:pPr>
                <a:endParaRPr lang="en-IN" sz="2400" b="0" dirty="0"/>
              </a:p>
              <a:p>
                <a:pPr marL="0" indent="0">
                  <a:buNone/>
                </a:pPr>
                <a:endParaRPr lang="en-IN" b="0" dirty="0"/>
              </a:p>
              <a:p>
                <a:pPr marL="0" indent="0">
                  <a:buNone/>
                </a:pPr>
                <a:endParaRPr lang="en-IN" dirty="0"/>
              </a:p>
            </p:txBody>
          </p:sp>
        </mc:Choice>
        <mc:Fallback>
          <p:sp>
            <p:nvSpPr>
              <p:cNvPr id="3" name="Content Placeholder 2">
                <a:extLst>
                  <a:ext uri="{FF2B5EF4-FFF2-40B4-BE49-F238E27FC236}">
                    <a16:creationId xmlns:a16="http://schemas.microsoft.com/office/drawing/2014/main" id="{AE6341A0-F1AD-97F2-A94D-0D27A8F84B16}"/>
                  </a:ext>
                </a:extLst>
              </p:cNvPr>
              <p:cNvSpPr>
                <a:spLocks noGrp="1" noRot="1" noChangeAspect="1" noMove="1" noResize="1" noEditPoints="1" noAdjustHandles="1" noChangeArrowheads="1" noChangeShapeType="1" noTextEdit="1"/>
              </p:cNvSpPr>
              <p:nvPr>
                <p:ph idx="1"/>
              </p:nvPr>
            </p:nvSpPr>
            <p:spPr>
              <a:xfrm>
                <a:off x="304800" y="1186543"/>
                <a:ext cx="9552432" cy="5671457"/>
              </a:xfrm>
              <a:blipFill>
                <a:blip r:embed="rId2"/>
                <a:stretch>
                  <a:fillRect l="-447" t="-968"/>
                </a:stretch>
              </a:blipFill>
            </p:spPr>
            <p:txBody>
              <a:bodyPr/>
              <a:lstStyle/>
              <a:p>
                <a:r>
                  <a:rPr lang="en-IN">
                    <a:noFill/>
                  </a:rPr>
                  <a:t> </a:t>
                </a:r>
              </a:p>
            </p:txBody>
          </p:sp>
        </mc:Fallback>
      </mc:AlternateContent>
    </p:spTree>
    <p:extLst>
      <p:ext uri="{BB962C8B-B14F-4D97-AF65-F5344CB8AC3E}">
        <p14:creationId xmlns:p14="http://schemas.microsoft.com/office/powerpoint/2010/main" val="106900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A7AE-10BE-2E54-DA07-C0F0DC7792FC}"/>
              </a:ext>
            </a:extLst>
          </p:cNvPr>
          <p:cNvSpPr>
            <a:spLocks noGrp="1"/>
          </p:cNvSpPr>
          <p:nvPr>
            <p:ph type="title"/>
          </p:nvPr>
        </p:nvSpPr>
        <p:spPr>
          <a:xfrm>
            <a:off x="1261872" y="365760"/>
            <a:ext cx="9692640" cy="907869"/>
          </a:xfrm>
        </p:spPr>
        <p:txBody>
          <a:bodyPr/>
          <a:lstStyle/>
          <a:p>
            <a:r>
              <a:rPr lang="en-IN" dirty="0">
                <a:solidFill>
                  <a:srgbClr val="7030A0"/>
                </a:solidFill>
              </a:rPr>
              <a:t>Sin And Cos Function Generation</a:t>
            </a:r>
          </a:p>
        </p:txBody>
      </p:sp>
      <p:sp>
        <p:nvSpPr>
          <p:cNvPr id="3" name="Content Placeholder 2">
            <a:extLst>
              <a:ext uri="{FF2B5EF4-FFF2-40B4-BE49-F238E27FC236}">
                <a16:creationId xmlns:a16="http://schemas.microsoft.com/office/drawing/2014/main" id="{48775F28-E808-82C9-9C66-94393190459F}"/>
              </a:ext>
            </a:extLst>
          </p:cNvPr>
          <p:cNvSpPr>
            <a:spLocks noGrp="1"/>
          </p:cNvSpPr>
          <p:nvPr>
            <p:ph idx="1"/>
          </p:nvPr>
        </p:nvSpPr>
        <p:spPr>
          <a:xfrm>
            <a:off x="1261872" y="1436914"/>
            <a:ext cx="8595360" cy="4743223"/>
          </a:xfrm>
        </p:spPr>
        <p:txBody>
          <a:bodyPr>
            <a:normAutofit lnSpcReduction="10000"/>
          </a:bodyPr>
          <a:lstStyle/>
          <a:p>
            <a:r>
              <a:rPr lang="en-IN" sz="2400" dirty="0"/>
              <a:t>Both Sin and Cos Functions are generated using Circular Rotations in Rotation Mode .</a:t>
            </a:r>
          </a:p>
          <a:p>
            <a:r>
              <a:rPr lang="en-IN" sz="2400" dirty="0"/>
              <a:t>These waveforms are also displayed on the Oscilloscope using PMOD DA2 DAC. </a:t>
            </a:r>
          </a:p>
          <a:p>
            <a:r>
              <a:rPr lang="en-IN" sz="2400" dirty="0"/>
              <a:t>User can control the frequency using the slide switches present in the FPGA.</a:t>
            </a:r>
          </a:p>
          <a:p>
            <a:r>
              <a:rPr lang="en-IN" sz="2400" dirty="0"/>
              <a:t>Range of Frequencies for which distortion less waveform was observed is 800Hz to 50KHz. </a:t>
            </a:r>
          </a:p>
          <a:p>
            <a:r>
              <a:rPr lang="en-IN" sz="2400" dirty="0"/>
              <a:t>As we move to higher frequencies, conversion time of DAC and computing sin and cos for widely spaced angles(high slide switch values) results in waveform being distorted  </a:t>
            </a:r>
          </a:p>
          <a:p>
            <a:endParaRPr lang="en-IN" sz="2400" dirty="0"/>
          </a:p>
        </p:txBody>
      </p:sp>
    </p:spTree>
    <p:extLst>
      <p:ext uri="{BB962C8B-B14F-4D97-AF65-F5344CB8AC3E}">
        <p14:creationId xmlns:p14="http://schemas.microsoft.com/office/powerpoint/2010/main" val="412061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6C2-BE94-AE9D-5F12-239379D779D3}"/>
              </a:ext>
            </a:extLst>
          </p:cNvPr>
          <p:cNvSpPr>
            <a:spLocks noGrp="1"/>
          </p:cNvSpPr>
          <p:nvPr>
            <p:ph type="title"/>
          </p:nvPr>
        </p:nvSpPr>
        <p:spPr/>
        <p:txBody>
          <a:bodyPr/>
          <a:lstStyle/>
          <a:p>
            <a:r>
              <a:rPr lang="en-IN" dirty="0">
                <a:solidFill>
                  <a:srgbClr val="7030A0"/>
                </a:solidFill>
              </a:rPr>
              <a:t>Sin and Cos Simulation Waveforms</a:t>
            </a:r>
          </a:p>
        </p:txBody>
      </p:sp>
      <p:pic>
        <p:nvPicPr>
          <p:cNvPr id="5" name="Content Placeholder 4">
            <a:extLst>
              <a:ext uri="{FF2B5EF4-FFF2-40B4-BE49-F238E27FC236}">
                <a16:creationId xmlns:a16="http://schemas.microsoft.com/office/drawing/2014/main" id="{ED6F502A-7E17-24DD-7378-958B451CB85D}"/>
              </a:ext>
            </a:extLst>
          </p:cNvPr>
          <p:cNvPicPr>
            <a:picLocks noGrp="1" noChangeAspect="1"/>
          </p:cNvPicPr>
          <p:nvPr>
            <p:ph idx="1"/>
          </p:nvPr>
        </p:nvPicPr>
        <p:blipFill>
          <a:blip r:embed="rId2"/>
          <a:stretch>
            <a:fillRect/>
          </a:stretch>
        </p:blipFill>
        <p:spPr>
          <a:xfrm>
            <a:off x="163286" y="2122714"/>
            <a:ext cx="11016343" cy="3635829"/>
          </a:xfrm>
        </p:spPr>
      </p:pic>
    </p:spTree>
    <p:extLst>
      <p:ext uri="{BB962C8B-B14F-4D97-AF65-F5344CB8AC3E}">
        <p14:creationId xmlns:p14="http://schemas.microsoft.com/office/powerpoint/2010/main" val="4294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161C-13CD-038E-E50E-2823A1B7F99C}"/>
              </a:ext>
            </a:extLst>
          </p:cNvPr>
          <p:cNvSpPr>
            <a:spLocks noGrp="1"/>
          </p:cNvSpPr>
          <p:nvPr>
            <p:ph type="title"/>
          </p:nvPr>
        </p:nvSpPr>
        <p:spPr>
          <a:xfrm>
            <a:off x="391886" y="365760"/>
            <a:ext cx="10562626" cy="1325562"/>
          </a:xfrm>
        </p:spPr>
        <p:txBody>
          <a:bodyPr/>
          <a:lstStyle/>
          <a:p>
            <a:r>
              <a:rPr lang="en-IN" dirty="0"/>
              <a:t>Sin and Cos Functions on Oscilloscope</a:t>
            </a:r>
          </a:p>
        </p:txBody>
      </p:sp>
      <p:pic>
        <p:nvPicPr>
          <p:cNvPr id="5" name="Content Placeholder 4">
            <a:extLst>
              <a:ext uri="{FF2B5EF4-FFF2-40B4-BE49-F238E27FC236}">
                <a16:creationId xmlns:a16="http://schemas.microsoft.com/office/drawing/2014/main" id="{65665BE4-4C84-B712-FBFE-663AEDD2830C}"/>
              </a:ext>
            </a:extLst>
          </p:cNvPr>
          <p:cNvPicPr>
            <a:picLocks noGrp="1" noChangeAspect="1"/>
          </p:cNvPicPr>
          <p:nvPr>
            <p:ph idx="1"/>
          </p:nvPr>
        </p:nvPicPr>
        <p:blipFill>
          <a:blip r:embed="rId2"/>
          <a:stretch>
            <a:fillRect/>
          </a:stretch>
        </p:blipFill>
        <p:spPr>
          <a:xfrm>
            <a:off x="729343" y="1861457"/>
            <a:ext cx="9764486" cy="4441371"/>
          </a:xfrm>
        </p:spPr>
      </p:pic>
    </p:spTree>
    <p:extLst>
      <p:ext uri="{BB962C8B-B14F-4D97-AF65-F5344CB8AC3E}">
        <p14:creationId xmlns:p14="http://schemas.microsoft.com/office/powerpoint/2010/main" val="29083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8958-4479-42B9-5841-C08F6DB411D5}"/>
              </a:ext>
            </a:extLst>
          </p:cNvPr>
          <p:cNvSpPr>
            <a:spLocks noGrp="1"/>
          </p:cNvSpPr>
          <p:nvPr>
            <p:ph type="title"/>
          </p:nvPr>
        </p:nvSpPr>
        <p:spPr/>
        <p:txBody>
          <a:bodyPr/>
          <a:lstStyle/>
          <a:p>
            <a:r>
              <a:rPr lang="en-IN" dirty="0"/>
              <a:t>Timing Results </a:t>
            </a:r>
          </a:p>
        </p:txBody>
      </p:sp>
      <p:sp>
        <p:nvSpPr>
          <p:cNvPr id="3" name="Content Placeholder 2">
            <a:extLst>
              <a:ext uri="{FF2B5EF4-FFF2-40B4-BE49-F238E27FC236}">
                <a16:creationId xmlns:a16="http://schemas.microsoft.com/office/drawing/2014/main" id="{86645D0A-9542-039D-1C18-AC2CCB04E9BF}"/>
              </a:ext>
            </a:extLst>
          </p:cNvPr>
          <p:cNvSpPr>
            <a:spLocks noGrp="1"/>
          </p:cNvSpPr>
          <p:nvPr>
            <p:ph idx="1"/>
          </p:nvPr>
        </p:nvSpPr>
        <p:spPr>
          <a:xfrm>
            <a:off x="533400" y="4789714"/>
            <a:ext cx="9323832" cy="2068285"/>
          </a:xfrm>
        </p:spPr>
        <p:txBody>
          <a:bodyPr>
            <a:noAutofit/>
          </a:bodyPr>
          <a:lstStyle/>
          <a:p>
            <a:r>
              <a:rPr lang="en-IN" sz="2200" dirty="0"/>
              <a:t>Angles were generated at a lower frequency to feed the results to the DAC. The original clock of 100MHz frequency was used only to generate the slower clock signal clk2. Hence we get positive slack in the timing results. </a:t>
            </a:r>
          </a:p>
          <a:p>
            <a:r>
              <a:rPr lang="en-IN" sz="2200" b="1" dirty="0"/>
              <a:t>Max Frequency of Operation : 1 / (10n – 2.117n) = 126.855MHz</a:t>
            </a:r>
          </a:p>
        </p:txBody>
      </p:sp>
      <p:pic>
        <p:nvPicPr>
          <p:cNvPr id="7" name="Picture 6">
            <a:extLst>
              <a:ext uri="{FF2B5EF4-FFF2-40B4-BE49-F238E27FC236}">
                <a16:creationId xmlns:a16="http://schemas.microsoft.com/office/drawing/2014/main" id="{9096AE45-E812-257B-0DE5-D05354921053}"/>
              </a:ext>
            </a:extLst>
          </p:cNvPr>
          <p:cNvPicPr>
            <a:picLocks noChangeAspect="1"/>
          </p:cNvPicPr>
          <p:nvPr/>
        </p:nvPicPr>
        <p:blipFill>
          <a:blip r:embed="rId2"/>
          <a:stretch>
            <a:fillRect/>
          </a:stretch>
        </p:blipFill>
        <p:spPr>
          <a:xfrm>
            <a:off x="1237488" y="1691322"/>
            <a:ext cx="8522138" cy="2695621"/>
          </a:xfrm>
          <a:prstGeom prst="rect">
            <a:avLst/>
          </a:prstGeom>
        </p:spPr>
      </p:pic>
    </p:spTree>
    <p:extLst>
      <p:ext uri="{BB962C8B-B14F-4D97-AF65-F5344CB8AC3E}">
        <p14:creationId xmlns:p14="http://schemas.microsoft.com/office/powerpoint/2010/main" val="284867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CB-C799-35B4-21BD-7353D01A4D95}"/>
              </a:ext>
            </a:extLst>
          </p:cNvPr>
          <p:cNvSpPr>
            <a:spLocks noGrp="1"/>
          </p:cNvSpPr>
          <p:nvPr>
            <p:ph type="title"/>
          </p:nvPr>
        </p:nvSpPr>
        <p:spPr>
          <a:xfrm>
            <a:off x="533400" y="426459"/>
            <a:ext cx="10802112" cy="494210"/>
          </a:xfrm>
        </p:spPr>
        <p:txBody>
          <a:bodyPr>
            <a:normAutofit fontScale="90000"/>
          </a:bodyPr>
          <a:lstStyle/>
          <a:p>
            <a:r>
              <a:rPr lang="en-IN" dirty="0"/>
              <a:t>Tan Function Generation</a:t>
            </a:r>
          </a:p>
        </p:txBody>
      </p:sp>
      <p:sp>
        <p:nvSpPr>
          <p:cNvPr id="3" name="Content Placeholder 2">
            <a:extLst>
              <a:ext uri="{FF2B5EF4-FFF2-40B4-BE49-F238E27FC236}">
                <a16:creationId xmlns:a16="http://schemas.microsoft.com/office/drawing/2014/main" id="{20857021-E8FB-B8F7-0357-51020C2A43AC}"/>
              </a:ext>
            </a:extLst>
          </p:cNvPr>
          <p:cNvSpPr>
            <a:spLocks noGrp="1"/>
          </p:cNvSpPr>
          <p:nvPr>
            <p:ph idx="1"/>
          </p:nvPr>
        </p:nvSpPr>
        <p:spPr>
          <a:xfrm>
            <a:off x="793786" y="1186543"/>
            <a:ext cx="8323217" cy="5181599"/>
          </a:xfrm>
        </p:spPr>
        <p:txBody>
          <a:bodyPr>
            <a:normAutofit/>
          </a:bodyPr>
          <a:lstStyle/>
          <a:p>
            <a:r>
              <a:rPr lang="en-IN" sz="2400" dirty="0"/>
              <a:t>It is not possible to generate tan function directly using CORDIC. But we can perform </a:t>
            </a:r>
            <a:r>
              <a:rPr lang="en-IN" sz="2400" i="1" dirty="0"/>
              <a:t>Division</a:t>
            </a:r>
            <a:r>
              <a:rPr lang="en-IN" sz="2400" dirty="0"/>
              <a:t> using CORDIC in </a:t>
            </a:r>
            <a:r>
              <a:rPr lang="en-IN" sz="2400" i="1" dirty="0"/>
              <a:t>Vectoring Mode </a:t>
            </a:r>
            <a:r>
              <a:rPr lang="en-IN" sz="2400" dirty="0"/>
              <a:t>using </a:t>
            </a:r>
            <a:r>
              <a:rPr lang="en-IN" sz="2400" i="1" dirty="0"/>
              <a:t>Linear Rotations</a:t>
            </a:r>
            <a:r>
              <a:rPr lang="en-IN" sz="2400" dirty="0"/>
              <a:t>. </a:t>
            </a:r>
          </a:p>
          <a:p>
            <a:r>
              <a:rPr lang="en-IN" sz="2400" dirty="0"/>
              <a:t>Since we already have Cos and Sin functions, we pass those results into the Divider block to get tan waveform.</a:t>
            </a:r>
          </a:p>
          <a:p>
            <a:pPr marL="0" indent="0">
              <a:buNone/>
            </a:pPr>
            <a:endParaRPr lang="en-IN" sz="2400" dirty="0"/>
          </a:p>
        </p:txBody>
      </p:sp>
      <p:sp>
        <p:nvSpPr>
          <p:cNvPr id="4" name="Rectangle 3">
            <a:extLst>
              <a:ext uri="{FF2B5EF4-FFF2-40B4-BE49-F238E27FC236}">
                <a16:creationId xmlns:a16="http://schemas.microsoft.com/office/drawing/2014/main" id="{74449DBA-8052-6D24-C2F5-89967B2A6324}"/>
              </a:ext>
            </a:extLst>
          </p:cNvPr>
          <p:cNvSpPr/>
          <p:nvPr/>
        </p:nvSpPr>
        <p:spPr>
          <a:xfrm>
            <a:off x="2340429" y="3635828"/>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D8C537E-B31C-C280-7B18-318342FD7F4E}"/>
              </a:ext>
            </a:extLst>
          </p:cNvPr>
          <p:cNvCxnSpPr>
            <a:cxnSpLocks/>
            <a:endCxn id="4" idx="1"/>
          </p:cNvCxnSpPr>
          <p:nvPr/>
        </p:nvCxnSpPr>
        <p:spPr>
          <a:xfrm>
            <a:off x="718458" y="4789714"/>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CC040-021F-1FC9-D39D-C81D95AACDAC}"/>
              </a:ext>
            </a:extLst>
          </p:cNvPr>
          <p:cNvCxnSpPr>
            <a:cxnSpLocks/>
          </p:cNvCxnSpPr>
          <p:nvPr/>
        </p:nvCxnSpPr>
        <p:spPr>
          <a:xfrm>
            <a:off x="3962400" y="407125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13B67-FF50-87D9-0083-3E8A4A8DB51D}"/>
              </a:ext>
            </a:extLst>
          </p:cNvPr>
          <p:cNvCxnSpPr>
            <a:cxnSpLocks/>
          </p:cNvCxnSpPr>
          <p:nvPr/>
        </p:nvCxnSpPr>
        <p:spPr>
          <a:xfrm>
            <a:off x="3962400" y="526868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95E230-2B53-5B8D-0EA5-613F20D93BCE}"/>
              </a:ext>
            </a:extLst>
          </p:cNvPr>
          <p:cNvSpPr/>
          <p:nvPr/>
        </p:nvSpPr>
        <p:spPr>
          <a:xfrm>
            <a:off x="5595584" y="3661294"/>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A0266DCD-F8E2-0143-9A07-E32831C4007D}"/>
              </a:ext>
            </a:extLst>
          </p:cNvPr>
          <p:cNvCxnSpPr>
            <a:cxnSpLocks/>
          </p:cNvCxnSpPr>
          <p:nvPr/>
        </p:nvCxnSpPr>
        <p:spPr>
          <a:xfrm>
            <a:off x="7206342" y="409331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A96093-9478-8168-EAD2-D5FCB9F9F2EC}"/>
              </a:ext>
            </a:extLst>
          </p:cNvPr>
          <p:cNvSpPr txBox="1"/>
          <p:nvPr/>
        </p:nvSpPr>
        <p:spPr>
          <a:xfrm>
            <a:off x="793787" y="4466549"/>
            <a:ext cx="1382486" cy="323165"/>
          </a:xfrm>
          <a:prstGeom prst="rect">
            <a:avLst/>
          </a:prstGeom>
          <a:noFill/>
        </p:spPr>
        <p:txBody>
          <a:bodyPr wrap="square" rtlCol="0">
            <a:spAutoFit/>
          </a:bodyPr>
          <a:lstStyle/>
          <a:p>
            <a:r>
              <a:rPr lang="en-IN" sz="1500" dirty="0"/>
              <a:t>Target Angle</a:t>
            </a:r>
          </a:p>
        </p:txBody>
      </p:sp>
      <p:sp>
        <p:nvSpPr>
          <p:cNvPr id="14" name="TextBox 13">
            <a:extLst>
              <a:ext uri="{FF2B5EF4-FFF2-40B4-BE49-F238E27FC236}">
                <a16:creationId xmlns:a16="http://schemas.microsoft.com/office/drawing/2014/main" id="{803C4D33-D528-CECB-9F1F-6FBEAD7B7902}"/>
              </a:ext>
            </a:extLst>
          </p:cNvPr>
          <p:cNvSpPr txBox="1"/>
          <p:nvPr/>
        </p:nvSpPr>
        <p:spPr>
          <a:xfrm>
            <a:off x="3429435" y="3909673"/>
            <a:ext cx="1065930" cy="323165"/>
          </a:xfrm>
          <a:prstGeom prst="rect">
            <a:avLst/>
          </a:prstGeom>
          <a:noFill/>
        </p:spPr>
        <p:txBody>
          <a:bodyPr wrap="square" rtlCol="0">
            <a:spAutoFit/>
          </a:bodyPr>
          <a:lstStyle/>
          <a:p>
            <a:r>
              <a:rPr lang="en-IN" sz="1500" dirty="0" err="1">
                <a:solidFill>
                  <a:srgbClr val="0000FF"/>
                </a:solidFill>
              </a:rPr>
              <a:t>cosx</a:t>
            </a:r>
            <a:endParaRPr lang="en-IN" sz="1500" dirty="0">
              <a:solidFill>
                <a:srgbClr val="0000FF"/>
              </a:solidFill>
            </a:endParaRPr>
          </a:p>
        </p:txBody>
      </p:sp>
      <p:sp>
        <p:nvSpPr>
          <p:cNvPr id="15" name="TextBox 14">
            <a:extLst>
              <a:ext uri="{FF2B5EF4-FFF2-40B4-BE49-F238E27FC236}">
                <a16:creationId xmlns:a16="http://schemas.microsoft.com/office/drawing/2014/main" id="{9CE67C51-4BFC-99CB-65A1-17767FD77285}"/>
              </a:ext>
            </a:extLst>
          </p:cNvPr>
          <p:cNvSpPr txBox="1"/>
          <p:nvPr/>
        </p:nvSpPr>
        <p:spPr>
          <a:xfrm>
            <a:off x="3418222" y="5107102"/>
            <a:ext cx="1065930" cy="323165"/>
          </a:xfrm>
          <a:prstGeom prst="rect">
            <a:avLst/>
          </a:prstGeom>
          <a:noFill/>
        </p:spPr>
        <p:txBody>
          <a:bodyPr wrap="square" rtlCol="0">
            <a:spAutoFit/>
          </a:bodyPr>
          <a:lstStyle/>
          <a:p>
            <a:r>
              <a:rPr lang="en-IN" sz="1500" dirty="0" err="1">
                <a:solidFill>
                  <a:srgbClr val="0000FF"/>
                </a:solidFill>
              </a:rPr>
              <a:t>sinx</a:t>
            </a:r>
            <a:endParaRPr lang="en-IN" sz="1500" dirty="0">
              <a:solidFill>
                <a:srgbClr val="0000FF"/>
              </a:solidFill>
            </a:endParaRPr>
          </a:p>
        </p:txBody>
      </p:sp>
      <p:sp>
        <p:nvSpPr>
          <p:cNvPr id="16" name="TextBox 15">
            <a:extLst>
              <a:ext uri="{FF2B5EF4-FFF2-40B4-BE49-F238E27FC236}">
                <a16:creationId xmlns:a16="http://schemas.microsoft.com/office/drawing/2014/main" id="{79C874EA-3725-8F94-61FC-AA696CA89FD9}"/>
              </a:ext>
            </a:extLst>
          </p:cNvPr>
          <p:cNvSpPr txBox="1"/>
          <p:nvPr/>
        </p:nvSpPr>
        <p:spPr>
          <a:xfrm>
            <a:off x="5572014" y="3899364"/>
            <a:ext cx="1065930" cy="323165"/>
          </a:xfrm>
          <a:prstGeom prst="rect">
            <a:avLst/>
          </a:prstGeom>
          <a:noFill/>
        </p:spPr>
        <p:txBody>
          <a:bodyPr wrap="square" rtlCol="0">
            <a:spAutoFit/>
          </a:bodyPr>
          <a:lstStyle/>
          <a:p>
            <a:r>
              <a:rPr lang="en-IN" sz="1500" dirty="0">
                <a:solidFill>
                  <a:srgbClr val="0000FF"/>
                </a:solidFill>
              </a:rPr>
              <a:t>x</a:t>
            </a:r>
          </a:p>
        </p:txBody>
      </p:sp>
      <p:sp>
        <p:nvSpPr>
          <p:cNvPr id="17" name="TextBox 16">
            <a:extLst>
              <a:ext uri="{FF2B5EF4-FFF2-40B4-BE49-F238E27FC236}">
                <a16:creationId xmlns:a16="http://schemas.microsoft.com/office/drawing/2014/main" id="{DEE7E5BB-5D1E-09E8-F0A8-E5C05CB8CDE9}"/>
              </a:ext>
            </a:extLst>
          </p:cNvPr>
          <p:cNvSpPr txBox="1"/>
          <p:nvPr/>
        </p:nvSpPr>
        <p:spPr>
          <a:xfrm>
            <a:off x="5563470" y="5107103"/>
            <a:ext cx="1065930" cy="323165"/>
          </a:xfrm>
          <a:prstGeom prst="rect">
            <a:avLst/>
          </a:prstGeom>
          <a:noFill/>
        </p:spPr>
        <p:txBody>
          <a:bodyPr wrap="square" rtlCol="0">
            <a:spAutoFit/>
          </a:bodyPr>
          <a:lstStyle/>
          <a:p>
            <a:r>
              <a:rPr lang="en-IN" sz="1500" dirty="0">
                <a:solidFill>
                  <a:srgbClr val="0000FF"/>
                </a:solidFill>
              </a:rPr>
              <a:t>y</a:t>
            </a:r>
          </a:p>
        </p:txBody>
      </p:sp>
      <p:sp>
        <p:nvSpPr>
          <p:cNvPr id="18" name="TextBox 17">
            <a:extLst>
              <a:ext uri="{FF2B5EF4-FFF2-40B4-BE49-F238E27FC236}">
                <a16:creationId xmlns:a16="http://schemas.microsoft.com/office/drawing/2014/main" id="{3D5CBD4D-A224-A4EC-D6D0-254BBDB220BA}"/>
              </a:ext>
            </a:extLst>
          </p:cNvPr>
          <p:cNvSpPr txBox="1"/>
          <p:nvPr/>
        </p:nvSpPr>
        <p:spPr>
          <a:xfrm>
            <a:off x="8148391" y="3770151"/>
            <a:ext cx="1065930" cy="323165"/>
          </a:xfrm>
          <a:prstGeom prst="rect">
            <a:avLst/>
          </a:prstGeom>
          <a:noFill/>
        </p:spPr>
        <p:txBody>
          <a:bodyPr wrap="square" rtlCol="0">
            <a:spAutoFit/>
          </a:bodyPr>
          <a:lstStyle/>
          <a:p>
            <a:r>
              <a:rPr lang="en-IN" sz="1500" dirty="0" err="1"/>
              <a:t>tanx</a:t>
            </a:r>
            <a:endParaRPr lang="en-IN" sz="1500"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6203040-198E-2990-4542-F289B38E31D3}"/>
                  </a:ext>
                </a:extLst>
              </p:cNvPr>
              <p:cNvSpPr txBox="1"/>
              <p:nvPr/>
            </p:nvSpPr>
            <p:spPr>
              <a:xfrm>
                <a:off x="6505519" y="3913972"/>
                <a:ext cx="1065930" cy="35868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type m:val="skw"/>
                          <m:ctrlPr>
                            <a:rPr lang="en-IN" sz="1500" i="1" smtClean="0">
                              <a:solidFill>
                                <a:srgbClr val="0000FF"/>
                              </a:solidFill>
                              <a:latin typeface="Cambria Math" panose="02040503050406030204" pitchFamily="18" charset="0"/>
                            </a:rPr>
                          </m:ctrlPr>
                        </m:fPr>
                        <m:num>
                          <m:r>
                            <a:rPr lang="en-IN" sz="1500" b="0" i="1" smtClean="0">
                              <a:solidFill>
                                <a:srgbClr val="0000FF"/>
                              </a:solidFill>
                              <a:latin typeface="Cambria Math" panose="02040503050406030204" pitchFamily="18" charset="0"/>
                            </a:rPr>
                            <m:t>𝑥</m:t>
                          </m:r>
                        </m:num>
                        <m:den>
                          <m:r>
                            <a:rPr lang="en-IN" sz="1500" b="0" i="1" smtClean="0">
                              <a:solidFill>
                                <a:srgbClr val="0000FF"/>
                              </a:solidFill>
                              <a:latin typeface="Cambria Math" panose="02040503050406030204" pitchFamily="18" charset="0"/>
                            </a:rPr>
                            <m:t>𝑦</m:t>
                          </m:r>
                        </m:den>
                      </m:f>
                    </m:oMath>
                  </m:oMathPara>
                </a14:m>
                <a:endParaRPr lang="en-IN" sz="1500" dirty="0"/>
              </a:p>
            </p:txBody>
          </p:sp>
        </mc:Choice>
        <mc:Fallback>
          <p:sp>
            <p:nvSpPr>
              <p:cNvPr id="19" name="TextBox 18">
                <a:extLst>
                  <a:ext uri="{FF2B5EF4-FFF2-40B4-BE49-F238E27FC236}">
                    <a16:creationId xmlns:a16="http://schemas.microsoft.com/office/drawing/2014/main" id="{86203040-198E-2990-4542-F289B38E31D3}"/>
                  </a:ext>
                </a:extLst>
              </p:cNvPr>
              <p:cNvSpPr txBox="1">
                <a:spLocks noRot="1" noChangeAspect="1" noMove="1" noResize="1" noEditPoints="1" noAdjustHandles="1" noChangeArrowheads="1" noChangeShapeType="1" noTextEdit="1"/>
              </p:cNvSpPr>
              <p:nvPr/>
            </p:nvSpPr>
            <p:spPr>
              <a:xfrm>
                <a:off x="6505519" y="3913972"/>
                <a:ext cx="1065930" cy="358688"/>
              </a:xfrm>
              <a:prstGeom prst="rect">
                <a:avLst/>
              </a:prstGeom>
              <a:blipFill>
                <a:blip r:embed="rId2"/>
                <a:stretch>
                  <a:fillRect t="-123729" r="-22286" b="-193220"/>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CEB6363C-D12A-1B25-E087-7B0C8A7843B7}"/>
              </a:ext>
            </a:extLst>
          </p:cNvPr>
          <p:cNvSpPr txBox="1"/>
          <p:nvPr/>
        </p:nvSpPr>
        <p:spPr>
          <a:xfrm>
            <a:off x="2449720" y="4283528"/>
            <a:ext cx="1544793" cy="784830"/>
          </a:xfrm>
          <a:prstGeom prst="rect">
            <a:avLst/>
          </a:prstGeom>
          <a:noFill/>
        </p:spPr>
        <p:txBody>
          <a:bodyPr wrap="square" rtlCol="0">
            <a:spAutoFit/>
          </a:bodyPr>
          <a:lstStyle/>
          <a:p>
            <a:r>
              <a:rPr lang="en-IN" sz="1500" dirty="0">
                <a:solidFill>
                  <a:srgbClr val="FF0000"/>
                </a:solidFill>
              </a:rPr>
              <a:t>CORDIC cos and sine generator</a:t>
            </a:r>
          </a:p>
        </p:txBody>
      </p:sp>
      <p:sp>
        <p:nvSpPr>
          <p:cNvPr id="21" name="TextBox 20">
            <a:extLst>
              <a:ext uri="{FF2B5EF4-FFF2-40B4-BE49-F238E27FC236}">
                <a16:creationId xmlns:a16="http://schemas.microsoft.com/office/drawing/2014/main" id="{58CFCD95-4330-B77B-2828-5D9275A47915}"/>
              </a:ext>
            </a:extLst>
          </p:cNvPr>
          <p:cNvSpPr txBox="1"/>
          <p:nvPr/>
        </p:nvSpPr>
        <p:spPr>
          <a:xfrm>
            <a:off x="5834142" y="4345034"/>
            <a:ext cx="1260676" cy="784830"/>
          </a:xfrm>
          <a:prstGeom prst="rect">
            <a:avLst/>
          </a:prstGeom>
          <a:noFill/>
        </p:spPr>
        <p:txBody>
          <a:bodyPr wrap="square" rtlCol="0">
            <a:spAutoFit/>
          </a:bodyPr>
          <a:lstStyle/>
          <a:p>
            <a:r>
              <a:rPr lang="en-IN" sz="1500" dirty="0">
                <a:solidFill>
                  <a:srgbClr val="FF0000"/>
                </a:solidFill>
              </a:rPr>
              <a:t>CORDIC Divider Block</a:t>
            </a:r>
          </a:p>
        </p:txBody>
      </p:sp>
    </p:spTree>
    <p:extLst>
      <p:ext uri="{BB962C8B-B14F-4D97-AF65-F5344CB8AC3E}">
        <p14:creationId xmlns:p14="http://schemas.microsoft.com/office/powerpoint/2010/main" val="75579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D34C-CE13-B683-A34A-9C58D429E837}"/>
              </a:ext>
            </a:extLst>
          </p:cNvPr>
          <p:cNvSpPr>
            <a:spLocks noGrp="1"/>
          </p:cNvSpPr>
          <p:nvPr>
            <p:ph type="title"/>
          </p:nvPr>
        </p:nvSpPr>
        <p:spPr>
          <a:xfrm>
            <a:off x="239486" y="365760"/>
            <a:ext cx="10715026" cy="788126"/>
          </a:xfrm>
        </p:spPr>
        <p:txBody>
          <a:bodyPr/>
          <a:lstStyle/>
          <a:p>
            <a:r>
              <a:rPr lang="en-IN" dirty="0"/>
              <a:t>Limitations Of CORDIC Division</a:t>
            </a:r>
          </a:p>
        </p:txBody>
      </p:sp>
      <p:sp>
        <p:nvSpPr>
          <p:cNvPr id="3" name="Content Placeholder 2">
            <a:extLst>
              <a:ext uri="{FF2B5EF4-FFF2-40B4-BE49-F238E27FC236}">
                <a16:creationId xmlns:a16="http://schemas.microsoft.com/office/drawing/2014/main" id="{3B09B9F3-63AB-9481-D2A7-94932015CD24}"/>
              </a:ext>
            </a:extLst>
          </p:cNvPr>
          <p:cNvSpPr>
            <a:spLocks noGrp="1"/>
          </p:cNvSpPr>
          <p:nvPr>
            <p:ph idx="1"/>
          </p:nvPr>
        </p:nvSpPr>
        <p:spPr>
          <a:xfrm>
            <a:off x="380130" y="1393371"/>
            <a:ext cx="8595360" cy="4351337"/>
          </a:xfrm>
        </p:spPr>
        <p:txBody>
          <a:bodyPr/>
          <a:lstStyle/>
          <a:p>
            <a:endParaRPr lang="en-IN" dirty="0"/>
          </a:p>
        </p:txBody>
      </p:sp>
    </p:spTree>
    <p:extLst>
      <p:ext uri="{BB962C8B-B14F-4D97-AF65-F5344CB8AC3E}">
        <p14:creationId xmlns:p14="http://schemas.microsoft.com/office/powerpoint/2010/main" val="8130910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78</TotalTime>
  <Words>406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Century Schoolbook</vt:lpstr>
      <vt:lpstr>Wingdings 2</vt:lpstr>
      <vt:lpstr>View</vt:lpstr>
      <vt:lpstr>TRIGNOMETRIC FUNCTION GENERATION USING CORDIC</vt:lpstr>
      <vt:lpstr>PowerPoint Presentation</vt:lpstr>
      <vt:lpstr>Generalized Equations Of CORDIC</vt:lpstr>
      <vt:lpstr>Sin And Cos Function Generation</vt:lpstr>
      <vt:lpstr>Sin and Cos Simulation Waveforms</vt:lpstr>
      <vt:lpstr>Sin and Cos Functions on Oscilloscope</vt:lpstr>
      <vt:lpstr>Timing Results </vt:lpstr>
      <vt:lpstr>Tan Function Generation</vt:lpstr>
      <vt:lpstr>Limitations Of CORDIC Division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TRIGNOMETRIC FUNCTION GENERATION USING CORDIC</dc:title>
  <dc:creator>Guhan Rajasekar</dc:creator>
  <cp:lastModifiedBy>Guhan Rajasekar</cp:lastModifiedBy>
  <cp:revision>18</cp:revision>
  <dcterms:created xsi:type="dcterms:W3CDTF">2024-04-13T03:03:26Z</dcterms:created>
  <dcterms:modified xsi:type="dcterms:W3CDTF">2024-04-13T04:22:08Z</dcterms:modified>
</cp:coreProperties>
</file>