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Guhan Rajasekar (22410) , Hari Vignesh (23409)</a:t>
            </a:r>
          </a:p>
        </p:txBody>
      </p:sp>
    </p:spTree>
    <p:extLst>
      <p:ext uri="{BB962C8B-B14F-4D97-AF65-F5344CB8AC3E}">
        <p14:creationId xmlns:p14="http://schemas.microsoft.com/office/powerpoint/2010/main" val="1646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t>Limitations Of CORDIC Division</a:t>
            </a:r>
          </a:p>
        </p:txBody>
      </p:sp>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4351337"/>
          </a:xfrm>
        </p:spPr>
        <p:txBody>
          <a:bodyPr/>
          <a:lstStyle/>
          <a:p>
            <a:endParaRPr lang="en-IN" dirty="0"/>
          </a:p>
        </p:txBody>
      </p:sp>
    </p:spTree>
    <p:extLst>
      <p:ext uri="{BB962C8B-B14F-4D97-AF65-F5344CB8AC3E}">
        <p14:creationId xmlns:p14="http://schemas.microsoft.com/office/powerpoint/2010/main" val="81309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283029" y="141514"/>
            <a:ext cx="11070771" cy="6035449"/>
          </a:xfrm>
        </p:spPr>
        <p:txBody>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Main focus is on hardware friendly implementation to get results with decent accuracy (Trade 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a:t>
            </a:r>
          </a:p>
          <a:p>
            <a:pPr marL="971550" lvl="1" indent="-514350">
              <a:buFont typeface="+mj-lt"/>
              <a:buAutoNum type="arabicPeriod"/>
            </a:pPr>
            <a:r>
              <a:rPr lang="en-IN" sz="2400" dirty="0"/>
              <a:t>Cos</a:t>
            </a:r>
          </a:p>
          <a:p>
            <a:pPr marL="971550" lvl="1" indent="-514350">
              <a:buFont typeface="+mj-lt"/>
              <a:buAutoNum type="arabicPeriod"/>
            </a:pPr>
            <a:r>
              <a:rPr lang="en-IN" sz="2400" dirty="0"/>
              <a:t>Tan</a:t>
            </a:r>
          </a:p>
          <a:p>
            <a:pPr marL="971550" lvl="1" indent="-514350">
              <a:buFont typeface="+mj-lt"/>
              <a:buAutoNum type="arabicPeriod"/>
            </a:pPr>
            <a:r>
              <a:rPr lang="en-IN" sz="2400" dirty="0"/>
              <a:t>Tan Inverse</a:t>
            </a:r>
          </a:p>
          <a:p>
            <a:pPr marL="971550" lvl="1" indent="-514350">
              <a:buFont typeface="+mj-lt"/>
              <a:buAutoNum type="arabicPeriod"/>
            </a:pPr>
            <a:r>
              <a:rPr lang="en-IN" sz="2400" dirty="0"/>
              <a:t>Tan </a:t>
            </a:r>
            <a:r>
              <a:rPr lang="en-IN" sz="2400" dirty="0" err="1"/>
              <a:t>Hyberbolic</a:t>
            </a:r>
            <a:r>
              <a:rPr lang="en-IN" sz="2400" dirty="0"/>
              <a:t> (Sin Hyperbolic and Cos Hyperbolic are implicitly used here)</a:t>
            </a:r>
          </a:p>
          <a:p>
            <a:pPr marL="971550" lvl="1" indent="-514350">
              <a:buFont typeface="+mj-lt"/>
              <a:buAutoNum type="arabicPeriod"/>
            </a:pPr>
            <a:r>
              <a:rPr lang="en-IN" sz="2400" dirty="0"/>
              <a:t>Tan </a:t>
            </a:r>
            <a:r>
              <a:rPr lang="en-IN" sz="2400" dirty="0" err="1"/>
              <a:t>Hyberbolic</a:t>
            </a:r>
            <a:r>
              <a:rPr lang="en-IN" sz="2400" dirty="0"/>
              <a:t> Inverse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solidFill>
                      <a:srgbClr val="0000FF"/>
                    </a:solidFill>
                  </a:rPr>
                  <a:t>Circular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Linear Rotations               </a:t>
                </a:r>
                <a:r>
                  <a:rPr lang="en-IN" sz="2400" dirty="0"/>
                  <a:t>: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Hyperbolic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solidFill>
                      <a:srgbClr val="0000FF"/>
                    </a:solidFill>
                  </a:rPr>
                  <a:t>Rotation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signum(</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solidFill>
                      <a:srgbClr val="0000FF"/>
                    </a:solidFill>
                  </a:rPr>
                  <a:t>Vectoring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signum(</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50KHz.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60-DA75-A1E5-E00A-A33E65D840C3}"/>
              </a:ext>
            </a:extLst>
          </p:cNvPr>
          <p:cNvSpPr>
            <a:spLocks noGrp="1"/>
          </p:cNvSpPr>
          <p:nvPr>
            <p:ph type="title"/>
          </p:nvPr>
        </p:nvSpPr>
        <p:spPr/>
        <p:txBody>
          <a:bodyPr/>
          <a:lstStyle/>
          <a:p>
            <a:r>
              <a:rPr lang="en-IN" dirty="0"/>
              <a:t>Slide Switch Value and Frequency pf Waveform</a:t>
            </a:r>
          </a:p>
        </p:txBody>
      </p:sp>
      <p:graphicFrame>
        <p:nvGraphicFramePr>
          <p:cNvPr id="9" name="Content Placeholder 8">
            <a:extLst>
              <a:ext uri="{FF2B5EF4-FFF2-40B4-BE49-F238E27FC236}">
                <a16:creationId xmlns:a16="http://schemas.microsoft.com/office/drawing/2014/main" id="{B199A1C5-2A3C-130F-A3AE-B158E289A012}"/>
              </a:ext>
            </a:extLst>
          </p:cNvPr>
          <p:cNvGraphicFramePr>
            <a:graphicFrameLocks noGrp="1"/>
          </p:cNvGraphicFramePr>
          <p:nvPr>
            <p:ph idx="1"/>
            <p:extLst>
              <p:ext uri="{D42A27DB-BD31-4B8C-83A1-F6EECF244321}">
                <p14:modId xmlns:p14="http://schemas.microsoft.com/office/powerpoint/2010/main" val="4077804966"/>
              </p:ext>
            </p:extLst>
          </p:nvPr>
        </p:nvGraphicFramePr>
        <p:xfrm>
          <a:off x="1240971" y="1828800"/>
          <a:ext cx="8615816" cy="4663440"/>
        </p:xfrm>
        <a:graphic>
          <a:graphicData uri="http://schemas.openxmlformats.org/drawingml/2006/table">
            <a:tbl>
              <a:tblPr firstRow="1" bandRow="1">
                <a:tableStyleId>{5C22544A-7EE6-4342-B048-85BDC9FD1C3A}</a:tableStyleId>
              </a:tblPr>
              <a:tblGrid>
                <a:gridCol w="4332515">
                  <a:extLst>
                    <a:ext uri="{9D8B030D-6E8A-4147-A177-3AD203B41FA5}">
                      <a16:colId xmlns:a16="http://schemas.microsoft.com/office/drawing/2014/main" val="1240282209"/>
                    </a:ext>
                  </a:extLst>
                </a:gridCol>
                <a:gridCol w="4283301">
                  <a:extLst>
                    <a:ext uri="{9D8B030D-6E8A-4147-A177-3AD203B41FA5}">
                      <a16:colId xmlns:a16="http://schemas.microsoft.com/office/drawing/2014/main" val="939146986"/>
                    </a:ext>
                  </a:extLst>
                </a:gridCol>
              </a:tblGrid>
              <a:tr h="257830">
                <a:tc>
                  <a:txBody>
                    <a:bodyPr/>
                    <a:lstStyle/>
                    <a:p>
                      <a:r>
                        <a:rPr lang="en-IN" dirty="0"/>
                        <a:t>Slide Switch Value </a:t>
                      </a:r>
                    </a:p>
                  </a:txBody>
                  <a:tcPr/>
                </a:tc>
                <a:tc>
                  <a:txBody>
                    <a:bodyPr/>
                    <a:lstStyle/>
                    <a:p>
                      <a:r>
                        <a:rPr lang="en-IN" dirty="0"/>
                        <a:t>Frequency (KHz)</a:t>
                      </a:r>
                    </a:p>
                  </a:txBody>
                  <a:tcPr/>
                </a:tc>
                <a:extLst>
                  <a:ext uri="{0D108BD9-81ED-4DB2-BD59-A6C34878D82A}">
                    <a16:rowId xmlns:a16="http://schemas.microsoft.com/office/drawing/2014/main" val="4241697240"/>
                  </a:ext>
                </a:extLst>
              </a:tr>
              <a:tr h="257830">
                <a:tc>
                  <a:txBody>
                    <a:bodyPr/>
                    <a:lstStyle/>
                    <a:p>
                      <a:r>
                        <a:rPr lang="en-IN" dirty="0"/>
                        <a:t>0</a:t>
                      </a:r>
                    </a:p>
                  </a:txBody>
                  <a:tcPr/>
                </a:tc>
                <a:tc>
                  <a:txBody>
                    <a:bodyPr/>
                    <a:lstStyle/>
                    <a:p>
                      <a:r>
                        <a:rPr lang="en-IN" dirty="0"/>
                        <a:t>0.814</a:t>
                      </a:r>
                    </a:p>
                  </a:txBody>
                  <a:tcPr/>
                </a:tc>
                <a:extLst>
                  <a:ext uri="{0D108BD9-81ED-4DB2-BD59-A6C34878D82A}">
                    <a16:rowId xmlns:a16="http://schemas.microsoft.com/office/drawing/2014/main" val="235926209"/>
                  </a:ext>
                </a:extLst>
              </a:tr>
              <a:tr h="257830">
                <a:tc>
                  <a:txBody>
                    <a:bodyPr/>
                    <a:lstStyle/>
                    <a:p>
                      <a:r>
                        <a:rPr lang="en-IN" dirty="0"/>
                        <a:t>1</a:t>
                      </a:r>
                    </a:p>
                  </a:txBody>
                  <a:tcPr/>
                </a:tc>
                <a:tc>
                  <a:txBody>
                    <a:bodyPr/>
                    <a:lstStyle/>
                    <a:p>
                      <a:r>
                        <a:rPr lang="en-IN" dirty="0"/>
                        <a:t>1.626</a:t>
                      </a:r>
                    </a:p>
                  </a:txBody>
                  <a:tcPr/>
                </a:tc>
                <a:extLst>
                  <a:ext uri="{0D108BD9-81ED-4DB2-BD59-A6C34878D82A}">
                    <a16:rowId xmlns:a16="http://schemas.microsoft.com/office/drawing/2014/main" val="3744369259"/>
                  </a:ext>
                </a:extLst>
              </a:tr>
              <a:tr h="257830">
                <a:tc>
                  <a:txBody>
                    <a:bodyPr/>
                    <a:lstStyle/>
                    <a:p>
                      <a:r>
                        <a:rPr lang="en-IN" dirty="0"/>
                        <a:t>2</a:t>
                      </a:r>
                    </a:p>
                  </a:txBody>
                  <a:tcPr/>
                </a:tc>
                <a:tc>
                  <a:txBody>
                    <a:bodyPr/>
                    <a:lstStyle/>
                    <a:p>
                      <a:r>
                        <a:rPr lang="en-IN" dirty="0"/>
                        <a:t>2.44</a:t>
                      </a:r>
                    </a:p>
                  </a:txBody>
                  <a:tcPr/>
                </a:tc>
                <a:extLst>
                  <a:ext uri="{0D108BD9-81ED-4DB2-BD59-A6C34878D82A}">
                    <a16:rowId xmlns:a16="http://schemas.microsoft.com/office/drawing/2014/main" val="2747626517"/>
                  </a:ext>
                </a:extLst>
              </a:tr>
              <a:tr h="257830">
                <a:tc>
                  <a:txBody>
                    <a:bodyPr/>
                    <a:lstStyle/>
                    <a:p>
                      <a:r>
                        <a:rPr lang="en-IN" dirty="0"/>
                        <a:t>3</a:t>
                      </a:r>
                    </a:p>
                  </a:txBody>
                  <a:tcPr/>
                </a:tc>
                <a:tc>
                  <a:txBody>
                    <a:bodyPr/>
                    <a:lstStyle/>
                    <a:p>
                      <a:r>
                        <a:rPr lang="en-IN" dirty="0"/>
                        <a:t>3.257</a:t>
                      </a:r>
                    </a:p>
                  </a:txBody>
                  <a:tcPr/>
                </a:tc>
                <a:extLst>
                  <a:ext uri="{0D108BD9-81ED-4DB2-BD59-A6C34878D82A}">
                    <a16:rowId xmlns:a16="http://schemas.microsoft.com/office/drawing/2014/main" val="1874109984"/>
                  </a:ext>
                </a:extLst>
              </a:tr>
              <a:tr h="257830">
                <a:tc>
                  <a:txBody>
                    <a:bodyPr/>
                    <a:lstStyle/>
                    <a:p>
                      <a:r>
                        <a:rPr lang="en-IN" dirty="0"/>
                        <a:t>4</a:t>
                      </a:r>
                    </a:p>
                  </a:txBody>
                  <a:tcPr/>
                </a:tc>
                <a:tc>
                  <a:txBody>
                    <a:bodyPr/>
                    <a:lstStyle/>
                    <a:p>
                      <a:r>
                        <a:rPr lang="en-IN" dirty="0"/>
                        <a:t>4.032</a:t>
                      </a:r>
                    </a:p>
                  </a:txBody>
                  <a:tcPr/>
                </a:tc>
                <a:extLst>
                  <a:ext uri="{0D108BD9-81ED-4DB2-BD59-A6C34878D82A}">
                    <a16:rowId xmlns:a16="http://schemas.microsoft.com/office/drawing/2014/main" val="4049747087"/>
                  </a:ext>
                </a:extLst>
              </a:tr>
              <a:tr h="257830">
                <a:tc>
                  <a:txBody>
                    <a:bodyPr/>
                    <a:lstStyle/>
                    <a:p>
                      <a:r>
                        <a:rPr lang="en-IN" dirty="0"/>
                        <a:t>5</a:t>
                      </a:r>
                    </a:p>
                  </a:txBody>
                  <a:tcPr/>
                </a:tc>
                <a:tc>
                  <a:txBody>
                    <a:bodyPr/>
                    <a:lstStyle/>
                    <a:p>
                      <a:r>
                        <a:rPr lang="en-IN" dirty="0"/>
                        <a:t>4.85</a:t>
                      </a:r>
                    </a:p>
                  </a:txBody>
                  <a:tcPr/>
                </a:tc>
                <a:extLst>
                  <a:ext uri="{0D108BD9-81ED-4DB2-BD59-A6C34878D82A}">
                    <a16:rowId xmlns:a16="http://schemas.microsoft.com/office/drawing/2014/main" val="1456733036"/>
                  </a:ext>
                </a:extLst>
              </a:tr>
              <a:tr h="257830">
                <a:tc>
                  <a:txBody>
                    <a:bodyPr/>
                    <a:lstStyle/>
                    <a:p>
                      <a:r>
                        <a:rPr lang="en-IN" dirty="0"/>
                        <a:t>7</a:t>
                      </a:r>
                    </a:p>
                  </a:txBody>
                  <a:tcPr/>
                </a:tc>
                <a:tc>
                  <a:txBody>
                    <a:bodyPr/>
                    <a:lstStyle/>
                    <a:p>
                      <a:r>
                        <a:rPr lang="en-IN" dirty="0"/>
                        <a:t>6.55</a:t>
                      </a:r>
                    </a:p>
                  </a:txBody>
                  <a:tcPr/>
                </a:tc>
                <a:extLst>
                  <a:ext uri="{0D108BD9-81ED-4DB2-BD59-A6C34878D82A}">
                    <a16:rowId xmlns:a16="http://schemas.microsoft.com/office/drawing/2014/main" val="922125151"/>
                  </a:ext>
                </a:extLst>
              </a:tr>
              <a:tr h="257830">
                <a:tc>
                  <a:txBody>
                    <a:bodyPr/>
                    <a:lstStyle/>
                    <a:p>
                      <a:r>
                        <a:rPr lang="en-IN" dirty="0"/>
                        <a:t>15</a:t>
                      </a:r>
                    </a:p>
                  </a:txBody>
                  <a:tcPr/>
                </a:tc>
                <a:tc>
                  <a:txBody>
                    <a:bodyPr/>
                    <a:lstStyle/>
                    <a:p>
                      <a:r>
                        <a:rPr lang="en-IN" dirty="0"/>
                        <a:t>12.98</a:t>
                      </a:r>
                    </a:p>
                  </a:txBody>
                  <a:tcPr/>
                </a:tc>
                <a:extLst>
                  <a:ext uri="{0D108BD9-81ED-4DB2-BD59-A6C34878D82A}">
                    <a16:rowId xmlns:a16="http://schemas.microsoft.com/office/drawing/2014/main" val="1989451311"/>
                  </a:ext>
                </a:extLst>
              </a:tr>
              <a:tr h="257830">
                <a:tc>
                  <a:txBody>
                    <a:bodyPr/>
                    <a:lstStyle/>
                    <a:p>
                      <a:r>
                        <a:rPr lang="en-IN" dirty="0"/>
                        <a:t>31</a:t>
                      </a:r>
                    </a:p>
                  </a:txBody>
                  <a:tcPr/>
                </a:tc>
                <a:tc>
                  <a:txBody>
                    <a:bodyPr/>
                    <a:lstStyle/>
                    <a:p>
                      <a:r>
                        <a:rPr lang="en-IN" dirty="0"/>
                        <a:t>25.92</a:t>
                      </a:r>
                    </a:p>
                  </a:txBody>
                  <a:tcPr/>
                </a:tc>
                <a:extLst>
                  <a:ext uri="{0D108BD9-81ED-4DB2-BD59-A6C34878D82A}">
                    <a16:rowId xmlns:a16="http://schemas.microsoft.com/office/drawing/2014/main" val="535116033"/>
                  </a:ext>
                </a:extLst>
              </a:tr>
              <a:tr h="257830">
                <a:tc>
                  <a:txBody>
                    <a:bodyPr/>
                    <a:lstStyle/>
                    <a:p>
                      <a:r>
                        <a:rPr lang="en-IN" dirty="0"/>
                        <a:t>63</a:t>
                      </a:r>
                    </a:p>
                  </a:txBody>
                  <a:tcPr/>
                </a:tc>
                <a:tc>
                  <a:txBody>
                    <a:bodyPr/>
                    <a:lstStyle/>
                    <a:p>
                      <a:r>
                        <a:rPr lang="en-IN" dirty="0"/>
                        <a:t>51.75</a:t>
                      </a:r>
                    </a:p>
                  </a:txBody>
                  <a:tcPr/>
                </a:tc>
                <a:extLst>
                  <a:ext uri="{0D108BD9-81ED-4DB2-BD59-A6C34878D82A}">
                    <a16:rowId xmlns:a16="http://schemas.microsoft.com/office/drawing/2014/main" val="3281671002"/>
                  </a:ext>
                </a:extLst>
              </a:tr>
              <a:tr h="451202">
                <a:tc>
                  <a:txBody>
                    <a:bodyPr/>
                    <a:lstStyle/>
                    <a:p>
                      <a:r>
                        <a:rPr lang="en-IN" dirty="0"/>
                        <a:t>127</a:t>
                      </a:r>
                    </a:p>
                  </a:txBody>
                  <a:tcPr/>
                </a:tc>
                <a:tc>
                  <a:txBody>
                    <a:bodyPr/>
                    <a:lstStyle/>
                    <a:p>
                      <a:r>
                        <a:rPr lang="en-IN" dirty="0"/>
                        <a:t>104.166 ( Distortion Occurs beyond this point)</a:t>
                      </a:r>
                    </a:p>
                  </a:txBody>
                  <a:tcPr/>
                </a:tc>
                <a:extLst>
                  <a:ext uri="{0D108BD9-81ED-4DB2-BD59-A6C34878D82A}">
                    <a16:rowId xmlns:a16="http://schemas.microsoft.com/office/drawing/2014/main" val="3740530375"/>
                  </a:ext>
                </a:extLst>
              </a:tr>
            </a:tbl>
          </a:graphicData>
        </a:graphic>
      </p:graphicFrame>
    </p:spTree>
    <p:extLst>
      <p:ext uri="{BB962C8B-B14F-4D97-AF65-F5344CB8AC3E}">
        <p14:creationId xmlns:p14="http://schemas.microsoft.com/office/powerpoint/2010/main" val="86726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t>Timing Results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a:p>
            <a:r>
              <a:rPr lang="en-IN" sz="2200" b="1" dirty="0"/>
              <a:t>Max Frequency of Operation : 1 / (10n – 2.117n) = 126.855MHz</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2"/>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181599"/>
          </a:xfrm>
        </p:spPr>
        <p:txBody>
          <a:bodyPr>
            <a:normAutofit/>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pPr marL="0" indent="0">
              <a:buNone/>
            </a:pPr>
            <a:endParaRPr lang="en-IN" sz="2400" dirty="0"/>
          </a:p>
        </p:txBody>
      </p:sp>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err="1">
                <a:solidFill>
                  <a:srgbClr val="0000FF"/>
                </a:solidFill>
              </a:rPr>
              <a:t>cosx</a:t>
            </a:r>
            <a:endParaRPr lang="en-IN" sz="1500" dirty="0">
              <a:solidFill>
                <a:srgbClr val="0000FF"/>
              </a:solidFill>
            </a:endParaRP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err="1">
                <a:solidFill>
                  <a:srgbClr val="0000FF"/>
                </a:solidFill>
              </a:rPr>
              <a:t>sinx</a:t>
            </a:r>
            <a:endParaRPr lang="en-IN" sz="1500" dirty="0">
              <a:solidFill>
                <a:srgbClr val="0000FF"/>
              </a:solidFill>
            </a:endParaRP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err="1"/>
              <a:t>tanx</a:t>
            </a:r>
            <a:endParaRPr lang="en-IN" sz="15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6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IN" sz="1500" b="0" i="1" smtClean="0">
                              <a:solidFill>
                                <a:srgbClr val="0000FF"/>
                              </a:solidFill>
                              <a:latin typeface="Cambria Math" panose="02040503050406030204" pitchFamily="18" charset="0"/>
                            </a:rPr>
                            <m:t>𝑥</m:t>
                          </m:r>
                        </m:num>
                        <m:den>
                          <m:r>
                            <a:rPr lang="en-IN" sz="1500" b="0" i="1" smtClean="0">
                              <a:solidFill>
                                <a:srgbClr val="0000FF"/>
                              </a:solidFill>
                              <a:latin typeface="Cambria Math" panose="02040503050406030204" pitchFamily="18" charset="0"/>
                            </a:rPr>
                            <m:t>𝑦</m:t>
                          </m:r>
                        </m:den>
                      </m:f>
                    </m:oMath>
                  </m:oMathPara>
                </a14:m>
                <a:endParaRPr lang="en-IN" sz="1500" dirty="0"/>
              </a:p>
            </p:txBody>
          </p:sp>
        </mc:Choice>
        <mc:Fallback xmlns="">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688"/>
              </a:xfrm>
              <a:prstGeom prst="rect">
                <a:avLst/>
              </a:prstGeom>
              <a:blipFill>
                <a:blip r:embed="rId2"/>
                <a:stretch>
                  <a:fillRect t="-123729" r="-22286" b="-193220"/>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spTree>
    <p:extLst>
      <p:ext uri="{BB962C8B-B14F-4D97-AF65-F5344CB8AC3E}">
        <p14:creationId xmlns:p14="http://schemas.microsoft.com/office/powerpoint/2010/main" val="7557927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95</TotalTime>
  <Words>449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Century Schoolbook</vt:lpstr>
      <vt:lpstr>Wingdings 2</vt:lpstr>
      <vt:lpstr>View</vt:lpstr>
      <vt:lpstr>TRIGNOMETRIC FUNCTION GENERATION USING CORDIC</vt:lpstr>
      <vt:lpstr>PowerPoint Presentation</vt:lpstr>
      <vt:lpstr>Generalized Equations Of CORDIC</vt:lpstr>
      <vt:lpstr>Sin And Cos Function Generation</vt:lpstr>
      <vt:lpstr>Slide Switch Value and Frequency pf Waveform</vt:lpstr>
      <vt:lpstr>Sin and Cos Simulation Waveforms</vt:lpstr>
      <vt:lpstr>Sin and Cos Functions on Oscilloscope</vt:lpstr>
      <vt:lpstr>Timing Results </vt:lpstr>
      <vt:lpstr>Tan Function Generation</vt:lpstr>
      <vt:lpstr>Limitations Of CORDIC Division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Guhan Rajasekar</cp:lastModifiedBy>
  <cp:revision>20</cp:revision>
  <dcterms:created xsi:type="dcterms:W3CDTF">2024-04-13T03:03:26Z</dcterms:created>
  <dcterms:modified xsi:type="dcterms:W3CDTF">2024-04-13T05:32:05Z</dcterms:modified>
</cp:coreProperties>
</file>