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A537-F2C4-4958-80B5-70C36DE2D55E}" type="datetimeFigureOut">
              <a:rPr lang="en-IN" smtClean="0"/>
              <a:t>26-06-2019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E091-BD12-466E-AC17-DF16E4B82F9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A537-F2C4-4958-80B5-70C36DE2D55E}" type="datetimeFigureOut">
              <a:rPr lang="en-IN" smtClean="0"/>
              <a:t>26-06-2019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E091-BD12-466E-AC17-DF16E4B82F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A537-F2C4-4958-80B5-70C36DE2D55E}" type="datetimeFigureOut">
              <a:rPr lang="en-IN" smtClean="0"/>
              <a:t>26-06-2019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E091-BD12-466E-AC17-DF16E4B82F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A537-F2C4-4958-80B5-70C36DE2D55E}" type="datetimeFigureOut">
              <a:rPr lang="en-IN" smtClean="0"/>
              <a:t>26-06-2019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E091-BD12-466E-AC17-DF16E4B82F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A537-F2C4-4958-80B5-70C36DE2D55E}" type="datetimeFigureOut">
              <a:rPr lang="en-IN" smtClean="0"/>
              <a:t>26-06-2019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E091-BD12-466E-AC17-DF16E4B82F9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A537-F2C4-4958-80B5-70C36DE2D55E}" type="datetimeFigureOut">
              <a:rPr lang="en-IN" smtClean="0"/>
              <a:t>26-06-2019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E091-BD12-466E-AC17-DF16E4B82F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A537-F2C4-4958-80B5-70C36DE2D55E}" type="datetimeFigureOut">
              <a:rPr lang="en-IN" smtClean="0"/>
              <a:t>26-06-2019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E091-BD12-466E-AC17-DF16E4B82F96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A537-F2C4-4958-80B5-70C36DE2D55E}" type="datetimeFigureOut">
              <a:rPr lang="en-IN" smtClean="0"/>
              <a:t>26-06-2019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E091-BD12-466E-AC17-DF16E4B82F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A537-F2C4-4958-80B5-70C36DE2D55E}" type="datetimeFigureOut">
              <a:rPr lang="en-IN" smtClean="0"/>
              <a:t>26-06-2019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E091-BD12-466E-AC17-DF16E4B82F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A537-F2C4-4958-80B5-70C36DE2D55E}" type="datetimeFigureOut">
              <a:rPr lang="en-IN" smtClean="0"/>
              <a:t>26-06-2019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E091-BD12-466E-AC17-DF16E4B82F9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A537-F2C4-4958-80B5-70C36DE2D55E}" type="datetimeFigureOut">
              <a:rPr lang="en-IN" smtClean="0"/>
              <a:t>26-06-2019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E091-BD12-466E-AC17-DF16E4B82F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B4DA537-F2C4-4958-80B5-70C36DE2D55E}" type="datetimeFigureOut">
              <a:rPr lang="en-IN" smtClean="0"/>
              <a:t>26-06-2019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C1FE091-BD12-466E-AC17-DF16E4B82F9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BOOTSTRAP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FF0000"/>
                </a:solidFill>
              </a:rPr>
              <a:t>Guhan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Ganesan</a:t>
            </a:r>
            <a:r>
              <a:rPr lang="en-IN" dirty="0" smtClean="0">
                <a:solidFill>
                  <a:srgbClr val="FF0000"/>
                </a:solidFill>
              </a:rPr>
              <a:t> M.E.,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June-2019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7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Nesting Button 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&lt;div class="</a:t>
            </a:r>
            <a:r>
              <a:rPr lang="en-IN" sz="2300" dirty="0" err="1" smtClean="0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-group"&gt;</a:t>
            </a:r>
          </a:p>
          <a:p>
            <a:pPr marL="0" indent="0">
              <a:buNone/>
            </a:pPr>
            <a:endParaRPr lang="en-IN" sz="2300" dirty="0" smtClean="0"/>
          </a:p>
          <a:p>
            <a:pPr marL="0" indent="0">
              <a:buNone/>
            </a:pPr>
            <a:r>
              <a:rPr lang="en-IN" sz="2300" dirty="0" smtClean="0">
                <a:solidFill>
                  <a:schemeClr val="accent1">
                    <a:lumMod val="75000"/>
                  </a:schemeClr>
                </a:solidFill>
              </a:rPr>
              <a:t>&lt;button type="button" class="</a:t>
            </a:r>
            <a:r>
              <a:rPr lang="en-IN" sz="2300" dirty="0" err="1" smtClean="0">
                <a:solidFill>
                  <a:schemeClr val="accent1">
                    <a:lumMod val="75000"/>
                  </a:schemeClr>
                </a:solidFill>
              </a:rPr>
              <a:t>btn</a:t>
            </a:r>
            <a:r>
              <a:rPr lang="en-IN" sz="23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300" dirty="0" err="1" smtClean="0">
                <a:solidFill>
                  <a:schemeClr val="accent1">
                    <a:lumMod val="75000"/>
                  </a:schemeClr>
                </a:solidFill>
              </a:rPr>
              <a:t>btn</a:t>
            </a:r>
            <a:r>
              <a:rPr lang="en-IN" sz="2300" dirty="0" smtClean="0">
                <a:solidFill>
                  <a:schemeClr val="accent1">
                    <a:lumMod val="75000"/>
                  </a:schemeClr>
                </a:solidFill>
              </a:rPr>
              <a:t>-primary"&gt;Apple&lt;/button&gt;</a:t>
            </a:r>
          </a:p>
          <a:p>
            <a:pPr marL="0" indent="0">
              <a:buNone/>
            </a:pPr>
            <a:r>
              <a:rPr lang="en-IN" sz="2300" dirty="0" smtClean="0">
                <a:solidFill>
                  <a:schemeClr val="accent1">
                    <a:lumMod val="75000"/>
                  </a:schemeClr>
                </a:solidFill>
              </a:rPr>
              <a:t>&lt;button type="button" class="</a:t>
            </a:r>
            <a:r>
              <a:rPr lang="en-IN" sz="2300" dirty="0" err="1" smtClean="0">
                <a:solidFill>
                  <a:schemeClr val="accent1">
                    <a:lumMod val="75000"/>
                  </a:schemeClr>
                </a:solidFill>
              </a:rPr>
              <a:t>btn</a:t>
            </a:r>
            <a:r>
              <a:rPr lang="en-IN" sz="23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300" dirty="0" err="1" smtClean="0">
                <a:solidFill>
                  <a:schemeClr val="accent1">
                    <a:lumMod val="75000"/>
                  </a:schemeClr>
                </a:solidFill>
              </a:rPr>
              <a:t>btn</a:t>
            </a:r>
            <a:r>
              <a:rPr lang="en-IN" sz="2300" dirty="0" smtClean="0">
                <a:solidFill>
                  <a:schemeClr val="accent1">
                    <a:lumMod val="75000"/>
                  </a:schemeClr>
                </a:solidFill>
              </a:rPr>
              <a:t>-primary"&gt; Samsung&lt;/button&gt;</a:t>
            </a:r>
          </a:p>
          <a:p>
            <a:pPr marL="0" indent="0">
              <a:buNone/>
            </a:pPr>
            <a:endParaRPr lang="en-IN" sz="2300" dirty="0" smtClean="0"/>
          </a:p>
          <a:p>
            <a:pPr marL="0" indent="0">
              <a:buNone/>
            </a:pP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&lt;/div&gt;</a:t>
            </a:r>
            <a:endParaRPr lang="en-IN" sz="23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1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Nesting Button Group with Dropdown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100" dirty="0" smtClean="0">
                <a:solidFill>
                  <a:schemeClr val="accent2">
                    <a:lumMod val="75000"/>
                  </a:schemeClr>
                </a:solidFill>
              </a:rPr>
              <a:t>&lt;div class="</a:t>
            </a:r>
            <a:r>
              <a:rPr lang="en-IN" sz="2100" dirty="0" err="1" smtClean="0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IN" sz="2100" dirty="0" smtClean="0">
                <a:solidFill>
                  <a:schemeClr val="accent2">
                    <a:lumMod val="75000"/>
                  </a:schemeClr>
                </a:solidFill>
              </a:rPr>
              <a:t>-group"&gt;</a:t>
            </a:r>
          </a:p>
          <a:p>
            <a:pPr marL="0" indent="0">
              <a:buNone/>
            </a:pPr>
            <a:endParaRPr lang="en-IN" sz="2100" dirty="0" smtClean="0"/>
          </a:p>
          <a:p>
            <a:pPr marL="0" indent="0">
              <a:buNone/>
            </a:pPr>
            <a:r>
              <a:rPr lang="en-IN" sz="2100" dirty="0" smtClean="0">
                <a:solidFill>
                  <a:srgbClr val="00B050"/>
                </a:solidFill>
              </a:rPr>
              <a:t>&lt;button type="button" class="</a:t>
            </a:r>
            <a:r>
              <a:rPr lang="en-IN" sz="2100" dirty="0" err="1" smtClean="0">
                <a:solidFill>
                  <a:srgbClr val="00B050"/>
                </a:solidFill>
              </a:rPr>
              <a:t>btn</a:t>
            </a:r>
            <a:r>
              <a:rPr lang="en-IN" sz="2100" dirty="0" smtClean="0">
                <a:solidFill>
                  <a:srgbClr val="00B050"/>
                </a:solidFill>
              </a:rPr>
              <a:t> </a:t>
            </a:r>
            <a:r>
              <a:rPr lang="en-IN" sz="2100" dirty="0" err="1" smtClean="0">
                <a:solidFill>
                  <a:srgbClr val="00B050"/>
                </a:solidFill>
              </a:rPr>
              <a:t>btn</a:t>
            </a:r>
            <a:r>
              <a:rPr lang="en-IN" sz="2100" dirty="0" smtClean="0">
                <a:solidFill>
                  <a:srgbClr val="00B050"/>
                </a:solidFill>
              </a:rPr>
              <a:t>-primary dropdown-toggle" data-toggle="dropdown"&gt;Sony&lt;/button&gt;</a:t>
            </a:r>
          </a:p>
          <a:p>
            <a:pPr marL="0" indent="0">
              <a:buNone/>
            </a:pPr>
            <a:r>
              <a:rPr lang="en-IN" sz="2100" dirty="0" smtClean="0">
                <a:solidFill>
                  <a:srgbClr val="0070C0"/>
                </a:solidFill>
              </a:rPr>
              <a:t>&lt;div class="dropdown-menu"&gt;</a:t>
            </a:r>
          </a:p>
          <a:p>
            <a:pPr marL="0" indent="0">
              <a:buNone/>
            </a:pPr>
            <a:r>
              <a:rPr lang="en-IN" sz="2100" dirty="0" smtClean="0">
                <a:solidFill>
                  <a:srgbClr val="0070C0"/>
                </a:solidFill>
              </a:rPr>
              <a:t>	&lt;a class="dropdown-item" </a:t>
            </a:r>
            <a:r>
              <a:rPr lang="en-IN" sz="2100" dirty="0" err="1" smtClean="0">
                <a:solidFill>
                  <a:srgbClr val="0070C0"/>
                </a:solidFill>
              </a:rPr>
              <a:t>href</a:t>
            </a:r>
            <a:r>
              <a:rPr lang="en-IN" sz="2100" dirty="0" smtClean="0">
                <a:solidFill>
                  <a:srgbClr val="0070C0"/>
                </a:solidFill>
              </a:rPr>
              <a:t>="#"&gt;Tablet&lt;/a&gt;</a:t>
            </a:r>
          </a:p>
          <a:p>
            <a:pPr marL="0" indent="0">
              <a:buNone/>
            </a:pPr>
            <a:r>
              <a:rPr lang="en-IN" sz="2100" dirty="0" smtClean="0">
                <a:solidFill>
                  <a:srgbClr val="0070C0"/>
                </a:solidFill>
              </a:rPr>
              <a:t>	&lt;a class="dropdown-item" </a:t>
            </a:r>
            <a:r>
              <a:rPr lang="en-IN" sz="2100" dirty="0" err="1" smtClean="0">
                <a:solidFill>
                  <a:srgbClr val="0070C0"/>
                </a:solidFill>
              </a:rPr>
              <a:t>href</a:t>
            </a:r>
            <a:r>
              <a:rPr lang="en-IN" sz="2100" dirty="0" smtClean="0">
                <a:solidFill>
                  <a:srgbClr val="0070C0"/>
                </a:solidFill>
              </a:rPr>
              <a:t>="#"&gt;Smartphone&lt;/a&gt;</a:t>
            </a:r>
          </a:p>
          <a:p>
            <a:pPr marL="0" indent="0">
              <a:buNone/>
            </a:pPr>
            <a:r>
              <a:rPr lang="en-IN" sz="2100" dirty="0">
                <a:solidFill>
                  <a:srgbClr val="0070C0"/>
                </a:solidFill>
              </a:rPr>
              <a:t> </a:t>
            </a:r>
            <a:r>
              <a:rPr lang="en-IN" sz="2100" dirty="0" smtClean="0">
                <a:solidFill>
                  <a:srgbClr val="0070C0"/>
                </a:solidFill>
              </a:rPr>
              <a:t>&lt;/div&gt;</a:t>
            </a:r>
          </a:p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r>
              <a:rPr lang="en-IN" sz="2100" dirty="0" smtClean="0">
                <a:solidFill>
                  <a:schemeClr val="accent2">
                    <a:lumMod val="75000"/>
                  </a:schemeClr>
                </a:solidFill>
              </a:rPr>
              <a:t>&lt;/div&gt;</a:t>
            </a:r>
            <a:endParaRPr lang="en-IN" sz="21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3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48245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&lt;form&gt;    </a:t>
            </a:r>
          </a:p>
          <a:p>
            <a:pPr marL="0" indent="0">
              <a:buNone/>
            </a:pPr>
            <a:endParaRPr lang="en-IN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0070C0"/>
                </a:solidFill>
              </a:rPr>
              <a:t>&lt;div class="form-group"&gt;     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 </a:t>
            </a:r>
            <a:r>
              <a:rPr lang="en-IN" sz="2000" dirty="0" smtClean="0">
                <a:solidFill>
                  <a:srgbClr val="0070C0"/>
                </a:solidFill>
              </a:rPr>
              <a:t>      &lt;label&gt;Email:&lt;/label&gt;     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 </a:t>
            </a:r>
            <a:r>
              <a:rPr lang="en-IN" sz="2000" dirty="0" smtClean="0">
                <a:solidFill>
                  <a:srgbClr val="0070C0"/>
                </a:solidFill>
              </a:rPr>
              <a:t>     &lt;input type="email" class="form-control" placeholder="Enter email"&gt;   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0070C0"/>
                </a:solidFill>
              </a:rPr>
              <a:t>&lt;/div&gt;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&lt;div class="form-group"&gt;     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&lt;label&gt;Password:&lt;/label&gt;     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&lt;input type="password" class="form-control" placeholder="Enter password"&gt;    &lt;/div&gt;    </a:t>
            </a:r>
          </a:p>
          <a:p>
            <a:pPr marL="0" indent="0">
              <a:buNone/>
            </a:pPr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</a:rPr>
              <a:t>&lt;div class="form-group form-check"&gt;    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</a:rPr>
              <a:t> &lt;label class="form-check-label"&gt;       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</a:rPr>
              <a:t>&lt;input class="form-check-input" type="checkbox"&gt; Remember me      &lt;/label&gt;    &lt;/div&gt;   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&lt;button type="submit" class="</a:t>
            </a:r>
            <a:r>
              <a:rPr lang="en-IN" sz="2000" dirty="0" err="1" smtClean="0">
                <a:solidFill>
                  <a:srgbClr val="FF0000"/>
                </a:solidFill>
              </a:rPr>
              <a:t>btn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btn</a:t>
            </a:r>
            <a:r>
              <a:rPr lang="en-IN" sz="2000" dirty="0" smtClean="0">
                <a:solidFill>
                  <a:srgbClr val="FF0000"/>
                </a:solidFill>
              </a:rPr>
              <a:t>-primary"&gt;Submit&lt;/button&gt;  </a:t>
            </a:r>
          </a:p>
          <a:p>
            <a:pPr marL="0" indent="0">
              <a:buNone/>
            </a:pPr>
            <a:endParaRPr lang="en-I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&lt;/form&gt;</a:t>
            </a: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0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Bootstrap?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Bootstrap is a free and open-source CSS framework </a:t>
            </a:r>
          </a:p>
          <a:p>
            <a:r>
              <a:rPr lang="en-IN" dirty="0" smtClean="0"/>
              <a:t>Created  responsive, mobile-first front-end web development</a:t>
            </a:r>
          </a:p>
          <a:p>
            <a:r>
              <a:rPr lang="en-IN" dirty="0" smtClean="0"/>
              <a:t>It contains CSS- and (optionally) JavaScript-based design templates forms, buttons, navigation and other interface components.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82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637112"/>
          </a:xfrm>
        </p:spPr>
        <p:txBody>
          <a:bodyPr>
            <a:normAutofit/>
          </a:bodyPr>
          <a:lstStyle/>
          <a:p>
            <a:pPr fontAlgn="t"/>
            <a:endParaRPr lang="en-IN" sz="2700" dirty="0"/>
          </a:p>
          <a:p>
            <a:r>
              <a:rPr lang="en-IN" sz="2700" dirty="0"/>
              <a:t>The speed of development is one of its </a:t>
            </a:r>
            <a:r>
              <a:rPr lang="en-IN" sz="2700" dirty="0" smtClean="0"/>
              <a:t>major </a:t>
            </a:r>
            <a:r>
              <a:rPr lang="en-IN" sz="2700" b="1" dirty="0" smtClean="0"/>
              <a:t>advantages</a:t>
            </a:r>
            <a:r>
              <a:rPr lang="en-IN" sz="2700" dirty="0"/>
              <a:t>. </a:t>
            </a:r>
            <a:endParaRPr lang="en-IN" sz="2700" dirty="0" smtClean="0"/>
          </a:p>
          <a:p>
            <a:r>
              <a:rPr lang="en-IN" sz="2700" dirty="0" smtClean="0"/>
              <a:t>If </a:t>
            </a:r>
            <a:r>
              <a:rPr lang="en-IN" sz="2700" dirty="0"/>
              <a:t>you want to develop an application or a website promptly, it is imperative to consider </a:t>
            </a:r>
            <a:r>
              <a:rPr lang="en-IN" sz="2700" dirty="0" smtClean="0"/>
              <a:t>using </a:t>
            </a:r>
            <a:r>
              <a:rPr lang="en-IN" sz="2700" b="1" dirty="0" smtClean="0"/>
              <a:t>Bootstrap</a:t>
            </a:r>
            <a:r>
              <a:rPr lang="en-IN" sz="2700" dirty="0"/>
              <a:t>. </a:t>
            </a:r>
            <a:endParaRPr lang="en-IN" sz="2700" dirty="0" smtClean="0"/>
          </a:p>
          <a:p>
            <a:r>
              <a:rPr lang="en-IN" sz="2700" dirty="0" smtClean="0"/>
              <a:t>It </a:t>
            </a:r>
            <a:r>
              <a:rPr lang="en-IN" sz="2700" dirty="0"/>
              <a:t>helps to save your coding effort by offering less CSS functionality and </a:t>
            </a:r>
            <a:r>
              <a:rPr lang="en-IN" sz="2700" dirty="0">
                <a:solidFill>
                  <a:srgbClr val="FF0000"/>
                </a:solidFill>
              </a:rPr>
              <a:t>pre-built blocks </a:t>
            </a:r>
            <a:r>
              <a:rPr lang="en-IN" sz="2700" dirty="0"/>
              <a:t>of code rather than structuring code from the scratch.</a:t>
            </a:r>
          </a:p>
          <a:p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198758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Bootstrap</a:t>
            </a:r>
          </a:p>
          <a:p>
            <a:r>
              <a:rPr lang="en-IN" dirty="0" smtClean="0"/>
              <a:t>Semantic-UI</a:t>
            </a:r>
            <a:endParaRPr lang="en-IN" dirty="0"/>
          </a:p>
          <a:p>
            <a:r>
              <a:rPr lang="en-IN" dirty="0" smtClean="0"/>
              <a:t>Foundation</a:t>
            </a:r>
            <a:endParaRPr lang="en-IN" dirty="0"/>
          </a:p>
          <a:p>
            <a:r>
              <a:rPr lang="en-IN" dirty="0" smtClean="0"/>
              <a:t>Materialize</a:t>
            </a:r>
            <a:endParaRPr lang="en-IN" dirty="0"/>
          </a:p>
          <a:p>
            <a:r>
              <a:rPr lang="en-IN" dirty="0"/>
              <a:t>Material </a:t>
            </a:r>
            <a:r>
              <a:rPr lang="en-IN" dirty="0" smtClean="0"/>
              <a:t>UI</a:t>
            </a:r>
            <a:endParaRPr lang="en-IN" dirty="0"/>
          </a:p>
          <a:p>
            <a:r>
              <a:rPr lang="en-IN" dirty="0" smtClean="0"/>
              <a:t>Pure</a:t>
            </a:r>
            <a:endParaRPr lang="en-IN" dirty="0"/>
          </a:p>
          <a:p>
            <a:r>
              <a:rPr lang="en-IN" dirty="0" smtClean="0"/>
              <a:t>Skeleton</a:t>
            </a:r>
            <a:endParaRPr lang="en-IN" dirty="0"/>
          </a:p>
          <a:p>
            <a:r>
              <a:rPr lang="en-IN" dirty="0" err="1" smtClean="0"/>
              <a:t>UIKit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5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BOOTSTRAP CLASSES-</a:t>
            </a:r>
            <a:br>
              <a:rPr lang="en-IN" dirty="0" smtClean="0"/>
            </a:br>
            <a:r>
              <a:rPr lang="en-IN" dirty="0" smtClean="0"/>
              <a:t>ALERT 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2">
                    <a:lumMod val="75000"/>
                  </a:schemeClr>
                </a:solidFill>
              </a:rPr>
              <a:t>&lt;div class="alert alert-success"&gt;</a:t>
            </a:r>
          </a:p>
          <a:p>
            <a:pPr marL="0" indent="0">
              <a:buNone/>
            </a:pPr>
            <a:r>
              <a:rPr lang="en-IN" sz="2500" dirty="0" smtClean="0">
                <a:solidFill>
                  <a:schemeClr val="tx2">
                    <a:lumMod val="75000"/>
                  </a:schemeClr>
                </a:solidFill>
              </a:rPr>
              <a:t>		&lt;strong&gt;Success!&lt;/strong&gt; </a:t>
            </a:r>
          </a:p>
          <a:p>
            <a:pPr marL="0" indent="0">
              <a:buNone/>
            </a:pPr>
            <a:r>
              <a:rPr lang="en-IN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2500" dirty="0" smtClean="0">
                <a:solidFill>
                  <a:schemeClr val="tx2">
                    <a:lumMod val="75000"/>
                  </a:schemeClr>
                </a:solidFill>
              </a:rPr>
              <a:t>   &lt;/div&gt;</a:t>
            </a:r>
          </a:p>
          <a:p>
            <a:r>
              <a:rPr lang="en-IN" sz="2500" dirty="0" smtClean="0">
                <a:solidFill>
                  <a:schemeClr val="accent6">
                    <a:lumMod val="50000"/>
                  </a:schemeClr>
                </a:solidFill>
              </a:rPr>
              <a:t>alert alert-info</a:t>
            </a:r>
          </a:p>
          <a:p>
            <a:r>
              <a:rPr lang="en-IN" sz="2500" dirty="0" smtClean="0">
                <a:solidFill>
                  <a:schemeClr val="accent6">
                    <a:lumMod val="50000"/>
                  </a:schemeClr>
                </a:solidFill>
              </a:rPr>
              <a:t>alert alert-warning</a:t>
            </a:r>
          </a:p>
          <a:p>
            <a:r>
              <a:rPr lang="en-IN" sz="2500" dirty="0" smtClean="0">
                <a:solidFill>
                  <a:schemeClr val="accent6">
                    <a:lumMod val="50000"/>
                  </a:schemeClr>
                </a:solidFill>
              </a:rPr>
              <a:t>alert alert-danger</a:t>
            </a:r>
          </a:p>
          <a:p>
            <a:r>
              <a:rPr lang="en-IN" sz="2500" dirty="0" smtClean="0">
                <a:solidFill>
                  <a:schemeClr val="accent6">
                    <a:lumMod val="50000"/>
                  </a:schemeClr>
                </a:solidFill>
              </a:rPr>
              <a:t>alert alert-success alert-dismissible fade in</a:t>
            </a:r>
          </a:p>
          <a:p>
            <a:r>
              <a:rPr lang="en-IN" sz="2500" dirty="0" smtClean="0">
                <a:solidFill>
                  <a:schemeClr val="accent6">
                    <a:lumMod val="50000"/>
                  </a:schemeClr>
                </a:solidFill>
              </a:rPr>
              <a:t>alert alert-</a:t>
            </a:r>
            <a:r>
              <a:rPr lang="en-IN" sz="2500" dirty="0" smtClean="0">
                <a:solidFill>
                  <a:schemeClr val="accent6">
                    <a:lumMod val="50000"/>
                  </a:schemeClr>
                </a:solidFill>
              </a:rPr>
              <a:t>info </a:t>
            </a:r>
            <a:r>
              <a:rPr lang="en-IN" sz="2500" dirty="0" smtClean="0">
                <a:solidFill>
                  <a:schemeClr val="accent6">
                    <a:lumMod val="50000"/>
                  </a:schemeClr>
                </a:solidFill>
              </a:rPr>
              <a:t>alert-dismissible fade in</a:t>
            </a:r>
          </a:p>
          <a:p>
            <a:r>
              <a:rPr lang="en-IN" sz="2500" dirty="0" smtClean="0">
                <a:solidFill>
                  <a:schemeClr val="accent6">
                    <a:lumMod val="50000"/>
                  </a:schemeClr>
                </a:solidFill>
              </a:rPr>
              <a:t>alert alert-</a:t>
            </a:r>
            <a:r>
              <a:rPr lang="en-IN" sz="2500" dirty="0" smtClean="0">
                <a:solidFill>
                  <a:schemeClr val="accent6">
                    <a:lumMod val="50000"/>
                  </a:schemeClr>
                </a:solidFill>
              </a:rPr>
              <a:t>warning </a:t>
            </a:r>
            <a:r>
              <a:rPr lang="en-IN" sz="2500" dirty="0" smtClean="0">
                <a:solidFill>
                  <a:schemeClr val="accent6">
                    <a:lumMod val="50000"/>
                  </a:schemeClr>
                </a:solidFill>
              </a:rPr>
              <a:t>alert-dismissible fade in</a:t>
            </a:r>
          </a:p>
          <a:p>
            <a:r>
              <a:rPr lang="en-IN" sz="2500" dirty="0" smtClean="0">
                <a:solidFill>
                  <a:schemeClr val="accent6">
                    <a:lumMod val="50000"/>
                  </a:schemeClr>
                </a:solidFill>
              </a:rPr>
              <a:t>alert alert-</a:t>
            </a:r>
            <a:r>
              <a:rPr lang="en-IN" sz="2500" dirty="0" smtClean="0">
                <a:solidFill>
                  <a:schemeClr val="accent6">
                    <a:lumMod val="50000"/>
                  </a:schemeClr>
                </a:solidFill>
              </a:rPr>
              <a:t>danger </a:t>
            </a:r>
            <a:r>
              <a:rPr lang="en-IN" sz="2500" dirty="0" smtClean="0">
                <a:solidFill>
                  <a:schemeClr val="accent6">
                    <a:lumMod val="50000"/>
                  </a:schemeClr>
                </a:solidFill>
              </a:rPr>
              <a:t>alert-dismissible fade in</a:t>
            </a:r>
          </a:p>
          <a:p>
            <a:endParaRPr lang="en-IN" sz="25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2500" dirty="0" smtClean="0"/>
          </a:p>
          <a:p>
            <a:pPr marL="0" indent="0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44379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Button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rgbClr val="7030A0"/>
                </a:solidFill>
              </a:rPr>
              <a:t>&lt;button type="button" class="</a:t>
            </a:r>
            <a:r>
              <a:rPr lang="en-IN" sz="2200" dirty="0" err="1" smtClean="0">
                <a:solidFill>
                  <a:srgbClr val="7030A0"/>
                </a:solidFill>
              </a:rPr>
              <a:t>btn</a:t>
            </a:r>
            <a:r>
              <a:rPr lang="en-IN" sz="2200" dirty="0" smtClean="0">
                <a:solidFill>
                  <a:srgbClr val="7030A0"/>
                </a:solidFill>
              </a:rPr>
              <a:t>"&gt;Basic&lt;/button&gt;</a:t>
            </a:r>
          </a:p>
          <a:p>
            <a:r>
              <a:rPr lang="en-IN" sz="2200" dirty="0" smtClean="0">
                <a:solidFill>
                  <a:srgbClr val="7030A0"/>
                </a:solidFill>
              </a:rPr>
              <a:t>&lt;button type="button" class="</a:t>
            </a:r>
            <a:r>
              <a:rPr lang="en-IN" sz="2200" dirty="0" err="1" smtClean="0">
                <a:solidFill>
                  <a:srgbClr val="7030A0"/>
                </a:solidFill>
              </a:rPr>
              <a:t>btn</a:t>
            </a:r>
            <a:r>
              <a:rPr lang="en-IN" sz="2200" dirty="0" smtClean="0">
                <a:solidFill>
                  <a:srgbClr val="7030A0"/>
                </a:solidFill>
              </a:rPr>
              <a:t> </a:t>
            </a:r>
            <a:r>
              <a:rPr lang="en-IN" sz="2200" dirty="0" err="1" smtClean="0">
                <a:solidFill>
                  <a:srgbClr val="7030A0"/>
                </a:solidFill>
              </a:rPr>
              <a:t>btn</a:t>
            </a:r>
            <a:r>
              <a:rPr lang="en-IN" sz="2200" dirty="0" smtClean="0">
                <a:solidFill>
                  <a:srgbClr val="7030A0"/>
                </a:solidFill>
              </a:rPr>
              <a:t>-default"&gt;Default&lt;/button&gt;</a:t>
            </a:r>
          </a:p>
          <a:p>
            <a:r>
              <a:rPr lang="en-IN" sz="2200" dirty="0" smtClean="0">
                <a:solidFill>
                  <a:srgbClr val="7030A0"/>
                </a:solidFill>
              </a:rPr>
              <a:t>&lt;button type="button" class="</a:t>
            </a:r>
            <a:r>
              <a:rPr lang="en-IN" sz="2200" dirty="0" err="1" smtClean="0">
                <a:solidFill>
                  <a:srgbClr val="7030A0"/>
                </a:solidFill>
              </a:rPr>
              <a:t>btn</a:t>
            </a:r>
            <a:r>
              <a:rPr lang="en-IN" sz="2200" dirty="0" smtClean="0">
                <a:solidFill>
                  <a:srgbClr val="7030A0"/>
                </a:solidFill>
              </a:rPr>
              <a:t> </a:t>
            </a:r>
            <a:r>
              <a:rPr lang="en-IN" sz="2200" dirty="0" err="1" smtClean="0">
                <a:solidFill>
                  <a:srgbClr val="7030A0"/>
                </a:solidFill>
              </a:rPr>
              <a:t>btn</a:t>
            </a:r>
            <a:r>
              <a:rPr lang="en-IN" sz="2200" dirty="0" smtClean="0">
                <a:solidFill>
                  <a:srgbClr val="7030A0"/>
                </a:solidFill>
              </a:rPr>
              <a:t>-primary"&gt;Primary&lt;/button&gt;</a:t>
            </a:r>
          </a:p>
          <a:p>
            <a:r>
              <a:rPr lang="en-IN" sz="2200" dirty="0" smtClean="0">
                <a:solidFill>
                  <a:srgbClr val="7030A0"/>
                </a:solidFill>
              </a:rPr>
              <a:t>&lt;button type="button" class="</a:t>
            </a:r>
            <a:r>
              <a:rPr lang="en-IN" sz="2200" dirty="0" err="1" smtClean="0">
                <a:solidFill>
                  <a:srgbClr val="7030A0"/>
                </a:solidFill>
              </a:rPr>
              <a:t>btn</a:t>
            </a:r>
            <a:r>
              <a:rPr lang="en-IN" sz="2200" dirty="0" smtClean="0">
                <a:solidFill>
                  <a:srgbClr val="7030A0"/>
                </a:solidFill>
              </a:rPr>
              <a:t> </a:t>
            </a:r>
            <a:r>
              <a:rPr lang="en-IN" sz="2200" dirty="0" err="1" smtClean="0">
                <a:solidFill>
                  <a:srgbClr val="7030A0"/>
                </a:solidFill>
              </a:rPr>
              <a:t>btn</a:t>
            </a:r>
            <a:r>
              <a:rPr lang="en-IN" sz="2200" dirty="0" smtClean="0">
                <a:solidFill>
                  <a:srgbClr val="7030A0"/>
                </a:solidFill>
              </a:rPr>
              <a:t>-success"&gt;Success&lt;/button&gt;</a:t>
            </a:r>
          </a:p>
          <a:p>
            <a:r>
              <a:rPr lang="en-IN" sz="2200" dirty="0" smtClean="0">
                <a:solidFill>
                  <a:srgbClr val="7030A0"/>
                </a:solidFill>
              </a:rPr>
              <a:t>&lt;button type="button" class="</a:t>
            </a:r>
            <a:r>
              <a:rPr lang="en-IN" sz="2200" dirty="0" err="1" smtClean="0">
                <a:solidFill>
                  <a:srgbClr val="7030A0"/>
                </a:solidFill>
              </a:rPr>
              <a:t>btn</a:t>
            </a:r>
            <a:r>
              <a:rPr lang="en-IN" sz="2200" dirty="0" smtClean="0">
                <a:solidFill>
                  <a:srgbClr val="7030A0"/>
                </a:solidFill>
              </a:rPr>
              <a:t> </a:t>
            </a:r>
            <a:r>
              <a:rPr lang="en-IN" sz="2200" dirty="0" err="1" smtClean="0">
                <a:solidFill>
                  <a:srgbClr val="7030A0"/>
                </a:solidFill>
              </a:rPr>
              <a:t>btn</a:t>
            </a:r>
            <a:r>
              <a:rPr lang="en-IN" sz="2200" dirty="0" smtClean="0">
                <a:solidFill>
                  <a:srgbClr val="7030A0"/>
                </a:solidFill>
              </a:rPr>
              <a:t>-info"&gt;Info&lt;/button&gt;</a:t>
            </a:r>
          </a:p>
          <a:p>
            <a:r>
              <a:rPr lang="en-IN" sz="2200" dirty="0" smtClean="0">
                <a:solidFill>
                  <a:srgbClr val="7030A0"/>
                </a:solidFill>
              </a:rPr>
              <a:t>&lt;button type="button" class="</a:t>
            </a:r>
            <a:r>
              <a:rPr lang="en-IN" sz="2200" dirty="0" err="1" smtClean="0">
                <a:solidFill>
                  <a:srgbClr val="7030A0"/>
                </a:solidFill>
              </a:rPr>
              <a:t>btn</a:t>
            </a:r>
            <a:r>
              <a:rPr lang="en-IN" sz="2200" dirty="0" smtClean="0">
                <a:solidFill>
                  <a:srgbClr val="7030A0"/>
                </a:solidFill>
              </a:rPr>
              <a:t> </a:t>
            </a:r>
            <a:r>
              <a:rPr lang="en-IN" sz="2200" dirty="0" err="1" smtClean="0">
                <a:solidFill>
                  <a:srgbClr val="7030A0"/>
                </a:solidFill>
              </a:rPr>
              <a:t>btn</a:t>
            </a:r>
            <a:r>
              <a:rPr lang="en-IN" sz="2200" dirty="0" smtClean="0">
                <a:solidFill>
                  <a:srgbClr val="7030A0"/>
                </a:solidFill>
              </a:rPr>
              <a:t>-warning"&gt;Warning&lt;/button&gt;</a:t>
            </a:r>
          </a:p>
          <a:p>
            <a:r>
              <a:rPr lang="en-IN" sz="2200" dirty="0" smtClean="0">
                <a:solidFill>
                  <a:srgbClr val="7030A0"/>
                </a:solidFill>
              </a:rPr>
              <a:t>&lt;button type="button" class="</a:t>
            </a:r>
            <a:r>
              <a:rPr lang="en-IN" sz="2200" dirty="0" err="1" smtClean="0">
                <a:solidFill>
                  <a:srgbClr val="7030A0"/>
                </a:solidFill>
              </a:rPr>
              <a:t>btn</a:t>
            </a:r>
            <a:r>
              <a:rPr lang="en-IN" sz="2200" dirty="0" smtClean="0">
                <a:solidFill>
                  <a:srgbClr val="7030A0"/>
                </a:solidFill>
              </a:rPr>
              <a:t> </a:t>
            </a:r>
            <a:r>
              <a:rPr lang="en-IN" sz="2200" dirty="0" err="1" smtClean="0">
                <a:solidFill>
                  <a:srgbClr val="7030A0"/>
                </a:solidFill>
              </a:rPr>
              <a:t>btn</a:t>
            </a:r>
            <a:r>
              <a:rPr lang="en-IN" sz="2200" dirty="0" smtClean="0">
                <a:solidFill>
                  <a:srgbClr val="7030A0"/>
                </a:solidFill>
              </a:rPr>
              <a:t>-danger"&gt;Danger&lt;/button&gt;</a:t>
            </a:r>
          </a:p>
          <a:p>
            <a:r>
              <a:rPr lang="en-IN" sz="2200" dirty="0" smtClean="0">
                <a:solidFill>
                  <a:srgbClr val="7030A0"/>
                </a:solidFill>
              </a:rPr>
              <a:t>&lt;button type="button" class="</a:t>
            </a:r>
            <a:r>
              <a:rPr lang="en-IN" sz="2200" dirty="0" err="1" smtClean="0">
                <a:solidFill>
                  <a:srgbClr val="7030A0"/>
                </a:solidFill>
              </a:rPr>
              <a:t>btn</a:t>
            </a:r>
            <a:r>
              <a:rPr lang="en-IN" sz="2200" dirty="0" smtClean="0">
                <a:solidFill>
                  <a:srgbClr val="7030A0"/>
                </a:solidFill>
              </a:rPr>
              <a:t> </a:t>
            </a:r>
            <a:r>
              <a:rPr lang="en-IN" sz="2200" dirty="0" err="1" smtClean="0">
                <a:solidFill>
                  <a:srgbClr val="7030A0"/>
                </a:solidFill>
              </a:rPr>
              <a:t>btn</a:t>
            </a:r>
            <a:r>
              <a:rPr lang="en-IN" sz="2200" dirty="0" smtClean="0">
                <a:solidFill>
                  <a:srgbClr val="7030A0"/>
                </a:solidFill>
              </a:rPr>
              <a:t>-link"&gt;Link&lt;/button&gt;</a:t>
            </a:r>
            <a:endParaRPr lang="en-IN" sz="2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5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Button 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IN" sz="2300" dirty="0" smtClean="0">
                <a:solidFill>
                  <a:srgbClr val="0070C0"/>
                </a:solidFill>
              </a:rPr>
              <a:t>&lt;a </a:t>
            </a:r>
            <a:r>
              <a:rPr lang="en-IN" sz="2300" dirty="0" err="1" smtClean="0">
                <a:solidFill>
                  <a:srgbClr val="0070C0"/>
                </a:solidFill>
              </a:rPr>
              <a:t>href</a:t>
            </a:r>
            <a:r>
              <a:rPr lang="en-IN" sz="2300" dirty="0" smtClean="0">
                <a:solidFill>
                  <a:srgbClr val="0070C0"/>
                </a:solidFill>
              </a:rPr>
              <a:t>="#" class="</a:t>
            </a:r>
            <a:r>
              <a:rPr lang="en-IN" sz="2300" dirty="0" err="1" smtClean="0">
                <a:solidFill>
                  <a:srgbClr val="0070C0"/>
                </a:solidFill>
              </a:rPr>
              <a:t>btn</a:t>
            </a:r>
            <a:r>
              <a:rPr lang="en-IN" sz="2300" dirty="0" smtClean="0">
                <a:solidFill>
                  <a:srgbClr val="0070C0"/>
                </a:solidFill>
              </a:rPr>
              <a:t> </a:t>
            </a:r>
            <a:r>
              <a:rPr lang="en-IN" sz="2300" dirty="0" err="1" smtClean="0">
                <a:solidFill>
                  <a:srgbClr val="0070C0"/>
                </a:solidFill>
              </a:rPr>
              <a:t>btn</a:t>
            </a:r>
            <a:r>
              <a:rPr lang="en-IN" sz="2300" dirty="0" smtClean="0">
                <a:solidFill>
                  <a:srgbClr val="0070C0"/>
                </a:solidFill>
              </a:rPr>
              <a:t>-info" role="button"&gt;Link Button&lt;/a&gt;</a:t>
            </a:r>
          </a:p>
          <a:p>
            <a:endParaRPr lang="en-IN" sz="2300" dirty="0" smtClean="0">
              <a:solidFill>
                <a:srgbClr val="0070C0"/>
              </a:solidFill>
            </a:endParaRPr>
          </a:p>
          <a:p>
            <a:r>
              <a:rPr lang="en-IN" sz="2300" dirty="0" smtClean="0">
                <a:solidFill>
                  <a:srgbClr val="0070C0"/>
                </a:solidFill>
              </a:rPr>
              <a:t>&lt;button type="button" class="</a:t>
            </a:r>
            <a:r>
              <a:rPr lang="en-IN" sz="2300" dirty="0" err="1" smtClean="0">
                <a:solidFill>
                  <a:srgbClr val="0070C0"/>
                </a:solidFill>
              </a:rPr>
              <a:t>btn</a:t>
            </a:r>
            <a:r>
              <a:rPr lang="en-IN" sz="2300" dirty="0" smtClean="0">
                <a:solidFill>
                  <a:srgbClr val="0070C0"/>
                </a:solidFill>
              </a:rPr>
              <a:t> </a:t>
            </a:r>
            <a:r>
              <a:rPr lang="en-IN" sz="2300" dirty="0" err="1" smtClean="0">
                <a:solidFill>
                  <a:srgbClr val="0070C0"/>
                </a:solidFill>
              </a:rPr>
              <a:t>btn</a:t>
            </a:r>
            <a:r>
              <a:rPr lang="en-IN" sz="2300" dirty="0" smtClean="0">
                <a:solidFill>
                  <a:srgbClr val="0070C0"/>
                </a:solidFill>
              </a:rPr>
              <a:t>-info"&gt;Button&lt;/button&gt;</a:t>
            </a:r>
          </a:p>
          <a:p>
            <a:pPr marL="0" indent="0">
              <a:buNone/>
            </a:pPr>
            <a:endParaRPr lang="en-IN" sz="2300" dirty="0" smtClean="0">
              <a:solidFill>
                <a:srgbClr val="0070C0"/>
              </a:solidFill>
            </a:endParaRPr>
          </a:p>
          <a:p>
            <a:r>
              <a:rPr lang="en-IN" sz="2300" dirty="0" smtClean="0">
                <a:solidFill>
                  <a:srgbClr val="0070C0"/>
                </a:solidFill>
              </a:rPr>
              <a:t>&lt;input type="button" class="</a:t>
            </a:r>
            <a:r>
              <a:rPr lang="en-IN" sz="2300" dirty="0" err="1" smtClean="0">
                <a:solidFill>
                  <a:srgbClr val="0070C0"/>
                </a:solidFill>
              </a:rPr>
              <a:t>btn</a:t>
            </a:r>
            <a:r>
              <a:rPr lang="en-IN" sz="2300" dirty="0" smtClean="0">
                <a:solidFill>
                  <a:srgbClr val="0070C0"/>
                </a:solidFill>
              </a:rPr>
              <a:t> </a:t>
            </a:r>
            <a:r>
              <a:rPr lang="en-IN" sz="2300" dirty="0" err="1" smtClean="0">
                <a:solidFill>
                  <a:srgbClr val="0070C0"/>
                </a:solidFill>
              </a:rPr>
              <a:t>btn</a:t>
            </a:r>
            <a:r>
              <a:rPr lang="en-IN" sz="2300" dirty="0" smtClean="0">
                <a:solidFill>
                  <a:srgbClr val="0070C0"/>
                </a:solidFill>
              </a:rPr>
              <a:t>-info" value="Input Button"&gt;</a:t>
            </a:r>
          </a:p>
          <a:p>
            <a:endParaRPr lang="en-IN" sz="2300" dirty="0" smtClean="0">
              <a:solidFill>
                <a:srgbClr val="0070C0"/>
              </a:solidFill>
            </a:endParaRPr>
          </a:p>
          <a:p>
            <a:r>
              <a:rPr lang="en-IN" sz="2300" dirty="0" smtClean="0">
                <a:solidFill>
                  <a:srgbClr val="0070C0"/>
                </a:solidFill>
              </a:rPr>
              <a:t>&lt;input type="submit" class="</a:t>
            </a:r>
            <a:r>
              <a:rPr lang="en-IN" sz="2300" dirty="0" err="1" smtClean="0">
                <a:solidFill>
                  <a:srgbClr val="0070C0"/>
                </a:solidFill>
              </a:rPr>
              <a:t>btn</a:t>
            </a:r>
            <a:r>
              <a:rPr lang="en-IN" sz="2300" dirty="0" smtClean="0">
                <a:solidFill>
                  <a:srgbClr val="0070C0"/>
                </a:solidFill>
              </a:rPr>
              <a:t> </a:t>
            </a:r>
            <a:r>
              <a:rPr lang="en-IN" sz="2300" dirty="0" err="1" smtClean="0">
                <a:solidFill>
                  <a:srgbClr val="0070C0"/>
                </a:solidFill>
              </a:rPr>
              <a:t>btn</a:t>
            </a:r>
            <a:r>
              <a:rPr lang="en-IN" sz="2300" dirty="0" smtClean="0">
                <a:solidFill>
                  <a:srgbClr val="0070C0"/>
                </a:solidFill>
              </a:rPr>
              <a:t>-info" value="Submit Button"&gt;</a:t>
            </a:r>
            <a:endParaRPr lang="en-IN" sz="2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9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Button Sizes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49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300" dirty="0" smtClean="0"/>
          </a:p>
          <a:p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&lt;button type="button" class="</a:t>
            </a:r>
            <a:r>
              <a:rPr lang="en-IN" sz="2300" dirty="0" err="1" smtClean="0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300" dirty="0" err="1" smtClean="0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-primary </a:t>
            </a:r>
            <a:r>
              <a:rPr lang="en-IN" sz="2300" dirty="0" err="1" smtClean="0">
                <a:solidFill>
                  <a:schemeClr val="accent2">
                    <a:lumMod val="75000"/>
                  </a:schemeClr>
                </a:solidFill>
              </a:rPr>
              <a:t>btn-lg</a:t>
            </a: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"&gt; Large&lt;/button&gt;</a:t>
            </a:r>
          </a:p>
          <a:p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&lt;button type="button" class="</a:t>
            </a:r>
            <a:r>
              <a:rPr lang="en-IN" sz="2300" dirty="0" err="1" smtClean="0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300" dirty="0" err="1" smtClean="0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-primary </a:t>
            </a:r>
            <a:r>
              <a:rPr lang="en-IN" sz="2300" dirty="0" err="1" smtClean="0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-md"&gt; Medium&lt;/button&gt;    </a:t>
            </a:r>
          </a:p>
          <a:p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&lt;button type="button" class="</a:t>
            </a:r>
            <a:r>
              <a:rPr lang="en-IN" sz="2300" dirty="0" err="1" smtClean="0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300" dirty="0" err="1" smtClean="0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-primary </a:t>
            </a:r>
            <a:r>
              <a:rPr lang="en-IN" sz="2300" dirty="0" err="1" smtClean="0">
                <a:solidFill>
                  <a:schemeClr val="accent2">
                    <a:lumMod val="75000"/>
                  </a:schemeClr>
                </a:solidFill>
              </a:rPr>
              <a:t>btn-sm</a:t>
            </a: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"&gt; Small&lt;/button&gt;</a:t>
            </a:r>
          </a:p>
          <a:p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&lt;button type="button" class="</a:t>
            </a:r>
            <a:r>
              <a:rPr lang="en-IN" sz="2300" dirty="0" err="1" smtClean="0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300" dirty="0" err="1" smtClean="0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-primary </a:t>
            </a:r>
            <a:r>
              <a:rPr lang="en-IN" sz="2300" dirty="0" err="1" smtClean="0">
                <a:solidFill>
                  <a:schemeClr val="accent2">
                    <a:lumMod val="75000"/>
                  </a:schemeClr>
                </a:solidFill>
              </a:rPr>
              <a:t>btn-xs</a:t>
            </a: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"&gt; </a:t>
            </a:r>
            <a:r>
              <a:rPr lang="en-IN" sz="2300" dirty="0" err="1" smtClean="0">
                <a:solidFill>
                  <a:schemeClr val="accent2">
                    <a:lumMod val="75000"/>
                  </a:schemeClr>
                </a:solidFill>
              </a:rPr>
              <a:t>XSmall</a:t>
            </a: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&lt;/button&gt;</a:t>
            </a:r>
            <a:endParaRPr lang="en-IN" sz="23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0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Vertical Button 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&lt;div class="</a:t>
            </a:r>
            <a:r>
              <a:rPr lang="en-IN" sz="2300" dirty="0" err="1" smtClean="0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-group-vertical"&gt;	</a:t>
            </a:r>
            <a:r>
              <a:rPr lang="en-IN" sz="2300" dirty="0" smtClean="0"/>
              <a:t>		</a:t>
            </a:r>
          </a:p>
          <a:p>
            <a:pPr marL="0" indent="0">
              <a:buNone/>
            </a:pPr>
            <a:r>
              <a:rPr lang="en-IN" sz="2300" dirty="0" smtClean="0"/>
              <a:t>     </a:t>
            </a:r>
          </a:p>
          <a:p>
            <a:pPr marL="0" indent="0">
              <a:buNone/>
            </a:pPr>
            <a:r>
              <a:rPr lang="en-IN" sz="2300" dirty="0" smtClean="0">
                <a:solidFill>
                  <a:srgbClr val="0070C0"/>
                </a:solidFill>
              </a:rPr>
              <a:t>&lt;button type="button" class="</a:t>
            </a:r>
            <a:r>
              <a:rPr lang="en-IN" sz="2300" dirty="0" err="1" smtClean="0">
                <a:solidFill>
                  <a:srgbClr val="0070C0"/>
                </a:solidFill>
              </a:rPr>
              <a:t>btn</a:t>
            </a:r>
            <a:r>
              <a:rPr lang="en-IN" sz="2300" dirty="0" smtClean="0">
                <a:solidFill>
                  <a:srgbClr val="0070C0"/>
                </a:solidFill>
              </a:rPr>
              <a:t> </a:t>
            </a:r>
            <a:r>
              <a:rPr lang="en-IN" sz="2300" dirty="0" err="1" smtClean="0">
                <a:solidFill>
                  <a:srgbClr val="0070C0"/>
                </a:solidFill>
              </a:rPr>
              <a:t>btn</a:t>
            </a:r>
            <a:r>
              <a:rPr lang="en-IN" sz="2300" dirty="0" smtClean="0">
                <a:solidFill>
                  <a:srgbClr val="0070C0"/>
                </a:solidFill>
              </a:rPr>
              <a:t>-primary"&gt;Apple&lt;/button&gt;</a:t>
            </a:r>
          </a:p>
          <a:p>
            <a:pPr marL="0" indent="0">
              <a:buNone/>
            </a:pPr>
            <a:r>
              <a:rPr lang="en-IN" sz="2300" dirty="0" smtClean="0">
                <a:solidFill>
                  <a:srgbClr val="0070C0"/>
                </a:solidFill>
              </a:rPr>
              <a:t>&lt;button type="button" class="</a:t>
            </a:r>
            <a:r>
              <a:rPr lang="en-IN" sz="2300" dirty="0" err="1" smtClean="0">
                <a:solidFill>
                  <a:srgbClr val="0070C0"/>
                </a:solidFill>
              </a:rPr>
              <a:t>btn</a:t>
            </a:r>
            <a:r>
              <a:rPr lang="en-IN" sz="2300" dirty="0" smtClean="0">
                <a:solidFill>
                  <a:srgbClr val="0070C0"/>
                </a:solidFill>
              </a:rPr>
              <a:t> </a:t>
            </a:r>
            <a:r>
              <a:rPr lang="en-IN" sz="2300" dirty="0" err="1" smtClean="0">
                <a:solidFill>
                  <a:srgbClr val="0070C0"/>
                </a:solidFill>
              </a:rPr>
              <a:t>btn</a:t>
            </a:r>
            <a:r>
              <a:rPr lang="en-IN" sz="2300" dirty="0" smtClean="0">
                <a:solidFill>
                  <a:srgbClr val="0070C0"/>
                </a:solidFill>
              </a:rPr>
              <a:t>-primary"&gt; Samsung&lt;/button&gt;			</a:t>
            </a:r>
          </a:p>
          <a:p>
            <a:pPr marL="0" indent="0">
              <a:buNone/>
            </a:pPr>
            <a:r>
              <a:rPr lang="en-IN" sz="2300" dirty="0" smtClean="0">
                <a:solidFill>
                  <a:srgbClr val="0070C0"/>
                </a:solidFill>
              </a:rPr>
              <a:t>&lt;button type="button" class="</a:t>
            </a:r>
            <a:r>
              <a:rPr lang="en-IN" sz="2300" dirty="0" err="1" smtClean="0">
                <a:solidFill>
                  <a:srgbClr val="0070C0"/>
                </a:solidFill>
              </a:rPr>
              <a:t>btn</a:t>
            </a:r>
            <a:r>
              <a:rPr lang="en-IN" sz="2300" dirty="0" smtClean="0">
                <a:solidFill>
                  <a:srgbClr val="0070C0"/>
                </a:solidFill>
              </a:rPr>
              <a:t> </a:t>
            </a:r>
            <a:r>
              <a:rPr lang="en-IN" sz="2300" dirty="0" err="1" smtClean="0">
                <a:solidFill>
                  <a:srgbClr val="0070C0"/>
                </a:solidFill>
              </a:rPr>
              <a:t>btn</a:t>
            </a:r>
            <a:r>
              <a:rPr lang="en-IN" sz="2300" dirty="0" smtClean="0">
                <a:solidFill>
                  <a:srgbClr val="0070C0"/>
                </a:solidFill>
              </a:rPr>
              <a:t>-primary"&gt; Sony&lt;/button&gt;</a:t>
            </a:r>
            <a:endParaRPr lang="en-IN" sz="23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2300" dirty="0" smtClean="0"/>
          </a:p>
          <a:p>
            <a:pPr marL="0" indent="0">
              <a:buNone/>
            </a:pPr>
            <a:r>
              <a:rPr lang="en-IN" sz="2300" dirty="0" smtClean="0">
                <a:solidFill>
                  <a:schemeClr val="accent2">
                    <a:lumMod val="75000"/>
                  </a:schemeClr>
                </a:solidFill>
              </a:rPr>
              <a:t>&lt;/div&gt;</a:t>
            </a:r>
            <a:endParaRPr lang="en-IN" sz="23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26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</TotalTime>
  <Words>578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BOOTSTRAP </vt:lpstr>
      <vt:lpstr>What is Bootstrap?</vt:lpstr>
      <vt:lpstr>Advantages</vt:lpstr>
      <vt:lpstr>CSS Framework</vt:lpstr>
      <vt:lpstr>BOOTSTRAP CLASSES- ALERT BOX</vt:lpstr>
      <vt:lpstr>Button</vt:lpstr>
      <vt:lpstr>Button Tags</vt:lpstr>
      <vt:lpstr>Button Sizes</vt:lpstr>
      <vt:lpstr>Vertical Button Group</vt:lpstr>
      <vt:lpstr>Nesting Button Group</vt:lpstr>
      <vt:lpstr>Nesting Button Group with Dropdown</vt:lpstr>
      <vt:lpstr>Forms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</dc:title>
  <dc:creator>admin</dc:creator>
  <cp:lastModifiedBy>admin</cp:lastModifiedBy>
  <cp:revision>30</cp:revision>
  <dcterms:created xsi:type="dcterms:W3CDTF">2019-06-26T16:08:53Z</dcterms:created>
  <dcterms:modified xsi:type="dcterms:W3CDTF">2019-06-26T16:49:58Z</dcterms:modified>
</cp:coreProperties>
</file>