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4" r:id="rId22"/>
    <p:sldId id="265" r:id="rId23"/>
    <p:sldId id="266" r:id="rId24"/>
    <p:sldId id="267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B8922CD-51B4-48A1-8CFB-B5DE7850308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F07B987-A337-4643-B582-DBE8510404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difference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14600"/>
            <a:ext cx="8610600" cy="1066800"/>
          </a:xfrm>
        </p:spPr>
        <p:txBody>
          <a:bodyPr>
            <a:noAutofit/>
          </a:bodyPr>
          <a:lstStyle/>
          <a:p>
            <a:r>
              <a:rPr lang="en-US" sz="4500" dirty="0" smtClean="0"/>
              <a:t>Programming Fundamentals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Prepared by </a:t>
            </a:r>
            <a:r>
              <a:rPr lang="en-US" sz="3200" b="1" dirty="0" err="1" smtClean="0">
                <a:solidFill>
                  <a:srgbClr val="002060"/>
                </a:solidFill>
              </a:rPr>
              <a:t>Guhan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Ganesan</a:t>
            </a:r>
            <a:r>
              <a:rPr lang="en-US" sz="3200" b="1" dirty="0" smtClean="0">
                <a:solidFill>
                  <a:srgbClr val="002060"/>
                </a:solidFill>
              </a:rPr>
              <a:t> M.E.,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Compare three numbers</a:t>
            </a:r>
            <a:endParaRPr lang="en-US" dirty="0"/>
          </a:p>
        </p:txBody>
      </p:sp>
      <p:pic>
        <p:nvPicPr>
          <p:cNvPr id="23554" name="Picture 2" descr="Image result for flowchart for adding three numb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05000"/>
            <a:ext cx="4800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 for finding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 descr="Image result for flowchart for find factori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90600"/>
            <a:ext cx="44958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 descr="Image result for flowchart for factorial using recur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20398"/>
            <a:ext cx="4876800" cy="53376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for print A to 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524000"/>
            <a:ext cx="3343275" cy="4981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 of digits of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Image result for flowchart for sum of digits of a numb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746369"/>
            <a:ext cx="5181600" cy="61116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Image result for flowchart for fibonacci ser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6553200" cy="6689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Pseducode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/>
              <a:t>Pseudocode</a:t>
            </a:r>
            <a:r>
              <a:rPr lang="en-US" dirty="0"/>
              <a:t> is the expressive form of the algorithm or a way to describe an algorithm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combination of natural language and high-level programming practices which represent the fundamental concept behind a general implementation of a data structure or </a:t>
            </a:r>
            <a:r>
              <a:rPr lang="en-US" dirty="0" smtClean="0"/>
              <a:t>algorithm.</a:t>
            </a:r>
          </a:p>
          <a:p>
            <a:pPr algn="just"/>
            <a:r>
              <a:rPr lang="en-US" dirty="0" err="1" smtClean="0"/>
              <a:t>Pseudocode</a:t>
            </a:r>
            <a:r>
              <a:rPr lang="en-US" dirty="0" smtClean="0"/>
              <a:t> </a:t>
            </a:r>
            <a:r>
              <a:rPr lang="en-US" dirty="0"/>
              <a:t>incorporated the natural language when the details are insignificant with the standard programming language constructs to obtain more clarity.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we can not execute </a:t>
            </a:r>
            <a:r>
              <a:rPr lang="en-US" dirty="0" err="1"/>
              <a:t>pseudocode</a:t>
            </a:r>
            <a:r>
              <a:rPr lang="en-US" dirty="0"/>
              <a:t> on a computer, but it models the actual programming code along with a similar level of detail.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 </a:t>
            </a:r>
            <a:r>
              <a:rPr lang="en-US" dirty="0"/>
              <a:t>words and </a:t>
            </a:r>
            <a:r>
              <a:rPr lang="en-US" dirty="0" smtClean="0"/>
              <a:t>characters of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76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To begin the comment double forward slash are used “</a:t>
            </a:r>
            <a:r>
              <a:rPr lang="en-US" b="1" dirty="0"/>
              <a:t>//</a:t>
            </a:r>
            <a:r>
              <a:rPr lang="en-US" dirty="0"/>
              <a:t>“.</a:t>
            </a:r>
          </a:p>
          <a:p>
            <a:pPr algn="just"/>
            <a:r>
              <a:rPr lang="en-US" dirty="0"/>
              <a:t>Matching braces “</a:t>
            </a:r>
            <a:r>
              <a:rPr lang="en-US" b="1" dirty="0"/>
              <a:t>{</a:t>
            </a:r>
            <a:r>
              <a:rPr lang="en-US" dirty="0"/>
              <a:t> and </a:t>
            </a:r>
            <a:r>
              <a:rPr lang="en-US" b="1" dirty="0"/>
              <a:t>}</a:t>
            </a:r>
            <a:r>
              <a:rPr lang="en-US" dirty="0"/>
              <a:t>” are used to present blocks where a compound statement (set of simple statements) can be illustrated as a block and terminated by a semicolon”</a:t>
            </a:r>
            <a:r>
              <a:rPr lang="en-US" b="1" dirty="0"/>
              <a:t>;</a:t>
            </a:r>
            <a:r>
              <a:rPr lang="en-US" dirty="0"/>
              <a:t>“. The body of a procedure constructs a block as well.</a:t>
            </a:r>
          </a:p>
          <a:p>
            <a:pPr algn="just"/>
            <a:r>
              <a:rPr lang="en-US" dirty="0"/>
              <a:t>All the identifiers start with a letter and the </a:t>
            </a:r>
            <a:r>
              <a:rPr lang="en-US" dirty="0" err="1"/>
              <a:t>datatype</a:t>
            </a:r>
            <a:r>
              <a:rPr lang="en-US" dirty="0"/>
              <a:t> of the variables are not declared explicitly.</a:t>
            </a:r>
          </a:p>
          <a:p>
            <a:pPr algn="just"/>
            <a:r>
              <a:rPr lang="en-US" dirty="0"/>
              <a:t>An assignment statement is used for the assigning values to the variables.</a:t>
            </a:r>
          </a:p>
          <a:p>
            <a:pPr algn="just"/>
            <a:r>
              <a:rPr lang="en-US" dirty="0"/>
              <a:t>To produce the </a:t>
            </a:r>
            <a:r>
              <a:rPr lang="en-US" dirty="0" err="1"/>
              <a:t>boolean</a:t>
            </a:r>
            <a:r>
              <a:rPr lang="en-US" dirty="0"/>
              <a:t> values (i.e., true and false) the logical operators and, or and not and the relational operators </a:t>
            </a:r>
            <a:r>
              <a:rPr lang="en-US" b="1" dirty="0"/>
              <a:t>&lt;</a:t>
            </a:r>
            <a:r>
              <a:rPr lang="en-US" dirty="0"/>
              <a:t>, </a:t>
            </a:r>
            <a:r>
              <a:rPr lang="en-US" b="1" dirty="0"/>
              <a:t>≤</a:t>
            </a:r>
            <a:r>
              <a:rPr lang="en-US" dirty="0"/>
              <a:t>,</a:t>
            </a:r>
            <a:r>
              <a:rPr lang="en-US" b="1" dirty="0"/>
              <a:t> =</a:t>
            </a:r>
            <a:r>
              <a:rPr lang="en-US" dirty="0"/>
              <a:t>, </a:t>
            </a:r>
            <a:r>
              <a:rPr lang="en-US" b="1" dirty="0"/>
              <a:t>=</a:t>
            </a:r>
            <a:r>
              <a:rPr lang="en-US" dirty="0"/>
              <a:t>, </a:t>
            </a:r>
            <a:r>
              <a:rPr lang="en-US" b="1" dirty="0"/>
              <a:t>≥</a:t>
            </a:r>
            <a:r>
              <a:rPr lang="en-US" dirty="0"/>
              <a:t> and</a:t>
            </a:r>
            <a:r>
              <a:rPr lang="en-US" b="1" dirty="0"/>
              <a:t> &gt;</a:t>
            </a:r>
            <a:r>
              <a:rPr lang="en-US" dirty="0"/>
              <a:t> are provided.</a:t>
            </a:r>
            <a:br>
              <a:rPr lang="en-US" dirty="0"/>
            </a:br>
            <a:r>
              <a:rPr lang="en-US" dirty="0"/>
              <a:t>Input and output are presented by read and write instructions.</a:t>
            </a:r>
          </a:p>
          <a:p>
            <a:pPr algn="just"/>
            <a:r>
              <a:rPr lang="en-US" dirty="0"/>
              <a:t>“</a:t>
            </a:r>
            <a:r>
              <a:rPr lang="en-US" b="1" dirty="0"/>
              <a:t>if</a:t>
            </a:r>
            <a:r>
              <a:rPr lang="en-US" dirty="0"/>
              <a:t> and </a:t>
            </a:r>
            <a:r>
              <a:rPr lang="en-US" b="1" dirty="0"/>
              <a:t>then</a:t>
            </a:r>
            <a:r>
              <a:rPr lang="en-US" dirty="0"/>
              <a:t>” expressions are used to express a conditional statement.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Algorithm and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An algorithm is a definite, clear sequence-wise procedure to solve a problem.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involves the high-level language builds which cannot be understood by a non-technical person. </a:t>
            </a:r>
            <a:endParaRPr lang="en-US" dirty="0" smtClean="0"/>
          </a:p>
          <a:p>
            <a:pPr algn="just"/>
            <a:r>
              <a:rPr lang="en-US" dirty="0" smtClean="0"/>
              <a:t>On </a:t>
            </a:r>
            <a:r>
              <a:rPr lang="en-US" dirty="0"/>
              <a:t>the other hand, </a:t>
            </a:r>
            <a:r>
              <a:rPr lang="en-US" dirty="0" err="1"/>
              <a:t>pseudocode</a:t>
            </a:r>
            <a:r>
              <a:rPr lang="en-US" dirty="0"/>
              <a:t> is a more plain and human understandable form of algorithm where natural language is also combined with the high-level programming language constructs.</a:t>
            </a:r>
          </a:p>
          <a:p>
            <a:pPr algn="just"/>
            <a:r>
              <a:rPr lang="en-US" dirty="0" err="1"/>
              <a:t>Pseudocode</a:t>
            </a:r>
            <a:r>
              <a:rPr lang="en-US" dirty="0"/>
              <a:t> is easy to understand and interpret as compared to an algorithm.</a:t>
            </a:r>
          </a:p>
          <a:p>
            <a:pPr algn="just"/>
            <a:r>
              <a:rPr lang="en-US" dirty="0"/>
              <a:t>The algorithm uses high-level constructs meaning the snippet of code but the </a:t>
            </a:r>
            <a:r>
              <a:rPr lang="en-US" dirty="0" err="1"/>
              <a:t>pseudocode</a:t>
            </a:r>
            <a:r>
              <a:rPr lang="en-US" dirty="0"/>
              <a:t> involves natural language with high-level programming builds.</a:t>
            </a:r>
          </a:p>
          <a:p>
            <a:pPr algn="just"/>
            <a:r>
              <a:rPr lang="en-US" dirty="0" err="1"/>
              <a:t>Pseudocode</a:t>
            </a:r>
            <a:r>
              <a:rPr lang="en-US" dirty="0"/>
              <a:t> is easily constructed and debugged relative to the algorithm.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Image result for pseudocode for sum of two numb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err="1" smtClean="0"/>
              <a:t>Pseudocode</a:t>
            </a:r>
            <a:endParaRPr lang="en-US" dirty="0" smtClean="0"/>
          </a:p>
          <a:p>
            <a:r>
              <a:rPr lang="en-US" dirty="0" smtClean="0"/>
              <a:t>Flowchart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mage result for pseudocode for finding factorial of a numb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25774"/>
            <a:ext cx="8534400" cy="5974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the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identifies the solution process, decision points and variables required to solve the problem.</a:t>
            </a:r>
          </a:p>
          <a:p>
            <a:pPr algn="just"/>
            <a:r>
              <a:rPr lang="en-US" dirty="0"/>
              <a:t>It helps in dividing a huge problem into smaller manageable steps of the solution.</a:t>
            </a:r>
          </a:p>
          <a:p>
            <a:pPr algn="just"/>
            <a:r>
              <a:rPr lang="en-US" dirty="0"/>
              <a:t>The analysis and specification of the process lead to the efficiency.</a:t>
            </a:r>
          </a:p>
          <a:p>
            <a:pPr algn="just"/>
            <a:r>
              <a:rPr lang="en-US" dirty="0"/>
              <a:t>Separation of the steps divides </a:t>
            </a:r>
            <a:r>
              <a:rPr lang="en-US" dirty="0" err="1"/>
              <a:t>labour</a:t>
            </a:r>
            <a:r>
              <a:rPr lang="en-US" dirty="0"/>
              <a:t> and development </a:t>
            </a:r>
            <a:r>
              <a:rPr lang="en-US" dirty="0" smtClean="0"/>
              <a:t>expertise.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the Flow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flowchart is a good way of conveying the logic of the system.</a:t>
            </a:r>
          </a:p>
          <a:p>
            <a:r>
              <a:rPr lang="en-US" dirty="0"/>
              <a:t>Facilitates the analysis of the problem.</a:t>
            </a:r>
          </a:p>
          <a:p>
            <a:r>
              <a:rPr lang="en-US" dirty="0"/>
              <a:t>Provides a proper documentation.</a:t>
            </a:r>
          </a:p>
          <a:p>
            <a:r>
              <a:rPr lang="en-US" dirty="0"/>
              <a:t>Easy identification of the errors and bugs.</a:t>
            </a:r>
          </a:p>
          <a:p>
            <a:r>
              <a:rPr lang="en-US" dirty="0"/>
              <a:t>It directs the program development.</a:t>
            </a:r>
          </a:p>
          <a:p>
            <a:r>
              <a:rPr lang="en-US" dirty="0"/>
              <a:t>Maintenance of the program becomes easy.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the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specific point, the algorithm terminates.</a:t>
            </a:r>
          </a:p>
          <a:p>
            <a:r>
              <a:rPr lang="en-US" dirty="0"/>
              <a:t>Inability to solve problems that generate non-computational results.</a:t>
            </a:r>
          </a:p>
          <a:p>
            <a:r>
              <a:rPr lang="en-US" dirty="0"/>
              <a:t>Consumes a lot of time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the Flow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complex logic could result in the complex flow chart.</a:t>
            </a:r>
          </a:p>
          <a:p>
            <a:r>
              <a:rPr lang="en-US" dirty="0"/>
              <a:t>A flowchart must be recreated to employ modification and </a:t>
            </a:r>
            <a:r>
              <a:rPr lang="en-US" dirty="0" smtClean="0"/>
              <a:t>alterations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Very thanks to.. </a:t>
            </a:r>
            <a:r>
              <a:rPr lang="en-US" dirty="0" smtClean="0">
                <a:hlinkClick r:id="rId2"/>
              </a:rPr>
              <a:t>https://techdifferences.com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dirty="0"/>
              <a:t>algorithm</a:t>
            </a:r>
            <a:r>
              <a:rPr lang="en-US" dirty="0"/>
              <a:t> is the </a:t>
            </a:r>
            <a:r>
              <a:rPr lang="en-US" dirty="0">
                <a:solidFill>
                  <a:srgbClr val="002060"/>
                </a:solidFill>
              </a:rPr>
              <a:t>series of steps </a:t>
            </a:r>
            <a:r>
              <a:rPr lang="en-US" dirty="0"/>
              <a:t>that must be executed to solve a problem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dirty="0">
                <a:solidFill>
                  <a:srgbClr val="002060"/>
                </a:solidFill>
              </a:rPr>
              <a:t>program</a:t>
            </a:r>
            <a:r>
              <a:rPr lang="en-US" dirty="0"/>
              <a:t> consists of the </a:t>
            </a:r>
            <a:r>
              <a:rPr lang="en-US" dirty="0">
                <a:solidFill>
                  <a:srgbClr val="002060"/>
                </a:solidFill>
              </a:rPr>
              <a:t>set of instructions </a:t>
            </a:r>
            <a:r>
              <a:rPr lang="en-US" dirty="0"/>
              <a:t>that generates the desired output of the given </a:t>
            </a:r>
            <a:r>
              <a:rPr lang="en-US" dirty="0" smtClean="0"/>
              <a:t>input.</a:t>
            </a:r>
          </a:p>
          <a:p>
            <a:pPr algn="just"/>
            <a:r>
              <a:rPr lang="en-US" dirty="0"/>
              <a:t>To make the program work properly the </a:t>
            </a:r>
            <a:r>
              <a:rPr lang="en-US" dirty="0">
                <a:solidFill>
                  <a:srgbClr val="002060"/>
                </a:solidFill>
              </a:rPr>
              <a:t>algorithm must be properly </a:t>
            </a:r>
            <a:r>
              <a:rPr lang="en-US" dirty="0" smtClean="0">
                <a:solidFill>
                  <a:srgbClr val="002060"/>
                </a:solidFill>
              </a:rPr>
              <a:t>designed.</a:t>
            </a:r>
          </a:p>
          <a:p>
            <a:pPr algn="just"/>
            <a:r>
              <a:rPr lang="en-US" dirty="0"/>
              <a:t>The design of the algorithm also ensures the </a:t>
            </a:r>
            <a:r>
              <a:rPr lang="en-US" dirty="0">
                <a:solidFill>
                  <a:srgbClr val="002060"/>
                </a:solidFill>
              </a:rPr>
              <a:t>effective utilization of the computing resources</a:t>
            </a:r>
            <a:r>
              <a:rPr lang="en-US" dirty="0"/>
              <a:t>, for example, CPU time, RAM, etcetera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an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we know that an algorithm takes some inputs, execute some finite number of steps and gives an output. So, the certain step involved in the algorithm must be executable.</a:t>
            </a:r>
          </a:p>
          <a:p>
            <a:pPr algn="just"/>
            <a:r>
              <a:rPr lang="en-US" dirty="0"/>
              <a:t>It must generate some result.</a:t>
            </a:r>
          </a:p>
          <a:p>
            <a:pPr algn="just"/>
            <a:r>
              <a:rPr lang="en-US" dirty="0"/>
              <a:t>After a specific period, it must cease to run.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</a:t>
            </a:r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It is </a:t>
            </a:r>
            <a:r>
              <a:rPr lang="en-US" dirty="0" smtClean="0"/>
              <a:t>a </a:t>
            </a:r>
            <a:r>
              <a:rPr lang="en-US" dirty="0"/>
              <a:t>flow </a:t>
            </a:r>
            <a:r>
              <a:rPr lang="en-US" dirty="0" smtClean="0"/>
              <a:t>diagram which </a:t>
            </a:r>
            <a:r>
              <a:rPr lang="en-US" dirty="0"/>
              <a:t>illustrates a </a:t>
            </a:r>
            <a:r>
              <a:rPr lang="en-US" dirty="0">
                <a:solidFill>
                  <a:srgbClr val="002060"/>
                </a:solidFill>
              </a:rPr>
              <a:t>process or a detailed series of steps</a:t>
            </a:r>
            <a:r>
              <a:rPr lang="en-US" dirty="0"/>
              <a:t> needed to produce a specific output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flow chart is </a:t>
            </a:r>
            <a:r>
              <a:rPr lang="en-US" dirty="0">
                <a:solidFill>
                  <a:srgbClr val="002060"/>
                </a:solidFill>
              </a:rPr>
              <a:t>comprised of the different symbols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control lines </a:t>
            </a:r>
            <a:r>
              <a:rPr lang="en-US" dirty="0"/>
              <a:t>to connect those symbols.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symbol </a:t>
            </a:r>
            <a:r>
              <a:rPr lang="en-US" dirty="0">
                <a:solidFill>
                  <a:srgbClr val="002060"/>
                </a:solidFill>
              </a:rPr>
              <a:t>specifies distinct functions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extremely useful in programming because it </a:t>
            </a:r>
            <a:r>
              <a:rPr lang="en-US" dirty="0">
                <a:solidFill>
                  <a:srgbClr val="002060"/>
                </a:solidFill>
              </a:rPr>
              <a:t>simplifies the complicated algorithm</a:t>
            </a:r>
            <a:r>
              <a:rPr lang="en-US" dirty="0"/>
              <a:t> and converts it into the </a:t>
            </a:r>
            <a:r>
              <a:rPr lang="en-US" dirty="0">
                <a:solidFill>
                  <a:srgbClr val="002060"/>
                </a:solidFill>
              </a:rPr>
              <a:t>understandable pictorial representation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With the help of the flowchart, the application designer can easily segregate the different components of the process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facilitates the </a:t>
            </a:r>
            <a:r>
              <a:rPr lang="en-US" dirty="0" err="1"/>
              <a:t>analysation</a:t>
            </a:r>
            <a:r>
              <a:rPr lang="en-US" dirty="0"/>
              <a:t> by providing the step-by-step process of the problem.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of the Flow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Lozenges/Rounded rectangle</a:t>
            </a:r>
            <a:r>
              <a:rPr lang="en-US" dirty="0"/>
              <a:t>: Show the starting and ending point of the process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/>
              <a:t>Rectangle</a:t>
            </a:r>
            <a:r>
              <a:rPr lang="en-US" dirty="0"/>
              <a:t>: Illustrates a processing </a:t>
            </a:r>
            <a:r>
              <a:rPr lang="en-US" dirty="0" smtClean="0"/>
              <a:t>step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2819400"/>
            <a:ext cx="3200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4419600"/>
            <a:ext cx="3200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Diamond</a:t>
            </a:r>
            <a:r>
              <a:rPr lang="en-US" sz="2200" dirty="0"/>
              <a:t>: Renders the decision point generally in the form of Yes/No or True/False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b="1" dirty="0" smtClean="0"/>
              <a:t>Control </a:t>
            </a:r>
            <a:r>
              <a:rPr lang="en-US" sz="2200" b="1" dirty="0"/>
              <a:t>flow lines</a:t>
            </a:r>
            <a:r>
              <a:rPr lang="en-US" sz="2200" dirty="0"/>
              <a:t>: Describes the flow and </a:t>
            </a:r>
            <a:r>
              <a:rPr lang="en-US" sz="2200" dirty="0" smtClean="0"/>
              <a:t>control of </a:t>
            </a:r>
            <a:r>
              <a:rPr lang="en-US" sz="2200" dirty="0"/>
              <a:t>the </a:t>
            </a:r>
            <a:r>
              <a:rPr lang="en-US" sz="2200" dirty="0" smtClean="0"/>
              <a:t>data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/>
              <a:t>Parallelogram</a:t>
            </a:r>
            <a:r>
              <a:rPr lang="en-US" sz="2200" dirty="0"/>
              <a:t>: Represents the Inputs given to the process or an Output generated by the process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4" name="Flowchart: Decision 3"/>
          <p:cNvSpPr/>
          <p:nvPr/>
        </p:nvSpPr>
        <p:spPr>
          <a:xfrm>
            <a:off x="2971800" y="1676400"/>
            <a:ext cx="21336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95600" y="3200400"/>
            <a:ext cx="1828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2819400" y="3581400"/>
            <a:ext cx="1905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667000" y="4648200"/>
            <a:ext cx="2286000" cy="990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Key </a:t>
            </a:r>
            <a:r>
              <a:rPr lang="en-US" dirty="0"/>
              <a:t>Differences Between Algorithm and Flowchart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754563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An </a:t>
            </a:r>
            <a:r>
              <a:rPr lang="en-US" sz="2200" dirty="0">
                <a:solidFill>
                  <a:srgbClr val="002060"/>
                </a:solidFill>
              </a:rPr>
              <a:t>algorithm</a:t>
            </a:r>
            <a:r>
              <a:rPr lang="en-US" sz="2200" dirty="0"/>
              <a:t> involves a </a:t>
            </a:r>
            <a:r>
              <a:rPr lang="en-US" sz="2200" dirty="0">
                <a:solidFill>
                  <a:srgbClr val="002060"/>
                </a:solidFill>
              </a:rPr>
              <a:t>combination of sequential steps</a:t>
            </a:r>
            <a:r>
              <a:rPr lang="en-US" sz="2200" dirty="0"/>
              <a:t> to interpret the logic of the solution. In contrast, a flowchart is the </a:t>
            </a:r>
            <a:r>
              <a:rPr lang="en-US" sz="2200" dirty="0">
                <a:solidFill>
                  <a:srgbClr val="002060"/>
                </a:solidFill>
              </a:rPr>
              <a:t>pictorial illustration of the algorithm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A flow chart is more understandable as compared to the algorithm.</a:t>
            </a:r>
          </a:p>
          <a:p>
            <a:pPr algn="just"/>
            <a:r>
              <a:rPr lang="en-US" sz="2200" dirty="0"/>
              <a:t>The algorithm is written in a language that can be perceived by humans. On the other hand, the flowchart is made up using different shapes and symbols.</a:t>
            </a:r>
          </a:p>
          <a:p>
            <a:pPr algn="just"/>
            <a:r>
              <a:rPr lang="en-US" sz="2200" dirty="0"/>
              <a:t>There are no stringent rules are implemented in the algorithms while the flowchart is abode by predefined rules.</a:t>
            </a:r>
          </a:p>
          <a:p>
            <a:pPr algn="just"/>
            <a:r>
              <a:rPr lang="en-US" sz="2200" dirty="0"/>
              <a:t>Errors and bugs are easily detected in the algorithm as compared to the flow charts.</a:t>
            </a:r>
          </a:p>
          <a:p>
            <a:pPr algn="just"/>
            <a:r>
              <a:rPr lang="en-US" sz="2200" dirty="0"/>
              <a:t>Flow charts are simple to create. On the contrary, the construction of the algorithm is complex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chart for adding two numbers</a:t>
            </a:r>
            <a:endParaRPr lang="en-US" dirty="0"/>
          </a:p>
        </p:txBody>
      </p:sp>
      <p:pic>
        <p:nvPicPr>
          <p:cNvPr id="2052" name="Picture 4" descr="Image result for flowchart for adding two numb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86000"/>
            <a:ext cx="3038475" cy="3790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131</TotalTime>
  <Words>699</Words>
  <Application>Microsoft Office PowerPoint</Application>
  <PresentationFormat>On-screen Show (4:3)</PresentationFormat>
  <Paragraphs>90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Trek</vt:lpstr>
      <vt:lpstr>Programming Fundamentals</vt:lpstr>
      <vt:lpstr>Topics to be covered</vt:lpstr>
      <vt:lpstr>Algorithm</vt:lpstr>
      <vt:lpstr>Features of an Algorithm</vt:lpstr>
      <vt:lpstr>Definition of Flowchart</vt:lpstr>
      <vt:lpstr>Construction of the Flow Chart</vt:lpstr>
      <vt:lpstr>Cont..</vt:lpstr>
      <vt:lpstr> Key Differences Between Algorithm and Flowchart </vt:lpstr>
      <vt:lpstr>Example of flowchart</vt:lpstr>
      <vt:lpstr>Cont..</vt:lpstr>
      <vt:lpstr>Flowchart for finding factorial</vt:lpstr>
      <vt:lpstr>Flowchart of recursion</vt:lpstr>
      <vt:lpstr>Flowchart for print A to Z</vt:lpstr>
      <vt:lpstr>Sum of digits of a number</vt:lpstr>
      <vt:lpstr>Slide 15</vt:lpstr>
      <vt:lpstr>Pseducode</vt:lpstr>
      <vt:lpstr>Specific words and characters of pseudocode</vt:lpstr>
      <vt:lpstr>Differences Between Algorithm and Pseudocode</vt:lpstr>
      <vt:lpstr>Slide 19</vt:lpstr>
      <vt:lpstr>Slide 20</vt:lpstr>
      <vt:lpstr>Advantages of the Algorithm</vt:lpstr>
      <vt:lpstr>Advantages of the Flow Chart</vt:lpstr>
      <vt:lpstr>Disadvantages of the Algorithm</vt:lpstr>
      <vt:lpstr>Disadvantages of the Flow Chart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test</dc:creator>
  <cp:lastModifiedBy>test</cp:lastModifiedBy>
  <cp:revision>82</cp:revision>
  <dcterms:created xsi:type="dcterms:W3CDTF">2019-09-17T07:00:35Z</dcterms:created>
  <dcterms:modified xsi:type="dcterms:W3CDTF">2019-09-17T09:12:01Z</dcterms:modified>
</cp:coreProperties>
</file>