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20" r:id="rId12"/>
    <p:sldId id="321" r:id="rId13"/>
    <p:sldId id="322" r:id="rId14"/>
    <p:sldId id="323" r:id="rId15"/>
    <p:sldId id="319" r:id="rId16"/>
    <p:sldId id="310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8" charset="0"/>
              </a:defRPr>
            </a:lvl1pPr>
          </a:lstStyle>
          <a:p>
            <a:pPr>
              <a:defRPr/>
            </a:pPr>
            <a:fld id="{6F80AD6E-210F-47EA-9F0F-5BD1F6768A03}" type="datetime1">
              <a:rPr lang="en-US"/>
              <a:pPr>
                <a:defRPr/>
              </a:pPr>
              <a:t>28-Oct-19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8" charset="0"/>
              </a:defRPr>
            </a:lvl1pPr>
          </a:lstStyle>
          <a:p>
            <a:pPr>
              <a:defRPr/>
            </a:pPr>
            <a:fld id="{57C774C7-A1C1-4698-A43A-FFC677B4C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8" charset="0"/>
              </a:defRPr>
            </a:lvl1pPr>
          </a:lstStyle>
          <a:p>
            <a:pPr>
              <a:defRPr/>
            </a:pPr>
            <a:fld id="{FAD16DE0-1198-44BB-B91E-1BEE7B876E31}" type="datetime1">
              <a:rPr lang="en-US"/>
              <a:pPr>
                <a:defRPr/>
              </a:pPr>
              <a:t>28-Oct-19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8" charset="0"/>
              </a:defRPr>
            </a:lvl1pPr>
          </a:lstStyle>
          <a:p>
            <a:pPr>
              <a:defRPr/>
            </a:pPr>
            <a:fld id="{725A8FB9-6FB6-4D9E-A7CC-CDCE0CBC5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-108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F44133-35DE-4414-9984-BB62F59E7CC4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0D8876-B34A-4B81-B25C-D8EAA473D0D0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958850"/>
            <a:ext cx="9020175" cy="201771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088" y="8382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6050" y="958850"/>
            <a:ext cx="8769350" cy="201710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6/11/09</a:t>
            </a: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Mini-Course: Lesson 21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DDC26-2E4F-43EF-87E4-48D0C76B3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6/11/09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Mini-Course: Lesson 21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2610-E52D-4972-81A6-41EAF6398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6/11/09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Mini-Course: Lesson 21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B0C40-29F2-4189-9A88-CC2C0F5C3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83058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6/11/09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Mini-Course: Lesson 21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B4625-2CB4-4E4A-BE5F-3EF27F1C5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6/11/09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Mini-Course: Lesson 21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9443A-F318-4C31-B9F4-B8F169B2D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374904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752600"/>
            <a:ext cx="374904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6/11/09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Mini-Course: Lesson 21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30A88-9F11-4342-B3A4-88DA9FFB2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6/11/09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Mini-Course: Lesson 21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9A55F-DE16-4FCE-B267-899E43250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6/11/09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Mini-Course: Lesson 21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36636-0D41-47A6-973C-12C6FCBAE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6/11/09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Mini-Course: Lesson 21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87576-086F-42CE-82E9-2848F774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6/11/09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Mini-Course: Lesson 21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21D85-2447-4DC0-8D3E-71E52A4AC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6/11/09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Mini-Course: Lesson 21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7A25C-7056-44C5-9AA0-229463094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08" charset="-128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526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2"/>
                </a:solidFill>
                <a:latin typeface="Verdana" pitchFamily="-108" charset="0"/>
              </a:defRPr>
            </a:lvl1pPr>
          </a:lstStyle>
          <a:p>
            <a:pPr>
              <a:defRPr/>
            </a:pPr>
            <a:r>
              <a:rPr lang="en-US"/>
              <a:t>6/11/09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Verdana" pitchFamily="-108" charset="0"/>
              </a:defRPr>
            </a:lvl1pPr>
          </a:lstStyle>
          <a:p>
            <a:pPr>
              <a:defRPr/>
            </a:pPr>
            <a:r>
              <a:rPr lang="en-US"/>
              <a:t>Python Mini-Course: Lesson 21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Verdana" pitchFamily="-108" charset="0"/>
              </a:defRPr>
            </a:lvl1pPr>
          </a:lstStyle>
          <a:p>
            <a:pPr>
              <a:defRPr/>
            </a:pPr>
            <a:fld id="{276F59D8-9974-4E0E-9A7C-4D3DD6E25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87" r:id="rId2"/>
    <p:sldLayoutId id="2147484095" r:id="rId3"/>
    <p:sldLayoutId id="2147484088" r:id="rId4"/>
    <p:sldLayoutId id="2147484089" r:id="rId5"/>
    <p:sldLayoutId id="2147484090" r:id="rId6"/>
    <p:sldLayoutId id="2147484091" r:id="rId7"/>
    <p:sldLayoutId id="2147484096" r:id="rId8"/>
    <p:sldLayoutId id="2147484097" r:id="rId9"/>
    <p:sldLayoutId id="2147484092" r:id="rId10"/>
    <p:sldLayoutId id="214748409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-108" charset="2"/>
        <a:buChar char=""/>
        <a:defRPr sz="36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-108" charset="2"/>
        <a:buChar char="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CBFCD"/>
        </a:buClr>
        <a:buSzPct val="85000"/>
        <a:buFont typeface="Wingdings 2" pitchFamily="-108" charset="2"/>
        <a:buChar char="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E2751D"/>
        </a:buClr>
        <a:buSzPct val="80000"/>
        <a:buFont typeface="Wingdings 2" pitchFamily="-108" charset="2"/>
        <a:buChar char="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E2751D"/>
        </a:buClr>
        <a:buChar char="o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my.us/numpybook.pdf" TargetMode="External"/><Relationship Id="rId2" Type="http://schemas.openxmlformats.org/officeDocument/2006/relationships/hyperlink" Target="http://docs.scipy.org/do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py.org/Numpy_Example_List_With_Do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8" charset="-128"/>
              </a:rPr>
              <a:t>Python Mini-Course</a:t>
            </a:r>
          </a:p>
          <a:p>
            <a:pPr eaLnBrk="1" hangingPunct="1"/>
            <a:r>
              <a:rPr lang="en-US" smtClean="0">
                <a:ea typeface="ＭＳ Ｐゴシック" pitchFamily="-108" charset="-128"/>
              </a:rPr>
              <a:t>University of Oklahoma</a:t>
            </a:r>
          </a:p>
          <a:p>
            <a:pPr eaLnBrk="1" hangingPunct="1"/>
            <a:r>
              <a:rPr lang="en-US" smtClean="0">
                <a:ea typeface="ＭＳ Ｐゴシック" pitchFamily="-108" charset="-128"/>
              </a:rPr>
              <a:t>Department of Psychology </a:t>
            </a: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146050" y="1066800"/>
            <a:ext cx="8769350" cy="1909763"/>
          </a:xfrm>
        </p:spPr>
        <p:txBody>
          <a:bodyPr/>
          <a:lstStyle/>
          <a:p>
            <a:pPr eaLnBrk="1" hangingPunct="1"/>
            <a:r>
              <a:rPr sz="3600" smtClean="0">
                <a:ea typeface="ＭＳ Ｐゴシック" pitchFamily="-108" charset="-128"/>
              </a:rPr>
              <a:t>Lesson 21</a:t>
            </a:r>
            <a:br>
              <a:rPr sz="3600" smtClean="0">
                <a:ea typeface="ＭＳ Ｐゴシック" pitchFamily="-108" charset="-128"/>
              </a:rPr>
            </a:br>
            <a:r>
              <a:rPr sz="3600" smtClean="0">
                <a:ea typeface="ＭＳ Ｐゴシック" pitchFamily="-108" charset="-128"/>
              </a:rPr>
              <a:t>NumPy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6149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6150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CD0844A-81C0-4884-8774-2E94BB53AA35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Example: creating an array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import numpy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 = array([[1,2,3],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          [4,5,6],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          [7,8,9]])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a.shape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a.dtype</a:t>
            </a:r>
          </a:p>
          <a:p>
            <a:pPr>
              <a:buFont typeface="Wingdings 2" pitchFamily="-108" charset="2"/>
              <a:buNone/>
            </a:pPr>
            <a:endParaRPr lang="en-US" smtClean="0">
              <a:latin typeface="Courier New" pitchFamily="49" charset="0"/>
              <a:ea typeface="ＭＳ Ｐゴシック" pitchFamily="-108" charset="-128"/>
              <a:cs typeface="Courier New" pitchFamily="49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C4402721-F91C-4ED6-995B-C16F42C836AD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Indexing arrays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Use a tuple to index multi-dimensional arrays</a:t>
            </a:r>
          </a:p>
          <a:p>
            <a:r>
              <a:rPr lang="en-US" smtClean="0">
                <a:ea typeface="ＭＳ Ｐゴシック" pitchFamily="-108" charset="-128"/>
              </a:rPr>
              <a:t>Example: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a[1,2]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94EB36A2-6660-4E7F-BFDE-C796E66FE316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Slicing arrays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Slicing arrays is almost the same as slicing lists, except you can specify multiple dimensions</a:t>
            </a:r>
          </a:p>
          <a:p>
            <a:pPr>
              <a:buFont typeface="Wingdings 2" pitchFamily="-108" charset="2"/>
              <a:buNone/>
            </a:pPr>
            <a:endParaRPr lang="en-US" smtClean="0">
              <a:ea typeface="ＭＳ Ｐゴシック" pitchFamily="-108" charset="-128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3C07839F-ABCE-4C0C-B8D0-C1B0CE1C3355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Examples: Slicing arrays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a[1]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a[1,:]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a[1,1:]</a:t>
            </a:r>
          </a:p>
          <a:p>
            <a:pPr>
              <a:buFont typeface="Wingdings 2" pitchFamily="-108" charset="2"/>
              <a:buNone/>
            </a:pPr>
            <a:r>
              <a:rPr lang="en-US" smtClean="0">
                <a:latin typeface="Courier New" pitchFamily="49" charset="0"/>
                <a:ea typeface="ＭＳ Ｐゴシック" pitchFamily="-108" charset="-128"/>
                <a:cs typeface="Courier New" pitchFamily="49" charset="0"/>
              </a:rPr>
              <a:t>a[:1,1:]</a:t>
            </a:r>
          </a:p>
          <a:p>
            <a:pPr>
              <a:buFont typeface="Wingdings 2" pitchFamily="-108" charset="2"/>
              <a:buNone/>
            </a:pPr>
            <a:endParaRPr lang="en-US" smtClean="0">
              <a:ea typeface="ＭＳ Ｐゴシック" pitchFamily="-108" charset="-128"/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4A33AB6B-7541-4BCC-967E-04CAAA35A4E9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Some ndarray methods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ndarray. tolist ()</a:t>
            </a:r>
          </a:p>
          <a:p>
            <a:pPr lvl="1"/>
            <a:r>
              <a:rPr lang="en-US" smtClean="0">
                <a:ea typeface="ＭＳ Ｐゴシック" pitchFamily="-108" charset="-128"/>
              </a:rPr>
              <a:t>The contents of self as a nested list</a:t>
            </a:r>
          </a:p>
          <a:p>
            <a:r>
              <a:rPr lang="en-US" smtClean="0">
                <a:ea typeface="ＭＳ Ｐゴシック" pitchFamily="-108" charset="-128"/>
              </a:rPr>
              <a:t>ndarray. copy ()</a:t>
            </a:r>
          </a:p>
          <a:p>
            <a:pPr lvl="1"/>
            <a:r>
              <a:rPr lang="en-US" smtClean="0">
                <a:ea typeface="ＭＳ Ｐゴシック" pitchFamily="-108" charset="-128"/>
              </a:rPr>
              <a:t>Return a copy of the array</a:t>
            </a:r>
          </a:p>
          <a:p>
            <a:r>
              <a:rPr lang="en-US" smtClean="0">
                <a:ea typeface="ＭＳ Ｐゴシック" pitchFamily="-108" charset="-128"/>
              </a:rPr>
              <a:t>ndarray. fill (scalar)</a:t>
            </a:r>
          </a:p>
          <a:p>
            <a:pPr lvl="1"/>
            <a:r>
              <a:rPr lang="en-US" smtClean="0">
                <a:ea typeface="ＭＳ Ｐゴシック" pitchFamily="-108" charset="-128"/>
              </a:rPr>
              <a:t>Fill an array with the scalar value</a:t>
            </a:r>
          </a:p>
          <a:p>
            <a:pPr lvl="1"/>
            <a:endParaRPr lang="en-US" smtClean="0">
              <a:ea typeface="ＭＳ Ｐゴシック" pitchFamily="-108" charset="-128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81B9B3EE-A3DB-4EFB-9867-A4DE894C70B4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Some NumPy functions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3749675" cy="4267200"/>
          </a:xfrm>
        </p:spPr>
        <p:txBody>
          <a:bodyPr/>
          <a:lstStyle/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abs()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add()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binomial()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cumprod()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cumsum()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floor()</a:t>
            </a:r>
          </a:p>
          <a:p>
            <a:pPr lvl="1">
              <a:buFont typeface="Wingdings 2" pitchFamily="-108" charset="2"/>
              <a:buNone/>
            </a:pPr>
            <a:r>
              <a:rPr lang="en-US" smtClean="0">
                <a:ea typeface="ＭＳ Ｐゴシック" pitchFamily="-108" charset="-128"/>
              </a:rPr>
              <a:t>histogram()</a:t>
            </a:r>
          </a:p>
        </p:txBody>
      </p:sp>
      <p:sp>
        <p:nvSpPr>
          <p:cNvPr id="20484" name="Content Placeholder 6"/>
          <p:cNvSpPr>
            <a:spLocks noGrp="1"/>
          </p:cNvSpPr>
          <p:nvPr>
            <p:ph sz="quarter" idx="2"/>
          </p:nvPr>
        </p:nvSpPr>
        <p:spPr>
          <a:xfrm>
            <a:off x="4933950" y="1752600"/>
            <a:ext cx="3749675" cy="4267200"/>
          </a:xfrm>
        </p:spPr>
        <p:txBody>
          <a:bodyPr/>
          <a:lstStyle/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min()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max()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multipy()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polyfit()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randint()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shuffle()</a:t>
            </a:r>
          </a:p>
          <a:p>
            <a:pPr>
              <a:buFont typeface="Wingdings 2" pitchFamily="-108" charset="2"/>
              <a:buNone/>
            </a:pPr>
            <a:r>
              <a:rPr lang="en-US" sz="3200" smtClean="0">
                <a:ea typeface="ＭＳ Ｐゴシック" pitchFamily="-108" charset="-128"/>
              </a:rPr>
              <a:t>transpose()</a:t>
            </a:r>
          </a:p>
        </p:txBody>
      </p:sp>
      <p:sp>
        <p:nvSpPr>
          <p:cNvPr id="2048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2048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F690130A-C688-4AF8-9DF6-1ECF79B0954A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Suggested exercise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Complete the desc_stat_calc.py program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DB5354D5-6AB5-4E1B-8B9C-1E40B07488B0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8" charset="-128"/>
              </a:rPr>
              <a:t>Lesson objectives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>
              <a:buFont typeface="Verdana" pitchFamily="-108" charset="0"/>
              <a:buAutoNum type="arabicPeriod"/>
            </a:pPr>
            <a:r>
              <a:rPr lang="en-US" sz="3200" smtClean="0">
                <a:ea typeface="ＭＳ Ｐゴシック" pitchFamily="-108" charset="-128"/>
              </a:rPr>
              <a:t>Use the NumPy package</a:t>
            </a:r>
          </a:p>
          <a:p>
            <a:pPr marL="514350" indent="-514350" eaLnBrk="1" hangingPunct="1">
              <a:buFont typeface="Verdana" pitchFamily="-108" charset="0"/>
              <a:buAutoNum type="arabicPeriod"/>
            </a:pPr>
            <a:endParaRPr lang="en-US" sz="3200" smtClean="0">
              <a:ea typeface="ＭＳ Ｐゴシック" pitchFamily="-108" charset="-128"/>
            </a:endParaRPr>
          </a:p>
          <a:p>
            <a:pPr marL="514350" indent="-514350" eaLnBrk="1" hangingPunct="1">
              <a:buFont typeface="Verdana" pitchFamily="-108" charset="0"/>
              <a:buAutoNum type="arabicPeriod"/>
            </a:pPr>
            <a:endParaRPr lang="en-US" sz="3200" smtClean="0">
              <a:ea typeface="ＭＳ Ｐゴシック" pitchFamily="-108" charset="-128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AAB7F0E1-0EE4-468F-8F9E-0D43564A8F6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What is NumPy?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smtClean="0">
                <a:ea typeface="ＭＳ Ｐゴシック" pitchFamily="-108" charset="-128"/>
              </a:rPr>
              <a:t>NumPy is the fundamental package needed for scientific computing with Python. It contains:</a:t>
            </a:r>
          </a:p>
          <a:p>
            <a:r>
              <a:rPr lang="en-US" sz="2400" smtClean="0">
                <a:ea typeface="ＭＳ Ｐゴシック" pitchFamily="-108" charset="-128"/>
              </a:rPr>
              <a:t>a powerful N-dimensional array object </a:t>
            </a:r>
          </a:p>
          <a:p>
            <a:r>
              <a:rPr lang="en-US" sz="2400" smtClean="0">
                <a:ea typeface="ＭＳ Ｐゴシック" pitchFamily="-108" charset="-128"/>
              </a:rPr>
              <a:t>basic linear algebra functions </a:t>
            </a:r>
          </a:p>
          <a:p>
            <a:r>
              <a:rPr lang="en-US" sz="2400" smtClean="0">
                <a:ea typeface="ＭＳ Ｐゴシック" pitchFamily="-108" charset="-128"/>
              </a:rPr>
              <a:t>basic Fourier transforms </a:t>
            </a:r>
          </a:p>
          <a:p>
            <a:r>
              <a:rPr lang="en-US" sz="2400" smtClean="0">
                <a:ea typeface="ＭＳ Ｐゴシック" pitchFamily="-108" charset="-128"/>
              </a:rPr>
              <a:t>sophisticated random number capabilities </a:t>
            </a:r>
          </a:p>
          <a:p>
            <a:r>
              <a:rPr lang="en-US" sz="2400" smtClean="0">
                <a:ea typeface="ＭＳ Ｐゴシック" pitchFamily="-108" charset="-128"/>
              </a:rPr>
              <a:t>tools for integrating Fortran code</a:t>
            </a:r>
          </a:p>
          <a:p>
            <a:r>
              <a:rPr lang="en-US" sz="2400" smtClean="0">
                <a:ea typeface="ＭＳ Ｐゴシック" pitchFamily="-108" charset="-128"/>
              </a:rPr>
              <a:t>tools for integrating C/C++ code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E371A689-8C6A-413F-AC83-A18F219DCC07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NumPy documentation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Official documentation</a:t>
            </a:r>
          </a:p>
          <a:p>
            <a:pPr lvl="1"/>
            <a:r>
              <a:rPr lang="en-US" smtClean="0">
                <a:ea typeface="ＭＳ Ｐゴシック" pitchFamily="-108" charset="-128"/>
                <a:hlinkClick r:id="rId2"/>
              </a:rPr>
              <a:t>http://docs.scipy.org/doc/</a:t>
            </a:r>
            <a:endParaRPr lang="en-US" smtClean="0">
              <a:ea typeface="ＭＳ Ｐゴシック" pitchFamily="-108" charset="-128"/>
            </a:endParaRPr>
          </a:p>
          <a:p>
            <a:r>
              <a:rPr lang="en-US" smtClean="0">
                <a:ea typeface="ＭＳ Ｐゴシック" pitchFamily="-108" charset="-128"/>
              </a:rPr>
              <a:t>The NumPy book</a:t>
            </a:r>
          </a:p>
          <a:p>
            <a:pPr lvl="1"/>
            <a:r>
              <a:rPr lang="en-US" sz="2800" smtClean="0">
                <a:ea typeface="ＭＳ Ｐゴシック" pitchFamily="-108" charset="-128"/>
                <a:hlinkClick r:id="rId3"/>
              </a:rPr>
              <a:t>http://www.tramy.us/numpybook.pdf</a:t>
            </a:r>
            <a:endParaRPr lang="en-US" sz="2800" smtClean="0">
              <a:ea typeface="ＭＳ Ｐゴシック" pitchFamily="-108" charset="-128"/>
            </a:endParaRPr>
          </a:p>
          <a:p>
            <a:r>
              <a:rPr lang="en-US" smtClean="0">
                <a:ea typeface="ＭＳ Ｐゴシック" pitchFamily="-108" charset="-128"/>
              </a:rPr>
              <a:t>Example list</a:t>
            </a:r>
          </a:p>
          <a:p>
            <a:pPr lvl="1"/>
            <a:r>
              <a:rPr lang="en-US" sz="2800" smtClean="0">
                <a:ea typeface="ＭＳ Ｐゴシック" pitchFamily="-108" charset="-128"/>
                <a:hlinkClick r:id="rId4"/>
              </a:rPr>
              <a:t>http://www.scipy.org/Numpy_Example_List_With_Doc</a:t>
            </a:r>
            <a:endParaRPr lang="en-US" sz="2800" smtClean="0">
              <a:ea typeface="ＭＳ Ｐゴシック" pitchFamily="-108" charset="-128"/>
            </a:endParaRPr>
          </a:p>
          <a:p>
            <a:endParaRPr lang="en-US" smtClean="0">
              <a:ea typeface="ＭＳ Ｐゴシック" pitchFamily="-108" charset="-128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BF27C847-89A7-490F-849E-C6D506119B16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The ndarray data structure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smtClean="0">
                <a:ea typeface="ＭＳ Ｐゴシック" pitchFamily="-108" charset="-128"/>
              </a:rPr>
              <a:t>NumPy adds a new data structure to Python – the ndarray</a:t>
            </a:r>
          </a:p>
          <a:p>
            <a:pPr lvl="1"/>
            <a:r>
              <a:rPr lang="en-US" sz="2800" smtClean="0">
                <a:ea typeface="ＭＳ Ｐゴシック" pitchFamily="-108" charset="-128"/>
              </a:rPr>
              <a:t>An N-dimensional array is a homogeneous collection of “items” indexed using N integers</a:t>
            </a:r>
          </a:p>
          <a:p>
            <a:pPr lvl="1"/>
            <a:r>
              <a:rPr lang="en-US" sz="2800" smtClean="0">
                <a:ea typeface="ＭＳ Ｐゴシック" pitchFamily="-108" charset="-128"/>
              </a:rPr>
              <a:t>Defined by:</a:t>
            </a:r>
          </a:p>
          <a:p>
            <a:pPr marL="1108075" lvl="2" indent="-514350">
              <a:buFont typeface="Verdana" pitchFamily="-108" charset="0"/>
              <a:buAutoNum type="arabicPeriod"/>
            </a:pPr>
            <a:r>
              <a:rPr lang="en-US" sz="2400" smtClean="0">
                <a:ea typeface="ＭＳ Ｐゴシック" pitchFamily="-108" charset="-128"/>
              </a:rPr>
              <a:t>the shape of the array, and</a:t>
            </a:r>
          </a:p>
          <a:p>
            <a:pPr marL="1108075" lvl="2" indent="-514350">
              <a:buFont typeface="Verdana" pitchFamily="-108" charset="0"/>
              <a:buAutoNum type="arabicPeriod"/>
            </a:pPr>
            <a:r>
              <a:rPr lang="en-US" sz="2400" smtClean="0">
                <a:ea typeface="ＭＳ Ｐゴシック" pitchFamily="-108" charset="-128"/>
              </a:rPr>
              <a:t>the kind of item the array is composed of</a:t>
            </a:r>
          </a:p>
          <a:p>
            <a:endParaRPr lang="en-US" sz="3200" smtClean="0">
              <a:ea typeface="ＭＳ Ｐゴシック" pitchFamily="-108" charset="-128"/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1D9E38FE-6452-4103-9838-3E58CD8C306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Array shape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ndarrays are rectangular</a:t>
            </a:r>
          </a:p>
          <a:p>
            <a:r>
              <a:rPr lang="en-US" smtClean="0">
                <a:ea typeface="ＭＳ Ｐゴシック" pitchFamily="-108" charset="-128"/>
              </a:rPr>
              <a:t>The shape of the array is a tuple of N integers (one for each dimension)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F48DCA6E-5C32-493E-89D7-1C81598C04A7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Array item types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08" charset="-128"/>
              </a:rPr>
              <a:t>Every ndarray is a homogeneous collection of exactly the same data-type</a:t>
            </a:r>
          </a:p>
          <a:p>
            <a:pPr lvl="1"/>
            <a:r>
              <a:rPr lang="en-US" smtClean="0">
                <a:ea typeface="ＭＳ Ｐゴシック" pitchFamily="-108" charset="-128"/>
              </a:rPr>
              <a:t>every item takes up the same size block of memory</a:t>
            </a:r>
          </a:p>
          <a:p>
            <a:pPr lvl="1"/>
            <a:r>
              <a:rPr lang="en-US" smtClean="0">
                <a:ea typeface="ＭＳ Ｐゴシック" pitchFamily="-108" charset="-128"/>
              </a:rPr>
              <a:t>each block of memory in the array is interpreted in exactly the same way</a:t>
            </a:r>
          </a:p>
          <a:p>
            <a:endParaRPr lang="en-US" smtClean="0">
              <a:ea typeface="ＭＳ Ｐゴシック" pitchFamily="-108" charset="-128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63A59C75-BD18-4E46-8448-8EBFE936CF1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41C75BB9-60E9-4AC3-8C25-F21A50BD6B4C}" type="slidenum">
              <a:rPr lang="en-US" smtClean="0"/>
              <a:pPr/>
              <a:t>8</a:t>
            </a:fld>
            <a:endParaRPr lang="en-US" smtClean="0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0788" y="76200"/>
            <a:ext cx="4162425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6/11/09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Python Mini-Course: Lesson 21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round/>
            <a:headEnd/>
            <a:tailEnd/>
          </a:ln>
        </p:spPr>
        <p:txBody>
          <a:bodyPr/>
          <a:lstStyle/>
          <a:p>
            <a:fld id="{D00528D3-B42C-4EA8-B0CA-7E7E504DF3A7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0788" y="76200"/>
            <a:ext cx="4162425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490788" y="4191000"/>
            <a:ext cx="4162425" cy="3810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90788" y="1524000"/>
            <a:ext cx="4162425" cy="3810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0788" y="5029200"/>
            <a:ext cx="4162425" cy="3810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90788" y="457200"/>
            <a:ext cx="4162425" cy="381000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Mod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EquityMod.thmx</Template>
  <TotalTime>1999</TotalTime>
  <Words>447</Words>
  <Application>Microsoft Office PowerPoint</Application>
  <PresentationFormat>On-screen Show (4:3)</PresentationFormat>
  <Paragraphs>126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ＭＳ Ｐゴシック</vt:lpstr>
      <vt:lpstr>Verdana</vt:lpstr>
      <vt:lpstr>Wingdings 2</vt:lpstr>
      <vt:lpstr>Calibri</vt:lpstr>
      <vt:lpstr>Courier New</vt:lpstr>
      <vt:lpstr>EquityMod</vt:lpstr>
      <vt:lpstr>Lesson 21 NumPy</vt:lpstr>
      <vt:lpstr>Lesson objectives</vt:lpstr>
      <vt:lpstr>What is NumPy?</vt:lpstr>
      <vt:lpstr>NumPy documentation</vt:lpstr>
      <vt:lpstr>The ndarray data structure</vt:lpstr>
      <vt:lpstr>Array shape</vt:lpstr>
      <vt:lpstr>Array item types</vt:lpstr>
      <vt:lpstr>Slide 8</vt:lpstr>
      <vt:lpstr>Slide 9</vt:lpstr>
      <vt:lpstr>Example: creating an array</vt:lpstr>
      <vt:lpstr>Indexing arrays</vt:lpstr>
      <vt:lpstr>Slicing arrays</vt:lpstr>
      <vt:lpstr>Examples: Slicing arrays</vt:lpstr>
      <vt:lpstr>Some ndarray methods</vt:lpstr>
      <vt:lpstr>Some NumPy functions</vt:lpstr>
      <vt:lpstr>Suggested exercise</vt:lpstr>
    </vt:vector>
  </TitlesOfParts>
  <Company>University of Oklahoma, Dept. of Psychology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01 - Lesson 4</dc:title>
  <dc:subject>Python Mini-course</dc:subject>
  <dc:creator>Troy Smith</dc:creator>
  <cp:lastModifiedBy>test</cp:lastModifiedBy>
  <cp:revision>166</cp:revision>
  <dcterms:created xsi:type="dcterms:W3CDTF">2009-05-02T20:17:42Z</dcterms:created>
  <dcterms:modified xsi:type="dcterms:W3CDTF">2019-10-28T04:46:36Z</dcterms:modified>
</cp:coreProperties>
</file>