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3E7656-E28A-4CBA-BD85-36EE86DB5FF2}" type="datetimeFigureOut">
              <a:rPr lang="en-US" smtClean="0"/>
              <a:t>12-Dec-19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2C26C9A-AF8C-46AD-A462-95C45BDF48B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ikgrozev.com/2015/07/01/reshaping-in-pandas-pivot-pivot-table-stack-and-unstack-explained-with-pictures/" TargetMode="External"/><Relationship Id="rId2" Type="http://schemas.openxmlformats.org/officeDocument/2006/relationships/hyperlink" Target="https://medium.com/swlh/reshaping-in-pandas-with-stack-and-unstack-functions-bb169f64467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eshaping in Pandas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80010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Original Data frame with Pivoted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Result: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0" i="0" dirty="0" smtClean="0">
                <a:solidFill>
                  <a:srgbClr val="000000"/>
                </a:solidFill>
                <a:latin typeface="Source Sans Pro"/>
              </a:rPr>
              <a:t> </a:t>
            </a:r>
            <a:r>
              <a:rPr lang="en-US" sz="2400" b="1" i="0" dirty="0" err="1" smtClean="0">
                <a:solidFill>
                  <a:srgbClr val="000000"/>
                </a:solidFill>
                <a:latin typeface="Source Sans Pro"/>
              </a:rPr>
              <a:t>Note:</a:t>
            </a:r>
            <a:r>
              <a:rPr lang="en-US" sz="2400" dirty="0" err="1">
                <a:solidFill>
                  <a:srgbClr val="000000"/>
                </a:solidFill>
                <a:latin typeface="Source Sans Pro"/>
              </a:rPr>
              <a:t>T</a:t>
            </a:r>
            <a:r>
              <a:rPr lang="en-US" sz="2400" b="0" i="0" dirty="0" err="1" smtClean="0">
                <a:solidFill>
                  <a:srgbClr val="000000"/>
                </a:solidFill>
                <a:latin typeface="Source Sans Pro"/>
              </a:rPr>
              <a:t>he</a:t>
            </a:r>
            <a:r>
              <a:rPr lang="en-US" sz="2400" b="0" i="0" dirty="0" smtClean="0">
                <a:solidFill>
                  <a:srgbClr val="000000"/>
                </a:solidFill>
                <a:latin typeface="Source Sans Pro"/>
              </a:rPr>
              <a:t> pivoted table is a simplified version of the original</a:t>
            </a:r>
          </a:p>
          <a:p>
            <a:pPr>
              <a:buNone/>
            </a:pPr>
            <a:r>
              <a:rPr lang="en-US" sz="2400" b="0" i="0" dirty="0" smtClean="0">
                <a:solidFill>
                  <a:srgbClr val="000000"/>
                </a:solidFill>
                <a:latin typeface="Source Sans Pro"/>
              </a:rPr>
              <a:t>data and only contains information about the columns we</a:t>
            </a:r>
          </a:p>
          <a:p>
            <a:pPr>
              <a:buNone/>
            </a:pPr>
            <a:r>
              <a:rPr lang="en-US" sz="2400" b="0" i="0" dirty="0" smtClean="0">
                <a:solidFill>
                  <a:srgbClr val="000000"/>
                </a:solidFill>
                <a:latin typeface="Source Sans Pro"/>
              </a:rPr>
              <a:t>specified as parameters to the pivot method.</a:t>
            </a:r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86200"/>
            <a:ext cx="7772400" cy="130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Pivoting By Multiple </a:t>
            </a:r>
            <a:r>
              <a:rPr lang="en-US" b="1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524959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934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038600"/>
            <a:ext cx="6096000" cy="21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Mistake in </a:t>
            </a:r>
            <a:r>
              <a:rPr lang="en-US" b="1" dirty="0" smtClean="0"/>
              <a:t>Pivoting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7439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940402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16201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984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724400"/>
            <a:ext cx="80010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&amp; </a:t>
            </a:r>
            <a:r>
              <a:rPr lang="en-US" dirty="0" err="1" smtClean="0"/>
              <a:t>Unstack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concept of stacking comes in handy when we have data with multi indices. </a:t>
            </a:r>
            <a:endParaRPr lang="en-US" dirty="0" smtClean="0"/>
          </a:p>
          <a:p>
            <a:pPr algn="just"/>
            <a:r>
              <a:rPr lang="en-US" dirty="0" smtClean="0"/>
              <a:t>Using </a:t>
            </a:r>
            <a:r>
              <a:rPr lang="en-US" dirty="0"/>
              <a:t>the </a:t>
            </a:r>
            <a:r>
              <a:rPr lang="en-US" i="1" dirty="0"/>
              <a:t>stack()</a:t>
            </a:r>
            <a:r>
              <a:rPr lang="en-US" dirty="0"/>
              <a:t> function will reshape the </a:t>
            </a:r>
            <a:r>
              <a:rPr lang="en-US" dirty="0" err="1"/>
              <a:t>dataframe</a:t>
            </a:r>
            <a:r>
              <a:rPr lang="en-US" dirty="0"/>
              <a:t> by converting the data into a stacked form.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we are having multiple indices, that means converting (also called rotating or pivoting) the innermost column index into the innermost row index. </a:t>
            </a:r>
            <a:endParaRPr lang="en-US" dirty="0" smtClean="0"/>
          </a:p>
          <a:p>
            <a:pPr algn="just"/>
            <a:r>
              <a:rPr lang="en-US" i="1" dirty="0" err="1" smtClean="0"/>
              <a:t>Unstacking</a:t>
            </a:r>
            <a:r>
              <a:rPr lang="en-US" dirty="0"/>
              <a:t>, as the name implies, does exactly the inverse operation — it will convert the innermost row index back into the innermost column index.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miro.medium.com/max/1600/0*xygBiATSiXlreNW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56574" cy="3961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stacking means rearranging the data vertically (or stacking it on top of each other, hence the name “stacking”), making the shape of the </a:t>
            </a:r>
            <a:r>
              <a:rPr lang="en-US" dirty="0" err="1"/>
              <a:t>dataframe</a:t>
            </a:r>
            <a:r>
              <a:rPr lang="en-US" dirty="0"/>
              <a:t> as a taller and narrower stack (with fewer columns and more rows).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as you probably could figure out, </a:t>
            </a:r>
            <a:r>
              <a:rPr lang="en-US" dirty="0" err="1"/>
              <a:t>unstacking</a:t>
            </a:r>
            <a:r>
              <a:rPr lang="en-US" dirty="0"/>
              <a:t> will do just the opposite, spreading out the data and reshaping it into a shorter but wider </a:t>
            </a:r>
            <a:r>
              <a:rPr lang="en-US" dirty="0" err="1"/>
              <a:t>dataframe</a:t>
            </a:r>
            <a:r>
              <a:rPr lang="en-US" dirty="0"/>
              <a:t> (with fewer rows but more columns).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table</a:t>
            </a:r>
          </a:p>
          <a:p>
            <a:r>
              <a:rPr lang="en-US" dirty="0" smtClean="0"/>
              <a:t>Stack </a:t>
            </a:r>
          </a:p>
          <a:p>
            <a:r>
              <a:rPr lang="en-US" dirty="0" err="1" smtClean="0"/>
              <a:t>Unstack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Multi-index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various ways to create multiple indices. One of the simplest ways to create a multi index </a:t>
            </a:r>
            <a:r>
              <a:rPr lang="en-US" i="1" dirty="0"/>
              <a:t>Series</a:t>
            </a:r>
            <a:r>
              <a:rPr lang="en-US" dirty="0"/>
              <a:t> or </a:t>
            </a:r>
            <a:r>
              <a:rPr lang="en-US" i="1" dirty="0" err="1"/>
              <a:t>DataFrame</a:t>
            </a:r>
            <a:r>
              <a:rPr lang="en-US" dirty="0"/>
              <a:t> object is by passing a list of two or more arrays to the constructor: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114800"/>
            <a:ext cx="7391400" cy="118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314950"/>
            <a:ext cx="64865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options include passing a dictionary where the keys are spelled out as </a:t>
            </a:r>
            <a:r>
              <a:rPr lang="en-US" dirty="0" err="1"/>
              <a:t>tuples</a:t>
            </a:r>
            <a:r>
              <a:rPr lang="en-US" dirty="0"/>
              <a:t>: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128" y="2743200"/>
            <a:ext cx="596512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648200"/>
            <a:ext cx="59817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Finally, you can explicitly create a multi index by using the class method constructors available in the </a:t>
            </a:r>
            <a:r>
              <a:rPr lang="en-US" i="1" dirty="0" err="1"/>
              <a:t>pd.MultiIndex</a:t>
            </a:r>
            <a:r>
              <a:rPr lang="en-US" dirty="0"/>
              <a:t>: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43200"/>
            <a:ext cx="7632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495800"/>
            <a:ext cx="62579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04913"/>
            <a:ext cx="85344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044611" cy="16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66103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895600"/>
            <a:ext cx="5334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648200"/>
            <a:ext cx="45053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6530689" cy="306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Thank You</a:t>
            </a:r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1200" dirty="0" smtClean="0">
                <a:hlinkClick r:id="rId2"/>
              </a:rPr>
              <a:t>https://medium.com/swlh/reshaping-in-pandas-with-stack-and-unstack-functions-bb169f64467d</a:t>
            </a:r>
            <a:endParaRPr lang="en-US" sz="1200" dirty="0" smtClean="0"/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endParaRPr lang="en-US" sz="1200" dirty="0" smtClean="0">
              <a:hlinkClick r:id="rId3"/>
            </a:endParaRPr>
          </a:p>
          <a:p>
            <a:pPr>
              <a:buNone/>
            </a:pPr>
            <a:endParaRPr lang="en-US" sz="1200" dirty="0">
              <a:hlinkClick r:id="rId3"/>
            </a:endParaRPr>
          </a:p>
          <a:p>
            <a:pPr>
              <a:buNone/>
            </a:pPr>
            <a:endParaRPr lang="en-US" sz="1200" dirty="0" smtClean="0">
              <a:hlinkClick r:id="rId3"/>
            </a:endParaRPr>
          </a:p>
          <a:p>
            <a:pPr>
              <a:buNone/>
            </a:pPr>
            <a:endParaRPr lang="en-US" sz="1200" dirty="0" smtClean="0">
              <a:hlinkClick r:id="rId3"/>
            </a:endParaRPr>
          </a:p>
          <a:p>
            <a:pPr>
              <a:buNone/>
            </a:pPr>
            <a:endParaRPr lang="en-US" sz="1200" dirty="0">
              <a:hlinkClick r:id="rId3"/>
            </a:endParaRPr>
          </a:p>
          <a:p>
            <a:pPr>
              <a:buNone/>
            </a:pPr>
            <a:endParaRPr lang="en-US" sz="1200" dirty="0" smtClean="0">
              <a:hlinkClick r:id="rId3"/>
            </a:endParaRPr>
          </a:p>
          <a:p>
            <a:pPr>
              <a:buNone/>
            </a:pPr>
            <a:endParaRPr lang="en-US" sz="1200" dirty="0" smtClean="0">
              <a:hlinkClick r:id="rId3"/>
            </a:endParaRPr>
          </a:p>
          <a:p>
            <a:pPr>
              <a:buNone/>
            </a:pPr>
            <a:endParaRPr lang="en-US" sz="1200" dirty="0">
              <a:hlinkClick r:id="rId3"/>
            </a:endParaRPr>
          </a:p>
          <a:p>
            <a:pPr>
              <a:buNone/>
            </a:pPr>
            <a:endParaRPr lang="en-US" sz="1200" dirty="0" smtClean="0">
              <a:hlinkClick r:id="rId3"/>
            </a:endParaRPr>
          </a:p>
          <a:p>
            <a:pPr>
              <a:buNone/>
            </a:pPr>
            <a:r>
              <a:rPr lang="en-US" sz="1200" dirty="0" smtClean="0">
                <a:hlinkClick r:id="rId3"/>
              </a:rPr>
              <a:t>https://nikgrozev.com/2015/07/01/reshaping-in-pandas-pivot-pivot-table-stack-and-unstack-explained-with-pictures/</a:t>
            </a:r>
            <a:endParaRPr lang="en-US" sz="1200" b="1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133600"/>
            <a:ext cx="2266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05200"/>
            <a:ext cx="1447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Reshaping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Pandas data reshaping means the transformation of the structure of a table or vector (i.e. </a:t>
            </a:r>
            <a:r>
              <a:rPr lang="en-US" dirty="0" err="1"/>
              <a:t>DataFrame</a:t>
            </a:r>
            <a:r>
              <a:rPr lang="en-US" dirty="0"/>
              <a:t> or Series) to make it suitable for further analysis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Some of Pandas reshaping capabilities do not readily exist in other environments (e.g. SQL or bare bone R) and can be tricky for a beginner.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 pivot function is used to create a new derived table out of a given one.</a:t>
            </a:r>
          </a:p>
          <a:p>
            <a:pPr algn="just"/>
            <a:r>
              <a:rPr lang="en-US" dirty="0" smtClean="0"/>
              <a:t>Pivot takes 3 </a:t>
            </a:r>
            <a:r>
              <a:rPr lang="en-US" dirty="0" err="1" smtClean="0"/>
              <a:t>arguements</a:t>
            </a:r>
            <a:r>
              <a:rPr lang="en-US" dirty="0" smtClean="0"/>
              <a:t> with the following names: index, columns, and values.</a:t>
            </a:r>
          </a:p>
          <a:p>
            <a:pPr algn="just"/>
            <a:r>
              <a:rPr lang="en-US" dirty="0" smtClean="0"/>
              <a:t>As a value for each of these parameters you need to specify a column name in the original table.</a:t>
            </a:r>
          </a:p>
          <a:p>
            <a:pPr algn="just"/>
            <a:r>
              <a:rPr lang="en-US" dirty="0" smtClean="0"/>
              <a:t>Then the pivot function will create a new table, whose row and column indices are the unique values of the respective parameters.</a:t>
            </a:r>
          </a:p>
          <a:p>
            <a:pPr algn="just"/>
            <a:r>
              <a:rPr lang="en-US" dirty="0" smtClean="0"/>
              <a:t>The cell values of the new table are taken from column given as the values parameter.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Tab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80013" y="2800481"/>
            <a:ext cx="3009524" cy="2095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 </a:t>
            </a:r>
            <a:r>
              <a:rPr lang="en-US" u="sng" dirty="0"/>
              <a:t>Item</a:t>
            </a:r>
            <a:r>
              <a:rPr lang="en-US" dirty="0"/>
              <a:t> column contains the item names, </a:t>
            </a:r>
            <a:r>
              <a:rPr lang="en-US" u="sng" dirty="0"/>
              <a:t>USD</a:t>
            </a:r>
            <a:r>
              <a:rPr lang="en-US" dirty="0"/>
              <a:t> is the price in US dollars and </a:t>
            </a:r>
            <a:r>
              <a:rPr lang="en-US" u="sng" dirty="0"/>
              <a:t>EU</a:t>
            </a:r>
            <a:r>
              <a:rPr lang="en-US" dirty="0"/>
              <a:t> is the price in </a:t>
            </a:r>
            <a:r>
              <a:rPr lang="en-US" dirty="0" err="1"/>
              <a:t>euros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client can be classified as Gold, Silver or Bronze customer and this is specified in the </a:t>
            </a:r>
            <a:r>
              <a:rPr lang="en-US" u="sng" dirty="0" err="1"/>
              <a:t>CType</a:t>
            </a:r>
            <a:r>
              <a:rPr lang="en-US" dirty="0"/>
              <a:t> column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181600"/>
            <a:ext cx="4371241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In the last result, it </a:t>
            </a:r>
            <a:r>
              <a:rPr lang="en-US" sz="2200" dirty="0"/>
              <a:t>is not easy to see how </a:t>
            </a:r>
            <a:r>
              <a:rPr lang="en-US" sz="2200" dirty="0" smtClean="0"/>
              <a:t>the USD </a:t>
            </a:r>
            <a:r>
              <a:rPr lang="en-US" sz="2200" dirty="0"/>
              <a:t>price varies over different customer types. </a:t>
            </a:r>
            <a:endParaRPr lang="en-US" sz="2200" dirty="0" smtClean="0"/>
          </a:p>
          <a:p>
            <a:pPr algn="just"/>
            <a:r>
              <a:rPr lang="en-US" sz="2200" dirty="0" smtClean="0"/>
              <a:t>We </a:t>
            </a:r>
            <a:r>
              <a:rPr lang="en-US" sz="2200" dirty="0"/>
              <a:t>may like to reshape/pivot the table so </a:t>
            </a:r>
            <a:r>
              <a:rPr lang="en-US" sz="2200" dirty="0" smtClean="0"/>
              <a:t>that all </a:t>
            </a:r>
            <a:r>
              <a:rPr lang="en-US" sz="2200" dirty="0"/>
              <a:t>USD prices for an item are on the row </a:t>
            </a:r>
            <a:r>
              <a:rPr lang="en-US" sz="2200" dirty="0" smtClean="0"/>
              <a:t>to compare more easily</a:t>
            </a:r>
          </a:p>
          <a:p>
            <a:pPr algn="just">
              <a:buNone/>
            </a:pPr>
            <a:endParaRPr lang="en-US" sz="22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0"/>
            <a:ext cx="77057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8667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7773472" cy="2130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403</TotalTime>
  <Words>318</Words>
  <Application>Microsoft Office PowerPoint</Application>
  <PresentationFormat>On-screen Show (4:3)</PresentationFormat>
  <Paragraphs>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Reshaping in Pandas </vt:lpstr>
      <vt:lpstr>Content..</vt:lpstr>
      <vt:lpstr>Pandas Reshaping</vt:lpstr>
      <vt:lpstr>Pivot</vt:lpstr>
      <vt:lpstr>Example</vt:lpstr>
      <vt:lpstr>Cont..</vt:lpstr>
      <vt:lpstr>Cont..</vt:lpstr>
      <vt:lpstr>Cont..</vt:lpstr>
      <vt:lpstr>Cont..</vt:lpstr>
      <vt:lpstr>Compare Original Data frame with Pivoted Data frame</vt:lpstr>
      <vt:lpstr>Pivoting By Multiple Columns</vt:lpstr>
      <vt:lpstr>Comparison</vt:lpstr>
      <vt:lpstr>Common Mistake in Pivoting</vt:lpstr>
      <vt:lpstr>Slide 14</vt:lpstr>
      <vt:lpstr>Slide 15</vt:lpstr>
      <vt:lpstr>Slide 16</vt:lpstr>
      <vt:lpstr>Stack &amp; Unstack</vt:lpstr>
      <vt:lpstr>Slide 18</vt:lpstr>
      <vt:lpstr>Cont..</vt:lpstr>
      <vt:lpstr>Methods of Multi-index creation</vt:lpstr>
      <vt:lpstr>Cont..</vt:lpstr>
      <vt:lpstr>Cont..</vt:lpstr>
      <vt:lpstr>Slide 23</vt:lpstr>
      <vt:lpstr>Slide 24</vt:lpstr>
      <vt:lpstr>Cont..</vt:lpstr>
      <vt:lpstr>Cont..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Reshaping in Pandas </dc:title>
  <dc:creator>test</dc:creator>
  <cp:lastModifiedBy>test</cp:lastModifiedBy>
  <cp:revision>102</cp:revision>
  <dcterms:created xsi:type="dcterms:W3CDTF">2019-12-12T05:10:26Z</dcterms:created>
  <dcterms:modified xsi:type="dcterms:W3CDTF">2019-12-12T11:54:13Z</dcterms:modified>
</cp:coreProperties>
</file>