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7" r:id="rId2"/>
    <p:sldId id="258" r:id="rId3"/>
    <p:sldId id="288" r:id="rId4"/>
    <p:sldId id="259" r:id="rId5"/>
    <p:sldId id="260" r:id="rId6"/>
    <p:sldId id="261" r:id="rId7"/>
    <p:sldId id="263" r:id="rId8"/>
    <p:sldId id="289" r:id="rId9"/>
    <p:sldId id="290" r:id="rId10"/>
    <p:sldId id="262" r:id="rId11"/>
    <p:sldId id="291" r:id="rId12"/>
    <p:sldId id="292" r:id="rId13"/>
    <p:sldId id="264" r:id="rId14"/>
    <p:sldId id="279" r:id="rId15"/>
    <p:sldId id="281" r:id="rId16"/>
    <p:sldId id="283" r:id="rId17"/>
    <p:sldId id="285" r:id="rId18"/>
    <p:sldId id="286" r:id="rId19"/>
    <p:sldId id="287" r:id="rId20"/>
  </p:sldIdLst>
  <p:sldSz cx="9144000" cy="6858000" type="screen4x3"/>
  <p:notesSz cx="6858000" cy="9144000"/>
  <p:embeddedFontLst>
    <p:embeddedFont>
      <p:font typeface="Archivo Narrow" panose="020B0604020202020204" charset="0"/>
      <p:regular r:id="rId22"/>
      <p:bold r:id="rId23"/>
      <p:italic r:id="rId24"/>
      <p:boldItalic r:id="rId25"/>
    </p:embeddedFont>
    <p:embeddedFont>
      <p:font typeface="Consolas" panose="020B0609020204030204" pitchFamily="49" charset="0"/>
      <p:regular r:id="rId26"/>
      <p:bold r:id="rId27"/>
      <p:italic r:id="rId28"/>
      <p:boldItalic r:id="rId29"/>
    </p:embeddedFont>
    <p:embeddedFont>
      <p:font typeface="Georgia" panose="02040502050405020303" pitchFamily="18" charset="0"/>
      <p:regular r:id="rId30"/>
      <p:bold r:id="rId31"/>
      <p:italic r:id="rId32"/>
      <p:boldItalic r:id="rId33"/>
    </p:embeddedFont>
  </p:embeddedFontLst>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AF7770-5782-4A34-ABA6-392BD9EA956F}" v="738" dt="2024-04-21T20:26:08.8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6502" autoAdjust="0"/>
  </p:normalViewPr>
  <p:slideViewPr>
    <p:cSldViewPr>
      <p:cViewPr>
        <p:scale>
          <a:sx n="76" d="100"/>
          <a:sy n="76" d="100"/>
        </p:scale>
        <p:origin x="-1116" y="-60"/>
      </p:cViewPr>
      <p:guideLst>
        <p:guide orient="horz" pos="2160"/>
        <p:guide pos="2880"/>
      </p:guideLst>
    </p:cSldViewPr>
  </p:slideViewPr>
  <p:notesTextViewPr>
    <p:cViewPr>
      <p:scale>
        <a:sx n="1" d="1"/>
        <a:sy n="1" d="1"/>
      </p:scale>
      <p:origin x="0" y="0"/>
    </p:cViewPr>
  </p:notesTextViewPr>
  <p:sorterViewPr>
    <p:cViewPr>
      <p:scale>
        <a:sx n="100" d="100"/>
        <a:sy n="100" d="100"/>
      </p:scale>
      <p:origin x="0" y="-32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5" name="Shape 3"/>
          <p:cNvSpPr>
            <a:spLocks noGrp="1" noRot="1" noChangeAspect="1"/>
          </p:cNvSpPr>
          <p:nvPr>
            <p:ph type="sldImg" idx="2"/>
          </p:nvPr>
        </p:nvSpPr>
        <p:spPr bwMode="auto">
          <a:xfrm>
            <a:off x="1143000" y="685800"/>
            <a:ext cx="4572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a:solidFill>
              <a:srgbClr val="000000"/>
            </a:solidFill>
            <a:round/>
            <a:headEnd type="none" w="sm" len="sm"/>
            <a:tailEnd type="none" w="sm" len="sm"/>
          </a:ln>
        </p:spPr>
      </p:sp>
      <p:sp>
        <p:nvSpPr>
          <p:cNvPr id="1048676" name="Shape 4"/>
          <p:cNvSpPr txBox="1">
            <a:spLocks noGrp="1"/>
          </p:cNvSpPr>
          <p:nvPr>
            <p:ph type="body" idx="1"/>
          </p:nvPr>
        </p:nvSpPr>
        <p:spPr bwMode="auto">
          <a:xfrm>
            <a:off x="685800" y="4343400"/>
            <a:ext cx="5486400" cy="4114800"/>
          </a:xfrm>
          <a:prstGeom prst="rect">
            <a:avLst/>
          </a:prstGeom>
          <a:noFill/>
          <a:ln>
            <a:noFill/>
          </a:ln>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48611" name="Shape 108"/>
          <p:cNvSpPr>
            <a:spLocks noGrp="1" noRot="1" noChangeAspect="1" noTextEdit="1"/>
          </p:cNvSpPr>
          <p:nvPr>
            <p:ph type="sldImg" idx="2"/>
          </p:nvPr>
        </p:nvSpPr>
        <p:spPr>
          <a:ln>
            <a:miter lim="800000"/>
            <a:headEnd/>
            <a:tailEnd/>
          </a:ln>
        </p:spPr>
      </p:sp>
      <p:sp>
        <p:nvSpPr>
          <p:cNvPr id="1048612" name="Shape 109"/>
          <p:cNvSpPr txBox="1">
            <a:spLocks noGrp="1"/>
          </p:cNvSpPr>
          <p:nvPr>
            <p:ph type="body" idx="1"/>
          </p:nvPr>
        </p:nvSpPr>
        <p:spPr/>
        <p:txBody>
          <a:bodyPr/>
          <a:lstStyle/>
          <a:p>
            <a:pPr marL="0" indent="0" eaLnBrk="1" hangingPunct="1">
              <a:buSzPts val="14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48604" name="Shape 108"/>
          <p:cNvSpPr>
            <a:spLocks noGrp="1" noRot="1" noChangeAspect="1" noTextEdit="1"/>
          </p:cNvSpPr>
          <p:nvPr>
            <p:ph type="sldImg" idx="2"/>
          </p:nvPr>
        </p:nvSpPr>
        <p:spPr>
          <a:ln>
            <a:miter lim="800000"/>
            <a:headEnd/>
            <a:tailEnd/>
          </a:ln>
        </p:spPr>
      </p:sp>
      <p:sp>
        <p:nvSpPr>
          <p:cNvPr id="1048605" name="Shape 109"/>
          <p:cNvSpPr txBox="1">
            <a:spLocks noGrp="1"/>
          </p:cNvSpPr>
          <p:nvPr>
            <p:ph type="body" idx="1"/>
          </p:nvPr>
        </p:nvSpPr>
        <p:spPr/>
        <p:txBody>
          <a:bodyPr/>
          <a:lstStyle/>
          <a:p>
            <a:pPr marL="0" indent="0" eaLnBrk="1" hangingPunct="1">
              <a:buSzPts val="14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48593" name="Shape 13"/>
          <p:cNvSpPr>
            <a:spLocks noChangeArrowheads="1"/>
          </p:cNvSpPr>
          <p:nvPr/>
        </p:nvSpPr>
        <p:spPr bwMode="auto">
          <a:xfrm flipH="1">
            <a:off x="0" y="66675"/>
            <a:ext cx="9144000" cy="1420813"/>
          </a:xfrm>
          <a:prstGeom prst="flowChartDocument">
            <a:avLst/>
          </a:prstGeom>
          <a:noFill/>
          <a:ln w="19050">
            <a:solidFill>
              <a:srgbClr val="0B5394"/>
            </a:solidFill>
            <a:round/>
            <a:headEnd type="none" w="sm" len="sm"/>
            <a:tailEnd type="none" w="sm" len="sm"/>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a:p>
        </p:txBody>
      </p:sp>
      <p:sp>
        <p:nvSpPr>
          <p:cNvPr id="1048594" name="Shape 14"/>
          <p:cNvSpPr>
            <a:spLocks noChangeArrowheads="1"/>
          </p:cNvSpPr>
          <p:nvPr/>
        </p:nvSpPr>
        <p:spPr bwMode="auto">
          <a:xfrm flipH="1">
            <a:off x="0" y="0"/>
            <a:ext cx="9144000" cy="1420813"/>
          </a:xfrm>
          <a:prstGeom prst="flowChartDocument">
            <a:avLst/>
          </a:prstGeom>
          <a:solidFill>
            <a:srgbClr val="0B5394"/>
          </a:solid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a:p>
        </p:txBody>
      </p:sp>
      <p:pic>
        <p:nvPicPr>
          <p:cNvPr id="2097152" name="Shape 15"/>
          <p:cNvPicPr preferRelativeResize="0">
            <a:picLocks noChangeAspect="1" noChangeArrowheads="1"/>
          </p:cNvPicPr>
          <p:nvPr/>
        </p:nvPicPr>
        <p:blipFill>
          <a:blip r:embed="rId2"/>
          <a:srcRect/>
          <a:stretch>
            <a:fillRect/>
          </a:stretch>
        </p:blipFill>
        <p:spPr bwMode="auto">
          <a:xfrm>
            <a:off x="6091238" y="342900"/>
            <a:ext cx="2463800" cy="779463"/>
          </a:xfrm>
          <a:prstGeom prst="rect">
            <a:avLst/>
          </a:prstGeom>
          <a:noFill/>
          <a:ln>
            <a:noFill/>
          </a:ln>
        </p:spPr>
      </p:pic>
      <p:sp>
        <p:nvSpPr>
          <p:cNvPr id="1048595" name="Shape 16"/>
          <p:cNvSpPr/>
          <p:nvPr/>
        </p:nvSpPr>
        <p:spPr>
          <a:xfrm>
            <a:off x="-11113" y="5919788"/>
            <a:ext cx="9155113" cy="938212"/>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596" name="Shape 17"/>
          <p:cNvSpPr txBox="1">
            <a:spLocks noChangeArrowheads="1"/>
          </p:cNvSpPr>
          <p:nvPr/>
        </p:nvSpPr>
        <p:spPr bwMode="auto">
          <a:xfrm>
            <a:off x="0" y="5919788"/>
            <a:ext cx="3571875" cy="938212"/>
          </a:xfrm>
          <a:prstGeom prst="rect">
            <a:avLst/>
          </a:prstGeom>
          <a:noFill/>
          <a:ln>
            <a:noFill/>
          </a:ln>
        </p:spPr>
        <p:txBody>
          <a:bodyPr lIns="91425" tIns="91425" rIns="91425" bIns="91425"/>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b="1">
                <a:solidFill>
                  <a:srgbClr val="FFFFFF"/>
                </a:solidFill>
                <a:latin typeface="Georgia" panose="02040502050405020303" pitchFamily="18" charset="0"/>
                <a:sym typeface="Georgia" panose="02040502050405020303" pitchFamily="18" charset="0"/>
              </a:rPr>
              <a:t>MISSION</a:t>
            </a:r>
            <a:endParaRPr lang="en-US" altLang="en-US" b="1">
              <a:solidFill>
                <a:srgbClr val="FFFFFF"/>
              </a:solidFill>
              <a:latin typeface="Georgia" panose="02040502050405020303" pitchFamily="18" charset="0"/>
              <a:sym typeface="Georgia" panose="02040502050405020303" pitchFamily="18" charset="0"/>
            </a:endParaRPr>
          </a:p>
          <a:p>
            <a:pPr algn="ctr" eaLnBrk="1" hangingPunct="1"/>
            <a:r>
              <a:rPr lang="en-GB" altLang="en-US" sz="1100">
                <a:solidFill>
                  <a:srgbClr val="FFFFFF"/>
                </a:solidFill>
                <a:latin typeface="Georgia" panose="02040502050405020303" pitchFamily="18" charset="0"/>
                <a:sym typeface="Georgia" panose="02040502050405020303" pitchFamily="18" charset="0"/>
              </a:rPr>
              <a:t>CHRIST is a nurturing ground for an individual’s holistic development to make effective contribution to the society in a dynamic environment</a:t>
            </a:r>
            <a:endParaRPr lang="en-US" altLang="en-US" sz="1100">
              <a:solidFill>
                <a:srgbClr val="FFFFFF"/>
              </a:solidFill>
              <a:latin typeface="Georgia" panose="02040502050405020303" pitchFamily="18" charset="0"/>
              <a:sym typeface="Georgia" panose="02040502050405020303" pitchFamily="18" charset="0"/>
            </a:endParaRPr>
          </a:p>
        </p:txBody>
      </p:sp>
      <p:sp>
        <p:nvSpPr>
          <p:cNvPr id="1048597" name="Shape 18"/>
          <p:cNvSpPr txBox="1">
            <a:spLocks noChangeArrowheads="1"/>
          </p:cNvSpPr>
          <p:nvPr/>
        </p:nvSpPr>
        <p:spPr bwMode="auto">
          <a:xfrm>
            <a:off x="3708400" y="5919788"/>
            <a:ext cx="2032000" cy="641350"/>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b="1">
                <a:solidFill>
                  <a:srgbClr val="FFFFFF"/>
                </a:solidFill>
                <a:latin typeface="Georgia" panose="02040502050405020303" pitchFamily="18" charset="0"/>
                <a:sym typeface="Georgia" panose="02040502050405020303" pitchFamily="18" charset="0"/>
              </a:rPr>
              <a:t>VISION</a:t>
            </a:r>
            <a:endParaRPr lang="en-US" altLang="en-US" b="1">
              <a:solidFill>
                <a:srgbClr val="FFFFFF"/>
              </a:solidFill>
              <a:latin typeface="Georgia" panose="02040502050405020303" pitchFamily="18" charset="0"/>
              <a:sym typeface="Georgia" panose="02040502050405020303" pitchFamily="18" charset="0"/>
            </a:endParaRPr>
          </a:p>
          <a:p>
            <a:pPr algn="ctr" eaLnBrk="1" hangingPunct="1"/>
            <a:r>
              <a:rPr lang="en-GB" altLang="en-US" sz="1100">
                <a:solidFill>
                  <a:srgbClr val="FFFFFF"/>
                </a:solidFill>
                <a:latin typeface="Georgia" panose="02040502050405020303" pitchFamily="18" charset="0"/>
                <a:sym typeface="Georgia" panose="02040502050405020303" pitchFamily="18" charset="0"/>
              </a:rPr>
              <a:t>Excellence and Service</a:t>
            </a:r>
            <a:endParaRPr lang="en-US" altLang="en-US" sz="1100">
              <a:solidFill>
                <a:srgbClr val="FFFFFF"/>
              </a:solidFill>
              <a:latin typeface="Georgia" panose="02040502050405020303" pitchFamily="18" charset="0"/>
              <a:sym typeface="Georgia" panose="02040502050405020303" pitchFamily="18" charset="0"/>
            </a:endParaRPr>
          </a:p>
        </p:txBody>
      </p:sp>
      <p:sp>
        <p:nvSpPr>
          <p:cNvPr id="1048598" name="Shape 19"/>
          <p:cNvSpPr txBox="1">
            <a:spLocks noChangeArrowheads="1"/>
          </p:cNvSpPr>
          <p:nvPr/>
        </p:nvSpPr>
        <p:spPr bwMode="auto">
          <a:xfrm>
            <a:off x="6067425" y="5919788"/>
            <a:ext cx="2984500" cy="938212"/>
          </a:xfrm>
          <a:prstGeom prst="rect">
            <a:avLst/>
          </a:prstGeom>
          <a:noFill/>
          <a:ln>
            <a:noFill/>
          </a:ln>
        </p:spPr>
        <p:txBody>
          <a:bodyPr lIns="91425" tIns="91425" rIns="91425" bIns="91425"/>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b="1">
                <a:solidFill>
                  <a:srgbClr val="FFFFFF"/>
                </a:solidFill>
                <a:latin typeface="Georgia" panose="02040502050405020303" pitchFamily="18" charset="0"/>
                <a:sym typeface="Georgia" panose="02040502050405020303" pitchFamily="18" charset="0"/>
              </a:rPr>
              <a:t>CORE  VALUES</a:t>
            </a:r>
            <a:endParaRPr lang="en-US" altLang="en-US" b="1">
              <a:solidFill>
                <a:srgbClr val="FFFFFF"/>
              </a:solidFill>
              <a:latin typeface="Georgia" panose="02040502050405020303" pitchFamily="18" charset="0"/>
              <a:sym typeface="Georgia" panose="02040502050405020303" pitchFamily="18" charset="0"/>
            </a:endParaRPr>
          </a:p>
          <a:p>
            <a:pPr algn="ctr" eaLnBrk="1" hangingPunct="1"/>
            <a:r>
              <a:rPr lang="en-GB" altLang="en-US" sz="1100">
                <a:solidFill>
                  <a:srgbClr val="FFFFFF"/>
                </a:solidFill>
                <a:latin typeface="Georgia" panose="02040502050405020303" pitchFamily="18" charset="0"/>
                <a:sym typeface="Georgia" panose="02040502050405020303" pitchFamily="18" charset="0"/>
              </a:rPr>
              <a:t>Faith in God |  Moral Uprightness</a:t>
            </a:r>
            <a:br>
              <a:rPr lang="en-GB" altLang="en-US" sz="1100">
                <a:solidFill>
                  <a:srgbClr val="FFFFFF"/>
                </a:solidFill>
                <a:latin typeface="Georgia" panose="02040502050405020303" pitchFamily="18" charset="0"/>
                <a:sym typeface="Georgia" panose="02040502050405020303" pitchFamily="18" charset="0"/>
              </a:rPr>
            </a:br>
            <a:r>
              <a:rPr lang="en-GB" altLang="en-US" sz="1100">
                <a:solidFill>
                  <a:srgbClr val="FFFFFF"/>
                </a:solidFill>
                <a:latin typeface="Georgia" panose="02040502050405020303" pitchFamily="18" charset="0"/>
                <a:sym typeface="Georgia" panose="02040502050405020303" pitchFamily="18" charset="0"/>
              </a:rPr>
              <a:t> Love of Fellow Beings   </a:t>
            </a:r>
            <a:br>
              <a:rPr lang="en-GB" altLang="en-US" sz="1100">
                <a:solidFill>
                  <a:srgbClr val="FFFFFF"/>
                </a:solidFill>
                <a:latin typeface="Georgia" panose="02040502050405020303" pitchFamily="18" charset="0"/>
                <a:sym typeface="Georgia" panose="02040502050405020303" pitchFamily="18" charset="0"/>
              </a:rPr>
            </a:br>
            <a:r>
              <a:rPr lang="en-GB" altLang="en-US" sz="1100">
                <a:solidFill>
                  <a:srgbClr val="FFFFFF"/>
                </a:solidFill>
                <a:latin typeface="Georgia" panose="02040502050405020303" pitchFamily="18" charset="0"/>
                <a:sym typeface="Georgia" panose="02040502050405020303" pitchFamily="18" charset="0"/>
              </a:rPr>
              <a:t>Social Responsibility | Pursuit of Excellence</a:t>
            </a:r>
            <a:endParaRPr lang="en-US" altLang="en-US" sz="1100">
              <a:solidFill>
                <a:srgbClr val="FFFFFF"/>
              </a:solidFill>
              <a:latin typeface="Georgia" panose="02040502050405020303" pitchFamily="18" charset="0"/>
              <a:sym typeface="Georgia" panose="02040502050405020303" pitchFamily="18" charset="0"/>
            </a:endParaRPr>
          </a:p>
        </p:txBody>
      </p:sp>
      <p:sp>
        <p:nvSpPr>
          <p:cNvPr id="1048599" name="Shape 10"/>
          <p:cNvSpPr txBox="1">
            <a:spLocks noGrp="1"/>
          </p:cNvSpPr>
          <p:nvPr>
            <p:ph type="ctrTitle"/>
          </p:nvPr>
        </p:nvSpPr>
        <p:spPr>
          <a:xfrm>
            <a:off x="311700" y="1886797"/>
            <a:ext cx="8520600" cy="1842900"/>
          </a:xfrm>
          <a:prstGeom prst="rect">
            <a:avLst/>
          </a:prstGeom>
        </p:spPr>
        <p:txBody>
          <a:bodyPr spcFirstLastPara="1" anchor="b"/>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48600" name="Shape 11"/>
          <p:cNvSpPr txBox="1">
            <a:spLocks noGrp="1"/>
          </p:cNvSpPr>
          <p:nvPr>
            <p:ph type="subTitle" idx="1"/>
          </p:nvPr>
        </p:nvSpPr>
        <p:spPr>
          <a:xfrm>
            <a:off x="311700" y="3778833"/>
            <a:ext cx="8520600" cy="1056900"/>
          </a:xfrm>
          <a:prstGeom prst="rect">
            <a:avLst/>
          </a:prstGeom>
        </p:spPr>
        <p:txBody>
          <a:bodyPr spcFirstLastPara="1"/>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48601" name="Shape 12"/>
          <p:cNvSpPr txBox="1">
            <a:spLocks noGrp="1"/>
          </p:cNvSpPr>
          <p:nvPr>
            <p:ph type="sldNum" idx="10"/>
          </p:nvPr>
        </p:nvSpPr>
        <p:spPr/>
        <p:txBody>
          <a:bodyPr/>
          <a:lstStyle/>
          <a:p>
            <a:fld id="{BC1B7FA3-2362-4C5C-A460-544388A8E410}" type="slidenum">
              <a:rPr lang="en-GB"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48628" name="Shape 102"/>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29" name="Shape 103"/>
          <p:cNvSpPr txBox="1">
            <a:spLocks noChangeArrowheads="1"/>
          </p:cNvSpPr>
          <p:nvPr/>
        </p:nvSpPr>
        <p:spPr bwMode="auto">
          <a:xfrm>
            <a:off x="3343275" y="6430963"/>
            <a:ext cx="2457450" cy="290512"/>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1048630" name="Shape 104"/>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31" name="Shape 105"/>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32" name="Shape 106"/>
          <p:cNvSpPr txBox="1">
            <a:spLocks noChangeArrowheads="1"/>
          </p:cNvSpPr>
          <p:nvPr/>
        </p:nvSpPr>
        <p:spPr bwMode="auto">
          <a:xfrm>
            <a:off x="6945313" y="247650"/>
            <a:ext cx="2208212" cy="231775"/>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1048633" name="Shape 101"/>
          <p:cNvSpPr txBox="1">
            <a:spLocks noGrp="1"/>
          </p:cNvSpPr>
          <p:nvPr>
            <p:ph type="sldNum" idx="10"/>
          </p:nvPr>
        </p:nvSpPr>
        <p:spPr/>
        <p:txBody>
          <a:bodyPr/>
          <a:lstStyle/>
          <a:p>
            <a:fld id="{EEC4746D-2915-46BF-985B-D22A733B7AB4}" type="slidenum">
              <a:rPr lang="en-GB"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1048579" name="Shape 32"/>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580" name="Shape 33"/>
          <p:cNvSpPr txBox="1">
            <a:spLocks noChangeArrowheads="1"/>
          </p:cNvSpPr>
          <p:nvPr/>
        </p:nvSpPr>
        <p:spPr bwMode="auto">
          <a:xfrm>
            <a:off x="3343275" y="6430963"/>
            <a:ext cx="2457450" cy="290512"/>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1048581" name="Shape 34"/>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582" name="Shape 35"/>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583" name="Shape 36"/>
          <p:cNvSpPr txBox="1">
            <a:spLocks noChangeArrowheads="1"/>
          </p:cNvSpPr>
          <p:nvPr/>
        </p:nvSpPr>
        <p:spPr bwMode="auto">
          <a:xfrm>
            <a:off x="6945313" y="247650"/>
            <a:ext cx="2208212" cy="231775"/>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1048584" name="Shape 29"/>
          <p:cNvSpPr txBox="1">
            <a:spLocks noGrp="1"/>
          </p:cNvSpPr>
          <p:nvPr>
            <p:ph type="title"/>
          </p:nvPr>
        </p:nvSpPr>
        <p:spPr>
          <a:xfrm>
            <a:off x="311700" y="593367"/>
            <a:ext cx="8520600" cy="763500"/>
          </a:xfrm>
          <a:prstGeom prst="rect">
            <a:avLst/>
          </a:prstGeom>
        </p:spPr>
        <p:txBody>
          <a:bodyPr spcFirstLastPara="1"/>
          <a:lstStyle>
            <a:lvl1pPr lvl="0">
              <a:spcBef>
                <a:spcPts val="0"/>
              </a:spcBef>
              <a:spcAft>
                <a:spcPts val="0"/>
              </a:spcAft>
              <a:buSzPts val="2800"/>
              <a:buNone/>
              <a:defRPr>
                <a:latin typeface="Times New Roman" pitchFamily="18" charset="0"/>
                <a:cs typeface="Times New Roman" pitchFamily="18" charset="0"/>
              </a:defRPr>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dirty="0"/>
          </a:p>
        </p:txBody>
      </p:sp>
      <p:sp>
        <p:nvSpPr>
          <p:cNvPr id="1048585" name="Shape 30"/>
          <p:cNvSpPr txBox="1">
            <a:spLocks noGrp="1"/>
          </p:cNvSpPr>
          <p:nvPr>
            <p:ph type="body" idx="1"/>
          </p:nvPr>
        </p:nvSpPr>
        <p:spPr>
          <a:xfrm>
            <a:off x="311700" y="1536633"/>
            <a:ext cx="8520600" cy="4555200"/>
          </a:xfrm>
          <a:prstGeom prst="rect">
            <a:avLst/>
          </a:prstGeom>
        </p:spPr>
        <p:txBody>
          <a:bodyPr spcFirstLastPara="1"/>
          <a:lstStyle>
            <a:lvl1pPr marL="457200" lvl="0" indent="-368300">
              <a:spcBef>
                <a:spcPts val="0"/>
              </a:spcBef>
              <a:spcAft>
                <a:spcPts val="0"/>
              </a:spcAft>
              <a:buSzPts val="2200"/>
              <a:buChar char="●"/>
              <a:defRPr>
                <a:latin typeface="Times New Roman" pitchFamily="18" charset="0"/>
                <a:cs typeface="Times New Roman" pitchFamily="18" charset="0"/>
              </a:defRPr>
            </a:lvl1pPr>
            <a:lvl2pPr marL="914400" lvl="1" indent="-342900">
              <a:spcBef>
                <a:spcPts val="600"/>
              </a:spcBef>
              <a:spcAft>
                <a:spcPts val="0"/>
              </a:spcAft>
              <a:buSzPts val="1800"/>
              <a:buChar char="○"/>
            </a:lvl2pPr>
            <a:lvl3pPr marL="1371600" lvl="2" indent="-342900">
              <a:spcBef>
                <a:spcPts val="600"/>
              </a:spcBef>
              <a:spcAft>
                <a:spcPts val="0"/>
              </a:spcAft>
              <a:buSzPts val="1800"/>
              <a:buChar char="■"/>
            </a:lvl3pPr>
            <a:lvl4pPr marL="1828800" lvl="3" indent="-342900">
              <a:spcBef>
                <a:spcPts val="600"/>
              </a:spcBef>
              <a:spcAft>
                <a:spcPts val="0"/>
              </a:spcAft>
              <a:buSzPts val="1800"/>
              <a:buChar char="●"/>
            </a:lvl4pPr>
            <a:lvl5pPr marL="2286000" lvl="4" indent="-342900">
              <a:spcBef>
                <a:spcPts val="600"/>
              </a:spcBef>
              <a:spcAft>
                <a:spcPts val="0"/>
              </a:spcAft>
              <a:buSzPts val="1800"/>
              <a:buChar char="○"/>
            </a:lvl5pPr>
            <a:lvl6pPr marL="2743200" lvl="5" indent="-342900">
              <a:spcBef>
                <a:spcPts val="600"/>
              </a:spcBef>
              <a:spcAft>
                <a:spcPts val="0"/>
              </a:spcAft>
              <a:buSzPts val="1800"/>
              <a:buChar char="■"/>
            </a:lvl6pPr>
            <a:lvl7pPr marL="3200400" lvl="6" indent="-342900">
              <a:spcBef>
                <a:spcPts val="600"/>
              </a:spcBef>
              <a:spcAft>
                <a:spcPts val="0"/>
              </a:spcAft>
              <a:buSzPts val="1800"/>
              <a:buChar char="●"/>
            </a:lvl7pPr>
            <a:lvl8pPr marL="3657600" lvl="7" indent="-342900">
              <a:spcBef>
                <a:spcPts val="600"/>
              </a:spcBef>
              <a:spcAft>
                <a:spcPts val="0"/>
              </a:spcAft>
              <a:buSzPts val="1800"/>
              <a:buChar char="○"/>
            </a:lvl8pPr>
            <a:lvl9pPr marL="4114800" lvl="8" indent="-342900">
              <a:spcBef>
                <a:spcPts val="600"/>
              </a:spcBef>
              <a:spcAft>
                <a:spcPts val="600"/>
              </a:spcAft>
              <a:buSzPts val="1800"/>
              <a:buChar char="■"/>
            </a:lvl9pPr>
          </a:lstStyle>
          <a:p>
            <a:endParaRPr dirty="0"/>
          </a:p>
        </p:txBody>
      </p:sp>
      <p:sp>
        <p:nvSpPr>
          <p:cNvPr id="1048586" name="Shape 31"/>
          <p:cNvSpPr txBox="1">
            <a:spLocks noGrp="1"/>
          </p:cNvSpPr>
          <p:nvPr>
            <p:ph type="sldNum" idx="10"/>
          </p:nvPr>
        </p:nvSpPr>
        <p:spPr/>
        <p:txBody>
          <a:bodyPr/>
          <a:lstStyle/>
          <a:p>
            <a:fld id="{9D2B33C2-A734-4AB5-AC6D-A69A02FE3E9B}" type="slidenum">
              <a:rPr lang="en-GB"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7"/>
        <p:cNvGrpSpPr/>
        <p:nvPr/>
      </p:nvGrpSpPr>
      <p:grpSpPr>
        <a:xfrm>
          <a:off x="0" y="0"/>
          <a:ext cx="0" cy="0"/>
          <a:chOff x="0" y="0"/>
          <a:chExt cx="0" cy="0"/>
        </a:xfrm>
      </p:grpSpPr>
      <p:sp>
        <p:nvSpPr>
          <p:cNvPr id="1048634" name="Shape 42"/>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35" name="Shape 43"/>
          <p:cNvSpPr txBox="1">
            <a:spLocks noChangeArrowheads="1"/>
          </p:cNvSpPr>
          <p:nvPr/>
        </p:nvSpPr>
        <p:spPr bwMode="auto">
          <a:xfrm>
            <a:off x="3343275" y="6430963"/>
            <a:ext cx="2457450" cy="290512"/>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1048636" name="Shape 44"/>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37" name="Shape 45"/>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38" name="Shape 46"/>
          <p:cNvSpPr txBox="1">
            <a:spLocks noChangeArrowheads="1"/>
          </p:cNvSpPr>
          <p:nvPr/>
        </p:nvSpPr>
        <p:spPr bwMode="auto">
          <a:xfrm>
            <a:off x="6945313" y="247650"/>
            <a:ext cx="2208212" cy="231775"/>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1048639" name="Shape 38"/>
          <p:cNvSpPr txBox="1">
            <a:spLocks noGrp="1"/>
          </p:cNvSpPr>
          <p:nvPr>
            <p:ph type="title"/>
          </p:nvPr>
        </p:nvSpPr>
        <p:spPr>
          <a:xfrm>
            <a:off x="311700" y="593367"/>
            <a:ext cx="8520600" cy="763500"/>
          </a:xfrm>
          <a:prstGeom prst="rect">
            <a:avLst/>
          </a:prstGeom>
        </p:spPr>
        <p:txBody>
          <a:bodyPr spcFirstLastPara="1"/>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40" name="Shape 39"/>
          <p:cNvSpPr txBox="1">
            <a:spLocks noGrp="1"/>
          </p:cNvSpPr>
          <p:nvPr>
            <p:ph type="body" idx="1"/>
          </p:nvPr>
        </p:nvSpPr>
        <p:spPr>
          <a:xfrm>
            <a:off x="311700" y="1536633"/>
            <a:ext cx="3999900" cy="4555200"/>
          </a:xfrm>
          <a:prstGeom prst="rect">
            <a:avLst/>
          </a:prstGeom>
        </p:spPr>
        <p:txBody>
          <a:bodyPr spcFirstLastPara="1"/>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1048641" name="Shape 40"/>
          <p:cNvSpPr txBox="1">
            <a:spLocks noGrp="1"/>
          </p:cNvSpPr>
          <p:nvPr>
            <p:ph type="body" idx="2"/>
          </p:nvPr>
        </p:nvSpPr>
        <p:spPr>
          <a:xfrm>
            <a:off x="4832400" y="1536633"/>
            <a:ext cx="3999900" cy="4555200"/>
          </a:xfrm>
          <a:prstGeom prst="rect">
            <a:avLst/>
          </a:prstGeom>
        </p:spPr>
        <p:txBody>
          <a:bodyPr spcFirstLastPara="1"/>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1048642" name="Shape 41"/>
          <p:cNvSpPr txBox="1">
            <a:spLocks noGrp="1"/>
          </p:cNvSpPr>
          <p:nvPr>
            <p:ph type="sldNum" idx="10"/>
          </p:nvPr>
        </p:nvSpPr>
        <p:spPr/>
        <p:txBody>
          <a:bodyPr/>
          <a:lstStyle/>
          <a:p>
            <a:fld id="{F57B6341-69BA-49DB-9776-84ECDD6AF4A4}" type="slidenum">
              <a:rPr lang="en-GB"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1048643" name="Shape 50"/>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44" name="Shape 51"/>
          <p:cNvSpPr txBox="1">
            <a:spLocks noChangeArrowheads="1"/>
          </p:cNvSpPr>
          <p:nvPr/>
        </p:nvSpPr>
        <p:spPr bwMode="auto">
          <a:xfrm>
            <a:off x="3343275" y="6430963"/>
            <a:ext cx="2457450" cy="290512"/>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1048645" name="Shape 52"/>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46" name="Shape 53"/>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47" name="Shape 54"/>
          <p:cNvSpPr txBox="1">
            <a:spLocks noChangeArrowheads="1"/>
          </p:cNvSpPr>
          <p:nvPr/>
        </p:nvSpPr>
        <p:spPr bwMode="auto">
          <a:xfrm>
            <a:off x="6945313" y="247650"/>
            <a:ext cx="2208212" cy="231775"/>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1048648" name="Shape 48"/>
          <p:cNvSpPr txBox="1">
            <a:spLocks noGrp="1"/>
          </p:cNvSpPr>
          <p:nvPr>
            <p:ph type="title"/>
          </p:nvPr>
        </p:nvSpPr>
        <p:spPr>
          <a:xfrm>
            <a:off x="311700" y="593367"/>
            <a:ext cx="8520600" cy="763500"/>
          </a:xfrm>
          <a:prstGeom prst="rect">
            <a:avLst/>
          </a:prstGeom>
        </p:spPr>
        <p:txBody>
          <a:bodyPr spcFirstLastPara="1"/>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49" name="Shape 49"/>
          <p:cNvSpPr txBox="1">
            <a:spLocks noGrp="1"/>
          </p:cNvSpPr>
          <p:nvPr>
            <p:ph type="sldNum" idx="10"/>
          </p:nvPr>
        </p:nvSpPr>
        <p:spPr/>
        <p:txBody>
          <a:bodyPr/>
          <a:lstStyle/>
          <a:p>
            <a:fld id="{2CAC9952-0A87-4470-84F8-7497E1442E22}" type="slidenum">
              <a:rPr lang="en-GB"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
        <p:cNvGrpSpPr/>
        <p:nvPr/>
      </p:nvGrpSpPr>
      <p:grpSpPr>
        <a:xfrm>
          <a:off x="0" y="0"/>
          <a:ext cx="0" cy="0"/>
          <a:chOff x="0" y="0"/>
          <a:chExt cx="0" cy="0"/>
        </a:xfrm>
      </p:grpSpPr>
      <p:sp>
        <p:nvSpPr>
          <p:cNvPr id="1048650" name="Shape 59"/>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51" name="Shape 60"/>
          <p:cNvSpPr txBox="1">
            <a:spLocks noChangeArrowheads="1"/>
          </p:cNvSpPr>
          <p:nvPr/>
        </p:nvSpPr>
        <p:spPr bwMode="auto">
          <a:xfrm>
            <a:off x="3343275" y="6430963"/>
            <a:ext cx="2457450" cy="290512"/>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1048652" name="Shape 61"/>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53" name="Shape 62"/>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54" name="Shape 63"/>
          <p:cNvSpPr txBox="1">
            <a:spLocks noChangeArrowheads="1"/>
          </p:cNvSpPr>
          <p:nvPr/>
        </p:nvSpPr>
        <p:spPr bwMode="auto">
          <a:xfrm>
            <a:off x="6945313" y="247650"/>
            <a:ext cx="2208212" cy="231775"/>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1048655" name="Shape 56"/>
          <p:cNvSpPr txBox="1">
            <a:spLocks noGrp="1"/>
          </p:cNvSpPr>
          <p:nvPr>
            <p:ph type="title"/>
          </p:nvPr>
        </p:nvSpPr>
        <p:spPr>
          <a:xfrm>
            <a:off x="311700" y="740800"/>
            <a:ext cx="2808000" cy="1007700"/>
          </a:xfrm>
          <a:prstGeom prst="rect">
            <a:avLst/>
          </a:prstGeom>
        </p:spPr>
        <p:txBody>
          <a:bodyPr spcFirstLastPara="1" anchor="b"/>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48656" name="Shape 57"/>
          <p:cNvSpPr txBox="1">
            <a:spLocks noGrp="1"/>
          </p:cNvSpPr>
          <p:nvPr>
            <p:ph type="body" idx="1"/>
          </p:nvPr>
        </p:nvSpPr>
        <p:spPr>
          <a:xfrm>
            <a:off x="311700" y="1852800"/>
            <a:ext cx="2808000" cy="4239300"/>
          </a:xfrm>
          <a:prstGeom prst="rect">
            <a:avLst/>
          </a:prstGeom>
        </p:spPr>
        <p:txBody>
          <a:bodyPr spcFirstLastPara="1"/>
          <a:lstStyle>
            <a:lvl1pPr marL="457200" lvl="0" indent="-304800">
              <a:spcBef>
                <a:spcPts val="0"/>
              </a:spcBef>
              <a:spcAft>
                <a:spcPts val="0"/>
              </a:spcAft>
              <a:buSzPts val="1200"/>
              <a:buChar char="●"/>
              <a:defRPr sz="12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1048657" name="Shape 58"/>
          <p:cNvSpPr txBox="1">
            <a:spLocks noGrp="1"/>
          </p:cNvSpPr>
          <p:nvPr>
            <p:ph type="sldNum" idx="10"/>
          </p:nvPr>
        </p:nvSpPr>
        <p:spPr/>
        <p:txBody>
          <a:bodyPr/>
          <a:lstStyle/>
          <a:p>
            <a:fld id="{6CA6CC65-74F8-4412-A59C-468CF57CC2BD}" type="slidenum">
              <a:rPr lang="en-GB"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1048613" name="Shape 67"/>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14" name="Shape 68"/>
          <p:cNvSpPr txBox="1">
            <a:spLocks noChangeArrowheads="1"/>
          </p:cNvSpPr>
          <p:nvPr/>
        </p:nvSpPr>
        <p:spPr bwMode="auto">
          <a:xfrm>
            <a:off x="3343275" y="6430963"/>
            <a:ext cx="2457450" cy="290512"/>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1048615" name="Shape 69"/>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16" name="Shape 70"/>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17" name="Shape 71"/>
          <p:cNvSpPr txBox="1">
            <a:spLocks noChangeArrowheads="1"/>
          </p:cNvSpPr>
          <p:nvPr/>
        </p:nvSpPr>
        <p:spPr bwMode="auto">
          <a:xfrm>
            <a:off x="6945313" y="247650"/>
            <a:ext cx="2208212" cy="231775"/>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1048618" name="Shape 65"/>
          <p:cNvSpPr txBox="1">
            <a:spLocks noGrp="1"/>
          </p:cNvSpPr>
          <p:nvPr>
            <p:ph type="title"/>
          </p:nvPr>
        </p:nvSpPr>
        <p:spPr>
          <a:xfrm>
            <a:off x="490250" y="600200"/>
            <a:ext cx="6367800" cy="5454300"/>
          </a:xfrm>
          <a:prstGeom prst="rect">
            <a:avLst/>
          </a:prstGeom>
        </p:spPr>
        <p:txBody>
          <a:bodyPr spcFirstLastPara="1" anchor="ct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48619" name="Shape 66"/>
          <p:cNvSpPr txBox="1">
            <a:spLocks noGrp="1"/>
          </p:cNvSpPr>
          <p:nvPr>
            <p:ph type="sldNum" idx="10"/>
          </p:nvPr>
        </p:nvSpPr>
        <p:spPr/>
        <p:txBody>
          <a:bodyPr/>
          <a:lstStyle/>
          <a:p>
            <a:fld id="{4DDFBCC2-298B-4197-A7C4-8C16C27077E4}" type="slidenum">
              <a:rPr lang="en-GB"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
        <p:cNvGrpSpPr/>
        <p:nvPr/>
      </p:nvGrpSpPr>
      <p:grpSpPr>
        <a:xfrm>
          <a:off x="0" y="0"/>
          <a:ext cx="0" cy="0"/>
          <a:chOff x="0" y="0"/>
          <a:chExt cx="0" cy="0"/>
        </a:xfrm>
      </p:grpSpPr>
      <p:sp>
        <p:nvSpPr>
          <p:cNvPr id="1048658" name="Shape 73"/>
          <p:cNvSpPr>
            <a:spLocks noChangeArrowheads="1"/>
          </p:cNvSpPr>
          <p:nvPr/>
        </p:nvSpPr>
        <p:spPr bwMode="auto">
          <a:xfrm>
            <a:off x="4572000" y="0"/>
            <a:ext cx="4572000" cy="6858000"/>
          </a:xfrm>
          <a:prstGeom prst="rect">
            <a:avLst/>
          </a:prstGeom>
          <a:solidFill>
            <a:schemeClr val="tx2"/>
          </a:solid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a:p>
        </p:txBody>
      </p:sp>
      <p:sp>
        <p:nvSpPr>
          <p:cNvPr id="1048659" name="Shape 78"/>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60" name="Shape 79"/>
          <p:cNvSpPr txBox="1">
            <a:spLocks noChangeArrowheads="1"/>
          </p:cNvSpPr>
          <p:nvPr/>
        </p:nvSpPr>
        <p:spPr bwMode="auto">
          <a:xfrm>
            <a:off x="3343275" y="6430963"/>
            <a:ext cx="2457450" cy="290512"/>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1048661" name="Shape 80"/>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62" name="Shape 81"/>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63" name="Shape 82"/>
          <p:cNvSpPr txBox="1">
            <a:spLocks noChangeArrowheads="1"/>
          </p:cNvSpPr>
          <p:nvPr/>
        </p:nvSpPr>
        <p:spPr bwMode="auto">
          <a:xfrm>
            <a:off x="6945313" y="247650"/>
            <a:ext cx="2208212" cy="231775"/>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1048664" name="Shape 74"/>
          <p:cNvSpPr txBox="1">
            <a:spLocks noGrp="1"/>
          </p:cNvSpPr>
          <p:nvPr>
            <p:ph type="title"/>
          </p:nvPr>
        </p:nvSpPr>
        <p:spPr>
          <a:xfrm>
            <a:off x="265500" y="1644233"/>
            <a:ext cx="4045200" cy="1976400"/>
          </a:xfrm>
          <a:prstGeom prst="rect">
            <a:avLst/>
          </a:prstGeom>
        </p:spPr>
        <p:txBody>
          <a:bodyPr spcFirstLastPara="1" anchor="b"/>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8665" name="Shape 75"/>
          <p:cNvSpPr txBox="1">
            <a:spLocks noGrp="1"/>
          </p:cNvSpPr>
          <p:nvPr>
            <p:ph type="subTitle" idx="1"/>
          </p:nvPr>
        </p:nvSpPr>
        <p:spPr>
          <a:xfrm>
            <a:off x="265500" y="3737433"/>
            <a:ext cx="4045200" cy="1646700"/>
          </a:xfrm>
          <a:prstGeom prst="rect">
            <a:avLst/>
          </a:prstGeom>
        </p:spPr>
        <p:txBody>
          <a:bodyPr spcFirstLastPara="1"/>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6" name="Shape 76"/>
          <p:cNvSpPr txBox="1">
            <a:spLocks noGrp="1"/>
          </p:cNvSpPr>
          <p:nvPr>
            <p:ph type="body" idx="2"/>
          </p:nvPr>
        </p:nvSpPr>
        <p:spPr>
          <a:xfrm>
            <a:off x="4939500" y="965433"/>
            <a:ext cx="3837000" cy="4926900"/>
          </a:xfrm>
          <a:prstGeom prst="rect">
            <a:avLst/>
          </a:prstGeom>
        </p:spPr>
        <p:txBody>
          <a:bodyPr spcFirstLastPara="1" anchor="ctr"/>
          <a:lstStyle>
            <a:lvl1pPr marL="457200" lvl="0" indent="-368300">
              <a:spcBef>
                <a:spcPts val="0"/>
              </a:spcBef>
              <a:spcAft>
                <a:spcPts val="0"/>
              </a:spcAft>
              <a:buSzPts val="2200"/>
              <a:buChar char="●"/>
            </a:lvl1pPr>
            <a:lvl2pPr marL="914400" lvl="1" indent="-342900">
              <a:spcBef>
                <a:spcPts val="600"/>
              </a:spcBef>
              <a:spcAft>
                <a:spcPts val="0"/>
              </a:spcAft>
              <a:buSzPts val="1800"/>
              <a:buChar char="○"/>
            </a:lvl2pPr>
            <a:lvl3pPr marL="1371600" lvl="2" indent="-342900">
              <a:spcBef>
                <a:spcPts val="600"/>
              </a:spcBef>
              <a:spcAft>
                <a:spcPts val="0"/>
              </a:spcAft>
              <a:buSzPts val="1800"/>
              <a:buChar char="■"/>
            </a:lvl3pPr>
            <a:lvl4pPr marL="1828800" lvl="3" indent="-342900">
              <a:spcBef>
                <a:spcPts val="600"/>
              </a:spcBef>
              <a:spcAft>
                <a:spcPts val="0"/>
              </a:spcAft>
              <a:buSzPts val="1800"/>
              <a:buChar char="●"/>
            </a:lvl4pPr>
            <a:lvl5pPr marL="2286000" lvl="4" indent="-342900">
              <a:spcBef>
                <a:spcPts val="600"/>
              </a:spcBef>
              <a:spcAft>
                <a:spcPts val="0"/>
              </a:spcAft>
              <a:buSzPts val="1800"/>
              <a:buChar char="○"/>
            </a:lvl5pPr>
            <a:lvl6pPr marL="2743200" lvl="5" indent="-342900">
              <a:spcBef>
                <a:spcPts val="600"/>
              </a:spcBef>
              <a:spcAft>
                <a:spcPts val="0"/>
              </a:spcAft>
              <a:buSzPts val="1800"/>
              <a:buChar char="■"/>
            </a:lvl6pPr>
            <a:lvl7pPr marL="3200400" lvl="6" indent="-342900">
              <a:spcBef>
                <a:spcPts val="600"/>
              </a:spcBef>
              <a:spcAft>
                <a:spcPts val="0"/>
              </a:spcAft>
              <a:buSzPts val="1800"/>
              <a:buChar char="●"/>
            </a:lvl7pPr>
            <a:lvl8pPr marL="3657600" lvl="7" indent="-342900">
              <a:spcBef>
                <a:spcPts val="600"/>
              </a:spcBef>
              <a:spcAft>
                <a:spcPts val="0"/>
              </a:spcAft>
              <a:buSzPts val="1800"/>
              <a:buChar char="○"/>
            </a:lvl8pPr>
            <a:lvl9pPr marL="4114800" lvl="8" indent="-342900">
              <a:spcBef>
                <a:spcPts val="600"/>
              </a:spcBef>
              <a:spcAft>
                <a:spcPts val="600"/>
              </a:spcAft>
              <a:buSzPts val="1800"/>
              <a:buChar char="■"/>
            </a:lvl9pPr>
          </a:lstStyle>
          <a:p>
            <a:endParaRPr/>
          </a:p>
        </p:txBody>
      </p:sp>
      <p:sp>
        <p:nvSpPr>
          <p:cNvPr id="1048667" name="Shape 77"/>
          <p:cNvSpPr txBox="1">
            <a:spLocks noGrp="1"/>
          </p:cNvSpPr>
          <p:nvPr>
            <p:ph type="sldNum" idx="10"/>
          </p:nvPr>
        </p:nvSpPr>
        <p:spPr/>
        <p:txBody>
          <a:bodyPr/>
          <a:lstStyle/>
          <a:p>
            <a:fld id="{5084E5F7-08A5-4335-9D32-86F8DC058DBD}" type="slidenum">
              <a:rPr lang="en-GB"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1048668" name="Shape 86"/>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69" name="Shape 87"/>
          <p:cNvSpPr txBox="1">
            <a:spLocks noChangeArrowheads="1"/>
          </p:cNvSpPr>
          <p:nvPr/>
        </p:nvSpPr>
        <p:spPr bwMode="auto">
          <a:xfrm>
            <a:off x="3343275" y="6430963"/>
            <a:ext cx="2457450" cy="290512"/>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1048670" name="Shape 88"/>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71" name="Shape 89"/>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72" name="Shape 90"/>
          <p:cNvSpPr txBox="1">
            <a:spLocks noChangeArrowheads="1"/>
          </p:cNvSpPr>
          <p:nvPr/>
        </p:nvSpPr>
        <p:spPr bwMode="auto">
          <a:xfrm>
            <a:off x="6945313" y="247650"/>
            <a:ext cx="2208212" cy="231775"/>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1048673" name="Shape 84"/>
          <p:cNvSpPr txBox="1">
            <a:spLocks noGrp="1"/>
          </p:cNvSpPr>
          <p:nvPr>
            <p:ph type="body" idx="1"/>
          </p:nvPr>
        </p:nvSpPr>
        <p:spPr>
          <a:xfrm>
            <a:off x="311700" y="5640767"/>
            <a:ext cx="5998800" cy="806700"/>
          </a:xfrm>
          <a:prstGeom prst="rect">
            <a:avLst/>
          </a:prstGeom>
        </p:spPr>
        <p:txBody>
          <a:bodyPr spcFirstLastPara="1" anchor="ctr"/>
          <a:lstStyle>
            <a:lvl1pPr marL="457200" lvl="0" indent="-228600">
              <a:lnSpc>
                <a:spcPct val="100000"/>
              </a:lnSpc>
              <a:spcBef>
                <a:spcPts val="0"/>
              </a:spcBef>
              <a:spcAft>
                <a:spcPts val="0"/>
              </a:spcAft>
              <a:buSzPts val="2200"/>
              <a:buNone/>
            </a:lvl1pPr>
          </a:lstStyle>
          <a:p>
            <a:endParaRPr/>
          </a:p>
        </p:txBody>
      </p:sp>
      <p:sp>
        <p:nvSpPr>
          <p:cNvPr id="1048674" name="Shape 85"/>
          <p:cNvSpPr txBox="1">
            <a:spLocks noGrp="1"/>
          </p:cNvSpPr>
          <p:nvPr>
            <p:ph type="sldNum" idx="10"/>
          </p:nvPr>
        </p:nvSpPr>
        <p:spPr/>
        <p:txBody>
          <a:bodyPr/>
          <a:lstStyle/>
          <a:p>
            <a:fld id="{630B0319-4036-4196-9172-FC4DCA98B0E7}" type="slidenum">
              <a:rPr lang="en-GB"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1"/>
        <p:cNvGrpSpPr/>
        <p:nvPr/>
      </p:nvGrpSpPr>
      <p:grpSpPr>
        <a:xfrm>
          <a:off x="0" y="0"/>
          <a:ext cx="0" cy="0"/>
          <a:chOff x="0" y="0"/>
          <a:chExt cx="0" cy="0"/>
        </a:xfrm>
      </p:grpSpPr>
      <p:sp>
        <p:nvSpPr>
          <p:cNvPr id="1048620" name="Shape 95"/>
          <p:cNvSpPr/>
          <p:nvPr/>
        </p:nvSpPr>
        <p:spPr>
          <a:xfrm>
            <a:off x="-11113" y="6348413"/>
            <a:ext cx="9155113" cy="509587"/>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21" name="Shape 96"/>
          <p:cNvSpPr txBox="1">
            <a:spLocks noChangeArrowheads="1"/>
          </p:cNvSpPr>
          <p:nvPr/>
        </p:nvSpPr>
        <p:spPr bwMode="auto">
          <a:xfrm>
            <a:off x="3343275" y="6430963"/>
            <a:ext cx="2457450" cy="290512"/>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Excellence and Service</a:t>
            </a:r>
            <a:endParaRPr lang="en-US" altLang="en-US">
              <a:solidFill>
                <a:srgbClr val="FFFFFF"/>
              </a:solidFill>
              <a:latin typeface="Georgia" panose="02040502050405020303" pitchFamily="18" charset="0"/>
              <a:sym typeface="Georgia" panose="02040502050405020303" pitchFamily="18" charset="0"/>
            </a:endParaRPr>
          </a:p>
        </p:txBody>
      </p:sp>
      <p:sp>
        <p:nvSpPr>
          <p:cNvPr id="1048622" name="Shape 97"/>
          <p:cNvSpPr/>
          <p:nvPr/>
        </p:nvSpPr>
        <p:spPr>
          <a:xfrm rot="10800000">
            <a:off x="6945313" y="0"/>
            <a:ext cx="2208212" cy="614363"/>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23" name="Shape 98"/>
          <p:cNvSpPr/>
          <p:nvPr/>
        </p:nvSpPr>
        <p:spPr>
          <a:xfrm rot="10800000">
            <a:off x="-1588" y="0"/>
            <a:ext cx="9155113" cy="365125"/>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lIns="91425" tIns="91425" rIns="91425" bIns="91425" anchor="ctr"/>
          <a:lstStyle/>
          <a:p>
            <a:pPr eaLnBrk="1" fontAlgn="auto" hangingPunct="1">
              <a:spcBef>
                <a:spcPts val="0"/>
              </a:spcBef>
              <a:spcAft>
                <a:spcPts val="0"/>
              </a:spcAft>
              <a:buClr>
                <a:srgbClr val="000000"/>
              </a:buClr>
              <a:buFont typeface="Arial"/>
              <a:buNone/>
            </a:pPr>
            <a:endParaRPr kern="0">
              <a:latin typeface="Arial"/>
              <a:ea typeface="Arial"/>
              <a:cs typeface="Arial"/>
              <a:sym typeface="Arial"/>
            </a:endParaRPr>
          </a:p>
        </p:txBody>
      </p:sp>
      <p:sp>
        <p:nvSpPr>
          <p:cNvPr id="1048624" name="Shape 99"/>
          <p:cNvSpPr txBox="1">
            <a:spLocks noChangeArrowheads="1"/>
          </p:cNvSpPr>
          <p:nvPr/>
        </p:nvSpPr>
        <p:spPr bwMode="auto">
          <a:xfrm>
            <a:off x="6945313" y="247650"/>
            <a:ext cx="2208212" cy="231775"/>
          </a:xfrm>
          <a:prstGeom prst="rect">
            <a:avLst/>
          </a:prstGeom>
          <a:noFill/>
          <a:ln>
            <a:noFill/>
          </a:ln>
        </p:spPr>
        <p:txBody>
          <a:bodyPr lIns="91425" tIns="91425" rIns="91425" bIns="91425"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GB" altLang="en-US">
                <a:solidFill>
                  <a:srgbClr val="FFFFFF"/>
                </a:solidFill>
                <a:latin typeface="Georgia" panose="02040502050405020303" pitchFamily="18" charset="0"/>
                <a:sym typeface="Georgia" panose="02040502050405020303" pitchFamily="18" charset="0"/>
              </a:rPr>
              <a:t>CHRIST</a:t>
            </a:r>
            <a:br>
              <a:rPr lang="en-GB" altLang="en-US">
                <a:solidFill>
                  <a:srgbClr val="FFFFFF"/>
                </a:solidFill>
                <a:latin typeface="Georgia" panose="02040502050405020303" pitchFamily="18" charset="0"/>
                <a:sym typeface="Georgia" panose="02040502050405020303" pitchFamily="18" charset="0"/>
              </a:rPr>
            </a:br>
            <a:r>
              <a:rPr lang="en-GB" altLang="en-US" sz="1200">
                <a:solidFill>
                  <a:srgbClr val="FFFFFF"/>
                </a:solidFill>
                <a:latin typeface="Georgia" panose="02040502050405020303" pitchFamily="18" charset="0"/>
                <a:sym typeface="Georgia" panose="02040502050405020303" pitchFamily="18" charset="0"/>
              </a:rPr>
              <a:t>Deemed to be University</a:t>
            </a:r>
            <a:endParaRPr lang="en-US" altLang="en-US" sz="1200">
              <a:solidFill>
                <a:srgbClr val="FFFFFF"/>
              </a:solidFill>
              <a:latin typeface="Georgia" panose="02040502050405020303" pitchFamily="18" charset="0"/>
              <a:sym typeface="Georgia" panose="02040502050405020303" pitchFamily="18" charset="0"/>
            </a:endParaRPr>
          </a:p>
        </p:txBody>
      </p:sp>
      <p:sp>
        <p:nvSpPr>
          <p:cNvPr id="1048625" name="Shape 92"/>
          <p:cNvSpPr txBox="1">
            <a:spLocks noGrp="1"/>
          </p:cNvSpPr>
          <p:nvPr>
            <p:ph type="title"/>
          </p:nvPr>
        </p:nvSpPr>
        <p:spPr>
          <a:xfrm>
            <a:off x="311700" y="1474833"/>
            <a:ext cx="8520600" cy="2618100"/>
          </a:xfrm>
          <a:prstGeom prst="rect">
            <a:avLst/>
          </a:prstGeom>
        </p:spPr>
        <p:txBody>
          <a:bodyPr spcFirstLastPara="1" anchor="b"/>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1048626" name="Shape 93"/>
          <p:cNvSpPr txBox="1">
            <a:spLocks noGrp="1"/>
          </p:cNvSpPr>
          <p:nvPr>
            <p:ph type="body" idx="1"/>
          </p:nvPr>
        </p:nvSpPr>
        <p:spPr>
          <a:xfrm>
            <a:off x="311700" y="4202967"/>
            <a:ext cx="8520600" cy="1734300"/>
          </a:xfrm>
          <a:prstGeom prst="rect">
            <a:avLst/>
          </a:prstGeom>
        </p:spPr>
        <p:txBody>
          <a:bodyPr spcFirstLastPara="1"/>
          <a:lstStyle>
            <a:lvl1pPr marL="457200" lvl="0" indent="-368300" algn="ctr">
              <a:spcBef>
                <a:spcPts val="0"/>
              </a:spcBef>
              <a:spcAft>
                <a:spcPts val="0"/>
              </a:spcAft>
              <a:buSzPts val="2200"/>
              <a:buChar char="●"/>
            </a:lvl1pPr>
            <a:lvl2pPr marL="914400" lvl="1" indent="-342900" algn="ctr">
              <a:spcBef>
                <a:spcPts val="600"/>
              </a:spcBef>
              <a:spcAft>
                <a:spcPts val="0"/>
              </a:spcAft>
              <a:buSzPts val="1800"/>
              <a:buChar char="○"/>
            </a:lvl2pPr>
            <a:lvl3pPr marL="1371600" lvl="2" indent="-342900" algn="ctr">
              <a:spcBef>
                <a:spcPts val="600"/>
              </a:spcBef>
              <a:spcAft>
                <a:spcPts val="0"/>
              </a:spcAft>
              <a:buSzPts val="1800"/>
              <a:buChar char="■"/>
            </a:lvl3pPr>
            <a:lvl4pPr marL="1828800" lvl="3" indent="-342900" algn="ctr">
              <a:spcBef>
                <a:spcPts val="600"/>
              </a:spcBef>
              <a:spcAft>
                <a:spcPts val="0"/>
              </a:spcAft>
              <a:buSzPts val="1800"/>
              <a:buChar char="●"/>
            </a:lvl4pPr>
            <a:lvl5pPr marL="2286000" lvl="4" indent="-342900" algn="ctr">
              <a:spcBef>
                <a:spcPts val="600"/>
              </a:spcBef>
              <a:spcAft>
                <a:spcPts val="0"/>
              </a:spcAft>
              <a:buSzPts val="1800"/>
              <a:buChar char="○"/>
            </a:lvl5pPr>
            <a:lvl6pPr marL="2743200" lvl="5" indent="-342900" algn="ctr">
              <a:spcBef>
                <a:spcPts val="600"/>
              </a:spcBef>
              <a:spcAft>
                <a:spcPts val="0"/>
              </a:spcAft>
              <a:buSzPts val="1800"/>
              <a:buChar char="■"/>
            </a:lvl6pPr>
            <a:lvl7pPr marL="3200400" lvl="6" indent="-342900" algn="ctr">
              <a:spcBef>
                <a:spcPts val="600"/>
              </a:spcBef>
              <a:spcAft>
                <a:spcPts val="0"/>
              </a:spcAft>
              <a:buSzPts val="1800"/>
              <a:buChar char="●"/>
            </a:lvl7pPr>
            <a:lvl8pPr marL="3657600" lvl="7" indent="-342900" algn="ctr">
              <a:spcBef>
                <a:spcPts val="600"/>
              </a:spcBef>
              <a:spcAft>
                <a:spcPts val="0"/>
              </a:spcAft>
              <a:buSzPts val="1800"/>
              <a:buChar char="○"/>
            </a:lvl8pPr>
            <a:lvl9pPr marL="4114800" lvl="8" indent="-342900" algn="ctr">
              <a:spcBef>
                <a:spcPts val="600"/>
              </a:spcBef>
              <a:spcAft>
                <a:spcPts val="600"/>
              </a:spcAft>
              <a:buSzPts val="1800"/>
              <a:buChar char="■"/>
            </a:lvl9pPr>
          </a:lstStyle>
          <a:p>
            <a:endParaRPr/>
          </a:p>
        </p:txBody>
      </p:sp>
      <p:sp>
        <p:nvSpPr>
          <p:cNvPr id="1048627" name="Shape 94"/>
          <p:cNvSpPr txBox="1">
            <a:spLocks noGrp="1"/>
          </p:cNvSpPr>
          <p:nvPr>
            <p:ph type="sldNum" idx="10"/>
          </p:nvPr>
        </p:nvSpPr>
        <p:spPr/>
        <p:txBody>
          <a:bodyPr/>
          <a:lstStyle/>
          <a:p>
            <a:fld id="{3011DD53-1758-4648-9B03-DB68920FA682}" type="slidenum">
              <a:rPr lang="en-GB"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Shape 6"/>
          <p:cNvSpPr txBox="1">
            <a:spLocks noGrp="1"/>
          </p:cNvSpPr>
          <p:nvPr>
            <p:ph type="title"/>
          </p:nvPr>
        </p:nvSpPr>
        <p:spPr bwMode="auto">
          <a:xfrm>
            <a:off x="311150" y="593725"/>
            <a:ext cx="8521700" cy="763588"/>
          </a:xfrm>
          <a:prstGeom prst="rect">
            <a:avLst/>
          </a:prstGeom>
          <a:noFill/>
          <a:ln>
            <a:noFill/>
          </a:ln>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48577" name="Shape 7"/>
          <p:cNvSpPr txBox="1">
            <a:spLocks noGrp="1"/>
          </p:cNvSpPr>
          <p:nvPr>
            <p:ph type="body" idx="1"/>
          </p:nvPr>
        </p:nvSpPr>
        <p:spPr bwMode="auto">
          <a:xfrm>
            <a:off x="311150" y="1536700"/>
            <a:ext cx="8521700" cy="4554538"/>
          </a:xfrm>
          <a:prstGeom prst="rect">
            <a:avLst/>
          </a:prstGeom>
          <a:noFill/>
          <a:ln>
            <a:noFill/>
          </a:ln>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48578" name="Shape 8"/>
          <p:cNvSpPr txBox="1">
            <a:spLocks noGrp="1"/>
          </p:cNvSpPr>
          <p:nvPr>
            <p:ph type="sldNum" idx="12"/>
          </p:nvPr>
        </p:nvSpPr>
        <p:spPr bwMode="auto">
          <a:xfrm>
            <a:off x="8472488" y="6218238"/>
            <a:ext cx="549275" cy="523875"/>
          </a:xfrm>
          <a:prstGeom prst="rect">
            <a:avLst/>
          </a:prstGeom>
          <a:noFill/>
          <a:ln>
            <a:noFill/>
          </a:ln>
        </p:spPr>
        <p:txBody>
          <a:bodyPr vert="horz" wrap="square" lIns="91425" tIns="91425" rIns="91425" bIns="91425" numCol="1" anchor="ctr" anchorCtr="0" compatLnSpc="1">
            <a:prstTxWarp prst="textNoShape">
              <a:avLst/>
            </a:prstTxWarp>
          </a:bodyPr>
          <a:lstStyle>
            <a:lvl1pPr algn="r" eaLnBrk="1" hangingPunct="1">
              <a:buClr>
                <a:srgbClr val="000000"/>
              </a:buClr>
              <a:buFont typeface="Arial" panose="020B0604020202020204" pitchFamily="34" charset="0"/>
              <a:buNone/>
              <a:defRPr sz="1000">
                <a:solidFill>
                  <a:srgbClr val="595959"/>
                </a:solidFill>
              </a:defRPr>
            </a:lvl1pPr>
          </a:lstStyle>
          <a:p>
            <a:fld id="{06ADA654-5B7C-4AAC-9D83-32035A00E3C0}" type="slidenum">
              <a:rPr lang="en-GB" altLang="en-US"/>
              <a:t>‹#›</a:t>
            </a:fld>
            <a:endParaRPr lang="en-US" alt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Times New Roman" pitchFamily="18" charset="0"/>
          <a:ea typeface="Times New Roman" pitchFamily="18" charset="0"/>
          <a:cs typeface="Times New Roman" pitchFamily="18" charset="0"/>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Times New Roman" panose="02020603050405020304" pitchFamily="18" charset="0"/>
          <a:ea typeface="Arial"/>
          <a:cs typeface="Times New Roman" panose="02020603050405020304" pitchFamily="18" charset="0"/>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Times New Roman" panose="02020603050405020304" pitchFamily="18" charset="0"/>
          <a:ea typeface="Arial"/>
          <a:cs typeface="Times New Roman" panose="02020603050405020304" pitchFamily="18" charset="0"/>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Times New Roman" panose="02020603050405020304" pitchFamily="18" charset="0"/>
          <a:ea typeface="Arial"/>
          <a:cs typeface="Times New Roman" panose="02020603050405020304" pitchFamily="18" charset="0"/>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Times New Roman" panose="02020603050405020304" pitchFamily="18" charset="0"/>
          <a:ea typeface="Arial"/>
          <a:cs typeface="Times New Roman" panose="02020603050405020304" pitchFamily="18" charset="0"/>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Times New Roman" pitchFamily="18" charset="0"/>
          <a:ea typeface="Times New Roman" pitchFamily="18" charset="0"/>
          <a:cs typeface="Times New Roman" pitchFamily="18" charset="0"/>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code/essammohamed4320/intrusion-detection-system-with-ml-dl" TargetMode="External"/><Relationship Id="rId2" Type="http://schemas.openxmlformats.org/officeDocument/2006/relationships/hyperlink" Target="https://colab.research.google.com/github/shreyagopal/Phishing-Website-Detection-by-Machine-Learning-Techniques/blob/master/Phishing%20Website%20Detection_Models%20%26%20Training.ipynb#scrollTo=gBMqupCMM74V"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Shape 111"/>
          <p:cNvSpPr txBox="1">
            <a:spLocks noGrp="1"/>
          </p:cNvSpPr>
          <p:nvPr>
            <p:ph type="ctrTitle"/>
          </p:nvPr>
        </p:nvSpPr>
        <p:spPr>
          <a:xfrm>
            <a:off x="134938" y="822325"/>
            <a:ext cx="8990012" cy="1657350"/>
          </a:xfrm>
        </p:spPr>
        <p:txBody>
          <a:bodyPr/>
          <a:lstStyle/>
          <a:p>
            <a:pPr eaLnBrk="1" hangingPunct="1">
              <a:spcBef>
                <a:spcPct val="0"/>
              </a:spcBef>
              <a:spcAft>
                <a:spcPct val="0"/>
              </a:spcAft>
            </a:pPr>
            <a:r>
              <a:rPr lang="en-IN" altLang="en-US" sz="2400" b="1" dirty="0">
                <a:latin typeface="Times New Roman"/>
                <a:cs typeface="Archivo Narrow" charset="0"/>
              </a:rPr>
              <a:t>WEBSITE PHISHING DETECTION SYSTEM USING ML TECHNIQUES </a:t>
            </a:r>
            <a:endParaRPr lang="en-IN" altLang="en-US" sz="2400" b="1" dirty="0">
              <a:cs typeface="Archivo Narrow" charset="0"/>
            </a:endParaRPr>
          </a:p>
        </p:txBody>
      </p:sp>
      <p:sp>
        <p:nvSpPr>
          <p:cNvPr id="1048610" name="Shape 112"/>
          <p:cNvSpPr txBox="1">
            <a:spLocks noGrp="1"/>
          </p:cNvSpPr>
          <p:nvPr>
            <p:ph type="subTitle" idx="1"/>
          </p:nvPr>
        </p:nvSpPr>
        <p:spPr>
          <a:xfrm>
            <a:off x="311150" y="2492375"/>
            <a:ext cx="8582025" cy="3384550"/>
          </a:xfrm>
        </p:spPr>
        <p:txBody>
          <a:bodyPr>
            <a:noAutofit/>
          </a:bodyPr>
          <a:lstStyle/>
          <a:p>
            <a:pPr marL="457200" indent="-368300" eaLnBrk="1" fontAlgn="auto" hangingPunct="1">
              <a:spcBef>
                <a:spcPct val="0"/>
              </a:spcBef>
              <a:buClrTx/>
              <a:buFont typeface="Archivo Narrow"/>
              <a:buNone/>
              <a:tabLst>
                <a:tab pos="450850" algn="l"/>
              </a:tabLst>
            </a:pPr>
            <a:endParaRPr lang="en-US" sz="1600" b="1" i="1" dirty="0">
              <a:ea typeface="DejaVu Sans" charset="0"/>
              <a:sym typeface="Archivo Narrow"/>
            </a:endParaRPr>
          </a:p>
          <a:p>
            <a:pPr marL="457200" indent="-368300" eaLnBrk="1" fontAlgn="auto" hangingPunct="1">
              <a:spcBef>
                <a:spcPct val="0"/>
              </a:spcBef>
              <a:buClrTx/>
              <a:buFont typeface="Archivo Narrow"/>
              <a:buNone/>
              <a:tabLst>
                <a:tab pos="450850" algn="l"/>
              </a:tabLst>
            </a:pPr>
            <a:endParaRPr lang="en-US" sz="1600" b="1" i="1" dirty="0">
              <a:ea typeface="DejaVu Sans" charset="0"/>
              <a:sym typeface="Archivo Narrow"/>
            </a:endParaRPr>
          </a:p>
          <a:p>
            <a:pPr marL="457200" indent="-368300" eaLnBrk="1" fontAlgn="auto" hangingPunct="1">
              <a:spcBef>
                <a:spcPct val="0"/>
              </a:spcBef>
              <a:buClrTx/>
              <a:buFont typeface="Archivo Narrow"/>
              <a:tabLst>
                <a:tab pos="450850" algn="l"/>
              </a:tabLst>
            </a:pPr>
            <a:r>
              <a:rPr lang="en-US" sz="1600" b="1" i="1" dirty="0">
                <a:latin typeface="Times New Roman"/>
                <a:ea typeface="DejaVu Sans" charset="0"/>
                <a:cs typeface="Times New Roman"/>
                <a:sym typeface="Archivo Narrow"/>
              </a:rPr>
              <a:t> Project Proposal Presentation </a:t>
            </a:r>
            <a:endParaRPr lang="en-US" sz="1600" b="1" i="1" dirty="0">
              <a:ea typeface="DejaVu Sans" charset="0"/>
            </a:endParaRPr>
          </a:p>
          <a:p>
            <a:pPr marL="457200" indent="-368300" eaLnBrk="1" fontAlgn="auto" hangingPunct="1">
              <a:spcBef>
                <a:spcPct val="0"/>
              </a:spcBef>
              <a:buClrTx/>
              <a:buFont typeface="Archivo Narrow"/>
              <a:buNone/>
              <a:tabLst>
                <a:tab pos="450850" algn="l"/>
              </a:tabLst>
            </a:pPr>
            <a:r>
              <a:rPr lang="en-US" sz="1200" i="1" dirty="0">
                <a:ea typeface="DejaVu Sans" charset="0"/>
                <a:sym typeface="Archivo Narrow"/>
              </a:rPr>
              <a:t>by</a:t>
            </a:r>
            <a:endParaRPr lang="en-US" sz="1200" dirty="0">
              <a:ea typeface="Archivo Narrow"/>
              <a:sym typeface="Archivo Narrow"/>
            </a:endParaRPr>
          </a:p>
          <a:p>
            <a:pPr marL="457200" indent="-368300" eaLnBrk="1" fontAlgn="auto" hangingPunct="1">
              <a:spcBef>
                <a:spcPct val="0"/>
              </a:spcBef>
              <a:buClrTx/>
              <a:tabLst>
                <a:tab pos="450850" algn="l"/>
              </a:tabLst>
            </a:pPr>
            <a:r>
              <a:rPr lang="en-US" sz="1800" b="1" dirty="0">
                <a:latin typeface="Times New Roman"/>
                <a:ea typeface="Archivo Narrow"/>
                <a:cs typeface="Times New Roman"/>
                <a:sym typeface="Archivo Narrow"/>
              </a:rPr>
              <a:t>Guhan K S (2348519)</a:t>
            </a:r>
            <a:endParaRPr lang="en-US" sz="1800" dirty="0">
              <a:latin typeface="Times New Roman"/>
              <a:ea typeface="DejaVu Sans" charset="0"/>
              <a:cs typeface="Times New Roman"/>
              <a:sym typeface="Archivo Narrow"/>
            </a:endParaRPr>
          </a:p>
          <a:p>
            <a:pPr marL="457200" indent="-368300" eaLnBrk="1" fontAlgn="auto" hangingPunct="1">
              <a:buClrTx/>
              <a:buFont typeface="Archivo Narrow"/>
              <a:buNone/>
            </a:pPr>
            <a:endParaRPr lang="en-US" sz="1800" b="1" dirty="0">
              <a:ea typeface="Archivo Narrow"/>
              <a:sym typeface="Archivo Narrow"/>
            </a:endParaRPr>
          </a:p>
          <a:p>
            <a:pPr marL="0" indent="0" eaLnBrk="1" fontAlgn="auto" hangingPunct="1">
              <a:spcBef>
                <a:spcPct val="0"/>
              </a:spcBef>
              <a:buSzTx/>
              <a:buFont typeface="Archivo Narrow"/>
              <a:buNone/>
            </a:pPr>
            <a:r>
              <a:rPr lang="en-GB" sz="1800" dirty="0">
                <a:solidFill>
                  <a:schemeClr val="tx1"/>
                </a:solidFill>
                <a:ea typeface="Archivo Narrow"/>
                <a:sym typeface="Georgia" panose="02040502050405020303" pitchFamily="18" charset="0"/>
              </a:rPr>
              <a:t>Department of Computer Science</a:t>
            </a:r>
          </a:p>
          <a:p>
            <a:pPr marL="457200" indent="-368300" eaLnBrk="1" fontAlgn="auto" hangingPunct="1">
              <a:lnSpc>
                <a:spcPct val="80000"/>
              </a:lnSpc>
              <a:buFont typeface="Archivo Narrow"/>
              <a:buNone/>
            </a:pPr>
            <a:r>
              <a:rPr lang="en-US" sz="1800" dirty="0">
                <a:solidFill>
                  <a:schemeClr val="tx1"/>
                </a:solidFill>
                <a:ea typeface="Archivo Narrow"/>
                <a:sym typeface="Archivo Narrow"/>
              </a:rPr>
              <a:t>CHRIST(Deemed to be University), Bengaluru-29</a:t>
            </a:r>
          </a:p>
          <a:p>
            <a:pPr marL="457200" indent="-368300" eaLnBrk="1" fontAlgn="auto" hangingPunct="1">
              <a:buClrTx/>
              <a:buFont typeface="Archivo Narrow"/>
              <a:buNone/>
            </a:pPr>
            <a:endParaRPr lang="en-IN" sz="1800" dirty="0">
              <a:ea typeface="Archivo Narrow"/>
              <a:sym typeface="Archivo Narrow"/>
            </a:endParaRPr>
          </a:p>
          <a:p>
            <a:pPr marL="0" indent="0" eaLnBrk="1" fontAlgn="auto" hangingPunct="1">
              <a:buFont typeface="Archivo Narrow"/>
              <a:buNone/>
            </a:pPr>
            <a:endParaRPr dirty="0">
              <a:latin typeface="Archivo Narrow"/>
              <a:ea typeface="Archivo Narrow"/>
              <a:cs typeface="Archivo Narrow"/>
              <a:sym typeface="Archivo Narrow"/>
            </a:endParaRPr>
          </a:p>
        </p:txBody>
      </p:sp>
      <p:pic>
        <p:nvPicPr>
          <p:cNvPr id="2" name="Picture 1" descr="5 Ways To Spot A Phishing Website ...">
            <a:extLst>
              <a:ext uri="{FF2B5EF4-FFF2-40B4-BE49-F238E27FC236}">
                <a16:creationId xmlns:a16="http://schemas.microsoft.com/office/drawing/2014/main" id="{546693E2-4EB7-31B1-D610-8A2DACCED0D6}"/>
              </a:ext>
            </a:extLst>
          </p:cNvPr>
          <p:cNvPicPr>
            <a:picLocks noChangeAspect="1"/>
          </p:cNvPicPr>
          <p:nvPr/>
        </p:nvPicPr>
        <p:blipFill>
          <a:blip r:embed="rId3"/>
          <a:stretch>
            <a:fillRect/>
          </a:stretch>
        </p:blipFill>
        <p:spPr>
          <a:xfrm>
            <a:off x="135998" y="2491537"/>
            <a:ext cx="3028950" cy="1495505"/>
          </a:xfrm>
          <a:prstGeom prst="rect">
            <a:avLst/>
          </a:prstGeom>
        </p:spPr>
      </p:pic>
      <p:pic>
        <p:nvPicPr>
          <p:cNvPr id="3" name="Picture 2" descr="1.4 Million new Phishing Websites are ...">
            <a:extLst>
              <a:ext uri="{FF2B5EF4-FFF2-40B4-BE49-F238E27FC236}">
                <a16:creationId xmlns:a16="http://schemas.microsoft.com/office/drawing/2014/main" id="{A77F0D41-E654-8F3A-FEDF-39065A62DC17}"/>
              </a:ext>
            </a:extLst>
          </p:cNvPr>
          <p:cNvPicPr>
            <a:picLocks noChangeAspect="1"/>
          </p:cNvPicPr>
          <p:nvPr/>
        </p:nvPicPr>
        <p:blipFill>
          <a:blip r:embed="rId4"/>
          <a:stretch>
            <a:fillRect/>
          </a:stretch>
        </p:blipFill>
        <p:spPr>
          <a:xfrm>
            <a:off x="6487532" y="2391368"/>
            <a:ext cx="2543175" cy="17907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6EFB-6B27-0217-2926-C117298D82B6}"/>
              </a:ext>
            </a:extLst>
          </p:cNvPr>
          <p:cNvSpPr>
            <a:spLocks noGrp="1"/>
          </p:cNvSpPr>
          <p:nvPr>
            <p:ph type="title"/>
          </p:nvPr>
        </p:nvSpPr>
        <p:spPr/>
        <p:txBody>
          <a:bodyPr/>
          <a:lstStyle/>
          <a:p>
            <a:pPr algn="ctr"/>
            <a:r>
              <a:rPr lang="en-IN" sz="2800" b="1" dirty="0">
                <a:latin typeface="Times New Roman"/>
                <a:cs typeface="Times New Roman"/>
              </a:rPr>
              <a:t>Machine Learning Technique Used</a:t>
            </a:r>
            <a:endParaRPr lang="en-US" sz="2800" b="1" dirty="0">
              <a:latin typeface="Times New Roman"/>
              <a:cs typeface="Times New Roman"/>
            </a:endParaRPr>
          </a:p>
        </p:txBody>
      </p:sp>
      <p:sp>
        <p:nvSpPr>
          <p:cNvPr id="3" name="Text Placeholder 2">
            <a:extLst>
              <a:ext uri="{FF2B5EF4-FFF2-40B4-BE49-F238E27FC236}">
                <a16:creationId xmlns:a16="http://schemas.microsoft.com/office/drawing/2014/main" id="{0FEA18BF-7F12-812E-0020-39CF70A81B1B}"/>
              </a:ext>
            </a:extLst>
          </p:cNvPr>
          <p:cNvSpPr>
            <a:spLocks noGrp="1"/>
          </p:cNvSpPr>
          <p:nvPr>
            <p:ph type="body" idx="1"/>
          </p:nvPr>
        </p:nvSpPr>
        <p:spPr/>
        <p:txBody>
          <a:bodyPr/>
          <a:lstStyle/>
          <a:p>
            <a:r>
              <a:rPr lang="en-US" sz="1800" b="1" dirty="0">
                <a:latin typeface="Times New Roman"/>
                <a:cs typeface="Times New Roman"/>
              </a:rPr>
              <a:t>Support Vector Machine (SVM)</a:t>
            </a:r>
            <a:r>
              <a:rPr lang="en-US" sz="1800" dirty="0">
                <a:latin typeface="Times New Roman"/>
                <a:cs typeface="Times New Roman"/>
              </a:rPr>
              <a:t> is a powerful Supervised Machine Learning Algorithm used primarily for classification tasks. It works by finding a hyperplane that best separates different classes of data. In 2-dimensional space, this hyperplane is a line.</a:t>
            </a:r>
          </a:p>
          <a:p>
            <a:endParaRPr lang="en-US" sz="1800" dirty="0"/>
          </a:p>
          <a:p>
            <a:r>
              <a:rPr lang="en-US" sz="1800" dirty="0">
                <a:latin typeface="Times New Roman"/>
                <a:cs typeface="Times New Roman"/>
              </a:rPr>
              <a:t>SVM inherently performs binary classification, but it can be extended to handle multi-class problems. One approach is to create a binary classifier for each class. Each classifier distinguishes between data points belonging to its class and those that don't. This approach allows SVM to effectively classify data into multiple classes.</a:t>
            </a:r>
          </a:p>
        </p:txBody>
      </p:sp>
      <p:sp>
        <p:nvSpPr>
          <p:cNvPr id="4" name="Slide Number Placeholder 3">
            <a:extLst>
              <a:ext uri="{FF2B5EF4-FFF2-40B4-BE49-F238E27FC236}">
                <a16:creationId xmlns:a16="http://schemas.microsoft.com/office/drawing/2014/main" id="{54F0EB0F-77AE-C4DF-680D-9819E3726E89}"/>
              </a:ext>
            </a:extLst>
          </p:cNvPr>
          <p:cNvSpPr>
            <a:spLocks noGrp="1"/>
          </p:cNvSpPr>
          <p:nvPr>
            <p:ph type="sldNum" idx="10"/>
          </p:nvPr>
        </p:nvSpPr>
        <p:spPr/>
        <p:txBody>
          <a:bodyPr/>
          <a:lstStyle/>
          <a:p>
            <a:fld id="{9D2B33C2-A734-4AB5-AC6D-A69A02FE3E9B}" type="slidenum">
              <a:rPr lang="en-GB" altLang="en-US" smtClean="0"/>
              <a:t>10</a:t>
            </a:fld>
            <a:endParaRPr lang="en-US" altLang="en-US"/>
          </a:p>
        </p:txBody>
      </p:sp>
    </p:spTree>
    <p:extLst>
      <p:ext uri="{BB962C8B-B14F-4D97-AF65-F5344CB8AC3E}">
        <p14:creationId xmlns:p14="http://schemas.microsoft.com/office/powerpoint/2010/main" val="2233052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6EFB-6B27-0217-2926-C117298D82B6}"/>
              </a:ext>
            </a:extLst>
          </p:cNvPr>
          <p:cNvSpPr>
            <a:spLocks noGrp="1"/>
          </p:cNvSpPr>
          <p:nvPr>
            <p:ph type="title"/>
          </p:nvPr>
        </p:nvSpPr>
        <p:spPr/>
        <p:txBody>
          <a:bodyPr/>
          <a:lstStyle/>
          <a:p>
            <a:pPr algn="ctr"/>
            <a:r>
              <a:rPr lang="en-IN" sz="2800" b="1" dirty="0">
                <a:latin typeface="Times New Roman"/>
                <a:cs typeface="Times New Roman"/>
              </a:rPr>
              <a:t>Machine Learning Technique Used</a:t>
            </a:r>
            <a:endParaRPr lang="en-US" sz="2800" b="1" dirty="0">
              <a:latin typeface="Times New Roman"/>
              <a:cs typeface="Times New Roman"/>
            </a:endParaRPr>
          </a:p>
        </p:txBody>
      </p:sp>
      <p:sp>
        <p:nvSpPr>
          <p:cNvPr id="3" name="Text Placeholder 2">
            <a:extLst>
              <a:ext uri="{FF2B5EF4-FFF2-40B4-BE49-F238E27FC236}">
                <a16:creationId xmlns:a16="http://schemas.microsoft.com/office/drawing/2014/main" id="{0FEA18BF-7F12-812E-0020-39CF70A81B1B}"/>
              </a:ext>
            </a:extLst>
          </p:cNvPr>
          <p:cNvSpPr>
            <a:spLocks noGrp="1"/>
          </p:cNvSpPr>
          <p:nvPr>
            <p:ph type="body" idx="1"/>
          </p:nvPr>
        </p:nvSpPr>
        <p:spPr/>
        <p:txBody>
          <a:bodyPr/>
          <a:lstStyle/>
          <a:p>
            <a:r>
              <a:rPr lang="en-US" sz="1800" b="1" dirty="0">
                <a:latin typeface="Times New Roman"/>
                <a:cs typeface="Times New Roman"/>
              </a:rPr>
              <a:t>Decision Tree</a:t>
            </a:r>
            <a:r>
              <a:rPr lang="en-US" sz="1800" dirty="0">
                <a:latin typeface="Times New Roman"/>
                <a:cs typeface="Times New Roman"/>
              </a:rPr>
              <a:t> is a powerful and popular tool for classification and prediction. It utilizes a flowchart-like tree structure where each internal node represents a test on an attribute, each branch indicates an outcome of the test, and each leaf node holds a class label.</a:t>
            </a:r>
            <a:endParaRPr lang="en-US" dirty="0"/>
          </a:p>
          <a:p>
            <a:endParaRPr lang="en-US"/>
          </a:p>
          <a:p>
            <a:r>
              <a:rPr lang="en-US" sz="1800" dirty="0">
                <a:latin typeface="Times New Roman"/>
                <a:cs typeface="Times New Roman"/>
              </a:rPr>
              <a:t>The tree is "learned" by recursively splitting the source set into subsets based on attribute value tests. This process continues until subsets at a node have the same value for the target variable or further splitting doesn't improve predictions.</a:t>
            </a:r>
            <a:endParaRPr lang="en-US" dirty="0"/>
          </a:p>
          <a:p>
            <a:endParaRPr lang="en-US"/>
          </a:p>
          <a:p>
            <a:r>
              <a:rPr lang="en-US" sz="1800" dirty="0">
                <a:latin typeface="Times New Roman"/>
                <a:cs typeface="Times New Roman"/>
              </a:rPr>
              <a:t>To classify instances, Decision Trees sort them down the tree from the root to leaf nodes. Starting at the root, the tree tests attributes, and instances move down branches corresponding to attribute values until reaching a leaf node, which provides the classification (e.g., Yes or No).</a:t>
            </a:r>
            <a:endParaRPr lang="en-US" dirty="0"/>
          </a:p>
        </p:txBody>
      </p:sp>
      <p:sp>
        <p:nvSpPr>
          <p:cNvPr id="4" name="Slide Number Placeholder 3">
            <a:extLst>
              <a:ext uri="{FF2B5EF4-FFF2-40B4-BE49-F238E27FC236}">
                <a16:creationId xmlns:a16="http://schemas.microsoft.com/office/drawing/2014/main" id="{54F0EB0F-77AE-C4DF-680D-9819E3726E89}"/>
              </a:ext>
            </a:extLst>
          </p:cNvPr>
          <p:cNvSpPr>
            <a:spLocks noGrp="1"/>
          </p:cNvSpPr>
          <p:nvPr>
            <p:ph type="sldNum" idx="10"/>
          </p:nvPr>
        </p:nvSpPr>
        <p:spPr/>
        <p:txBody>
          <a:bodyPr/>
          <a:lstStyle/>
          <a:p>
            <a:fld id="{9D2B33C2-A734-4AB5-AC6D-A69A02FE3E9B}" type="slidenum">
              <a:rPr lang="en-GB" altLang="en-US" smtClean="0"/>
              <a:t>11</a:t>
            </a:fld>
            <a:endParaRPr lang="en-US" altLang="en-US"/>
          </a:p>
        </p:txBody>
      </p:sp>
    </p:spTree>
    <p:extLst>
      <p:ext uri="{BB962C8B-B14F-4D97-AF65-F5344CB8AC3E}">
        <p14:creationId xmlns:p14="http://schemas.microsoft.com/office/powerpoint/2010/main" val="67455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6EFB-6B27-0217-2926-C117298D82B6}"/>
              </a:ext>
            </a:extLst>
          </p:cNvPr>
          <p:cNvSpPr>
            <a:spLocks noGrp="1"/>
          </p:cNvSpPr>
          <p:nvPr>
            <p:ph type="title"/>
          </p:nvPr>
        </p:nvSpPr>
        <p:spPr/>
        <p:txBody>
          <a:bodyPr/>
          <a:lstStyle/>
          <a:p>
            <a:pPr algn="ctr"/>
            <a:r>
              <a:rPr lang="en-IN" sz="2800" b="1" dirty="0">
                <a:latin typeface="Times New Roman"/>
                <a:cs typeface="Times New Roman"/>
              </a:rPr>
              <a:t>Machine Learning Technique Used</a:t>
            </a:r>
            <a:endParaRPr lang="en-US" sz="2800" b="1" dirty="0">
              <a:latin typeface="Times New Roman"/>
              <a:cs typeface="Times New Roman"/>
            </a:endParaRPr>
          </a:p>
        </p:txBody>
      </p:sp>
      <p:sp>
        <p:nvSpPr>
          <p:cNvPr id="3" name="Text Placeholder 2">
            <a:extLst>
              <a:ext uri="{FF2B5EF4-FFF2-40B4-BE49-F238E27FC236}">
                <a16:creationId xmlns:a16="http://schemas.microsoft.com/office/drawing/2014/main" id="{0FEA18BF-7F12-812E-0020-39CF70A81B1B}"/>
              </a:ext>
            </a:extLst>
          </p:cNvPr>
          <p:cNvSpPr>
            <a:spLocks noGrp="1"/>
          </p:cNvSpPr>
          <p:nvPr>
            <p:ph type="body" idx="1"/>
          </p:nvPr>
        </p:nvSpPr>
        <p:spPr/>
        <p:txBody>
          <a:bodyPr/>
          <a:lstStyle/>
          <a:p>
            <a:r>
              <a:rPr lang="en-US" sz="1800" b="1" dirty="0">
                <a:latin typeface="Times New Roman"/>
                <a:cs typeface="Times New Roman"/>
              </a:rPr>
              <a:t> Random Forest</a:t>
            </a:r>
            <a:r>
              <a:rPr lang="en-US" sz="1800" dirty="0">
                <a:latin typeface="Times New Roman"/>
                <a:cs typeface="Times New Roman"/>
              </a:rPr>
              <a:t> is an ensemble learning method used for classification and regression tasks.</a:t>
            </a:r>
            <a:endParaRPr lang="en-US" dirty="0">
              <a:latin typeface="Times New Roman"/>
              <a:cs typeface="Times New Roman"/>
            </a:endParaRPr>
          </a:p>
          <a:p>
            <a:r>
              <a:rPr lang="en-US" sz="1800" dirty="0">
                <a:latin typeface="Times New Roman"/>
                <a:cs typeface="Times New Roman"/>
              </a:rPr>
              <a:t> It combines multiple decision trees to improve accuracy and reduce overfitting.</a:t>
            </a:r>
            <a:endParaRPr lang="en-US" dirty="0"/>
          </a:p>
          <a:p>
            <a:r>
              <a:rPr lang="en-US" sz="1800" dirty="0">
                <a:latin typeface="Times New Roman"/>
                <a:cs typeface="Times New Roman"/>
              </a:rPr>
              <a:t> Random Forest works by creating a collection of decision trees, each trained on a bootstrap sample of the data.</a:t>
            </a:r>
            <a:endParaRPr lang="en-US" dirty="0"/>
          </a:p>
          <a:p>
            <a:r>
              <a:rPr lang="en-US" sz="1800" dirty="0">
                <a:latin typeface="Times New Roman"/>
                <a:cs typeface="Times New Roman"/>
              </a:rPr>
              <a:t> At each split in the trees, a random subset of features is considered, enhancing diversity and robustness.</a:t>
            </a:r>
            <a:endParaRPr lang="en-US" dirty="0"/>
          </a:p>
          <a:p>
            <a:r>
              <a:rPr lang="en-US" sz="1800" dirty="0">
                <a:latin typeface="Times New Roman"/>
                <a:cs typeface="Times New Roman"/>
              </a:rPr>
              <a:t>The algorithm is effective in handling missing data and is widely used across various industries such as finance, healthcare, and marketing.</a:t>
            </a:r>
            <a:endParaRPr lang="en-US" dirty="0"/>
          </a:p>
        </p:txBody>
      </p:sp>
      <p:sp>
        <p:nvSpPr>
          <p:cNvPr id="4" name="Slide Number Placeholder 3">
            <a:extLst>
              <a:ext uri="{FF2B5EF4-FFF2-40B4-BE49-F238E27FC236}">
                <a16:creationId xmlns:a16="http://schemas.microsoft.com/office/drawing/2014/main" id="{54F0EB0F-77AE-C4DF-680D-9819E3726E89}"/>
              </a:ext>
            </a:extLst>
          </p:cNvPr>
          <p:cNvSpPr>
            <a:spLocks noGrp="1"/>
          </p:cNvSpPr>
          <p:nvPr>
            <p:ph type="sldNum" idx="10"/>
          </p:nvPr>
        </p:nvSpPr>
        <p:spPr/>
        <p:txBody>
          <a:bodyPr/>
          <a:lstStyle/>
          <a:p>
            <a:fld id="{9D2B33C2-A734-4AB5-AC6D-A69A02FE3E9B}" type="slidenum">
              <a:rPr lang="en-GB" altLang="en-US" smtClean="0"/>
              <a:t>12</a:t>
            </a:fld>
            <a:endParaRPr lang="en-US" altLang="en-US"/>
          </a:p>
        </p:txBody>
      </p:sp>
    </p:spTree>
    <p:extLst>
      <p:ext uri="{BB962C8B-B14F-4D97-AF65-F5344CB8AC3E}">
        <p14:creationId xmlns:p14="http://schemas.microsoft.com/office/powerpoint/2010/main" val="307600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5994-B9D7-A774-C113-8D9BC44094E2}"/>
              </a:ext>
            </a:extLst>
          </p:cNvPr>
          <p:cNvSpPr>
            <a:spLocks noGrp="1"/>
          </p:cNvSpPr>
          <p:nvPr>
            <p:ph type="title"/>
          </p:nvPr>
        </p:nvSpPr>
        <p:spPr/>
        <p:txBody>
          <a:bodyPr/>
          <a:lstStyle/>
          <a:p>
            <a:pPr algn="ctr"/>
            <a:r>
              <a:rPr lang="en-IN" sz="2800" b="1" dirty="0">
                <a:latin typeface="Times New Roman"/>
                <a:cs typeface="Times New Roman"/>
              </a:rPr>
              <a:t>Implementation</a:t>
            </a:r>
            <a:endParaRPr lang="en-US" sz="2800" b="1" dirty="0"/>
          </a:p>
        </p:txBody>
      </p:sp>
      <p:sp>
        <p:nvSpPr>
          <p:cNvPr id="3" name="Text Placeholder 2">
            <a:extLst>
              <a:ext uri="{FF2B5EF4-FFF2-40B4-BE49-F238E27FC236}">
                <a16:creationId xmlns:a16="http://schemas.microsoft.com/office/drawing/2014/main" id="{D6FF6E48-EA0E-5E38-719C-A071FADBB8E5}"/>
              </a:ext>
            </a:extLst>
          </p:cNvPr>
          <p:cNvSpPr>
            <a:spLocks noGrp="1"/>
          </p:cNvSpPr>
          <p:nvPr>
            <p:ph type="body" idx="1"/>
          </p:nvPr>
        </p:nvSpPr>
        <p:spPr/>
        <p:txBody>
          <a:bodyPr/>
          <a:lstStyle/>
          <a:p>
            <a:r>
              <a:rPr lang="en-US" sz="1800" b="1" dirty="0">
                <a:latin typeface="Times New Roman"/>
                <a:cs typeface="Times New Roman"/>
              </a:rPr>
              <a:t>PREPROCESSING DATA </a:t>
            </a:r>
          </a:p>
          <a:p>
            <a:r>
              <a:rPr lang="en-US" sz="1800" b="1" dirty="0">
                <a:latin typeface="Times New Roman"/>
                <a:cs typeface="Times New Roman"/>
              </a:rPr>
              <a:t>EDA (VISUALIZATION FOR THE DATA)</a:t>
            </a:r>
            <a:endParaRPr lang="en-US" sz="1800" b="1" dirty="0"/>
          </a:p>
          <a:p>
            <a:r>
              <a:rPr lang="en-US" sz="1800" b="1" dirty="0">
                <a:latin typeface="Times New Roman"/>
                <a:cs typeface="Times New Roman"/>
              </a:rPr>
              <a:t>SPLITTING THE DATA INTO TRAIN AND TEST </a:t>
            </a:r>
          </a:p>
          <a:p>
            <a:r>
              <a:rPr lang="en-US" sz="1800" b="1" dirty="0">
                <a:latin typeface="Times New Roman"/>
                <a:cs typeface="Times New Roman"/>
              </a:rPr>
              <a:t>MODELS APPLIED</a:t>
            </a:r>
          </a:p>
          <a:p>
            <a:r>
              <a:rPr lang="en-US" sz="1800" b="1" dirty="0">
                <a:latin typeface="Times New Roman"/>
                <a:cs typeface="Times New Roman"/>
              </a:rPr>
              <a:t>RESULTS AND DISCUSSION</a:t>
            </a:r>
          </a:p>
          <a:p>
            <a:pPr marL="88900" indent="0">
              <a:buNone/>
            </a:pPr>
            <a:br>
              <a:rPr lang="en-US" sz="1800" dirty="0"/>
            </a:br>
            <a:r>
              <a:rPr lang="en-US" sz="1800" dirty="0">
                <a:latin typeface="Times New Roman"/>
                <a:cs typeface="Times New Roman"/>
              </a:rPr>
              <a:t>ML Model Train Accuracy Test Accuracy</a:t>
            </a:r>
            <a:endParaRPr lang="en-US" sz="1800" b="1">
              <a:cs typeface="Times New Roman"/>
            </a:endParaRPr>
          </a:p>
          <a:p>
            <a:pPr marL="88900" indent="0">
              <a:buNone/>
            </a:pPr>
            <a:r>
              <a:rPr lang="en-US" sz="1800" dirty="0">
                <a:latin typeface="Times New Roman"/>
                <a:cs typeface="Times New Roman"/>
              </a:rPr>
              <a:t>0Decision Tree               0.817     0.8001</a:t>
            </a:r>
            <a:endParaRPr lang="en-US" sz="1800" b="1">
              <a:cs typeface="Times New Roman"/>
            </a:endParaRPr>
          </a:p>
          <a:p>
            <a:pPr marL="88900" indent="0">
              <a:buNone/>
            </a:pPr>
            <a:r>
              <a:rPr lang="en-US" sz="1800" dirty="0">
                <a:latin typeface="Times New Roman"/>
                <a:cs typeface="Times New Roman"/>
              </a:rPr>
              <a:t>Random Forest               0.818    0.8282</a:t>
            </a:r>
            <a:endParaRPr lang="en-US" sz="1800" b="1">
              <a:cs typeface="Times New Roman"/>
            </a:endParaRPr>
          </a:p>
          <a:p>
            <a:pPr marL="88900" indent="0">
              <a:buNone/>
            </a:pPr>
            <a:r>
              <a:rPr lang="en-US" sz="1800" dirty="0">
                <a:latin typeface="Times New Roman"/>
                <a:cs typeface="Times New Roman"/>
              </a:rPr>
              <a:t>Multilayer </a:t>
            </a:r>
            <a:r>
              <a:rPr lang="en-US" sz="1800" err="1">
                <a:latin typeface="Times New Roman"/>
                <a:cs typeface="Times New Roman"/>
              </a:rPr>
              <a:t>Perceptrons</a:t>
            </a:r>
            <a:r>
              <a:rPr lang="en-US" sz="1800" dirty="0">
                <a:latin typeface="Times New Roman"/>
                <a:cs typeface="Times New Roman"/>
              </a:rPr>
              <a:t>   0.856    0.8623</a:t>
            </a:r>
            <a:endParaRPr lang="en-US" sz="1800" b="1">
              <a:cs typeface="Times New Roman"/>
            </a:endParaRPr>
          </a:p>
          <a:p>
            <a:pPr marL="88900" indent="0">
              <a:buNone/>
            </a:pPr>
            <a:r>
              <a:rPr lang="en-US" sz="1800" dirty="0">
                <a:latin typeface="Times New Roman"/>
                <a:cs typeface="Times New Roman"/>
              </a:rPr>
              <a:t>SVM                               0.800    0.811</a:t>
            </a:r>
            <a:endParaRPr lang="en-US" sz="1800" b="1" dirty="0">
              <a:cs typeface="Times New Roman"/>
            </a:endParaRPr>
          </a:p>
          <a:p>
            <a:pPr marL="88900" indent="0">
              <a:buNone/>
            </a:pPr>
            <a:endParaRPr lang="en-US" sz="1800" b="1" dirty="0"/>
          </a:p>
        </p:txBody>
      </p:sp>
      <p:sp>
        <p:nvSpPr>
          <p:cNvPr id="4" name="Slide Number Placeholder 3">
            <a:extLst>
              <a:ext uri="{FF2B5EF4-FFF2-40B4-BE49-F238E27FC236}">
                <a16:creationId xmlns:a16="http://schemas.microsoft.com/office/drawing/2014/main" id="{200BF463-F1C9-32FA-4AD8-E771121A2011}"/>
              </a:ext>
            </a:extLst>
          </p:cNvPr>
          <p:cNvSpPr>
            <a:spLocks noGrp="1"/>
          </p:cNvSpPr>
          <p:nvPr>
            <p:ph type="sldNum" idx="10"/>
          </p:nvPr>
        </p:nvSpPr>
        <p:spPr/>
        <p:txBody>
          <a:bodyPr/>
          <a:lstStyle/>
          <a:p>
            <a:fld id="{9D2B33C2-A734-4AB5-AC6D-A69A02FE3E9B}" type="slidenum">
              <a:rPr lang="en-GB" altLang="en-US" smtClean="0"/>
              <a:t>13</a:t>
            </a:fld>
            <a:endParaRPr lang="en-US" altLang="en-US"/>
          </a:p>
        </p:txBody>
      </p:sp>
    </p:spTree>
    <p:extLst>
      <p:ext uri="{BB962C8B-B14F-4D97-AF65-F5344CB8AC3E}">
        <p14:creationId xmlns:p14="http://schemas.microsoft.com/office/powerpoint/2010/main" val="2697822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5994-B9D7-A774-C113-8D9BC44094E2}"/>
              </a:ext>
            </a:extLst>
          </p:cNvPr>
          <p:cNvSpPr>
            <a:spLocks noGrp="1"/>
          </p:cNvSpPr>
          <p:nvPr>
            <p:ph type="title"/>
          </p:nvPr>
        </p:nvSpPr>
        <p:spPr/>
        <p:txBody>
          <a:bodyPr/>
          <a:lstStyle/>
          <a:p>
            <a:pPr algn="ctr"/>
            <a:r>
              <a:rPr lang="en-IN" sz="2800" b="1" dirty="0">
                <a:latin typeface="Times New Roman"/>
                <a:cs typeface="Times New Roman"/>
              </a:rPr>
              <a:t>Results And Discussion</a:t>
            </a:r>
            <a:endParaRPr lang="en-US" sz="2800" b="1" dirty="0"/>
          </a:p>
        </p:txBody>
      </p:sp>
      <p:sp>
        <p:nvSpPr>
          <p:cNvPr id="3" name="Text Placeholder 2">
            <a:extLst>
              <a:ext uri="{FF2B5EF4-FFF2-40B4-BE49-F238E27FC236}">
                <a16:creationId xmlns:a16="http://schemas.microsoft.com/office/drawing/2014/main" id="{D6FF6E48-EA0E-5E38-719C-A071FADBB8E5}"/>
              </a:ext>
            </a:extLst>
          </p:cNvPr>
          <p:cNvSpPr>
            <a:spLocks noGrp="1"/>
          </p:cNvSpPr>
          <p:nvPr>
            <p:ph type="body" idx="1"/>
          </p:nvPr>
        </p:nvSpPr>
        <p:spPr>
          <a:xfrm>
            <a:off x="311700" y="1185671"/>
            <a:ext cx="8463688" cy="4906162"/>
          </a:xfrm>
        </p:spPr>
        <p:txBody>
          <a:bodyPr/>
          <a:lstStyle/>
          <a:p>
            <a:pPr marL="88900" indent="0">
              <a:buNone/>
            </a:pPr>
            <a:br>
              <a:rPr lang="en-US" dirty="0">
                <a:latin typeface="Times New Roman"/>
                <a:cs typeface="Times New Roman"/>
              </a:rPr>
            </a:br>
            <a:r>
              <a:rPr lang="en-US">
                <a:solidFill>
                  <a:schemeClr val="tx1"/>
                </a:solidFill>
                <a:latin typeface="Times New Roman"/>
                <a:cs typeface="Times New Roman"/>
              </a:rPr>
              <a:t>ML </a:t>
            </a:r>
            <a:r>
              <a:rPr lang="en-US">
                <a:latin typeface="Times New Roman"/>
                <a:cs typeface="Times New Roman"/>
              </a:rPr>
              <a:t>Model Train Accuracy Test Accuracy</a:t>
            </a:r>
            <a:endParaRPr lang="en-US" dirty="0"/>
          </a:p>
          <a:p>
            <a:r>
              <a:rPr lang="en-US" dirty="0">
                <a:latin typeface="Times New Roman"/>
                <a:cs typeface="Times New Roman"/>
              </a:rPr>
              <a:t>0Decision Tree               0.817     0.8001</a:t>
            </a:r>
          </a:p>
          <a:p>
            <a:r>
              <a:rPr lang="en-US" dirty="0">
                <a:latin typeface="Times New Roman"/>
                <a:cs typeface="Times New Roman"/>
              </a:rPr>
              <a:t>Random Forest               0.818    0.8282</a:t>
            </a:r>
          </a:p>
          <a:p>
            <a:r>
              <a:rPr lang="en-US" dirty="0">
                <a:latin typeface="Times New Roman"/>
                <a:cs typeface="Times New Roman"/>
              </a:rPr>
              <a:t>Multilayer </a:t>
            </a:r>
            <a:r>
              <a:rPr lang="en-US" dirty="0" err="1">
                <a:latin typeface="Times New Roman"/>
                <a:cs typeface="Times New Roman"/>
              </a:rPr>
              <a:t>Perceptrons</a:t>
            </a:r>
            <a:r>
              <a:rPr lang="en-US" dirty="0">
                <a:latin typeface="Times New Roman"/>
                <a:cs typeface="Times New Roman"/>
              </a:rPr>
              <a:t>   0.856    0.8623</a:t>
            </a:r>
          </a:p>
          <a:p>
            <a:r>
              <a:rPr lang="en-US" dirty="0">
                <a:latin typeface="Times New Roman"/>
                <a:cs typeface="Times New Roman"/>
              </a:rPr>
              <a:t>SVM                               0.800    0.811</a:t>
            </a:r>
          </a:p>
          <a:p>
            <a:endParaRPr lang="en-US" dirty="0"/>
          </a:p>
          <a:p>
            <a:endParaRPr lang="en-IN" dirty="0"/>
          </a:p>
        </p:txBody>
      </p:sp>
      <p:sp>
        <p:nvSpPr>
          <p:cNvPr id="4" name="Slide Number Placeholder 3">
            <a:extLst>
              <a:ext uri="{FF2B5EF4-FFF2-40B4-BE49-F238E27FC236}">
                <a16:creationId xmlns:a16="http://schemas.microsoft.com/office/drawing/2014/main" id="{200BF463-F1C9-32FA-4AD8-E771121A2011}"/>
              </a:ext>
            </a:extLst>
          </p:cNvPr>
          <p:cNvSpPr>
            <a:spLocks noGrp="1"/>
          </p:cNvSpPr>
          <p:nvPr>
            <p:ph type="sldNum" idx="10"/>
          </p:nvPr>
        </p:nvSpPr>
        <p:spPr/>
        <p:txBody>
          <a:bodyPr/>
          <a:lstStyle/>
          <a:p>
            <a:fld id="{9D2B33C2-A734-4AB5-AC6D-A69A02FE3E9B}" type="slidenum">
              <a:rPr lang="en-GB" altLang="en-US" smtClean="0"/>
              <a:t>14</a:t>
            </a:fld>
            <a:endParaRPr lang="en-US" altLang="en-US"/>
          </a:p>
        </p:txBody>
      </p:sp>
      <p:pic>
        <p:nvPicPr>
          <p:cNvPr id="5" name="Picture 4">
            <a:extLst>
              <a:ext uri="{FF2B5EF4-FFF2-40B4-BE49-F238E27FC236}">
                <a16:creationId xmlns:a16="http://schemas.microsoft.com/office/drawing/2014/main" id="{2795504B-817B-B3FD-5F26-3608EEE888BF}"/>
              </a:ext>
            </a:extLst>
          </p:cNvPr>
          <p:cNvPicPr>
            <a:picLocks noChangeAspect="1"/>
          </p:cNvPicPr>
          <p:nvPr/>
        </p:nvPicPr>
        <p:blipFill>
          <a:blip r:embed="rId2"/>
          <a:stretch>
            <a:fillRect/>
          </a:stretch>
        </p:blipFill>
        <p:spPr>
          <a:xfrm>
            <a:off x="4568522" y="1593560"/>
            <a:ext cx="4360790" cy="4088241"/>
          </a:xfrm>
          <a:prstGeom prst="rect">
            <a:avLst/>
          </a:prstGeom>
        </p:spPr>
      </p:pic>
      <p:pic>
        <p:nvPicPr>
          <p:cNvPr id="6" name="Picture 5">
            <a:extLst>
              <a:ext uri="{FF2B5EF4-FFF2-40B4-BE49-F238E27FC236}">
                <a16:creationId xmlns:a16="http://schemas.microsoft.com/office/drawing/2014/main" id="{34153DA8-AB85-F35E-F297-F72F7B13E215}"/>
              </a:ext>
            </a:extLst>
          </p:cNvPr>
          <p:cNvPicPr>
            <a:picLocks noChangeAspect="1"/>
          </p:cNvPicPr>
          <p:nvPr/>
        </p:nvPicPr>
        <p:blipFill>
          <a:blip r:embed="rId3"/>
          <a:stretch>
            <a:fillRect/>
          </a:stretch>
        </p:blipFill>
        <p:spPr>
          <a:xfrm>
            <a:off x="263083" y="2715178"/>
            <a:ext cx="4055319" cy="2850466"/>
          </a:xfrm>
          <a:prstGeom prst="rect">
            <a:avLst/>
          </a:prstGeom>
        </p:spPr>
      </p:pic>
    </p:spTree>
    <p:extLst>
      <p:ext uri="{BB962C8B-B14F-4D97-AF65-F5344CB8AC3E}">
        <p14:creationId xmlns:p14="http://schemas.microsoft.com/office/powerpoint/2010/main" val="4031072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5994-B9D7-A774-C113-8D9BC44094E2}"/>
              </a:ext>
            </a:extLst>
          </p:cNvPr>
          <p:cNvSpPr>
            <a:spLocks noGrp="1"/>
          </p:cNvSpPr>
          <p:nvPr>
            <p:ph type="title"/>
          </p:nvPr>
        </p:nvSpPr>
        <p:spPr/>
        <p:txBody>
          <a:bodyPr/>
          <a:lstStyle/>
          <a:p>
            <a:pPr algn="ctr"/>
            <a:r>
              <a:rPr lang="en-IN" sz="2800" b="1" dirty="0">
                <a:latin typeface="Times New Roman"/>
                <a:cs typeface="Times New Roman"/>
              </a:rPr>
              <a:t>Advantages</a:t>
            </a:r>
            <a:endParaRPr lang="en-IN" sz="2800" b="1" dirty="0"/>
          </a:p>
        </p:txBody>
      </p:sp>
      <p:sp>
        <p:nvSpPr>
          <p:cNvPr id="3" name="Text Placeholder 2">
            <a:extLst>
              <a:ext uri="{FF2B5EF4-FFF2-40B4-BE49-F238E27FC236}">
                <a16:creationId xmlns:a16="http://schemas.microsoft.com/office/drawing/2014/main" id="{D6FF6E48-EA0E-5E38-719C-A071FADBB8E5}"/>
              </a:ext>
            </a:extLst>
          </p:cNvPr>
          <p:cNvSpPr>
            <a:spLocks noGrp="1"/>
          </p:cNvSpPr>
          <p:nvPr>
            <p:ph type="body" idx="1"/>
          </p:nvPr>
        </p:nvSpPr>
        <p:spPr>
          <a:xfrm>
            <a:off x="311700" y="1337438"/>
            <a:ext cx="6111290" cy="4754395"/>
          </a:xfrm>
        </p:spPr>
        <p:txBody>
          <a:bodyPr/>
          <a:lstStyle/>
          <a:p>
            <a:pPr marL="285750" indent="-285750">
              <a:buFont typeface="Arial"/>
              <a:buChar char="●"/>
            </a:pPr>
            <a:r>
              <a:rPr lang="en-IN" sz="1800" b="1" dirty="0">
                <a:solidFill>
                  <a:schemeClr val="tx1"/>
                </a:solidFill>
                <a:latin typeface="Times New Roman"/>
                <a:cs typeface="Times New Roman"/>
              </a:rPr>
              <a:t>Deception</a:t>
            </a:r>
            <a:r>
              <a:rPr lang="en-IN" sz="1800" dirty="0">
                <a:solidFill>
                  <a:schemeClr val="tx1"/>
                </a:solidFill>
                <a:latin typeface="Times New Roman"/>
                <a:cs typeface="Times New Roman"/>
              </a:rPr>
              <a:t>: Phishing websites can deceive users by mimicking legitimate websites, making it difficult for them to distinguish between real and fake sites.</a:t>
            </a:r>
            <a:endParaRPr lang="en-US" sz="1800" dirty="0">
              <a:solidFill>
                <a:schemeClr val="tx1"/>
              </a:solidFill>
              <a:latin typeface="Times New Roman"/>
              <a:cs typeface="Times New Roman"/>
            </a:endParaRPr>
          </a:p>
          <a:p>
            <a:pPr marL="285750" indent="-285750">
              <a:buFont typeface="Arial"/>
            </a:pPr>
            <a:r>
              <a:rPr lang="en-IN" sz="1800" b="1" dirty="0">
                <a:solidFill>
                  <a:schemeClr val="tx1"/>
                </a:solidFill>
                <a:latin typeface="Times New Roman"/>
                <a:cs typeface="Times New Roman"/>
              </a:rPr>
              <a:t>Easy Access to Credentials: </a:t>
            </a:r>
            <a:r>
              <a:rPr lang="en-IN" sz="1800" dirty="0">
                <a:solidFill>
                  <a:schemeClr val="tx1"/>
                </a:solidFill>
                <a:latin typeface="Times New Roman"/>
                <a:cs typeface="Times New Roman"/>
              </a:rPr>
              <a:t>Attackers can easily obtain sensitive information such as login credentials, credit card numbers, and personal details from unsuspecting users who input their information into phishing websites.</a:t>
            </a:r>
          </a:p>
          <a:p>
            <a:pPr marL="285750" indent="-285750">
              <a:buFont typeface="Arial"/>
            </a:pPr>
            <a:r>
              <a:rPr lang="en-IN" sz="1800" b="1" dirty="0">
                <a:solidFill>
                  <a:schemeClr val="tx1"/>
                </a:solidFill>
                <a:latin typeface="Times New Roman"/>
                <a:cs typeface="Times New Roman"/>
              </a:rPr>
              <a:t>Scalability</a:t>
            </a:r>
            <a:r>
              <a:rPr lang="en-IN" sz="1800" dirty="0">
                <a:solidFill>
                  <a:schemeClr val="tx1"/>
                </a:solidFill>
                <a:latin typeface="Times New Roman"/>
                <a:cs typeface="Times New Roman"/>
              </a:rPr>
              <a:t>: Phishing attacks can be launched on a large scale, targeting a wide audience simultaneously. Attackers can send out thousands or even millions of phishing emails containing links to malicious websites.</a:t>
            </a:r>
          </a:p>
          <a:p>
            <a:pPr marL="285750" indent="-285750">
              <a:buFont typeface="Arial"/>
            </a:pPr>
            <a:r>
              <a:rPr lang="en-IN" sz="1800" b="1" dirty="0">
                <a:solidFill>
                  <a:schemeClr val="tx1"/>
                </a:solidFill>
                <a:latin typeface="Times New Roman"/>
                <a:cs typeface="Times New Roman"/>
              </a:rPr>
              <a:t>Low Cost:</a:t>
            </a:r>
            <a:r>
              <a:rPr lang="en-IN" sz="1800" dirty="0">
                <a:solidFill>
                  <a:schemeClr val="tx1"/>
                </a:solidFill>
                <a:latin typeface="Times New Roman"/>
                <a:cs typeface="Times New Roman"/>
              </a:rPr>
              <a:t> Phishing attacks are relatively inexpensive to execute compared to other forms of cyberattacks. Attackers can use automated tools to create and distribute phishing emails and websites at minimal cost.</a:t>
            </a:r>
          </a:p>
          <a:p>
            <a:pPr marL="88900" indent="0">
              <a:buNone/>
            </a:pPr>
            <a:endParaRPr lang="en-IN" sz="1800" dirty="0">
              <a:solidFill>
                <a:schemeClr val="tx1"/>
              </a:solidFill>
            </a:endParaRPr>
          </a:p>
        </p:txBody>
      </p:sp>
      <p:sp>
        <p:nvSpPr>
          <p:cNvPr id="4" name="Slide Number Placeholder 3">
            <a:extLst>
              <a:ext uri="{FF2B5EF4-FFF2-40B4-BE49-F238E27FC236}">
                <a16:creationId xmlns:a16="http://schemas.microsoft.com/office/drawing/2014/main" id="{200BF463-F1C9-32FA-4AD8-E771121A2011}"/>
              </a:ext>
            </a:extLst>
          </p:cNvPr>
          <p:cNvSpPr>
            <a:spLocks noGrp="1"/>
          </p:cNvSpPr>
          <p:nvPr>
            <p:ph type="sldNum" idx="10"/>
          </p:nvPr>
        </p:nvSpPr>
        <p:spPr/>
        <p:txBody>
          <a:bodyPr/>
          <a:lstStyle/>
          <a:p>
            <a:fld id="{9D2B33C2-A734-4AB5-AC6D-A69A02FE3E9B}" type="slidenum">
              <a:rPr lang="en-GB" altLang="en-US" smtClean="0"/>
              <a:t>15</a:t>
            </a:fld>
            <a:endParaRPr lang="en-US" altLang="en-US"/>
          </a:p>
        </p:txBody>
      </p:sp>
    </p:spTree>
    <p:extLst>
      <p:ext uri="{BB962C8B-B14F-4D97-AF65-F5344CB8AC3E}">
        <p14:creationId xmlns:p14="http://schemas.microsoft.com/office/powerpoint/2010/main" val="3176727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5994-B9D7-A774-C113-8D9BC44094E2}"/>
              </a:ext>
            </a:extLst>
          </p:cNvPr>
          <p:cNvSpPr>
            <a:spLocks noGrp="1"/>
          </p:cNvSpPr>
          <p:nvPr>
            <p:ph type="title"/>
          </p:nvPr>
        </p:nvSpPr>
        <p:spPr>
          <a:xfrm>
            <a:off x="311700" y="403657"/>
            <a:ext cx="8520600" cy="763500"/>
          </a:xfrm>
        </p:spPr>
        <p:txBody>
          <a:bodyPr/>
          <a:lstStyle/>
          <a:p>
            <a:pPr algn="ctr"/>
            <a:r>
              <a:rPr lang="en-IN" sz="2800" b="1" dirty="0">
                <a:latin typeface="Times New Roman"/>
                <a:cs typeface="Times New Roman"/>
              </a:rPr>
              <a:t>Limitations</a:t>
            </a:r>
            <a:endParaRPr lang="en-US" sz="2800" b="1" dirty="0"/>
          </a:p>
        </p:txBody>
      </p:sp>
      <p:sp>
        <p:nvSpPr>
          <p:cNvPr id="3" name="Text Placeholder 2">
            <a:extLst>
              <a:ext uri="{FF2B5EF4-FFF2-40B4-BE49-F238E27FC236}">
                <a16:creationId xmlns:a16="http://schemas.microsoft.com/office/drawing/2014/main" id="{D6FF6E48-EA0E-5E38-719C-A071FADBB8E5}"/>
              </a:ext>
            </a:extLst>
          </p:cNvPr>
          <p:cNvSpPr>
            <a:spLocks noGrp="1"/>
          </p:cNvSpPr>
          <p:nvPr>
            <p:ph type="body" idx="1"/>
          </p:nvPr>
        </p:nvSpPr>
        <p:spPr>
          <a:xfrm>
            <a:off x="169418" y="976990"/>
            <a:ext cx="6642475" cy="4555200"/>
          </a:xfrm>
        </p:spPr>
        <p:txBody>
          <a:bodyPr/>
          <a:lstStyle/>
          <a:p>
            <a:r>
              <a:rPr lang="en-IN" sz="1800" b="1">
                <a:solidFill>
                  <a:schemeClr val="tx1"/>
                </a:solidFill>
                <a:latin typeface="Times New Roman"/>
                <a:cs typeface="Times New Roman"/>
              </a:rPr>
              <a:t>Dependence on User Interaction</a:t>
            </a:r>
            <a:r>
              <a:rPr lang="en-IN" sz="1800">
                <a:solidFill>
                  <a:schemeClr val="tx1"/>
                </a:solidFill>
                <a:latin typeface="Times New Roman"/>
                <a:cs typeface="Times New Roman"/>
              </a:rPr>
              <a:t>: Phishing attacks typically rely on users to take action, such as clicking on a malicious link or providing sensitive information. If users are cautious and well-informed, they may be less likely to fall for phishing scams.</a:t>
            </a:r>
            <a:endParaRPr lang="en-US" sz="1800">
              <a:solidFill>
                <a:schemeClr val="tx1"/>
              </a:solidFill>
              <a:latin typeface="Times New Roman"/>
              <a:cs typeface="Times New Roman"/>
            </a:endParaRPr>
          </a:p>
          <a:p>
            <a:r>
              <a:rPr lang="en-IN" sz="1800" b="1">
                <a:solidFill>
                  <a:schemeClr val="tx1"/>
                </a:solidFill>
                <a:latin typeface="Times New Roman"/>
                <a:cs typeface="Times New Roman"/>
              </a:rPr>
              <a:t>Detection by Security Measures</a:t>
            </a:r>
            <a:r>
              <a:rPr lang="en-IN" sz="1800">
                <a:solidFill>
                  <a:schemeClr val="tx1"/>
                </a:solidFill>
                <a:latin typeface="Times New Roman"/>
                <a:cs typeface="Times New Roman"/>
              </a:rPr>
              <a:t>: Advanced security measures, such as email filters, web filters, and anti-phishing software, can detect and block phishing attempts, reducing the effectiveness of such attacks.</a:t>
            </a:r>
          </a:p>
          <a:p>
            <a:r>
              <a:rPr lang="en-IN" sz="1800" b="1">
                <a:solidFill>
                  <a:schemeClr val="tx1"/>
                </a:solidFill>
                <a:latin typeface="Times New Roman"/>
                <a:cs typeface="Times New Roman"/>
              </a:rPr>
              <a:t>Short Lifespan of Phishing Sites</a:t>
            </a:r>
            <a:r>
              <a:rPr lang="en-IN" sz="1800">
                <a:solidFill>
                  <a:schemeClr val="tx1"/>
                </a:solidFill>
                <a:latin typeface="Times New Roman"/>
                <a:cs typeface="Times New Roman"/>
              </a:rPr>
              <a:t>: Phishing websites may have a short lifespan as they are often detected and taken down relatively quickly by cybersecurity experts, internet service providers, and domain registrars.</a:t>
            </a:r>
          </a:p>
          <a:p>
            <a:r>
              <a:rPr lang="en-IN" sz="1800" b="1" dirty="0">
                <a:solidFill>
                  <a:schemeClr val="tx1"/>
                </a:solidFill>
                <a:latin typeface="Times New Roman"/>
                <a:cs typeface="Times New Roman"/>
              </a:rPr>
              <a:t>Legal Consequences</a:t>
            </a:r>
            <a:r>
              <a:rPr lang="en-IN" sz="1800" dirty="0">
                <a:solidFill>
                  <a:schemeClr val="tx1"/>
                </a:solidFill>
                <a:latin typeface="Times New Roman"/>
                <a:cs typeface="Times New Roman"/>
              </a:rPr>
              <a:t>: Perpetrators of phishing attacks may face legal consequences if caught, including criminal charges and financial penalties, which act as a deterrent.</a:t>
            </a:r>
          </a:p>
          <a:p>
            <a:r>
              <a:rPr lang="en-IN" sz="1800" b="1" dirty="0">
                <a:solidFill>
                  <a:schemeClr val="tx1"/>
                </a:solidFill>
                <a:latin typeface="Times New Roman"/>
                <a:cs typeface="Times New Roman"/>
              </a:rPr>
              <a:t>Trust Erosion</a:t>
            </a:r>
            <a:r>
              <a:rPr lang="en-IN" sz="1800" dirty="0">
                <a:solidFill>
                  <a:schemeClr val="tx1"/>
                </a:solidFill>
                <a:latin typeface="Times New Roman"/>
                <a:cs typeface="Times New Roman"/>
              </a:rPr>
              <a:t>: Successful phishing attacks can erode trust between users and legitimate organizations, leading to reputational damage and loss of business for the targeted organizations.</a:t>
            </a:r>
          </a:p>
          <a:p>
            <a:endParaRPr lang="en-IN" sz="1800" dirty="0">
              <a:solidFill>
                <a:schemeClr val="tx1"/>
              </a:solidFill>
            </a:endParaRPr>
          </a:p>
        </p:txBody>
      </p:sp>
      <p:sp>
        <p:nvSpPr>
          <p:cNvPr id="4" name="Slide Number Placeholder 3">
            <a:extLst>
              <a:ext uri="{FF2B5EF4-FFF2-40B4-BE49-F238E27FC236}">
                <a16:creationId xmlns:a16="http://schemas.microsoft.com/office/drawing/2014/main" id="{200BF463-F1C9-32FA-4AD8-E771121A2011}"/>
              </a:ext>
            </a:extLst>
          </p:cNvPr>
          <p:cNvSpPr>
            <a:spLocks noGrp="1"/>
          </p:cNvSpPr>
          <p:nvPr>
            <p:ph type="sldNum" idx="10"/>
          </p:nvPr>
        </p:nvSpPr>
        <p:spPr/>
        <p:txBody>
          <a:bodyPr/>
          <a:lstStyle/>
          <a:p>
            <a:fld id="{9D2B33C2-A734-4AB5-AC6D-A69A02FE3E9B}" type="slidenum">
              <a:rPr lang="en-GB" altLang="en-US" smtClean="0"/>
              <a:t>16</a:t>
            </a:fld>
            <a:endParaRPr lang="en-US" altLang="en-US"/>
          </a:p>
        </p:txBody>
      </p:sp>
    </p:spTree>
    <p:extLst>
      <p:ext uri="{BB962C8B-B14F-4D97-AF65-F5344CB8AC3E}">
        <p14:creationId xmlns:p14="http://schemas.microsoft.com/office/powerpoint/2010/main" val="3833684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5994-B9D7-A774-C113-8D9BC44094E2}"/>
              </a:ext>
            </a:extLst>
          </p:cNvPr>
          <p:cNvSpPr>
            <a:spLocks noGrp="1"/>
          </p:cNvSpPr>
          <p:nvPr>
            <p:ph type="title"/>
          </p:nvPr>
        </p:nvSpPr>
        <p:spPr/>
        <p:txBody>
          <a:bodyPr/>
          <a:lstStyle/>
          <a:p>
            <a:pPr algn="ctr"/>
            <a:r>
              <a:rPr lang="en-IN" sz="2800" b="1" dirty="0">
                <a:latin typeface="Times New Roman"/>
                <a:cs typeface="Times New Roman"/>
              </a:rPr>
              <a:t>Future Directions</a:t>
            </a:r>
            <a:endParaRPr lang="en-US" sz="2800" b="1" dirty="0"/>
          </a:p>
        </p:txBody>
      </p:sp>
      <p:sp>
        <p:nvSpPr>
          <p:cNvPr id="3" name="Text Placeholder 2">
            <a:extLst>
              <a:ext uri="{FF2B5EF4-FFF2-40B4-BE49-F238E27FC236}">
                <a16:creationId xmlns:a16="http://schemas.microsoft.com/office/drawing/2014/main" id="{D6FF6E48-EA0E-5E38-719C-A071FADBB8E5}"/>
              </a:ext>
            </a:extLst>
          </p:cNvPr>
          <p:cNvSpPr>
            <a:spLocks noGrp="1"/>
          </p:cNvSpPr>
          <p:nvPr>
            <p:ph type="body" idx="1"/>
          </p:nvPr>
        </p:nvSpPr>
        <p:spPr>
          <a:xfrm>
            <a:off x="311700" y="1138243"/>
            <a:ext cx="6699391" cy="4953590"/>
          </a:xfrm>
        </p:spPr>
        <p:txBody>
          <a:bodyPr/>
          <a:lstStyle/>
          <a:p>
            <a:pPr marL="88900" indent="0">
              <a:buNone/>
            </a:pPr>
            <a:r>
              <a:rPr lang="en-IN" sz="1800" dirty="0">
                <a:latin typeface="Times New Roman"/>
                <a:cs typeface="Times New Roman"/>
              </a:rPr>
              <a:t>Future directions in combating website phishing attacks may include:</a:t>
            </a:r>
            <a:endParaRPr lang="en-US" sz="1800" dirty="0"/>
          </a:p>
          <a:p>
            <a:pPr marL="88900" indent="0">
              <a:buNone/>
            </a:pPr>
            <a:endParaRPr lang="en-IN" sz="1800" dirty="0"/>
          </a:p>
          <a:p>
            <a:pPr marL="88900" indent="0">
              <a:buNone/>
            </a:pPr>
            <a:r>
              <a:rPr lang="en-IN" sz="1800" dirty="0">
                <a:latin typeface="Times New Roman"/>
                <a:cs typeface="Times New Roman"/>
              </a:rPr>
              <a:t>1. </a:t>
            </a:r>
            <a:r>
              <a:rPr lang="en-IN" sz="1800" b="1" dirty="0">
                <a:latin typeface="Times New Roman"/>
                <a:cs typeface="Times New Roman"/>
              </a:rPr>
              <a:t>Advanced Detection: </a:t>
            </a:r>
            <a:r>
              <a:rPr lang="en-IN" sz="1800" dirty="0">
                <a:latin typeface="Times New Roman"/>
                <a:cs typeface="Times New Roman"/>
              </a:rPr>
              <a:t>Developing more sophisticated algorithms for real-time phishing website detection.</a:t>
            </a:r>
            <a:endParaRPr lang="en-IN" sz="1800" dirty="0">
              <a:cs typeface="Times New Roman"/>
            </a:endParaRPr>
          </a:p>
          <a:p>
            <a:pPr marL="88900" indent="0">
              <a:buNone/>
            </a:pPr>
            <a:r>
              <a:rPr lang="en-IN" sz="1800" dirty="0">
                <a:latin typeface="Times New Roman"/>
                <a:cs typeface="Times New Roman"/>
              </a:rPr>
              <a:t>2.</a:t>
            </a:r>
            <a:r>
              <a:rPr lang="en-IN" sz="1800" b="1" dirty="0">
                <a:latin typeface="Times New Roman"/>
                <a:cs typeface="Times New Roman"/>
              </a:rPr>
              <a:t> </a:t>
            </a:r>
            <a:r>
              <a:rPr lang="en-IN" sz="1800" b="1" dirty="0" err="1">
                <a:latin typeface="Times New Roman"/>
                <a:cs typeface="Times New Roman"/>
              </a:rPr>
              <a:t>Behavioral</a:t>
            </a:r>
            <a:r>
              <a:rPr lang="en-IN" sz="1800" b="1" dirty="0">
                <a:latin typeface="Times New Roman"/>
                <a:cs typeface="Times New Roman"/>
              </a:rPr>
              <a:t> Analysis:</a:t>
            </a:r>
            <a:r>
              <a:rPr lang="en-IN" sz="1800" dirty="0">
                <a:latin typeface="Times New Roman"/>
                <a:cs typeface="Times New Roman"/>
              </a:rPr>
              <a:t> Utilizing </a:t>
            </a:r>
            <a:r>
              <a:rPr lang="en-IN" sz="1800" dirty="0" err="1">
                <a:latin typeface="Times New Roman"/>
                <a:cs typeface="Times New Roman"/>
              </a:rPr>
              <a:t>behavioral</a:t>
            </a:r>
            <a:r>
              <a:rPr lang="en-IN" sz="1800" dirty="0">
                <a:latin typeface="Times New Roman"/>
                <a:cs typeface="Times New Roman"/>
              </a:rPr>
              <a:t> analysis to identify phishing patterns and anomalies.</a:t>
            </a:r>
            <a:endParaRPr lang="en-IN" sz="1800" dirty="0">
              <a:cs typeface="Times New Roman"/>
            </a:endParaRPr>
          </a:p>
          <a:p>
            <a:pPr marL="88900" indent="0">
              <a:buNone/>
            </a:pPr>
            <a:r>
              <a:rPr lang="en-IN" sz="1800" dirty="0">
                <a:latin typeface="Times New Roman"/>
                <a:cs typeface="Times New Roman"/>
              </a:rPr>
              <a:t>3.</a:t>
            </a:r>
            <a:r>
              <a:rPr lang="en-IN" sz="1800" b="1" dirty="0">
                <a:latin typeface="Times New Roman"/>
                <a:cs typeface="Times New Roman"/>
              </a:rPr>
              <a:t> Collaborative Efforts:</a:t>
            </a:r>
            <a:r>
              <a:rPr lang="en-IN" sz="1800" dirty="0">
                <a:latin typeface="Times New Roman"/>
                <a:cs typeface="Times New Roman"/>
              </a:rPr>
              <a:t> Enhancing collaboration among stakeholders to share threat intelligence and coordinate response efforts.</a:t>
            </a:r>
            <a:endParaRPr lang="en-IN" sz="1800" dirty="0">
              <a:cs typeface="Times New Roman"/>
            </a:endParaRPr>
          </a:p>
          <a:p>
            <a:pPr marL="88900" indent="0">
              <a:buNone/>
            </a:pPr>
            <a:r>
              <a:rPr lang="en-IN" sz="1800" dirty="0">
                <a:latin typeface="Times New Roman"/>
                <a:cs typeface="Times New Roman"/>
              </a:rPr>
              <a:t>4. </a:t>
            </a:r>
            <a:r>
              <a:rPr lang="en-IN" sz="1800" b="1" dirty="0">
                <a:latin typeface="Times New Roman"/>
                <a:cs typeface="Times New Roman"/>
              </a:rPr>
              <a:t>User Education</a:t>
            </a:r>
            <a:r>
              <a:rPr lang="en-IN" sz="1800" dirty="0">
                <a:latin typeface="Times New Roman"/>
                <a:cs typeface="Times New Roman"/>
              </a:rPr>
              <a:t>: Increasing user awareness and education about phishing threats and prevention techniques.</a:t>
            </a:r>
            <a:endParaRPr lang="en-IN" sz="1800" dirty="0">
              <a:cs typeface="Times New Roman"/>
            </a:endParaRPr>
          </a:p>
          <a:p>
            <a:pPr marL="88900" indent="0">
              <a:buNone/>
            </a:pPr>
            <a:r>
              <a:rPr lang="en-IN" sz="1800" dirty="0">
                <a:latin typeface="Times New Roman"/>
                <a:cs typeface="Times New Roman"/>
              </a:rPr>
              <a:t>5.</a:t>
            </a:r>
            <a:r>
              <a:rPr lang="en-IN" sz="1800" b="1" dirty="0">
                <a:latin typeface="Times New Roman"/>
                <a:cs typeface="Times New Roman"/>
              </a:rPr>
              <a:t> Technological Solutions:</a:t>
            </a:r>
            <a:r>
              <a:rPr lang="en-IN" sz="1800" dirty="0">
                <a:latin typeface="Times New Roman"/>
                <a:cs typeface="Times New Roman"/>
              </a:rPr>
              <a:t> Innovating new technologies like browser extensions for real-time protection against phishing.</a:t>
            </a:r>
            <a:endParaRPr lang="en-IN" sz="1800" dirty="0">
              <a:cs typeface="Times New Roman"/>
            </a:endParaRPr>
          </a:p>
          <a:p>
            <a:pPr marL="88900" indent="0">
              <a:buNone/>
            </a:pPr>
            <a:r>
              <a:rPr lang="en-IN" sz="1800" dirty="0">
                <a:latin typeface="Times New Roman"/>
                <a:cs typeface="Times New Roman"/>
              </a:rPr>
              <a:t>6. </a:t>
            </a:r>
            <a:r>
              <a:rPr lang="en-IN" sz="1800" b="1" dirty="0">
                <a:latin typeface="Times New Roman"/>
                <a:cs typeface="Times New Roman"/>
              </a:rPr>
              <a:t>Regulatory Measures: </a:t>
            </a:r>
            <a:r>
              <a:rPr lang="en-IN" sz="1800" dirty="0">
                <a:latin typeface="Times New Roman"/>
                <a:cs typeface="Times New Roman"/>
              </a:rPr>
              <a:t>Advocating for stronger regulations to deter phishing activities and hold perpetrators accountable.</a:t>
            </a:r>
            <a:endParaRPr lang="en-IN" sz="1800" dirty="0">
              <a:cs typeface="Times New Roman"/>
            </a:endParaRPr>
          </a:p>
          <a:p>
            <a:pPr marL="88900" indent="0">
              <a:buNone/>
            </a:pPr>
            <a:r>
              <a:rPr lang="en-IN" sz="1800" dirty="0">
                <a:latin typeface="Times New Roman"/>
                <a:cs typeface="Times New Roman"/>
              </a:rPr>
              <a:t>7. </a:t>
            </a:r>
            <a:r>
              <a:rPr lang="en-IN" sz="1800" b="1" dirty="0">
                <a:latin typeface="Times New Roman"/>
                <a:cs typeface="Times New Roman"/>
              </a:rPr>
              <a:t>Continued Research:</a:t>
            </a:r>
            <a:r>
              <a:rPr lang="en-IN" sz="1800" dirty="0">
                <a:latin typeface="Times New Roman"/>
                <a:cs typeface="Times New Roman"/>
              </a:rPr>
              <a:t> Investing in ongoing research to stay ahead of evolving phishing techniques and trends.</a:t>
            </a:r>
            <a:endParaRPr lang="en-US" sz="1800">
              <a:cs typeface="Times New Roman"/>
            </a:endParaRPr>
          </a:p>
        </p:txBody>
      </p:sp>
      <p:sp>
        <p:nvSpPr>
          <p:cNvPr id="4" name="Slide Number Placeholder 3">
            <a:extLst>
              <a:ext uri="{FF2B5EF4-FFF2-40B4-BE49-F238E27FC236}">
                <a16:creationId xmlns:a16="http://schemas.microsoft.com/office/drawing/2014/main" id="{200BF463-F1C9-32FA-4AD8-E771121A2011}"/>
              </a:ext>
            </a:extLst>
          </p:cNvPr>
          <p:cNvSpPr>
            <a:spLocks noGrp="1"/>
          </p:cNvSpPr>
          <p:nvPr>
            <p:ph type="sldNum" idx="10"/>
          </p:nvPr>
        </p:nvSpPr>
        <p:spPr/>
        <p:txBody>
          <a:bodyPr/>
          <a:lstStyle/>
          <a:p>
            <a:fld id="{9D2B33C2-A734-4AB5-AC6D-A69A02FE3E9B}" type="slidenum">
              <a:rPr lang="en-GB" altLang="en-US" smtClean="0"/>
              <a:t>17</a:t>
            </a:fld>
            <a:endParaRPr lang="en-US" altLang="en-US"/>
          </a:p>
        </p:txBody>
      </p:sp>
    </p:spTree>
    <p:extLst>
      <p:ext uri="{BB962C8B-B14F-4D97-AF65-F5344CB8AC3E}">
        <p14:creationId xmlns:p14="http://schemas.microsoft.com/office/powerpoint/2010/main" val="3808491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5994-B9D7-A774-C113-8D9BC44094E2}"/>
              </a:ext>
            </a:extLst>
          </p:cNvPr>
          <p:cNvSpPr>
            <a:spLocks noGrp="1"/>
          </p:cNvSpPr>
          <p:nvPr>
            <p:ph type="title"/>
          </p:nvPr>
        </p:nvSpPr>
        <p:spPr/>
        <p:txBody>
          <a:bodyPr/>
          <a:lstStyle/>
          <a:p>
            <a:pPr algn="ctr"/>
            <a:r>
              <a:rPr lang="en-IN" sz="2800" b="1" dirty="0">
                <a:latin typeface="Times New Roman"/>
                <a:cs typeface="Times New Roman"/>
              </a:rPr>
              <a:t>References</a:t>
            </a:r>
            <a:endParaRPr lang="en-US" dirty="0"/>
          </a:p>
        </p:txBody>
      </p:sp>
      <p:sp>
        <p:nvSpPr>
          <p:cNvPr id="3" name="Text Placeholder 2">
            <a:extLst>
              <a:ext uri="{FF2B5EF4-FFF2-40B4-BE49-F238E27FC236}">
                <a16:creationId xmlns:a16="http://schemas.microsoft.com/office/drawing/2014/main" id="{D6FF6E48-EA0E-5E38-719C-A071FADBB8E5}"/>
              </a:ext>
            </a:extLst>
          </p:cNvPr>
          <p:cNvSpPr>
            <a:spLocks noGrp="1"/>
          </p:cNvSpPr>
          <p:nvPr>
            <p:ph type="body" idx="1"/>
          </p:nvPr>
        </p:nvSpPr>
        <p:spPr/>
        <p:txBody>
          <a:bodyPr/>
          <a:lstStyle/>
          <a:p>
            <a:r>
              <a:rPr lang="en-IN" dirty="0">
                <a:latin typeface="Times New Roman"/>
                <a:cs typeface="Times New Roman"/>
                <a:hlinkClick r:id="rId2"/>
              </a:rPr>
              <a:t>https://colab.research.google.com/github/shreyagopal/Phishing-Website-Detection-by-Machine-Learning-Techniques/blob/master/Phishing%20Website%20Detection_Models%20%26%20Training.ipynb#scrollTo=gBMqupCMM74V</a:t>
            </a:r>
            <a:endParaRPr lang="en-IN" dirty="0"/>
          </a:p>
          <a:p>
            <a:r>
              <a:rPr lang="en-IN" dirty="0">
                <a:latin typeface="Times New Roman"/>
                <a:cs typeface="Times New Roman"/>
                <a:hlinkClick r:id="rId3"/>
              </a:rPr>
              <a:t>https://www.kaggle.com/code/essammohamed4320/intrusion-detection-system-with-ml-dl</a:t>
            </a:r>
            <a:endParaRPr lang="en-IN" dirty="0">
              <a:hlinkClick r:id="rId3"/>
            </a:endParaRPr>
          </a:p>
          <a:p>
            <a:endParaRPr lang="en-IN" dirty="0"/>
          </a:p>
        </p:txBody>
      </p:sp>
      <p:sp>
        <p:nvSpPr>
          <p:cNvPr id="4" name="Slide Number Placeholder 3">
            <a:extLst>
              <a:ext uri="{FF2B5EF4-FFF2-40B4-BE49-F238E27FC236}">
                <a16:creationId xmlns:a16="http://schemas.microsoft.com/office/drawing/2014/main" id="{200BF463-F1C9-32FA-4AD8-E771121A2011}"/>
              </a:ext>
            </a:extLst>
          </p:cNvPr>
          <p:cNvSpPr>
            <a:spLocks noGrp="1"/>
          </p:cNvSpPr>
          <p:nvPr>
            <p:ph type="sldNum" idx="10"/>
          </p:nvPr>
        </p:nvSpPr>
        <p:spPr/>
        <p:txBody>
          <a:bodyPr/>
          <a:lstStyle/>
          <a:p>
            <a:fld id="{9D2B33C2-A734-4AB5-AC6D-A69A02FE3E9B}" type="slidenum">
              <a:rPr lang="en-GB" altLang="en-US" smtClean="0"/>
              <a:t>18</a:t>
            </a:fld>
            <a:endParaRPr lang="en-US" altLang="en-US"/>
          </a:p>
        </p:txBody>
      </p:sp>
    </p:spTree>
    <p:extLst>
      <p:ext uri="{BB962C8B-B14F-4D97-AF65-F5344CB8AC3E}">
        <p14:creationId xmlns:p14="http://schemas.microsoft.com/office/powerpoint/2010/main" val="1957512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B6F6-70B5-0FF8-8C43-94FB98FFF69D}"/>
              </a:ext>
            </a:extLst>
          </p:cNvPr>
          <p:cNvSpPr>
            <a:spLocks noGrp="1"/>
          </p:cNvSpPr>
          <p:nvPr>
            <p:ph type="title"/>
          </p:nvPr>
        </p:nvSpPr>
        <p:spPr>
          <a:xfrm>
            <a:off x="311700" y="2670686"/>
            <a:ext cx="8520600" cy="763500"/>
          </a:xfrm>
        </p:spPr>
        <p:txBody>
          <a:bodyPr/>
          <a:lstStyle/>
          <a:p>
            <a:pPr algn="ctr"/>
            <a:r>
              <a:rPr lang="en-US" sz="3200" b="1" dirty="0">
                <a:latin typeface="Times New Roman"/>
                <a:cs typeface="Times New Roman"/>
              </a:rPr>
              <a:t>THANK YOU</a:t>
            </a:r>
            <a:endParaRPr lang="en-US" sz="3200" b="1"/>
          </a:p>
        </p:txBody>
      </p:sp>
      <p:sp>
        <p:nvSpPr>
          <p:cNvPr id="4" name="Slide Number Placeholder 3">
            <a:extLst>
              <a:ext uri="{FF2B5EF4-FFF2-40B4-BE49-F238E27FC236}">
                <a16:creationId xmlns:a16="http://schemas.microsoft.com/office/drawing/2014/main" id="{793ACEDA-D550-D2DA-0164-171524393709}"/>
              </a:ext>
            </a:extLst>
          </p:cNvPr>
          <p:cNvSpPr>
            <a:spLocks noGrp="1"/>
          </p:cNvSpPr>
          <p:nvPr>
            <p:ph type="sldNum" idx="10"/>
          </p:nvPr>
        </p:nvSpPr>
        <p:spPr/>
        <p:txBody>
          <a:bodyPr/>
          <a:lstStyle/>
          <a:p>
            <a:fld id="{9D2B33C2-A734-4AB5-AC6D-A69A02FE3E9B}" type="slidenum">
              <a:rPr lang="en-GB" altLang="en-US"/>
              <a:t>19</a:t>
            </a:fld>
            <a:endParaRPr lang="en-US" altLang="en-US"/>
          </a:p>
        </p:txBody>
      </p:sp>
    </p:spTree>
    <p:extLst>
      <p:ext uri="{BB962C8B-B14F-4D97-AF65-F5344CB8AC3E}">
        <p14:creationId xmlns:p14="http://schemas.microsoft.com/office/powerpoint/2010/main" val="300831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hape 111"/>
          <p:cNvSpPr txBox="1">
            <a:spLocks noGrp="1"/>
          </p:cNvSpPr>
          <p:nvPr>
            <p:ph type="ctrTitle"/>
          </p:nvPr>
        </p:nvSpPr>
        <p:spPr>
          <a:xfrm>
            <a:off x="82748" y="2322142"/>
            <a:ext cx="8612319" cy="75768"/>
          </a:xfrm>
        </p:spPr>
        <p:txBody>
          <a:bodyPr/>
          <a:lstStyle/>
          <a:p>
            <a:pPr algn="ctr" eaLnBrk="1" hangingPunct="1">
              <a:spcBef>
                <a:spcPct val="0"/>
              </a:spcBef>
              <a:spcAft>
                <a:spcPct val="0"/>
              </a:spcAft>
              <a:buFont typeface="Archivo Narrow" charset="0"/>
              <a:buNone/>
            </a:pPr>
            <a:r>
              <a:rPr lang="en-US" altLang="en-US" sz="2800" b="1" dirty="0">
                <a:cs typeface="Archivo Narrow" charset="0"/>
                <a:sym typeface="Archivo Narrow" charset="0"/>
              </a:rPr>
              <a:t>CONTENT</a:t>
            </a:r>
            <a:br>
              <a:rPr lang="en-IN" altLang="en-US" sz="2800" b="1" dirty="0">
                <a:cs typeface="Archivo Narrow" charset="0"/>
                <a:sym typeface="Archivo Narrow" charset="0"/>
              </a:rPr>
            </a:br>
            <a:r>
              <a:rPr lang="en-IN" altLang="en-US" sz="2800" b="1" dirty="0">
                <a:cs typeface="Archivo Narrow" charset="0"/>
                <a:sym typeface="Archivo Narrow" charset="0"/>
              </a:rPr>
              <a:t> </a:t>
            </a:r>
            <a:r>
              <a:rPr lang="en-US" altLang="en-US" b="1" dirty="0">
                <a:cs typeface="Archivo Narrow" charset="0"/>
                <a:sym typeface="Archivo Narrow" charset="0"/>
              </a:rPr>
              <a:t> </a:t>
            </a:r>
            <a:endParaRPr lang="zh-CN" altLang="en-US" dirty="0"/>
          </a:p>
        </p:txBody>
      </p:sp>
      <p:sp>
        <p:nvSpPr>
          <p:cNvPr id="1048603" name="Shape 112"/>
          <p:cNvSpPr txBox="1">
            <a:spLocks noGrp="1"/>
          </p:cNvSpPr>
          <p:nvPr>
            <p:ph type="subTitle" idx="1"/>
          </p:nvPr>
        </p:nvSpPr>
        <p:spPr>
          <a:xfrm>
            <a:off x="395536" y="2064628"/>
            <a:ext cx="7128792" cy="3596992"/>
          </a:xfrm>
        </p:spPr>
        <p:txBody>
          <a:bodyPr>
            <a:noAutofit/>
          </a:bodyPr>
          <a:lstStyle/>
          <a:p>
            <a:pPr algn="l" eaLnBrk="1" fontAlgn="auto" hangingPunct="1">
              <a:buSzPct val="100000"/>
              <a:buFont typeface="Arial" pitchFamily="34" charset="0"/>
              <a:buChar char="•"/>
            </a:pPr>
            <a:r>
              <a:rPr lang="en-IN" altLang="en-US" sz="2000" dirty="0">
                <a:latin typeface="Times New Roman"/>
                <a:cs typeface="Times New Roman"/>
                <a:sym typeface="Times New Roman"/>
              </a:rPr>
              <a:t>What is meant by the Phishing the website  </a:t>
            </a:r>
            <a:endParaRPr lang="en-IN" altLang="en-US" sz="2000" dirty="0">
              <a:sym typeface="Times New Roman"/>
            </a:endParaRPr>
          </a:p>
          <a:p>
            <a:pPr algn="l" eaLnBrk="1" fontAlgn="auto" hangingPunct="1">
              <a:buSzPct val="100000"/>
              <a:buFont typeface="Arial" pitchFamily="34" charset="0"/>
              <a:buChar char="•"/>
            </a:pPr>
            <a:r>
              <a:rPr lang="en-IN" altLang="en-US" sz="2000" dirty="0">
                <a:latin typeface="Times New Roman"/>
                <a:cs typeface="Times New Roman"/>
                <a:sym typeface="Times New Roman"/>
              </a:rPr>
              <a:t>Cyber Tools to handle Website Phishing</a:t>
            </a:r>
            <a:endParaRPr lang="en-IN" altLang="en-US" sz="2000" dirty="0"/>
          </a:p>
          <a:p>
            <a:pPr algn="l" eaLnBrk="1" fontAlgn="auto" hangingPunct="1">
              <a:buSzPct val="100000"/>
              <a:buFont typeface="Arial" pitchFamily="34" charset="0"/>
              <a:buChar char="•"/>
            </a:pPr>
            <a:r>
              <a:rPr lang="en-IN" altLang="en-US" sz="2000" dirty="0">
                <a:latin typeface="Times New Roman"/>
                <a:cs typeface="Times New Roman"/>
                <a:sym typeface="Times New Roman"/>
              </a:rPr>
              <a:t>AI based Technique to </a:t>
            </a:r>
            <a:r>
              <a:rPr lang="en-IN" sz="2000" dirty="0">
                <a:latin typeface="Times New Roman"/>
                <a:cs typeface="Times New Roman"/>
                <a:sym typeface="Times New Roman"/>
              </a:rPr>
              <a:t>Website Phishing</a:t>
            </a:r>
            <a:endParaRPr lang="en-IN" altLang="en-US" sz="2000" dirty="0"/>
          </a:p>
          <a:p>
            <a:pPr algn="l" eaLnBrk="1" fontAlgn="auto" hangingPunct="1">
              <a:buSzPct val="100000"/>
              <a:buFont typeface="Arial" pitchFamily="34" charset="0"/>
              <a:buChar char="•"/>
            </a:pPr>
            <a:r>
              <a:rPr lang="en-IN" altLang="en-US" sz="2000" dirty="0">
                <a:sym typeface="Times New Roman"/>
              </a:rPr>
              <a:t>Machine Learning technique Used </a:t>
            </a:r>
          </a:p>
          <a:p>
            <a:pPr algn="l" eaLnBrk="1" fontAlgn="auto" hangingPunct="1">
              <a:buSzPct val="100000"/>
              <a:buFont typeface="Arial" pitchFamily="34" charset="0"/>
              <a:buChar char="•"/>
            </a:pPr>
            <a:r>
              <a:rPr lang="en-IN" altLang="en-US" sz="2000" dirty="0">
                <a:sym typeface="Times New Roman"/>
              </a:rPr>
              <a:t>Dataset Used </a:t>
            </a:r>
          </a:p>
          <a:p>
            <a:pPr algn="l" eaLnBrk="1" fontAlgn="auto" hangingPunct="1">
              <a:buSzPct val="100000"/>
              <a:buFont typeface="Arial" pitchFamily="34" charset="0"/>
              <a:buChar char="•"/>
            </a:pPr>
            <a:r>
              <a:rPr lang="en-IN" altLang="en-US" sz="2000" dirty="0">
                <a:sym typeface="Times New Roman"/>
              </a:rPr>
              <a:t>Code Implementation</a:t>
            </a:r>
          </a:p>
          <a:p>
            <a:pPr algn="l" eaLnBrk="1" fontAlgn="auto" hangingPunct="1">
              <a:buSzPct val="100000"/>
              <a:buFont typeface="Arial" pitchFamily="34" charset="0"/>
              <a:buChar char="•"/>
            </a:pPr>
            <a:r>
              <a:rPr lang="en-IN" altLang="en-US" sz="2000" dirty="0">
                <a:sym typeface="Times New Roman"/>
              </a:rPr>
              <a:t>Results and Discussion</a:t>
            </a:r>
          </a:p>
          <a:p>
            <a:pPr algn="l" eaLnBrk="1" fontAlgn="auto" hangingPunct="1">
              <a:buSzPct val="100000"/>
              <a:buFont typeface="Arial" pitchFamily="34" charset="0"/>
              <a:buChar char="•"/>
            </a:pPr>
            <a:r>
              <a:rPr lang="en-IN" altLang="en-US" sz="2000" dirty="0">
                <a:sym typeface="Times New Roman"/>
              </a:rPr>
              <a:t>Advantages </a:t>
            </a:r>
          </a:p>
          <a:p>
            <a:pPr algn="l" eaLnBrk="1" fontAlgn="auto" hangingPunct="1">
              <a:buSzPct val="100000"/>
              <a:buFont typeface="Arial" pitchFamily="34" charset="0"/>
              <a:buChar char="•"/>
            </a:pPr>
            <a:r>
              <a:rPr lang="en-IN" altLang="en-US" sz="2000" dirty="0">
                <a:sym typeface="Times New Roman"/>
              </a:rPr>
              <a:t>Future Directions</a:t>
            </a:r>
          </a:p>
          <a:p>
            <a:pPr algn="l" eaLnBrk="1" fontAlgn="auto" hangingPunct="1">
              <a:buSzPct val="100000"/>
              <a:buFont typeface="Arial" pitchFamily="34" charset="0"/>
              <a:buChar char="•"/>
            </a:pPr>
            <a:r>
              <a:rPr lang="en-IN" altLang="en-US" sz="2000" dirty="0">
                <a:sym typeface="Times New Roman"/>
              </a:rPr>
              <a:t>Conclusion</a:t>
            </a:r>
          </a:p>
          <a:p>
            <a:pPr algn="l" eaLnBrk="1" fontAlgn="auto" hangingPunct="1">
              <a:buSzPct val="100000"/>
              <a:buFont typeface="Arial" pitchFamily="34" charset="0"/>
              <a:buChar char="•"/>
            </a:pPr>
            <a:endParaRPr lang="en-IN" altLang="en-US" sz="2000" dirty="0">
              <a:sym typeface="Times New Roman"/>
            </a:endParaRPr>
          </a:p>
          <a:p>
            <a:pPr algn="l" eaLnBrk="1" fontAlgn="auto" hangingPunct="1">
              <a:buSzPct val="100000"/>
              <a:buFont typeface="Arial" pitchFamily="34" charset="0"/>
              <a:buChar char="•"/>
            </a:pPr>
            <a:endParaRPr lang="en-IN" altLang="en-US" sz="2000" dirty="0">
              <a:sym typeface="Times New Roman"/>
            </a:endParaRPr>
          </a:p>
          <a:p>
            <a:pPr marL="0" indent="0" algn="l" eaLnBrk="1" fontAlgn="auto" hangingPunct="1">
              <a:buSzPct val="100000"/>
            </a:pPr>
            <a:r>
              <a:rPr lang="en-US" altLang="en-US" sz="2000" dirty="0">
                <a:sym typeface="Times New Roman"/>
              </a:rPr>
              <a:t> </a:t>
            </a:r>
            <a:endParaRPr lang="zh-CN" altLang="en-US" dirty="0"/>
          </a:p>
          <a:p>
            <a:pPr algn="l" eaLnBrk="1" fontAlgn="auto" hangingPunct="1">
              <a:buSzPct val="100000"/>
              <a:buFont typeface="Arial" pitchFamily="34" charset="0"/>
              <a:buChar char="•"/>
            </a:pPr>
            <a:endParaRPr lang="zh-CN" altLang="en-US" dirty="0"/>
          </a:p>
          <a:p>
            <a:pPr algn="l" eaLnBrk="1" fontAlgn="auto" hangingPunct="1">
              <a:buSzPct val="100000"/>
              <a:buFont typeface="Arial" pitchFamily="34" charset="0"/>
              <a:buChar char="•"/>
            </a:pPr>
            <a:endParaRPr lang="zh-CN" altLang="en-US" dirty="0"/>
          </a:p>
        </p:txBody>
      </p:sp>
      <p:pic>
        <p:nvPicPr>
          <p:cNvPr id="2" name="Picture 1" descr="Detecting Phishing Websites using ...">
            <a:extLst>
              <a:ext uri="{FF2B5EF4-FFF2-40B4-BE49-F238E27FC236}">
                <a16:creationId xmlns:a16="http://schemas.microsoft.com/office/drawing/2014/main" id="{244FAE44-E925-1D50-A81F-20D9B3FFF487}"/>
              </a:ext>
            </a:extLst>
          </p:cNvPr>
          <p:cNvPicPr>
            <a:picLocks noChangeAspect="1"/>
          </p:cNvPicPr>
          <p:nvPr/>
        </p:nvPicPr>
        <p:blipFill>
          <a:blip r:embed="rId3"/>
          <a:stretch>
            <a:fillRect/>
          </a:stretch>
        </p:blipFill>
        <p:spPr>
          <a:xfrm>
            <a:off x="4931756" y="3136075"/>
            <a:ext cx="4080138" cy="27485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C899-4A96-CF60-50FE-83893EB715B0}"/>
              </a:ext>
            </a:extLst>
          </p:cNvPr>
          <p:cNvSpPr>
            <a:spLocks noGrp="1"/>
          </p:cNvSpPr>
          <p:nvPr>
            <p:ph type="title"/>
          </p:nvPr>
        </p:nvSpPr>
        <p:spPr/>
        <p:txBody>
          <a:bodyPr/>
          <a:lstStyle/>
          <a:p>
            <a:pPr algn="ctr"/>
            <a:r>
              <a:rPr lang="en-IN" sz="2800" b="1" dirty="0">
                <a:latin typeface="Times New Roman"/>
                <a:cs typeface="Times New Roman"/>
              </a:rPr>
              <a:t>What is meant by the Phishing   </a:t>
            </a:r>
            <a:endParaRPr lang="en-US" sz="2800" dirty="0">
              <a:latin typeface="Times New Roman"/>
              <a:cs typeface="Times New Roman"/>
            </a:endParaRPr>
          </a:p>
          <a:p>
            <a:endParaRPr lang="en-US" dirty="0"/>
          </a:p>
        </p:txBody>
      </p:sp>
      <p:sp>
        <p:nvSpPr>
          <p:cNvPr id="3" name="Text Placeholder 2">
            <a:extLst>
              <a:ext uri="{FF2B5EF4-FFF2-40B4-BE49-F238E27FC236}">
                <a16:creationId xmlns:a16="http://schemas.microsoft.com/office/drawing/2014/main" id="{DB480334-089C-15BD-11E6-BBF4444453B4}"/>
              </a:ext>
            </a:extLst>
          </p:cNvPr>
          <p:cNvSpPr>
            <a:spLocks noGrp="1"/>
          </p:cNvSpPr>
          <p:nvPr>
            <p:ph type="body" idx="1"/>
          </p:nvPr>
        </p:nvSpPr>
        <p:spPr>
          <a:xfrm>
            <a:off x="112505" y="1527148"/>
            <a:ext cx="5096344" cy="4555200"/>
          </a:xfrm>
        </p:spPr>
        <p:txBody>
          <a:bodyPr/>
          <a:lstStyle/>
          <a:p>
            <a:pPr marL="88900" indent="0">
              <a:buNone/>
            </a:pPr>
            <a:r>
              <a:rPr lang="en-US" sz="1800" dirty="0">
                <a:latin typeface="Arial"/>
                <a:cs typeface="Arial"/>
              </a:rPr>
              <a:t>●</a:t>
            </a:r>
            <a:r>
              <a:rPr lang="en-US" sz="1800" dirty="0">
                <a:latin typeface="Times New Roman"/>
                <a:cs typeface="Times New Roman"/>
              </a:rPr>
              <a:t>Phishing is a form of fraud in which the attacker tries to learn sensitive information such as login credentials or account information by sending as a reputable entity or person in email or other communication channels.</a:t>
            </a:r>
          </a:p>
          <a:p>
            <a:pPr marL="88900" indent="0">
              <a:buNone/>
            </a:pPr>
            <a:endParaRPr lang="en-US" sz="1800" dirty="0">
              <a:latin typeface="Times New Roman"/>
              <a:cs typeface="Times New Roman"/>
            </a:endParaRPr>
          </a:p>
          <a:p>
            <a:pPr marL="88900" indent="0">
              <a:buNone/>
            </a:pPr>
            <a:r>
              <a:rPr lang="en-US" sz="1800" dirty="0">
                <a:latin typeface="Arial"/>
                <a:cs typeface="Arial"/>
              </a:rPr>
              <a:t>●</a:t>
            </a:r>
            <a:r>
              <a:rPr lang="en-US" sz="1800" dirty="0">
                <a:latin typeface="Times New Roman"/>
                <a:cs typeface="Times New Roman"/>
              </a:rPr>
              <a:t>Typically a victim receives a message that appears to have been sent by a known contact or organization. </a:t>
            </a:r>
          </a:p>
          <a:p>
            <a:pPr marL="88900" indent="0">
              <a:buNone/>
            </a:pPr>
            <a:endParaRPr lang="en-US" sz="1800" dirty="0">
              <a:latin typeface="Times New Roman"/>
              <a:cs typeface="Times New Roman"/>
            </a:endParaRPr>
          </a:p>
          <a:p>
            <a:pPr marL="88900" indent="0">
              <a:buNone/>
            </a:pPr>
            <a:r>
              <a:rPr lang="en-US" sz="1800" dirty="0">
                <a:latin typeface="Times New Roman"/>
                <a:cs typeface="Times New Roman"/>
              </a:rPr>
              <a:t>The message contains malicious software targeting the user’s computer or has links to direct victims to malicious websites in order to trick them into divulging personal and financial information, such as passwords, account IDs or credit card details.</a:t>
            </a:r>
            <a:endParaRPr lang="en-US"/>
          </a:p>
          <a:p>
            <a:endParaRPr lang="en-US" sz="1800" dirty="0"/>
          </a:p>
        </p:txBody>
      </p:sp>
      <p:sp>
        <p:nvSpPr>
          <p:cNvPr id="4" name="Slide Number Placeholder 3">
            <a:extLst>
              <a:ext uri="{FF2B5EF4-FFF2-40B4-BE49-F238E27FC236}">
                <a16:creationId xmlns:a16="http://schemas.microsoft.com/office/drawing/2014/main" id="{526F9F4D-ACB8-4891-9CE3-D1880CCB943A}"/>
              </a:ext>
            </a:extLst>
          </p:cNvPr>
          <p:cNvSpPr>
            <a:spLocks noGrp="1"/>
          </p:cNvSpPr>
          <p:nvPr>
            <p:ph type="sldNum" idx="10"/>
          </p:nvPr>
        </p:nvSpPr>
        <p:spPr/>
        <p:txBody>
          <a:bodyPr/>
          <a:lstStyle/>
          <a:p>
            <a:fld id="{9D2B33C2-A734-4AB5-AC6D-A69A02FE3E9B}" type="slidenum">
              <a:rPr lang="en-GB" altLang="en-US"/>
              <a:t>3</a:t>
            </a:fld>
            <a:endParaRPr lang="en-US" altLang="en-US"/>
          </a:p>
        </p:txBody>
      </p:sp>
      <p:pic>
        <p:nvPicPr>
          <p:cNvPr id="5" name="Picture 4" descr="What is phishing? | Nomios Group">
            <a:extLst>
              <a:ext uri="{FF2B5EF4-FFF2-40B4-BE49-F238E27FC236}">
                <a16:creationId xmlns:a16="http://schemas.microsoft.com/office/drawing/2014/main" id="{E9074EA4-F202-CE1C-1A2B-BE262430A3AB}"/>
              </a:ext>
            </a:extLst>
          </p:cNvPr>
          <p:cNvPicPr>
            <a:picLocks noChangeAspect="1"/>
          </p:cNvPicPr>
          <p:nvPr/>
        </p:nvPicPr>
        <p:blipFill>
          <a:blip r:embed="rId2"/>
          <a:stretch>
            <a:fillRect/>
          </a:stretch>
        </p:blipFill>
        <p:spPr>
          <a:xfrm>
            <a:off x="5201838" y="1623914"/>
            <a:ext cx="3938368" cy="2348604"/>
          </a:xfrm>
          <a:prstGeom prst="rect">
            <a:avLst/>
          </a:prstGeom>
        </p:spPr>
      </p:pic>
    </p:spTree>
    <p:extLst>
      <p:ext uri="{BB962C8B-B14F-4D97-AF65-F5344CB8AC3E}">
        <p14:creationId xmlns:p14="http://schemas.microsoft.com/office/powerpoint/2010/main" val="2948926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txBox="1">
            <a:spLocks noGrp="1"/>
          </p:cNvSpPr>
          <p:nvPr>
            <p:ph type="title"/>
          </p:nvPr>
        </p:nvSpPr>
        <p:spPr>
          <a:xfrm>
            <a:off x="311150" y="593725"/>
            <a:ext cx="8521700" cy="763588"/>
          </a:xfrm>
        </p:spPr>
        <p:txBody>
          <a:bodyPr/>
          <a:lstStyle/>
          <a:p>
            <a:pPr algn="ctr" eaLnBrk="1" hangingPunct="1">
              <a:spcBef>
                <a:spcPct val="0"/>
              </a:spcBef>
              <a:spcAft>
                <a:spcPct val="0"/>
              </a:spcAft>
            </a:pPr>
            <a:r>
              <a:rPr lang="en-IN" sz="2800" b="1" dirty="0">
                <a:latin typeface="Times New Roman"/>
                <a:cs typeface="Times New Roman"/>
                <a:sym typeface="Times New Roman"/>
              </a:rPr>
              <a:t>What is meant by the Phishing the website  </a:t>
            </a:r>
            <a:endParaRPr lang="en-IN" altLang="en-US" sz="2800" b="1">
              <a:cs typeface="Times New Roman"/>
            </a:endParaRPr>
          </a:p>
        </p:txBody>
      </p:sp>
      <p:sp>
        <p:nvSpPr>
          <p:cNvPr id="1048588" name="Text Placeholder 2"/>
          <p:cNvSpPr txBox="1">
            <a:spLocks noGrp="1"/>
          </p:cNvSpPr>
          <p:nvPr>
            <p:ph type="body" idx="1"/>
          </p:nvPr>
        </p:nvSpPr>
        <p:spPr>
          <a:xfrm>
            <a:off x="311150" y="1536700"/>
            <a:ext cx="5704514" cy="4554538"/>
          </a:xfrm>
        </p:spPr>
        <p:txBody>
          <a:bodyPr/>
          <a:lstStyle/>
          <a:p>
            <a:pPr algn="just"/>
            <a:r>
              <a:rPr lang="en-US" sz="1800" dirty="0">
                <a:latin typeface="Times New Roman"/>
                <a:cs typeface="Times New Roman"/>
                <a:sym typeface="Archivo Narrow" charset="0"/>
              </a:rPr>
              <a:t>Phishing websites are malicious online platforms crafted by cybercriminals to steal sensitive information.</a:t>
            </a:r>
            <a:endParaRPr lang="en-IN" altLang="en-US" sz="1800">
              <a:latin typeface="Times New Roman"/>
              <a:cs typeface="Archivo Narrow" charset="0"/>
            </a:endParaRPr>
          </a:p>
          <a:p>
            <a:pPr algn="just"/>
            <a:r>
              <a:rPr lang="en-US" sz="1800" dirty="0">
                <a:latin typeface="Times New Roman"/>
                <a:cs typeface="Times New Roman"/>
                <a:sym typeface="Archivo Narrow" charset="0"/>
              </a:rPr>
              <a:t>Users typically access these sites after clicking on malicious links in emails or other messages.</a:t>
            </a:r>
            <a:endParaRPr lang="en-IN" sz="1800">
              <a:latin typeface="Times New Roman"/>
              <a:cs typeface="Times New Roman"/>
            </a:endParaRPr>
          </a:p>
          <a:p>
            <a:pPr algn="just"/>
            <a:r>
              <a:rPr lang="en-US" sz="1800" dirty="0">
                <a:latin typeface="Times New Roman"/>
                <a:cs typeface="Times New Roman"/>
              </a:rPr>
              <a:t>Phishing sites are often </a:t>
            </a:r>
            <a:r>
              <a:rPr lang="en-US" sz="1800" dirty="0">
                <a:latin typeface="Times New Roman"/>
                <a:cs typeface="Times New Roman"/>
                <a:sym typeface="Archivo Narrow" charset="0"/>
              </a:rPr>
              <a:t>created with spoofed domains or by compromising legitimate websites through techniques like water-holing.</a:t>
            </a:r>
            <a:endParaRPr lang="en-IN" sz="1800"/>
          </a:p>
          <a:p>
            <a:pPr algn="just"/>
            <a:r>
              <a:rPr lang="en-US" sz="1800" dirty="0">
                <a:latin typeface="Times New Roman"/>
                <a:cs typeface="Times New Roman"/>
                <a:sym typeface="Archivo Narrow" charset="0"/>
              </a:rPr>
              <a:t>Cybercriminals employ diverse tactics on these sites,</a:t>
            </a:r>
            <a:r>
              <a:rPr lang="en-US" sz="1800" dirty="0">
                <a:latin typeface="Times New Roman"/>
                <a:cs typeface="Times New Roman"/>
              </a:rPr>
              <a:t> </a:t>
            </a:r>
            <a:r>
              <a:rPr lang="en-US" sz="1800" dirty="0">
                <a:latin typeface="Times New Roman"/>
                <a:cs typeface="Times New Roman"/>
                <a:sym typeface="Archivo Narrow" charset="0"/>
              </a:rPr>
              <a:t>including prompting users to enter login credentials, financial details, or to download malicious files.</a:t>
            </a:r>
            <a:endParaRPr lang="en-IN" sz="1800">
              <a:latin typeface="Times New Roman"/>
              <a:cs typeface="Times New Roman"/>
            </a:endParaRPr>
          </a:p>
          <a:p>
            <a:pPr algn="just">
              <a:lnSpc>
                <a:spcPct val="150000"/>
              </a:lnSpc>
              <a:spcBef>
                <a:spcPct val="0"/>
              </a:spcBef>
              <a:spcAft>
                <a:spcPct val="0"/>
              </a:spcAft>
            </a:pPr>
            <a:r>
              <a:rPr lang="en-US" sz="1800" dirty="0">
                <a:latin typeface="Times New Roman"/>
                <a:cs typeface="Times New Roman"/>
                <a:sym typeface="Archivo Narrow" charset="0"/>
              </a:rPr>
              <a:t> Common objectives of phishing sites include account takeover attacks, financial fraud, and the distribution of malware.</a:t>
            </a:r>
            <a:endParaRPr lang="en-IN" sz="1800">
              <a:latin typeface="Times New Roman"/>
              <a:cs typeface="Times New Roman"/>
            </a:endParaRPr>
          </a:p>
        </p:txBody>
      </p:sp>
      <p:sp>
        <p:nvSpPr>
          <p:cNvPr id="1048589" name="Slide Number Placeholder 1"/>
          <p:cNvSpPr>
            <a:spLocks noGrp="1"/>
          </p:cNvSpPr>
          <p:nvPr>
            <p:ph type="sldNum" idx="10"/>
          </p:nvPr>
        </p:nvSpPr>
        <p:spPr/>
        <p:txBody>
          <a:bodyPr/>
          <a:lstStyle/>
          <a:p>
            <a:fld id="{9D2B33C2-A734-4AB5-AC6D-A69A02FE3E9B}" type="slidenum">
              <a:rPr lang="en-GB" altLang="en-US" sz="1600" smtClean="0">
                <a:solidFill>
                  <a:schemeClr val="bg1"/>
                </a:solidFill>
                <a:latin typeface="Times New Roman" panose="02020603050405020304" pitchFamily="18" charset="0"/>
                <a:cs typeface="Times New Roman" panose="02020603050405020304" pitchFamily="18" charset="0"/>
              </a:rPr>
              <a:t>4</a:t>
            </a:fld>
            <a:endParaRPr lang="en-US" altLang="en-US" sz="16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048589"/>
          <p:cNvSpPr>
            <a:spLocks noGrp="1"/>
          </p:cNvSpPr>
          <p:nvPr>
            <p:ph type="title"/>
          </p:nvPr>
        </p:nvSpPr>
        <p:spPr/>
        <p:txBody>
          <a:bodyPr/>
          <a:lstStyle/>
          <a:p>
            <a:pPr algn="ctr"/>
            <a:r>
              <a:rPr lang="en-IN" sz="2800" b="1" u="sng" dirty="0">
                <a:latin typeface="Times New Roman"/>
                <a:cs typeface="Times New Roman"/>
              </a:rPr>
              <a:t>Some Cyber Security Tools To Handle Website Phishing </a:t>
            </a:r>
            <a:endParaRPr lang="en-IN" sz="2800" b="1" u="sng" dirty="0"/>
          </a:p>
        </p:txBody>
      </p:sp>
      <p:sp>
        <p:nvSpPr>
          <p:cNvPr id="1048591" name="Text Placeholder 1048590"/>
          <p:cNvSpPr>
            <a:spLocks noGrp="1"/>
          </p:cNvSpPr>
          <p:nvPr>
            <p:ph type="body" idx="1"/>
          </p:nvPr>
        </p:nvSpPr>
        <p:spPr>
          <a:xfrm>
            <a:off x="311700" y="1100301"/>
            <a:ext cx="6158717" cy="4991532"/>
          </a:xfrm>
        </p:spPr>
        <p:txBody>
          <a:bodyPr/>
          <a:lstStyle/>
          <a:p>
            <a:endParaRPr lang="en-US" sz="1800" dirty="0">
              <a:latin typeface="Times New Roman"/>
              <a:cs typeface="Times New Roman"/>
            </a:endParaRPr>
          </a:p>
          <a:p>
            <a:endParaRPr lang="en-US" sz="1800" dirty="0"/>
          </a:p>
          <a:p>
            <a:r>
              <a:rPr lang="en-US" sz="1800" b="1" dirty="0" err="1">
                <a:latin typeface="Times New Roman"/>
                <a:cs typeface="Times New Roman"/>
              </a:rPr>
              <a:t>Netcraft</a:t>
            </a:r>
            <a:r>
              <a:rPr lang="en-US" sz="1800" b="1" dirty="0">
                <a:latin typeface="Times New Roman"/>
                <a:cs typeface="Times New Roman"/>
              </a:rPr>
              <a:t> Extension:</a:t>
            </a:r>
            <a:r>
              <a:rPr lang="en-US" sz="1800" dirty="0">
                <a:latin typeface="Times New Roman"/>
                <a:cs typeface="Times New Roman"/>
              </a:rPr>
              <a:t> Real-time protection against phishing sites by checking URLs against a database of known threats.</a:t>
            </a:r>
            <a:endParaRPr lang="en-US" sz="1800" dirty="0"/>
          </a:p>
          <a:p>
            <a:endParaRPr lang="en-US" sz="1800" dirty="0"/>
          </a:p>
          <a:p>
            <a:r>
              <a:rPr lang="en-US" sz="1800" b="1" err="1">
                <a:latin typeface="Times New Roman"/>
                <a:cs typeface="Times New Roman"/>
              </a:rPr>
              <a:t>PhishTank</a:t>
            </a:r>
            <a:r>
              <a:rPr lang="en-US" sz="1800" b="1" dirty="0">
                <a:latin typeface="Times New Roman"/>
                <a:cs typeface="Times New Roman"/>
              </a:rPr>
              <a:t> </a:t>
            </a:r>
            <a:r>
              <a:rPr lang="en-US" sz="1800" b="1" err="1">
                <a:latin typeface="Times New Roman"/>
                <a:cs typeface="Times New Roman"/>
              </a:rPr>
              <a:t>SiteChecker</a:t>
            </a:r>
            <a:r>
              <a:rPr lang="en-US" sz="1800" b="1" dirty="0">
                <a:latin typeface="Times New Roman"/>
                <a:cs typeface="Times New Roman"/>
              </a:rPr>
              <a:t>:</a:t>
            </a:r>
            <a:r>
              <a:rPr lang="en-US" sz="1800" dirty="0">
                <a:latin typeface="Times New Roman"/>
                <a:cs typeface="Times New Roman"/>
              </a:rPr>
              <a:t> Allows users to check website reputation against a database of reported phishing URLs.</a:t>
            </a:r>
            <a:endParaRPr lang="en-US" sz="1800" dirty="0"/>
          </a:p>
          <a:p>
            <a:endParaRPr lang="en-US" sz="1800" dirty="0"/>
          </a:p>
          <a:p>
            <a:r>
              <a:rPr lang="en-US" sz="1800" b="1" dirty="0">
                <a:latin typeface="Times New Roman"/>
                <a:cs typeface="Times New Roman"/>
              </a:rPr>
              <a:t>Avast Online Security</a:t>
            </a:r>
            <a:r>
              <a:rPr lang="en-US" sz="1800" dirty="0">
                <a:latin typeface="Times New Roman"/>
                <a:cs typeface="Times New Roman"/>
              </a:rPr>
              <a:t>: Blocks phishing sites and other threats, providing real-time protection while browsing.</a:t>
            </a:r>
            <a:endParaRPr lang="en-IN" sz="1800" dirty="0">
              <a:latin typeface="Times New Roman"/>
              <a:cs typeface="Times New Roman"/>
            </a:endParaRPr>
          </a:p>
          <a:p>
            <a:endParaRPr lang="en-IN" sz="1800" dirty="0"/>
          </a:p>
          <a:p>
            <a:r>
              <a:rPr lang="en-US" sz="1800" b="1" dirty="0">
                <a:latin typeface="Times New Roman"/>
                <a:cs typeface="Times New Roman"/>
              </a:rPr>
              <a:t>WOT (Web of Trust</a:t>
            </a:r>
            <a:r>
              <a:rPr lang="en-US" sz="1800" dirty="0">
                <a:latin typeface="Times New Roman"/>
                <a:cs typeface="Times New Roman"/>
              </a:rPr>
              <a:t>): Rates websites based on user reviews, warning users of potentially malicious sites.</a:t>
            </a:r>
            <a:endParaRPr lang="en-IN" sz="1800" dirty="0">
              <a:latin typeface="Times New Roman"/>
              <a:cs typeface="Times New Roman"/>
            </a:endParaRPr>
          </a:p>
          <a:p>
            <a:endParaRPr lang="en-IN" sz="1800" dirty="0"/>
          </a:p>
          <a:p>
            <a:r>
              <a:rPr lang="en-US" sz="1800" b="1" dirty="0">
                <a:latin typeface="Times New Roman"/>
                <a:cs typeface="Times New Roman"/>
              </a:rPr>
              <a:t>Bitdefender </a:t>
            </a:r>
            <a:r>
              <a:rPr lang="en-US" sz="1800" b="1" err="1">
                <a:latin typeface="Times New Roman"/>
                <a:cs typeface="Times New Roman"/>
              </a:rPr>
              <a:t>TrafficLight</a:t>
            </a:r>
            <a:r>
              <a:rPr lang="en-US" sz="1800" b="1" dirty="0">
                <a:latin typeface="Times New Roman"/>
                <a:cs typeface="Times New Roman"/>
              </a:rPr>
              <a:t>:</a:t>
            </a:r>
            <a:r>
              <a:rPr lang="en-US" sz="1800" dirty="0">
                <a:latin typeface="Times New Roman"/>
                <a:cs typeface="Times New Roman"/>
              </a:rPr>
              <a:t> Blocks phishing sites and malware, scanning web pages for threats in real-time.</a:t>
            </a:r>
            <a:endParaRPr lang="en-IN" sz="1800" dirty="0">
              <a:latin typeface="Times New Roman"/>
              <a:cs typeface="Times New Roman"/>
            </a:endParaRPr>
          </a:p>
        </p:txBody>
      </p:sp>
      <p:sp>
        <p:nvSpPr>
          <p:cNvPr id="1048592" name="Slide Number Placeholder 1048591"/>
          <p:cNvSpPr>
            <a:spLocks noGrp="1"/>
          </p:cNvSpPr>
          <p:nvPr>
            <p:ph type="sldNum" idx="10"/>
          </p:nvPr>
        </p:nvSpPr>
        <p:spPr/>
        <p:txBody>
          <a:bodyPr/>
          <a:lstStyle/>
          <a:p>
            <a:fld id="{9D2B33C2-A734-4AB5-AC6D-A69A02FE3E9B}" type="slidenum">
              <a:rPr lang="en-GB" altLang="en-US"/>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048605"/>
          <p:cNvSpPr>
            <a:spLocks noGrp="1"/>
          </p:cNvSpPr>
          <p:nvPr>
            <p:ph type="title"/>
          </p:nvPr>
        </p:nvSpPr>
        <p:spPr/>
        <p:txBody>
          <a:bodyPr anchor="ctr"/>
          <a:lstStyle/>
          <a:p>
            <a:pPr algn="ctr"/>
            <a:r>
              <a:rPr lang="en-IN" sz="2800" b="1" dirty="0">
                <a:latin typeface="Times New Roman"/>
                <a:cs typeface="Times New Roman"/>
              </a:rPr>
              <a:t>AI Based Website Phishing Detection</a:t>
            </a:r>
          </a:p>
        </p:txBody>
      </p:sp>
      <p:sp>
        <p:nvSpPr>
          <p:cNvPr id="1048607" name="Text Placeholder 1048606"/>
          <p:cNvSpPr>
            <a:spLocks noGrp="1"/>
          </p:cNvSpPr>
          <p:nvPr>
            <p:ph type="body" idx="1"/>
          </p:nvPr>
        </p:nvSpPr>
        <p:spPr>
          <a:xfrm>
            <a:off x="6040" y="1254203"/>
            <a:ext cx="6045982" cy="5066700"/>
          </a:xfrm>
        </p:spPr>
        <p:txBody>
          <a:bodyPr/>
          <a:lstStyle/>
          <a:p>
            <a:pPr marL="285750" indent="-285750">
              <a:buFont typeface="Arial"/>
              <a:buChar char="●"/>
            </a:pPr>
            <a:r>
              <a:rPr lang="en-IN" sz="1800" b="1">
                <a:solidFill>
                  <a:schemeClr val="tx1"/>
                </a:solidFill>
                <a:latin typeface="Times New Roman"/>
                <a:cs typeface="Times New Roman"/>
              </a:rPr>
              <a:t>Machine Learning Algorithms</a:t>
            </a:r>
            <a:r>
              <a:rPr lang="en-IN" sz="1800">
                <a:solidFill>
                  <a:schemeClr val="tx1"/>
                </a:solidFill>
                <a:latin typeface="Times New Roman"/>
                <a:cs typeface="Times New Roman"/>
              </a:rPr>
              <a:t>: Utilize machine learning algorithms to </a:t>
            </a:r>
            <a:r>
              <a:rPr lang="en-IN" sz="1800" err="1">
                <a:solidFill>
                  <a:schemeClr val="tx1"/>
                </a:solidFill>
                <a:latin typeface="Times New Roman"/>
                <a:cs typeface="Times New Roman"/>
              </a:rPr>
              <a:t>analyze</a:t>
            </a:r>
            <a:r>
              <a:rPr lang="en-IN" sz="1800">
                <a:solidFill>
                  <a:schemeClr val="tx1"/>
                </a:solidFill>
                <a:latin typeface="Times New Roman"/>
                <a:cs typeface="Times New Roman"/>
              </a:rPr>
              <a:t> website features </a:t>
            </a:r>
            <a:r>
              <a:rPr lang="en-IN" sz="1800" b="0" i="0">
                <a:solidFill>
                  <a:schemeClr val="tx1"/>
                </a:solidFill>
                <a:effectLst/>
                <a:latin typeface="Times New Roman"/>
                <a:cs typeface="Times New Roman"/>
              </a:rPr>
              <a:t>and </a:t>
            </a:r>
            <a:r>
              <a:rPr lang="en-IN" sz="1800">
                <a:solidFill>
                  <a:schemeClr val="tx1"/>
                </a:solidFill>
                <a:latin typeface="Times New Roman"/>
                <a:cs typeface="Times New Roman"/>
              </a:rPr>
              <a:t>patterns, enabling </a:t>
            </a:r>
            <a:r>
              <a:rPr lang="en-IN" sz="1800" b="0" i="0">
                <a:solidFill>
                  <a:schemeClr val="tx1"/>
                </a:solidFill>
                <a:effectLst/>
                <a:latin typeface="Times New Roman"/>
                <a:cs typeface="Times New Roman"/>
              </a:rPr>
              <a:t>the </a:t>
            </a:r>
            <a:r>
              <a:rPr lang="en-IN" sz="1800">
                <a:solidFill>
                  <a:schemeClr val="tx1"/>
                </a:solidFill>
                <a:latin typeface="Times New Roman"/>
                <a:cs typeface="Times New Roman"/>
              </a:rPr>
              <a:t>detection of phishing attempts</a:t>
            </a:r>
            <a:r>
              <a:rPr lang="en-IN" sz="1800" b="0" i="0">
                <a:solidFill>
                  <a:schemeClr val="tx1"/>
                </a:solidFill>
                <a:effectLst/>
                <a:latin typeface="Times New Roman"/>
                <a:cs typeface="Times New Roman"/>
              </a:rPr>
              <a:t>.</a:t>
            </a:r>
            <a:endParaRPr lang="en-US" sz="1800">
              <a:solidFill>
                <a:schemeClr val="tx1"/>
              </a:solidFill>
              <a:latin typeface="Times New Roman"/>
              <a:cs typeface="Times New Roman"/>
            </a:endParaRPr>
          </a:p>
          <a:p>
            <a:pPr marL="285750" indent="-285750">
              <a:buFont typeface="Arial"/>
            </a:pPr>
            <a:r>
              <a:rPr lang="en-IN" sz="1800" b="1" dirty="0">
                <a:solidFill>
                  <a:schemeClr val="tx1"/>
                </a:solidFill>
                <a:latin typeface="Times New Roman"/>
                <a:cs typeface="Times New Roman"/>
              </a:rPr>
              <a:t>Feature Extraction</a:t>
            </a:r>
            <a:r>
              <a:rPr lang="en-IN" sz="1800" b="0" i="0" dirty="0">
                <a:solidFill>
                  <a:schemeClr val="tx1"/>
                </a:solidFill>
                <a:effectLst/>
                <a:latin typeface="Times New Roman"/>
                <a:cs typeface="Times New Roman"/>
              </a:rPr>
              <a:t>: </a:t>
            </a:r>
            <a:r>
              <a:rPr lang="en-IN" sz="1800" dirty="0">
                <a:solidFill>
                  <a:schemeClr val="tx1"/>
                </a:solidFill>
                <a:latin typeface="Times New Roman"/>
                <a:cs typeface="Times New Roman"/>
              </a:rPr>
              <a:t>Extract relevant features from website content, </a:t>
            </a:r>
            <a:r>
              <a:rPr lang="en-IN" sz="1800" b="0" i="0" dirty="0">
                <a:solidFill>
                  <a:schemeClr val="tx1"/>
                </a:solidFill>
                <a:effectLst/>
                <a:latin typeface="Times New Roman"/>
                <a:cs typeface="Times New Roman"/>
              </a:rPr>
              <a:t>such as </a:t>
            </a:r>
            <a:r>
              <a:rPr lang="en-IN" sz="1800" dirty="0">
                <a:solidFill>
                  <a:schemeClr val="tx1"/>
                </a:solidFill>
                <a:latin typeface="Times New Roman"/>
                <a:cs typeface="Times New Roman"/>
              </a:rPr>
              <a:t>URL structure, HTML attributes, and textual content, to train </a:t>
            </a:r>
            <a:r>
              <a:rPr lang="en-IN" sz="1800" b="0" i="0" dirty="0">
                <a:solidFill>
                  <a:schemeClr val="tx1"/>
                </a:solidFill>
                <a:effectLst/>
                <a:latin typeface="Times New Roman"/>
                <a:cs typeface="Times New Roman"/>
              </a:rPr>
              <a:t>the </a:t>
            </a:r>
            <a:r>
              <a:rPr lang="en-IN" sz="1800" dirty="0">
                <a:solidFill>
                  <a:schemeClr val="tx1"/>
                </a:solidFill>
                <a:latin typeface="Times New Roman"/>
                <a:cs typeface="Times New Roman"/>
              </a:rPr>
              <a:t>model</a:t>
            </a:r>
            <a:r>
              <a:rPr lang="en-IN" sz="1800" b="0" i="0" dirty="0">
                <a:solidFill>
                  <a:schemeClr val="tx1"/>
                </a:solidFill>
                <a:effectLst/>
                <a:latin typeface="Times New Roman"/>
                <a:cs typeface="Times New Roman"/>
              </a:rPr>
              <a:t>.</a:t>
            </a:r>
            <a:endParaRPr lang="en-IN" sz="1800" dirty="0">
              <a:solidFill>
                <a:schemeClr val="tx1"/>
              </a:solidFill>
              <a:latin typeface="Times New Roman"/>
              <a:cs typeface="Times New Roman"/>
            </a:endParaRPr>
          </a:p>
          <a:p>
            <a:pPr marL="285750" indent="-285750">
              <a:buFont typeface="Arial"/>
            </a:pPr>
            <a:r>
              <a:rPr lang="en-IN" sz="1800" b="1" dirty="0">
                <a:solidFill>
                  <a:schemeClr val="tx1"/>
                </a:solidFill>
                <a:latin typeface="Times New Roman"/>
                <a:cs typeface="Times New Roman"/>
              </a:rPr>
              <a:t>Training Data</a:t>
            </a:r>
            <a:r>
              <a:rPr lang="en-IN" sz="1800" dirty="0">
                <a:solidFill>
                  <a:schemeClr val="tx1"/>
                </a:solidFill>
                <a:latin typeface="Times New Roman"/>
                <a:cs typeface="Times New Roman"/>
              </a:rPr>
              <a:t>: Train the AI model</a:t>
            </a:r>
            <a:r>
              <a:rPr lang="en-IN" sz="1800" b="0" i="0" dirty="0">
                <a:solidFill>
                  <a:schemeClr val="tx1"/>
                </a:solidFill>
                <a:effectLst/>
                <a:latin typeface="Times New Roman"/>
                <a:cs typeface="Times New Roman"/>
              </a:rPr>
              <a:t> on </a:t>
            </a:r>
            <a:r>
              <a:rPr lang="en-IN" sz="1800" dirty="0">
                <a:solidFill>
                  <a:schemeClr val="tx1"/>
                </a:solidFill>
                <a:latin typeface="Times New Roman"/>
                <a:cs typeface="Times New Roman"/>
              </a:rPr>
              <a:t>a large dataset </a:t>
            </a:r>
            <a:r>
              <a:rPr lang="en-IN" sz="1800" b="0" i="0" dirty="0">
                <a:solidFill>
                  <a:schemeClr val="tx1"/>
                </a:solidFill>
                <a:effectLst/>
                <a:latin typeface="Times New Roman"/>
                <a:cs typeface="Times New Roman"/>
              </a:rPr>
              <a:t>of </a:t>
            </a:r>
            <a:r>
              <a:rPr lang="en-IN" sz="1800" dirty="0">
                <a:solidFill>
                  <a:schemeClr val="tx1"/>
                </a:solidFill>
                <a:latin typeface="Times New Roman"/>
                <a:cs typeface="Times New Roman"/>
              </a:rPr>
              <a:t>both legitimate and phishing websites to learn distinguishing characteristics</a:t>
            </a:r>
            <a:r>
              <a:rPr lang="en-IN" sz="1800" b="0" i="0" dirty="0">
                <a:solidFill>
                  <a:schemeClr val="tx1"/>
                </a:solidFill>
                <a:effectLst/>
                <a:latin typeface="Times New Roman"/>
                <a:cs typeface="Times New Roman"/>
              </a:rPr>
              <a:t>.</a:t>
            </a:r>
            <a:endParaRPr lang="en-IN" sz="1800" dirty="0">
              <a:solidFill>
                <a:schemeClr val="tx1"/>
              </a:solidFill>
              <a:latin typeface="Times New Roman"/>
              <a:cs typeface="Times New Roman"/>
            </a:endParaRPr>
          </a:p>
          <a:p>
            <a:pPr marL="285750" indent="-285750">
              <a:buFont typeface="Arial"/>
            </a:pPr>
            <a:r>
              <a:rPr lang="en-IN" sz="1800" b="1" dirty="0">
                <a:solidFill>
                  <a:schemeClr val="tx1"/>
                </a:solidFill>
                <a:latin typeface="Times New Roman"/>
                <a:cs typeface="Times New Roman"/>
              </a:rPr>
              <a:t>Classification</a:t>
            </a:r>
            <a:r>
              <a:rPr lang="en-IN" sz="1800" dirty="0">
                <a:solidFill>
                  <a:schemeClr val="tx1"/>
                </a:solidFill>
                <a:latin typeface="Times New Roman"/>
                <a:cs typeface="Times New Roman"/>
              </a:rPr>
              <a:t>: Employ classification techniques</a:t>
            </a:r>
            <a:r>
              <a:rPr lang="en-IN" sz="1800" b="0" i="0" dirty="0">
                <a:solidFill>
                  <a:schemeClr val="tx1"/>
                </a:solidFill>
                <a:effectLst/>
                <a:latin typeface="Times New Roman"/>
                <a:cs typeface="Times New Roman"/>
              </a:rPr>
              <a:t> to </a:t>
            </a:r>
            <a:r>
              <a:rPr lang="en-IN" sz="1800" dirty="0">
                <a:solidFill>
                  <a:schemeClr val="tx1"/>
                </a:solidFill>
                <a:latin typeface="Times New Roman"/>
                <a:cs typeface="Times New Roman"/>
              </a:rPr>
              <a:t>categorize websites </a:t>
            </a:r>
            <a:r>
              <a:rPr lang="en-IN" sz="1800" b="0" i="0" dirty="0">
                <a:solidFill>
                  <a:schemeClr val="tx1"/>
                </a:solidFill>
                <a:effectLst/>
                <a:latin typeface="Times New Roman"/>
                <a:cs typeface="Times New Roman"/>
              </a:rPr>
              <a:t>as </a:t>
            </a:r>
            <a:r>
              <a:rPr lang="en-IN" sz="1800" dirty="0">
                <a:solidFill>
                  <a:schemeClr val="tx1"/>
                </a:solidFill>
                <a:latin typeface="Times New Roman"/>
                <a:cs typeface="Times New Roman"/>
              </a:rPr>
              <a:t>either legitimate or phishing based on learned patterns</a:t>
            </a:r>
            <a:r>
              <a:rPr lang="en-IN" sz="1800" b="0" i="0" dirty="0">
                <a:solidFill>
                  <a:schemeClr val="tx1"/>
                </a:solidFill>
                <a:effectLst/>
                <a:latin typeface="Times New Roman"/>
                <a:cs typeface="Times New Roman"/>
              </a:rPr>
              <a:t>.</a:t>
            </a:r>
            <a:endParaRPr lang="en-IN" sz="1800" dirty="0">
              <a:solidFill>
                <a:schemeClr val="tx1"/>
              </a:solidFill>
              <a:latin typeface="Times New Roman"/>
              <a:cs typeface="Times New Roman"/>
            </a:endParaRPr>
          </a:p>
          <a:p>
            <a:pPr marL="285750" indent="-285750">
              <a:buFont typeface="Arial"/>
            </a:pPr>
            <a:r>
              <a:rPr lang="en-IN" sz="1800" b="1" dirty="0">
                <a:solidFill>
                  <a:schemeClr val="tx1"/>
                </a:solidFill>
                <a:latin typeface="Times New Roman"/>
                <a:cs typeface="Times New Roman"/>
              </a:rPr>
              <a:t>Real-Time Detection</a:t>
            </a:r>
            <a:r>
              <a:rPr lang="en-IN" sz="1800" b="0" i="0" dirty="0">
                <a:solidFill>
                  <a:schemeClr val="tx1"/>
                </a:solidFill>
                <a:effectLst/>
                <a:latin typeface="Times New Roman"/>
                <a:cs typeface="Times New Roman"/>
              </a:rPr>
              <a:t>: </a:t>
            </a:r>
            <a:r>
              <a:rPr lang="en-IN" sz="1800" dirty="0">
                <a:solidFill>
                  <a:schemeClr val="tx1"/>
                </a:solidFill>
                <a:latin typeface="Times New Roman"/>
                <a:cs typeface="Times New Roman"/>
              </a:rPr>
              <a:t>Implement AI models capable of real-time detection </a:t>
            </a:r>
            <a:r>
              <a:rPr lang="en-IN" sz="1800" b="0" i="0" dirty="0">
                <a:solidFill>
                  <a:schemeClr val="tx1"/>
                </a:solidFill>
                <a:effectLst/>
                <a:latin typeface="Times New Roman"/>
                <a:cs typeface="Times New Roman"/>
              </a:rPr>
              <a:t>to </a:t>
            </a:r>
            <a:r>
              <a:rPr lang="en-IN" sz="1800" dirty="0">
                <a:solidFill>
                  <a:schemeClr val="tx1"/>
                </a:solidFill>
                <a:latin typeface="Times New Roman"/>
                <a:cs typeface="Times New Roman"/>
              </a:rPr>
              <a:t>promptly identify and block phishing websites </a:t>
            </a:r>
            <a:r>
              <a:rPr lang="en-IN" sz="1800" b="0" i="0" dirty="0">
                <a:solidFill>
                  <a:schemeClr val="tx1"/>
                </a:solidFill>
                <a:effectLst/>
                <a:latin typeface="Times New Roman"/>
                <a:cs typeface="Times New Roman"/>
              </a:rPr>
              <a:t>as </a:t>
            </a:r>
            <a:r>
              <a:rPr lang="en-IN" sz="1800" dirty="0">
                <a:solidFill>
                  <a:schemeClr val="tx1"/>
                </a:solidFill>
                <a:latin typeface="Times New Roman"/>
                <a:cs typeface="Times New Roman"/>
              </a:rPr>
              <a:t>they </a:t>
            </a:r>
            <a:r>
              <a:rPr lang="en-IN" sz="1800" b="0" i="0" dirty="0">
                <a:solidFill>
                  <a:schemeClr val="tx1"/>
                </a:solidFill>
                <a:effectLst/>
                <a:latin typeface="Times New Roman"/>
                <a:cs typeface="Times New Roman"/>
              </a:rPr>
              <a:t>are </a:t>
            </a:r>
            <a:r>
              <a:rPr lang="en-IN" sz="1800" dirty="0">
                <a:solidFill>
                  <a:schemeClr val="tx1"/>
                </a:solidFill>
                <a:latin typeface="Times New Roman"/>
                <a:cs typeface="Times New Roman"/>
              </a:rPr>
              <a:t>encountered</a:t>
            </a:r>
            <a:r>
              <a:rPr lang="en-IN" sz="1800" b="0" i="0" dirty="0">
                <a:solidFill>
                  <a:schemeClr val="tx1"/>
                </a:solidFill>
                <a:effectLst/>
                <a:latin typeface="Times New Roman"/>
                <a:cs typeface="Times New Roman"/>
              </a:rPr>
              <a:t>.</a:t>
            </a:r>
            <a:endParaRPr lang="en-IN" sz="1800" dirty="0">
              <a:solidFill>
                <a:schemeClr val="tx1"/>
              </a:solidFill>
              <a:latin typeface="Times New Roman"/>
              <a:cs typeface="Times New Roman"/>
            </a:endParaRPr>
          </a:p>
          <a:p>
            <a:pPr marL="285750" indent="-285750">
              <a:buFont typeface="Arial"/>
            </a:pPr>
            <a:r>
              <a:rPr lang="en-IN" sz="1800" b="1" dirty="0">
                <a:solidFill>
                  <a:schemeClr val="tx1"/>
                </a:solidFill>
                <a:latin typeface="Times New Roman"/>
                <a:cs typeface="Times New Roman"/>
              </a:rPr>
              <a:t>Continuous Learning</a:t>
            </a:r>
            <a:r>
              <a:rPr lang="en-IN" sz="1800" dirty="0">
                <a:solidFill>
                  <a:schemeClr val="tx1"/>
                </a:solidFill>
                <a:latin typeface="Times New Roman"/>
                <a:cs typeface="Times New Roman"/>
              </a:rPr>
              <a:t>: Incorporate mechanisms for continuous</a:t>
            </a:r>
            <a:r>
              <a:rPr lang="en-IN" sz="1800" b="0" i="0" dirty="0">
                <a:solidFill>
                  <a:schemeClr val="tx1"/>
                </a:solidFill>
                <a:effectLst/>
                <a:latin typeface="Times New Roman"/>
                <a:cs typeface="Times New Roman"/>
              </a:rPr>
              <a:t> learning to </a:t>
            </a:r>
            <a:r>
              <a:rPr lang="en-IN" sz="1800" dirty="0">
                <a:solidFill>
                  <a:schemeClr val="tx1"/>
                </a:solidFill>
                <a:latin typeface="Times New Roman"/>
                <a:cs typeface="Times New Roman"/>
              </a:rPr>
              <a:t>adapt </a:t>
            </a:r>
            <a:r>
              <a:rPr lang="en-IN" sz="1800" b="0" i="0" dirty="0">
                <a:solidFill>
                  <a:schemeClr val="tx1"/>
                </a:solidFill>
                <a:effectLst/>
                <a:latin typeface="Times New Roman"/>
                <a:cs typeface="Times New Roman"/>
              </a:rPr>
              <a:t>to </a:t>
            </a:r>
            <a:r>
              <a:rPr lang="en-IN" sz="1800" dirty="0">
                <a:solidFill>
                  <a:schemeClr val="tx1"/>
                </a:solidFill>
                <a:latin typeface="Times New Roman"/>
                <a:cs typeface="Times New Roman"/>
              </a:rPr>
              <a:t>evolving phishing tactics </a:t>
            </a:r>
            <a:r>
              <a:rPr lang="en-IN" sz="1800" b="0" i="0" dirty="0">
                <a:solidFill>
                  <a:schemeClr val="tx1"/>
                </a:solidFill>
                <a:effectLst/>
                <a:latin typeface="Times New Roman"/>
                <a:cs typeface="Times New Roman"/>
              </a:rPr>
              <a:t>and </a:t>
            </a:r>
            <a:r>
              <a:rPr lang="en-IN" sz="1800" dirty="0">
                <a:solidFill>
                  <a:schemeClr val="tx1"/>
                </a:solidFill>
                <a:latin typeface="Times New Roman"/>
                <a:cs typeface="Times New Roman"/>
              </a:rPr>
              <a:t>improve detection accuracy over time</a:t>
            </a:r>
            <a:r>
              <a:rPr lang="en-IN" sz="1800" b="0" i="0" dirty="0">
                <a:solidFill>
                  <a:schemeClr val="tx1"/>
                </a:solidFill>
                <a:effectLst/>
                <a:latin typeface="Times New Roman"/>
                <a:cs typeface="Times New Roman"/>
              </a:rPr>
              <a:t>.</a:t>
            </a:r>
            <a:endParaRPr lang="en-IN" sz="1800" dirty="0">
              <a:solidFill>
                <a:schemeClr val="tx1"/>
              </a:solidFill>
              <a:latin typeface="Times New Roman"/>
              <a:cs typeface="Times New Roman"/>
            </a:endParaRPr>
          </a:p>
          <a:p>
            <a:pPr marL="88900" indent="0">
              <a:buNone/>
            </a:pPr>
            <a:endParaRPr lang="en-IN" sz="1800" dirty="0">
              <a:solidFill>
                <a:schemeClr val="tx1"/>
              </a:solidFill>
            </a:endParaRPr>
          </a:p>
        </p:txBody>
      </p:sp>
      <p:sp>
        <p:nvSpPr>
          <p:cNvPr id="1048608" name="Slide Number Placeholder 1048607"/>
          <p:cNvSpPr>
            <a:spLocks noGrp="1"/>
          </p:cNvSpPr>
          <p:nvPr>
            <p:ph type="sldNum" idx="10"/>
          </p:nvPr>
        </p:nvSpPr>
        <p:spPr/>
        <p:txBody>
          <a:bodyPr/>
          <a:lstStyle/>
          <a:p>
            <a:fld id="{9D2B33C2-A734-4AB5-AC6D-A69A02FE3E9B}" type="slidenum">
              <a:rPr lang="en-GB" altLang="en-US"/>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8099-E366-8408-AB05-043FD66C1DFD}"/>
              </a:ext>
            </a:extLst>
          </p:cNvPr>
          <p:cNvSpPr>
            <a:spLocks noGrp="1"/>
          </p:cNvSpPr>
          <p:nvPr>
            <p:ph type="title"/>
          </p:nvPr>
        </p:nvSpPr>
        <p:spPr>
          <a:xfrm>
            <a:off x="311700" y="194977"/>
            <a:ext cx="8520600" cy="763500"/>
          </a:xfrm>
        </p:spPr>
        <p:txBody>
          <a:bodyPr/>
          <a:lstStyle/>
          <a:p>
            <a:pPr algn="ctr"/>
            <a:r>
              <a:rPr lang="en-IN" sz="2800" b="1" dirty="0">
                <a:latin typeface="Times New Roman"/>
                <a:cs typeface="Times New Roman"/>
              </a:rPr>
              <a:t>Dataset Used Description</a:t>
            </a:r>
            <a:endParaRPr lang="en-US" sz="2800" b="1" dirty="0">
              <a:latin typeface="Times New Roman"/>
              <a:cs typeface="Times New Roman"/>
            </a:endParaRPr>
          </a:p>
        </p:txBody>
      </p:sp>
      <p:sp>
        <p:nvSpPr>
          <p:cNvPr id="3" name="Text Placeholder 2">
            <a:extLst>
              <a:ext uri="{FF2B5EF4-FFF2-40B4-BE49-F238E27FC236}">
                <a16:creationId xmlns:a16="http://schemas.microsoft.com/office/drawing/2014/main" id="{95429705-B30E-D333-D333-BA3F9AEA3788}"/>
              </a:ext>
            </a:extLst>
          </p:cNvPr>
          <p:cNvSpPr>
            <a:spLocks noGrp="1"/>
          </p:cNvSpPr>
          <p:nvPr>
            <p:ph type="body" idx="1"/>
          </p:nvPr>
        </p:nvSpPr>
        <p:spPr>
          <a:xfrm>
            <a:off x="311700" y="720883"/>
            <a:ext cx="8444718" cy="5370950"/>
          </a:xfrm>
        </p:spPr>
        <p:txBody>
          <a:bodyPr/>
          <a:lstStyle/>
          <a:p>
            <a:pPr>
              <a:buNone/>
            </a:pPr>
            <a:r>
              <a:rPr lang="en-IN" sz="1800">
                <a:solidFill>
                  <a:schemeClr val="tx1"/>
                </a:solidFill>
                <a:latin typeface="Times New Roman"/>
                <a:cs typeface="Times New Roman"/>
              </a:rPr>
              <a:t>#Checking the shape of the dataset</a:t>
            </a:r>
            <a:endParaRPr lang="en-US" sz="1800">
              <a:solidFill>
                <a:schemeClr val="tx1"/>
              </a:solidFill>
              <a:latin typeface="Times New Roman"/>
              <a:cs typeface="Times New Roman"/>
            </a:endParaRPr>
          </a:p>
          <a:p>
            <a:pPr>
              <a:buNone/>
            </a:pPr>
            <a:r>
              <a:rPr lang="en-IN" sz="1800" dirty="0">
                <a:solidFill>
                  <a:schemeClr val="tx1"/>
                </a:solidFill>
                <a:latin typeface="Times New Roman"/>
                <a:cs typeface="Times New Roman"/>
              </a:rPr>
              <a:t>Data0.shape--</a:t>
            </a:r>
            <a:r>
              <a:rPr lang="en-IN" sz="1100" dirty="0">
                <a:solidFill>
                  <a:schemeClr val="tx1"/>
                </a:solidFill>
                <a:latin typeface="Consolas"/>
                <a:cs typeface="Times New Roman"/>
              </a:rPr>
              <a:t>(10000, 18)</a:t>
            </a:r>
          </a:p>
          <a:p>
            <a:pPr>
              <a:buNone/>
            </a:pPr>
            <a:endParaRPr lang="en-IN" sz="1100" dirty="0">
              <a:solidFill>
                <a:schemeClr val="tx1"/>
              </a:solidFill>
              <a:latin typeface="Consolas"/>
            </a:endParaRPr>
          </a:p>
          <a:p>
            <a:pPr>
              <a:buNone/>
            </a:pPr>
            <a:r>
              <a:rPr lang="en-IN" sz="1800" b="1" dirty="0">
                <a:solidFill>
                  <a:schemeClr val="tx1"/>
                </a:solidFill>
                <a:latin typeface="Times New Roman"/>
                <a:cs typeface="Times New Roman"/>
              </a:rPr>
              <a:t>COLUMN IN THE DATASET</a:t>
            </a:r>
            <a:endParaRPr lang="en-IN" sz="1800" b="1" dirty="0">
              <a:solidFill>
                <a:schemeClr val="tx1"/>
              </a:solidFill>
              <a:latin typeface="Times New Roman"/>
            </a:endParaRPr>
          </a:p>
          <a:p>
            <a:pPr marL="285750" indent="-285750">
              <a:buFont typeface="Arial"/>
              <a:buChar char="●"/>
            </a:pPr>
            <a:r>
              <a:rPr lang="en-IN" sz="1800" b="1" dirty="0">
                <a:solidFill>
                  <a:schemeClr val="tx1"/>
                </a:solidFill>
                <a:latin typeface="Times New Roman"/>
                <a:cs typeface="Times New Roman"/>
              </a:rPr>
              <a:t>Domain</a:t>
            </a:r>
            <a:r>
              <a:rPr lang="en-IN" sz="1800" dirty="0">
                <a:solidFill>
                  <a:schemeClr val="tx1"/>
                </a:solidFill>
                <a:latin typeface="Times New Roman"/>
                <a:cs typeface="Times New Roman"/>
              </a:rPr>
              <a:t>: The domain name of the website.</a:t>
            </a:r>
          </a:p>
          <a:p>
            <a:pPr marL="1200150" lvl="1" indent="-285750">
              <a:buFont typeface="Arial"/>
              <a:buChar char="○"/>
            </a:pPr>
            <a:r>
              <a:rPr lang="en-IN" sz="1800" dirty="0">
                <a:solidFill>
                  <a:schemeClr val="tx1"/>
                </a:solidFill>
                <a:latin typeface="Times New Roman"/>
              </a:rPr>
              <a:t>It provides the primary identifier for the website but doesn't directly indicate phishing.</a:t>
            </a:r>
            <a:endParaRPr lang="en-IN" sz="1800">
              <a:solidFill>
                <a:schemeClr val="tx1"/>
              </a:solidFill>
              <a:latin typeface="Times New Roman"/>
            </a:endParaRPr>
          </a:p>
          <a:p>
            <a:pPr marL="285750" indent="-285750">
              <a:buFont typeface="Arial"/>
              <a:buChar char="●"/>
            </a:pPr>
            <a:r>
              <a:rPr lang="en-IN" sz="1800" b="1" err="1">
                <a:solidFill>
                  <a:schemeClr val="tx1"/>
                </a:solidFill>
                <a:latin typeface="Times New Roman"/>
                <a:cs typeface="Times New Roman"/>
              </a:rPr>
              <a:t>Have_IP</a:t>
            </a:r>
            <a:r>
              <a:rPr lang="en-IN" sz="1800" dirty="0">
                <a:solidFill>
                  <a:schemeClr val="tx1"/>
                </a:solidFill>
                <a:latin typeface="Times New Roman"/>
                <a:cs typeface="Times New Roman"/>
              </a:rPr>
              <a:t>: Indicates if the website's URL contains an IP address.</a:t>
            </a:r>
            <a:endParaRPr lang="en-IN" sz="1800">
              <a:solidFill>
                <a:schemeClr val="tx1"/>
              </a:solidFill>
              <a:latin typeface="Times New Roman"/>
              <a:cs typeface="Times New Roman"/>
            </a:endParaRPr>
          </a:p>
          <a:p>
            <a:pPr marL="1200150" lvl="1" indent="-285750">
              <a:buFont typeface="Arial"/>
              <a:buChar char="○"/>
            </a:pPr>
            <a:r>
              <a:rPr lang="en-IN" sz="1800" dirty="0">
                <a:solidFill>
                  <a:schemeClr val="tx1"/>
                </a:solidFill>
                <a:latin typeface="Times New Roman"/>
              </a:rPr>
              <a:t>Phishing websites may use IP addresses instead of domain names to evade detection and impersonate legitimate sites.</a:t>
            </a:r>
            <a:endParaRPr lang="en-IN" sz="1800">
              <a:solidFill>
                <a:schemeClr val="tx1"/>
              </a:solidFill>
              <a:latin typeface="Times New Roman"/>
            </a:endParaRPr>
          </a:p>
          <a:p>
            <a:pPr marL="285750" indent="-285750">
              <a:buFont typeface="Arial"/>
              <a:buChar char="●"/>
            </a:pPr>
            <a:r>
              <a:rPr lang="en-IN" sz="1800" b="1" err="1">
                <a:solidFill>
                  <a:schemeClr val="tx1"/>
                </a:solidFill>
                <a:latin typeface="Times New Roman"/>
                <a:cs typeface="Times New Roman"/>
              </a:rPr>
              <a:t>Have_At</a:t>
            </a:r>
            <a:r>
              <a:rPr lang="en-IN" sz="1800" dirty="0">
                <a:solidFill>
                  <a:schemeClr val="tx1"/>
                </a:solidFill>
                <a:latin typeface="Times New Roman"/>
                <a:cs typeface="Times New Roman"/>
              </a:rPr>
              <a:t>: Indicates if the website's URL contains the '@' symbol.</a:t>
            </a:r>
            <a:endParaRPr lang="en-IN" sz="1800">
              <a:solidFill>
                <a:schemeClr val="tx1"/>
              </a:solidFill>
              <a:latin typeface="Times New Roman"/>
              <a:cs typeface="Times New Roman"/>
            </a:endParaRPr>
          </a:p>
          <a:p>
            <a:pPr marL="1200150" lvl="1" indent="-285750">
              <a:buFont typeface="Arial"/>
              <a:buChar char="○"/>
            </a:pPr>
            <a:r>
              <a:rPr lang="en-IN" sz="1800" dirty="0">
                <a:solidFill>
                  <a:schemeClr val="tx1"/>
                </a:solidFill>
                <a:latin typeface="Times New Roman"/>
              </a:rPr>
              <a:t>Phishing websites may use deceptive URL structures with '@' symbols to mimic legitimate domains or emails.</a:t>
            </a:r>
          </a:p>
          <a:p>
            <a:pPr marL="285750" indent="-285750">
              <a:buFont typeface="Arial"/>
              <a:buChar char="●"/>
            </a:pPr>
            <a:r>
              <a:rPr lang="en-IN" sz="1800" b="1" err="1">
                <a:solidFill>
                  <a:schemeClr val="tx1"/>
                </a:solidFill>
                <a:latin typeface="Times New Roman"/>
                <a:cs typeface="Times New Roman"/>
              </a:rPr>
              <a:t>URL_Length</a:t>
            </a:r>
            <a:r>
              <a:rPr lang="en-IN" sz="1800" dirty="0">
                <a:solidFill>
                  <a:schemeClr val="tx1"/>
                </a:solidFill>
                <a:latin typeface="Times New Roman"/>
                <a:cs typeface="Times New Roman"/>
              </a:rPr>
              <a:t>: Measures the length of the URL.</a:t>
            </a:r>
            <a:endParaRPr lang="en-IN" sz="1800">
              <a:solidFill>
                <a:schemeClr val="tx1"/>
              </a:solidFill>
              <a:latin typeface="Times New Roman"/>
              <a:cs typeface="Times New Roman"/>
            </a:endParaRPr>
          </a:p>
          <a:p>
            <a:pPr marL="1200150" lvl="1" indent="-285750">
              <a:buFont typeface="Arial"/>
              <a:buChar char="○"/>
            </a:pPr>
            <a:r>
              <a:rPr lang="en-IN" sz="1800" dirty="0">
                <a:solidFill>
                  <a:schemeClr val="tx1"/>
                </a:solidFill>
                <a:latin typeface="Times New Roman"/>
              </a:rPr>
              <a:t>Phishing URLs tend to be longer and more complex, often containing multiple subdomains and parameters to obfuscate their true intent.</a:t>
            </a:r>
          </a:p>
          <a:p>
            <a:pPr marL="285750" indent="-285750">
              <a:buFont typeface="Arial"/>
              <a:buChar char="●"/>
            </a:pPr>
            <a:r>
              <a:rPr lang="en-IN" sz="1800" b="1" err="1">
                <a:solidFill>
                  <a:schemeClr val="tx1"/>
                </a:solidFill>
                <a:latin typeface="Times New Roman"/>
                <a:cs typeface="Times New Roman"/>
              </a:rPr>
              <a:t>URL_Depth</a:t>
            </a:r>
            <a:r>
              <a:rPr lang="en-IN" sz="1800" dirty="0">
                <a:solidFill>
                  <a:schemeClr val="tx1"/>
                </a:solidFill>
                <a:latin typeface="Times New Roman"/>
                <a:cs typeface="Times New Roman"/>
              </a:rPr>
              <a:t>: Measures the depth of the URL path.</a:t>
            </a:r>
            <a:endParaRPr lang="en-IN" sz="1800">
              <a:solidFill>
                <a:schemeClr val="tx1"/>
              </a:solidFill>
              <a:latin typeface="Times New Roman"/>
              <a:cs typeface="Times New Roman"/>
            </a:endParaRPr>
          </a:p>
          <a:p>
            <a:pPr marL="1200150" lvl="1" indent="-285750">
              <a:buFont typeface="Arial"/>
              <a:buChar char="○"/>
            </a:pPr>
            <a:r>
              <a:rPr lang="en-IN" sz="1800" dirty="0">
                <a:solidFill>
                  <a:schemeClr val="tx1"/>
                </a:solidFill>
                <a:latin typeface="Times New Roman"/>
              </a:rPr>
              <a:t>Phishing URLs may have deep directory structures to mimic legitimate websites or hide malicious content.</a:t>
            </a:r>
            <a:endParaRPr lang="en-IN" sz="1800">
              <a:solidFill>
                <a:schemeClr val="tx1"/>
              </a:solidFill>
              <a:latin typeface="Times New Roman"/>
            </a:endParaRPr>
          </a:p>
          <a:p>
            <a:pPr marL="88900" indent="0">
              <a:buNone/>
            </a:pPr>
            <a:endParaRPr lang="en-IN" sz="1800" dirty="0">
              <a:solidFill>
                <a:schemeClr val="tx1"/>
              </a:solidFill>
            </a:endParaRPr>
          </a:p>
        </p:txBody>
      </p:sp>
      <p:sp>
        <p:nvSpPr>
          <p:cNvPr id="4" name="Slide Number Placeholder 3">
            <a:extLst>
              <a:ext uri="{FF2B5EF4-FFF2-40B4-BE49-F238E27FC236}">
                <a16:creationId xmlns:a16="http://schemas.microsoft.com/office/drawing/2014/main" id="{830CBED5-C878-4C49-2F22-255336C141F6}"/>
              </a:ext>
            </a:extLst>
          </p:cNvPr>
          <p:cNvSpPr>
            <a:spLocks noGrp="1"/>
          </p:cNvSpPr>
          <p:nvPr>
            <p:ph type="sldNum" idx="10"/>
          </p:nvPr>
        </p:nvSpPr>
        <p:spPr/>
        <p:txBody>
          <a:bodyPr/>
          <a:lstStyle/>
          <a:p>
            <a:fld id="{9D2B33C2-A734-4AB5-AC6D-A69A02FE3E9B}" type="slidenum">
              <a:rPr lang="en-GB" altLang="en-US" smtClean="0"/>
              <a:t>7</a:t>
            </a:fld>
            <a:endParaRPr lang="en-US" altLang="en-US"/>
          </a:p>
        </p:txBody>
      </p:sp>
    </p:spTree>
    <p:extLst>
      <p:ext uri="{BB962C8B-B14F-4D97-AF65-F5344CB8AC3E}">
        <p14:creationId xmlns:p14="http://schemas.microsoft.com/office/powerpoint/2010/main" val="371294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EA68DD-323A-98E8-71D5-DD64F108675D}"/>
              </a:ext>
            </a:extLst>
          </p:cNvPr>
          <p:cNvSpPr>
            <a:spLocks noGrp="1"/>
          </p:cNvSpPr>
          <p:nvPr>
            <p:ph type="body" idx="1"/>
          </p:nvPr>
        </p:nvSpPr>
        <p:spPr>
          <a:xfrm>
            <a:off x="311700" y="407862"/>
            <a:ext cx="8463688" cy="5683971"/>
          </a:xfrm>
        </p:spPr>
        <p:txBody>
          <a:bodyPr/>
          <a:lstStyle/>
          <a:p>
            <a:r>
              <a:rPr lang="en-US" sz="1800" b="1" dirty="0">
                <a:solidFill>
                  <a:schemeClr val="tx1"/>
                </a:solidFill>
                <a:latin typeface="Times New Roman"/>
                <a:cs typeface="Times New Roman"/>
              </a:rPr>
              <a:t>Redirection</a:t>
            </a:r>
            <a:r>
              <a:rPr lang="en-US" sz="1800" dirty="0">
                <a:solidFill>
                  <a:schemeClr val="tx1"/>
                </a:solidFill>
                <a:latin typeface="Times New Roman"/>
                <a:cs typeface="Times New Roman"/>
              </a:rPr>
              <a:t>: Indicates if the website uses URL redirection.</a:t>
            </a:r>
          </a:p>
          <a:p>
            <a:pPr lvl="1"/>
            <a:r>
              <a:rPr lang="en-US" sz="1800" dirty="0">
                <a:solidFill>
                  <a:schemeClr val="tx1"/>
                </a:solidFill>
              </a:rPr>
              <a:t>Phishing websites often employ redirection techniques to redirect users to malicious content or other phishing sites.</a:t>
            </a:r>
          </a:p>
          <a:p>
            <a:r>
              <a:rPr lang="en-US" sz="1800" b="1" dirty="0" err="1">
                <a:solidFill>
                  <a:schemeClr val="tx1"/>
                </a:solidFill>
                <a:latin typeface="Times New Roman"/>
                <a:cs typeface="Times New Roman"/>
              </a:rPr>
              <a:t>https_Domain</a:t>
            </a:r>
            <a:r>
              <a:rPr lang="en-US" sz="1800" dirty="0">
                <a:solidFill>
                  <a:schemeClr val="tx1"/>
                </a:solidFill>
                <a:latin typeface="Times New Roman"/>
                <a:cs typeface="Times New Roman"/>
              </a:rPr>
              <a:t>: Indicates if the website's domain uses HTTPS.</a:t>
            </a:r>
          </a:p>
          <a:p>
            <a:pPr lvl="1"/>
            <a:r>
              <a:rPr lang="en-US" sz="1800" dirty="0">
                <a:solidFill>
                  <a:schemeClr val="tx1"/>
                </a:solidFill>
              </a:rPr>
              <a:t>Phishing websites may lack HTTPS encryption, increasing the likelihood of data interception or tampering.</a:t>
            </a:r>
          </a:p>
          <a:p>
            <a:r>
              <a:rPr lang="en-US" sz="1800" b="1" err="1">
                <a:solidFill>
                  <a:schemeClr val="tx1"/>
                </a:solidFill>
                <a:latin typeface="Times New Roman"/>
                <a:cs typeface="Times New Roman"/>
              </a:rPr>
              <a:t>TinyURL</a:t>
            </a:r>
            <a:r>
              <a:rPr lang="en-US" sz="1800" dirty="0">
                <a:solidFill>
                  <a:schemeClr val="tx1"/>
                </a:solidFill>
                <a:latin typeface="Times New Roman"/>
                <a:cs typeface="Times New Roman"/>
              </a:rPr>
              <a:t>: Indicates if the website uses URL shortening services.</a:t>
            </a:r>
            <a:endParaRPr lang="en-US" sz="1800">
              <a:solidFill>
                <a:schemeClr val="tx1"/>
              </a:solidFill>
              <a:latin typeface="Times New Roman"/>
              <a:cs typeface="Times New Roman"/>
            </a:endParaRPr>
          </a:p>
          <a:p>
            <a:pPr lvl="1"/>
            <a:r>
              <a:rPr lang="en-US" sz="1800" dirty="0">
                <a:solidFill>
                  <a:schemeClr val="tx1"/>
                </a:solidFill>
              </a:rPr>
              <a:t>Phishing URLs often use URL shortening services to obfuscate their true destination and evade detection.</a:t>
            </a:r>
          </a:p>
          <a:p>
            <a:r>
              <a:rPr lang="en-US" sz="1800" b="1" dirty="0">
                <a:solidFill>
                  <a:schemeClr val="tx1"/>
                </a:solidFill>
                <a:latin typeface="Times New Roman"/>
                <a:cs typeface="Times New Roman"/>
              </a:rPr>
              <a:t>Prefix/Suffix</a:t>
            </a:r>
            <a:r>
              <a:rPr lang="en-US" sz="1800" dirty="0">
                <a:solidFill>
                  <a:schemeClr val="tx1"/>
                </a:solidFill>
                <a:latin typeface="Times New Roman"/>
                <a:cs typeface="Times New Roman"/>
              </a:rPr>
              <a:t>: Indicates if the website's URL contains prefix or suffix characters.</a:t>
            </a:r>
            <a:endParaRPr lang="en-US" sz="1800">
              <a:solidFill>
                <a:schemeClr val="tx1"/>
              </a:solidFill>
              <a:latin typeface="Times New Roman"/>
              <a:cs typeface="Times New Roman"/>
            </a:endParaRPr>
          </a:p>
          <a:p>
            <a:pPr lvl="1"/>
            <a:r>
              <a:rPr lang="en-US" sz="1800" dirty="0">
                <a:solidFill>
                  <a:schemeClr val="tx1"/>
                </a:solidFill>
              </a:rPr>
              <a:t>Phishing URLs may include prefix or suffix characters to resemble legitimate domains or deceive users.</a:t>
            </a:r>
          </a:p>
          <a:p>
            <a:r>
              <a:rPr lang="en-US" sz="1800" b="1" dirty="0" err="1">
                <a:solidFill>
                  <a:schemeClr val="tx1"/>
                </a:solidFill>
                <a:latin typeface="Times New Roman"/>
                <a:cs typeface="Times New Roman"/>
              </a:rPr>
              <a:t>DNS_Record</a:t>
            </a:r>
            <a:r>
              <a:rPr lang="en-US" sz="1800" dirty="0">
                <a:solidFill>
                  <a:schemeClr val="tx1"/>
                </a:solidFill>
                <a:latin typeface="Times New Roman"/>
                <a:cs typeface="Times New Roman"/>
              </a:rPr>
              <a:t>: Indicates if the website has DNS records.</a:t>
            </a:r>
          </a:p>
          <a:p>
            <a:pPr lvl="1"/>
            <a:r>
              <a:rPr lang="en-US" sz="1800" dirty="0">
                <a:solidFill>
                  <a:schemeClr val="tx1"/>
                </a:solidFill>
              </a:rPr>
              <a:t>Phishing websites may lack DNS records or have irregular DNS configurations, suggesting suspicious activity.</a:t>
            </a:r>
          </a:p>
          <a:p>
            <a:r>
              <a:rPr lang="en-US" sz="1800" b="1" dirty="0" err="1">
                <a:solidFill>
                  <a:schemeClr val="tx1"/>
                </a:solidFill>
                <a:latin typeface="Times New Roman"/>
                <a:cs typeface="Times New Roman"/>
              </a:rPr>
              <a:t>Web_Traffic</a:t>
            </a:r>
            <a:r>
              <a:rPr lang="en-US" sz="1800" dirty="0">
                <a:solidFill>
                  <a:schemeClr val="tx1"/>
                </a:solidFill>
                <a:latin typeface="Times New Roman"/>
                <a:cs typeface="Times New Roman"/>
              </a:rPr>
              <a:t>: Measures the website's web traffic volume.</a:t>
            </a:r>
          </a:p>
          <a:p>
            <a:pPr lvl="1"/>
            <a:r>
              <a:rPr lang="en-US" sz="1800" dirty="0">
                <a:solidFill>
                  <a:schemeClr val="tx1"/>
                </a:solidFill>
              </a:rPr>
              <a:t>Phishing websites may have lower web traffic compared to legitimate sites, indicating fewer genuine visitors.</a:t>
            </a:r>
          </a:p>
          <a:p>
            <a:endParaRPr lang="en-US" sz="1800" dirty="0">
              <a:solidFill>
                <a:schemeClr val="tx1"/>
              </a:solidFill>
            </a:endParaRPr>
          </a:p>
        </p:txBody>
      </p:sp>
      <p:sp>
        <p:nvSpPr>
          <p:cNvPr id="4" name="Slide Number Placeholder 3">
            <a:extLst>
              <a:ext uri="{FF2B5EF4-FFF2-40B4-BE49-F238E27FC236}">
                <a16:creationId xmlns:a16="http://schemas.microsoft.com/office/drawing/2014/main" id="{31FA85CF-97D7-E1AC-DE72-63E1876EFAF3}"/>
              </a:ext>
            </a:extLst>
          </p:cNvPr>
          <p:cNvSpPr>
            <a:spLocks noGrp="1"/>
          </p:cNvSpPr>
          <p:nvPr>
            <p:ph type="sldNum" idx="10"/>
          </p:nvPr>
        </p:nvSpPr>
        <p:spPr/>
        <p:txBody>
          <a:bodyPr/>
          <a:lstStyle/>
          <a:p>
            <a:fld id="{9D2B33C2-A734-4AB5-AC6D-A69A02FE3E9B}" type="slidenum">
              <a:rPr lang="en-GB" altLang="en-US"/>
              <a:t>8</a:t>
            </a:fld>
            <a:endParaRPr lang="en-US" altLang="en-US"/>
          </a:p>
        </p:txBody>
      </p:sp>
    </p:spTree>
    <p:extLst>
      <p:ext uri="{BB962C8B-B14F-4D97-AF65-F5344CB8AC3E}">
        <p14:creationId xmlns:p14="http://schemas.microsoft.com/office/powerpoint/2010/main" val="364057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3CAC73-2F16-899B-9FC5-7532BE9007D4}"/>
              </a:ext>
            </a:extLst>
          </p:cNvPr>
          <p:cNvSpPr>
            <a:spLocks noGrp="1"/>
          </p:cNvSpPr>
          <p:nvPr>
            <p:ph type="body" idx="1"/>
          </p:nvPr>
        </p:nvSpPr>
        <p:spPr>
          <a:xfrm>
            <a:off x="311700" y="626028"/>
            <a:ext cx="8463688" cy="5465805"/>
          </a:xfrm>
        </p:spPr>
        <p:txBody>
          <a:bodyPr/>
          <a:lstStyle/>
          <a:p>
            <a:r>
              <a:rPr lang="en-US" sz="1800" b="1" dirty="0" err="1">
                <a:solidFill>
                  <a:schemeClr val="tx1"/>
                </a:solidFill>
                <a:latin typeface="Times New Roman"/>
                <a:cs typeface="Times New Roman"/>
              </a:rPr>
              <a:t>Domain_Age</a:t>
            </a:r>
            <a:r>
              <a:rPr lang="en-US" sz="1800" dirty="0">
                <a:solidFill>
                  <a:schemeClr val="tx1"/>
                </a:solidFill>
                <a:latin typeface="Times New Roman"/>
                <a:cs typeface="Times New Roman"/>
              </a:rPr>
              <a:t>: Measures the age of the website's domain.</a:t>
            </a:r>
          </a:p>
          <a:p>
            <a:pPr lvl="1"/>
            <a:r>
              <a:rPr lang="en-US" sz="1800" dirty="0">
                <a:solidFill>
                  <a:schemeClr val="tx1"/>
                </a:solidFill>
              </a:rPr>
              <a:t>Phishing websites may have recently registered domains, indicating a higher likelihood of malicious intent.</a:t>
            </a:r>
            <a:endParaRPr lang="en-US" sz="1800">
              <a:solidFill>
                <a:schemeClr val="tx1"/>
              </a:solidFill>
            </a:endParaRPr>
          </a:p>
          <a:p>
            <a:r>
              <a:rPr lang="en-US" sz="1800" b="1" err="1">
                <a:solidFill>
                  <a:schemeClr val="tx1"/>
                </a:solidFill>
                <a:latin typeface="Times New Roman"/>
                <a:cs typeface="Times New Roman"/>
              </a:rPr>
              <a:t>Domain_End</a:t>
            </a:r>
            <a:r>
              <a:rPr lang="en-US" sz="1800" dirty="0">
                <a:solidFill>
                  <a:schemeClr val="tx1"/>
                </a:solidFill>
                <a:latin typeface="Times New Roman"/>
                <a:cs typeface="Times New Roman"/>
              </a:rPr>
              <a:t>: Indicates the end of the domain (e.g., '.com', '.org').</a:t>
            </a:r>
          </a:p>
          <a:p>
            <a:pPr lvl="1"/>
            <a:r>
              <a:rPr lang="en-US" sz="1800" dirty="0">
                <a:solidFill>
                  <a:schemeClr val="tx1"/>
                </a:solidFill>
              </a:rPr>
              <a:t>Phishing websites may use uncommon or suspicious domain endings to mimic legitimate sites or deceive users.</a:t>
            </a:r>
            <a:endParaRPr lang="en-US" sz="1800">
              <a:solidFill>
                <a:schemeClr val="tx1"/>
              </a:solidFill>
            </a:endParaRPr>
          </a:p>
          <a:p>
            <a:r>
              <a:rPr lang="en-US" sz="1800" b="1" err="1">
                <a:solidFill>
                  <a:schemeClr val="tx1"/>
                </a:solidFill>
                <a:latin typeface="Times New Roman"/>
                <a:cs typeface="Times New Roman"/>
              </a:rPr>
              <a:t>iFrame</a:t>
            </a:r>
            <a:r>
              <a:rPr lang="en-US" sz="1800" dirty="0">
                <a:solidFill>
                  <a:schemeClr val="tx1"/>
                </a:solidFill>
                <a:latin typeface="Times New Roman"/>
                <a:cs typeface="Times New Roman"/>
              </a:rPr>
              <a:t>: Indicates if the website uses </a:t>
            </a:r>
            <a:r>
              <a:rPr lang="en-US" sz="1800" err="1">
                <a:solidFill>
                  <a:schemeClr val="tx1"/>
                </a:solidFill>
                <a:latin typeface="Times New Roman"/>
                <a:cs typeface="Times New Roman"/>
              </a:rPr>
              <a:t>iFrames</a:t>
            </a:r>
            <a:r>
              <a:rPr lang="en-US" sz="1800" dirty="0">
                <a:solidFill>
                  <a:schemeClr val="tx1"/>
                </a:solidFill>
                <a:latin typeface="Times New Roman"/>
                <a:cs typeface="Times New Roman"/>
              </a:rPr>
              <a:t>.</a:t>
            </a:r>
            <a:endParaRPr lang="en-US" sz="1800">
              <a:solidFill>
                <a:schemeClr val="tx1"/>
              </a:solidFill>
              <a:latin typeface="Times New Roman"/>
              <a:cs typeface="Times New Roman"/>
            </a:endParaRPr>
          </a:p>
          <a:p>
            <a:pPr lvl="1"/>
            <a:r>
              <a:rPr lang="en-US" sz="1800" dirty="0">
                <a:solidFill>
                  <a:schemeClr val="tx1"/>
                </a:solidFill>
              </a:rPr>
              <a:t>Phishing websites may use hidden </a:t>
            </a:r>
            <a:r>
              <a:rPr lang="en-US" sz="1800" dirty="0" err="1">
                <a:solidFill>
                  <a:schemeClr val="tx1"/>
                </a:solidFill>
              </a:rPr>
              <a:t>iFrames</a:t>
            </a:r>
            <a:r>
              <a:rPr lang="en-US" sz="1800" dirty="0">
                <a:solidFill>
                  <a:schemeClr val="tx1"/>
                </a:solidFill>
              </a:rPr>
              <a:t> to load malicious content or capture user input without their knowledge.</a:t>
            </a:r>
          </a:p>
          <a:p>
            <a:r>
              <a:rPr lang="en-US" sz="1800" b="1" err="1">
                <a:solidFill>
                  <a:schemeClr val="tx1"/>
                </a:solidFill>
                <a:latin typeface="Times New Roman"/>
                <a:cs typeface="Times New Roman"/>
              </a:rPr>
              <a:t>Mouse_Over</a:t>
            </a:r>
            <a:r>
              <a:rPr lang="en-US" sz="1800" dirty="0">
                <a:solidFill>
                  <a:schemeClr val="tx1"/>
                </a:solidFill>
                <a:latin typeface="Times New Roman"/>
                <a:cs typeface="Times New Roman"/>
              </a:rPr>
              <a:t>: Indicates if the website uses mouse-over events.</a:t>
            </a:r>
            <a:endParaRPr lang="en-US" sz="1800">
              <a:solidFill>
                <a:schemeClr val="tx1"/>
              </a:solidFill>
              <a:latin typeface="Times New Roman"/>
              <a:cs typeface="Times New Roman"/>
            </a:endParaRPr>
          </a:p>
          <a:p>
            <a:pPr lvl="1"/>
            <a:r>
              <a:rPr lang="en-US" sz="1800" dirty="0">
                <a:solidFill>
                  <a:schemeClr val="tx1"/>
                </a:solidFill>
              </a:rPr>
              <a:t>Phishing websites may use mouse-over events to trigger malicious actions or display deceptive pop-ups.</a:t>
            </a:r>
            <a:endParaRPr lang="en-US" sz="1800">
              <a:solidFill>
                <a:schemeClr val="tx1"/>
              </a:solidFill>
            </a:endParaRPr>
          </a:p>
          <a:p>
            <a:r>
              <a:rPr lang="en-US" sz="1800" b="1" err="1">
                <a:solidFill>
                  <a:schemeClr val="tx1"/>
                </a:solidFill>
                <a:latin typeface="Times New Roman"/>
                <a:cs typeface="Times New Roman"/>
              </a:rPr>
              <a:t>Right_Click</a:t>
            </a:r>
            <a:r>
              <a:rPr lang="en-US" sz="1800" dirty="0">
                <a:solidFill>
                  <a:schemeClr val="tx1"/>
                </a:solidFill>
                <a:latin typeface="Times New Roman"/>
                <a:cs typeface="Times New Roman"/>
              </a:rPr>
              <a:t>: Indicates if the website disables right-click functionality.</a:t>
            </a:r>
            <a:endParaRPr lang="en-US" sz="1800">
              <a:solidFill>
                <a:schemeClr val="tx1"/>
              </a:solidFill>
              <a:latin typeface="Times New Roman"/>
              <a:cs typeface="Times New Roman"/>
            </a:endParaRPr>
          </a:p>
          <a:p>
            <a:pPr lvl="1"/>
            <a:r>
              <a:rPr lang="en-US" sz="1800" dirty="0">
                <a:solidFill>
                  <a:schemeClr val="tx1"/>
                </a:solidFill>
              </a:rPr>
              <a:t>Phishing websites may disable right-click functionality to prevent users from accessing browser tools or inspecting page elements.</a:t>
            </a:r>
            <a:endParaRPr lang="en-US" sz="1800">
              <a:solidFill>
                <a:schemeClr val="tx1"/>
              </a:solidFill>
            </a:endParaRPr>
          </a:p>
          <a:p>
            <a:r>
              <a:rPr lang="en-US" sz="1800" b="1" err="1">
                <a:solidFill>
                  <a:schemeClr val="tx1"/>
                </a:solidFill>
                <a:latin typeface="Times New Roman"/>
                <a:cs typeface="Times New Roman"/>
              </a:rPr>
              <a:t>Web_Forwards</a:t>
            </a:r>
            <a:r>
              <a:rPr lang="en-US" sz="1800" dirty="0">
                <a:solidFill>
                  <a:schemeClr val="tx1"/>
                </a:solidFill>
                <a:latin typeface="Times New Roman"/>
                <a:cs typeface="Times New Roman"/>
              </a:rPr>
              <a:t>: Indicates if the website uses web forwards.</a:t>
            </a:r>
            <a:endParaRPr lang="en-US" sz="1800">
              <a:solidFill>
                <a:schemeClr val="tx1"/>
              </a:solidFill>
              <a:latin typeface="Times New Roman"/>
              <a:cs typeface="Times New Roman"/>
            </a:endParaRPr>
          </a:p>
          <a:p>
            <a:pPr lvl="1"/>
            <a:r>
              <a:rPr lang="en-US" sz="1800" dirty="0">
                <a:solidFill>
                  <a:schemeClr val="tx1"/>
                </a:solidFill>
              </a:rPr>
              <a:t>Phishing websites may use web forwards to redirect users to malicious content or other phishing sites.</a:t>
            </a:r>
            <a:endParaRPr lang="en-US" sz="1800">
              <a:solidFill>
                <a:schemeClr val="tx1"/>
              </a:solidFill>
            </a:endParaRPr>
          </a:p>
          <a:p>
            <a:endParaRPr lang="en-US" sz="1800" dirty="0">
              <a:solidFill>
                <a:schemeClr val="tx1"/>
              </a:solidFill>
            </a:endParaRPr>
          </a:p>
        </p:txBody>
      </p:sp>
      <p:sp>
        <p:nvSpPr>
          <p:cNvPr id="4" name="Slide Number Placeholder 3">
            <a:extLst>
              <a:ext uri="{FF2B5EF4-FFF2-40B4-BE49-F238E27FC236}">
                <a16:creationId xmlns:a16="http://schemas.microsoft.com/office/drawing/2014/main" id="{97A67F44-A601-4885-588A-1D1CAF17783B}"/>
              </a:ext>
            </a:extLst>
          </p:cNvPr>
          <p:cNvSpPr>
            <a:spLocks noGrp="1"/>
          </p:cNvSpPr>
          <p:nvPr>
            <p:ph type="sldNum" idx="10"/>
          </p:nvPr>
        </p:nvSpPr>
        <p:spPr/>
        <p:txBody>
          <a:bodyPr/>
          <a:lstStyle/>
          <a:p>
            <a:fld id="{9D2B33C2-A734-4AB5-AC6D-A69A02FE3E9B}" type="slidenum">
              <a:rPr lang="en-GB" altLang="en-US"/>
              <a:t>9</a:t>
            </a:fld>
            <a:endParaRPr lang="en-US" altLang="en-US"/>
          </a:p>
        </p:txBody>
      </p:sp>
    </p:spTree>
    <p:extLst>
      <p:ext uri="{BB962C8B-B14F-4D97-AF65-F5344CB8AC3E}">
        <p14:creationId xmlns:p14="http://schemas.microsoft.com/office/powerpoint/2010/main" val="31027429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19</Slides>
  <Notes>2</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Simple Light</vt:lpstr>
      <vt:lpstr>WEBSITE PHISHING DETECTION SYSTEM USING ML TECHNIQUES </vt:lpstr>
      <vt:lpstr>CONTENT   </vt:lpstr>
      <vt:lpstr>What is meant by the Phishing    </vt:lpstr>
      <vt:lpstr>What is meant by the Phishing the website  </vt:lpstr>
      <vt:lpstr>Some Cyber Security Tools To Handle Website Phishing </vt:lpstr>
      <vt:lpstr>AI Based Website Phishing Detection</vt:lpstr>
      <vt:lpstr>Dataset Used Description</vt:lpstr>
      <vt:lpstr>PowerPoint Presentation</vt:lpstr>
      <vt:lpstr>PowerPoint Presentation</vt:lpstr>
      <vt:lpstr>Machine Learning Technique Used</vt:lpstr>
      <vt:lpstr>Machine Learning Technique Used</vt:lpstr>
      <vt:lpstr>Machine Learning Technique Used</vt:lpstr>
      <vt:lpstr>Implementation</vt:lpstr>
      <vt:lpstr>Results And Discussion</vt:lpstr>
      <vt:lpstr>Advantages</vt:lpstr>
      <vt:lpstr>Limitations</vt:lpstr>
      <vt:lpstr>Future Directions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Character Recognition System for Handwritten Modi Script</dc:title>
  <dc:creator>user</dc:creator>
  <cp:lastModifiedBy>Guhan K S</cp:lastModifiedBy>
  <cp:revision>304</cp:revision>
  <dcterms:created xsi:type="dcterms:W3CDTF">2024-03-09T02:39:11Z</dcterms:created>
  <dcterms:modified xsi:type="dcterms:W3CDTF">2024-04-21T20:27:01Z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65ac21e90ba04a91bcf7b6b942db9c66</vt:lpwstr>
  </property>
</Properties>
</file>