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90" r:id="rId11"/>
    <p:sldId id="291" r:id="rId12"/>
    <p:sldId id="292" r:id="rId13"/>
    <p:sldId id="274" r:id="rId14"/>
    <p:sldId id="276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8288000" cy="10287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Noto Sans Bold" panose="020B0600000101010101" charset="0"/>
      <p:regular r:id="rId36"/>
    </p:embeddedFont>
    <p:embeddedFont>
      <p:font typeface="Noto Serif Bold" panose="020B0600000101010101" charset="0"/>
      <p:regular r:id="rId37"/>
    </p:embeddedFont>
    <p:embeddedFont>
      <p:font typeface="Noto Sans" panose="020B0600000101010101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1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7820" y="3515925"/>
            <a:ext cx="287415" cy="3255150"/>
            <a:chOff x="0" y="0"/>
            <a:chExt cx="75698" cy="8573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698" cy="857323"/>
            </a:xfrm>
            <a:custGeom>
              <a:avLst/>
              <a:gdLst/>
              <a:ahLst/>
              <a:cxnLst/>
              <a:rect l="l" t="t" r="r" b="b"/>
              <a:pathLst>
                <a:path w="75698" h="857323">
                  <a:moveTo>
                    <a:pt x="0" y="0"/>
                  </a:moveTo>
                  <a:lnTo>
                    <a:pt x="75698" y="0"/>
                  </a:lnTo>
                  <a:lnTo>
                    <a:pt x="75698" y="857323"/>
                  </a:lnTo>
                  <a:lnTo>
                    <a:pt x="0" y="857323"/>
                  </a:lnTo>
                  <a:close/>
                </a:path>
              </a:pathLst>
            </a:custGeom>
            <a:solidFill>
              <a:srgbClr val="3A534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698" cy="904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89884" y="5616477"/>
            <a:ext cx="7254116" cy="555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2351" lvl="1" indent="-351176">
              <a:lnSpc>
                <a:spcPts val="4554"/>
              </a:lnSpc>
              <a:spcBef>
                <a:spcPct val="0"/>
              </a:spcBef>
              <a:buFont typeface="Arial"/>
              <a:buChar char="•"/>
            </a:pPr>
            <a:r>
              <a:rPr lang="en-US" sz="3253">
                <a:solidFill>
                  <a:srgbClr val="000000">
                    <a:alpha val="49804"/>
                  </a:srgbClr>
                </a:solidFill>
                <a:ea typeface="Noto Sans"/>
              </a:rPr>
              <a:t>배달 애플리케이션 관련 데이터 베이스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43000" y="4427322"/>
            <a:ext cx="9123397" cy="108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63"/>
              </a:lnSpc>
              <a:spcBef>
                <a:spcPct val="0"/>
              </a:spcBef>
            </a:pPr>
            <a:r>
              <a:rPr lang="en-US" sz="6331">
                <a:solidFill>
                  <a:srgbClr val="000000"/>
                </a:solidFill>
                <a:ea typeface="Noto Sans Bold"/>
              </a:rPr>
              <a:t>배달 데이터베이스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63480" y="8836025"/>
            <a:ext cx="171009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>
                    <a:alpha val="49804"/>
                  </a:srgbClr>
                </a:solidFill>
                <a:ea typeface="Noto Sans"/>
              </a:rPr>
              <a:t>구형준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583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(2)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Delivery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에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있는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menu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테이블의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값을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읽으시오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.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533400" y="1943100"/>
            <a:ext cx="480060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select 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* 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menu;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5884"/>
            <a:ext cx="7960744" cy="3581004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9601200" y="2408065"/>
            <a:ext cx="76962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* from menu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는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“menu”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있는 모든 메뉴의 정보를 조회한다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반환되는 결과는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“menu”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테이블의 모든 열과 해당 메뉴의 모든 행이 포함된다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1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(3)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Delivery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에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있는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orders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테이블의 값을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읽으시오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.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685800" y="1866900"/>
            <a:ext cx="4800600" cy="477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select 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* 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orders;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2" y="2605134"/>
            <a:ext cx="7782155" cy="6273462"/>
          </a:xfrm>
          <a:prstGeom prst="rect">
            <a:avLst/>
          </a:prstGeom>
        </p:spPr>
      </p:pic>
      <p:sp>
        <p:nvSpPr>
          <p:cNvPr id="17" name="TextBox 10"/>
          <p:cNvSpPr txBox="1"/>
          <p:nvPr/>
        </p:nvSpPr>
        <p:spPr>
          <a:xfrm>
            <a:off x="9601200" y="2408065"/>
            <a:ext cx="76962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* from orders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은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“orders”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있는 모든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주문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정보를 조회한다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반환되는 결과는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“orders”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테이블의 모든 열과 해당 주문들의 모든 행이 포함된다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2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(4)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Delivery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에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있는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payment</a:t>
            </a:r>
            <a:r>
              <a:rPr lang="en-US" altLang="ko-KR" sz="3499" dirty="0">
                <a:solidFill>
                  <a:srgbClr val="3A5348"/>
                </a:solidFill>
                <a:latin typeface="Noto Serif Bold"/>
              </a:rPr>
              <a:t>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테이블의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값을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읽으시오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.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647700" y="1884661"/>
            <a:ext cx="480060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select 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* 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payment;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0" y="2705100"/>
            <a:ext cx="7140655" cy="6273462"/>
          </a:xfrm>
          <a:prstGeom prst="rect">
            <a:avLst/>
          </a:prstGeom>
        </p:spPr>
      </p:pic>
      <p:sp>
        <p:nvSpPr>
          <p:cNvPr id="17" name="TextBox 10"/>
          <p:cNvSpPr txBox="1"/>
          <p:nvPr/>
        </p:nvSpPr>
        <p:spPr>
          <a:xfrm>
            <a:off x="9601200" y="2408065"/>
            <a:ext cx="76962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* from </a:t>
            </a:r>
            <a:r>
              <a:rPr 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paymemt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는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“payment”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있는 모든 결제 정보를 조회한다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반환되는 결과는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“payment”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테이블의 모든 열과 해당 결제들의 모든 행이 포함된다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2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(5)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Delivery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에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있는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shop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테이블의 값을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읽으시오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.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08773"/>
            <a:ext cx="8098737" cy="7489252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647700" y="2032819"/>
            <a:ext cx="4800600" cy="477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select 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* 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sho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p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;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9601200" y="2408065"/>
            <a:ext cx="76962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* from shop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은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“shop	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있는 모든 상점의 정보를 조회한다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반환되는 결과는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“shop”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테이블의 모든 열과 해당 상점의 모든 행이 포함된다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9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1866900"/>
            <a:ext cx="6553200" cy="477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>
                <a:solidFill>
                  <a:schemeClr val="tx1">
                    <a:alpha val="49804"/>
                  </a:schemeClr>
                </a:solidFill>
                <a:latin typeface="Noto Sans"/>
              </a:rPr>
              <a:t>select name,email from customer;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(6)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어플에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가입한 고객을 확인하기 위해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	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모든 고객의 이름과 이메일을 조회하기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28900"/>
            <a:ext cx="6502900" cy="5410200"/>
          </a:xfrm>
          <a:prstGeom prst="rect">
            <a:avLst/>
          </a:prstGeom>
        </p:spPr>
      </p:pic>
      <p:sp>
        <p:nvSpPr>
          <p:cNvPr id="13" name="TextBox 10"/>
          <p:cNvSpPr txBox="1"/>
          <p:nvPr/>
        </p:nvSpPr>
        <p:spPr>
          <a:xfrm>
            <a:off x="8153400" y="2641121"/>
            <a:ext cx="769620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Customer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내가 원하는 속성의 값만 나타내기 위해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altLang="ko-KR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name,email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을 작성하였다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992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1866900"/>
            <a:ext cx="6553200" cy="477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name,price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from menu;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(7)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고객들이 상점에서 구매할 메뉴의 정보를 알기 위해 모든 메뉴의 이름과 가격을 조회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153400" y="2641121"/>
            <a:ext cx="769620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Menu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내가 원하는 속성의 값만 나타내기 위해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altLang="ko-KR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name,price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을 작성하였다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6" y="2641120"/>
            <a:ext cx="6703120" cy="59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" y="2628421"/>
            <a:ext cx="6553200" cy="1503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menu_id,name,price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menu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where price &gt;= 15000;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(8)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최소주문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금액이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15000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원이이라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가정하였을 때 메뉴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1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개만 시켜도 주문을 시킬 수 있는 메뉴들만 메뉴의 번호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,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이름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,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가격을 나타내기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	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458200" y="4762500"/>
            <a:ext cx="71628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Menu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데이터를 가져온 후 메뉴의 가격이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15,000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원 이상인 메뉴들을 선택한다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</a:t>
            </a: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선택된 메뉴들의 메뉴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ID,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메뉴 이름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가격을 나타낸다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62500"/>
            <a:ext cx="745983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1866900"/>
            <a:ext cx="6553200" cy="1503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menu_id,name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menu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order by name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asc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(9)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어플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관리를 편하게 하기 위해 메뉴의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이름을 오름차순으로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6456732" y="3771900"/>
            <a:ext cx="76962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Menu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의 테이블에서 데이터를 가져오고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order by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asc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를 이용해서 메뉴의 이름을 오름차순으로 정렬한다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71900"/>
            <a:ext cx="4524375" cy="58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" y="2628421"/>
            <a:ext cx="80391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payment_id,order_id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paymentMethod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payment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where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paymentMethod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= '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카드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';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(10)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결제 방법이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‘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카드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’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와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‘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현금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’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중 카드를 선택한 고객은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1000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원이 할인된다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.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카드를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	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선택한 고객의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결제번호와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주문번호를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	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458200" y="4305300"/>
            <a:ext cx="80010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Payment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데이터를 가져온 후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paymentMethod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가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‘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카드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‘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에 해당하는 데이터만 찾아서 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결제번호와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주문번호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결제방법을 나타낸다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4305300"/>
            <a:ext cx="6591300" cy="562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" y="2628421"/>
            <a:ext cx="80391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paymentMethod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, count(*)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payment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group by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paymentMethod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18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(11)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배달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어플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회사에서 카드로 결제한 사람과 현금으로 결제한 사람의 수를 알아보기 위해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카드로 결제한 사람의 수와 현금으로 결제한 사람의 수를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839200" y="4602678"/>
            <a:ext cx="80010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Payment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데이터를 가져온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후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결제 방법을 기준으로 데이터를 그룹화한다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그리고 각 그룹 내에서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count(*)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함수를 사용하여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각 결제 방법의 수를 계산한다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610100"/>
            <a:ext cx="7492233" cy="221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64897" y="5283920"/>
            <a:ext cx="3392653" cy="213990"/>
            <a:chOff x="0" y="0"/>
            <a:chExt cx="893538" cy="563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3538" cy="56360"/>
            </a:xfrm>
            <a:custGeom>
              <a:avLst/>
              <a:gdLst/>
              <a:ahLst/>
              <a:cxnLst/>
              <a:rect l="l" t="t" r="r" b="b"/>
              <a:pathLst>
                <a:path w="893538" h="56360">
                  <a:moveTo>
                    <a:pt x="0" y="0"/>
                  </a:moveTo>
                  <a:lnTo>
                    <a:pt x="893538" y="0"/>
                  </a:lnTo>
                  <a:lnTo>
                    <a:pt x="893538" y="56360"/>
                  </a:lnTo>
                  <a:lnTo>
                    <a:pt x="0" y="56360"/>
                  </a:lnTo>
                  <a:close/>
                </a:path>
              </a:pathLst>
            </a:custGeom>
            <a:solidFill>
              <a:srgbClr val="3A5348">
                <a:alpha val="34902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93538" cy="103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52949" y="5283920"/>
            <a:ext cx="3392653" cy="213990"/>
            <a:chOff x="0" y="0"/>
            <a:chExt cx="893538" cy="563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3538" cy="56360"/>
            </a:xfrm>
            <a:custGeom>
              <a:avLst/>
              <a:gdLst/>
              <a:ahLst/>
              <a:cxnLst/>
              <a:rect l="l" t="t" r="r" b="b"/>
              <a:pathLst>
                <a:path w="893538" h="56360">
                  <a:moveTo>
                    <a:pt x="0" y="0"/>
                  </a:moveTo>
                  <a:lnTo>
                    <a:pt x="893538" y="0"/>
                  </a:lnTo>
                  <a:lnTo>
                    <a:pt x="893538" y="56360"/>
                  </a:lnTo>
                  <a:lnTo>
                    <a:pt x="0" y="56360"/>
                  </a:lnTo>
                  <a:close/>
                </a:path>
              </a:pathLst>
            </a:custGeom>
            <a:solidFill>
              <a:srgbClr val="3A5348">
                <a:alpha val="34902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93538" cy="103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335000" y="6189582"/>
            <a:ext cx="4688929" cy="1239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68"/>
              </a:lnSpc>
            </a:pPr>
            <a:r>
              <a:rPr lang="ko-KR" altLang="en-US" sz="2800" dirty="0" smtClean="0">
                <a:solidFill>
                  <a:srgbClr val="000000">
                    <a:alpha val="60000"/>
                  </a:srgbClr>
                </a:solidFill>
                <a:ea typeface="Noto Sans"/>
              </a:rPr>
              <a:t>배달 데이터베이스</a:t>
            </a:r>
            <a:endParaRPr lang="en-US" altLang="ko-KR" sz="2800" dirty="0" smtClean="0">
              <a:solidFill>
                <a:srgbClr val="000000">
                  <a:alpha val="60000"/>
                </a:srgbClr>
              </a:solidFill>
              <a:ea typeface="Noto Sans"/>
            </a:endParaRPr>
          </a:p>
          <a:p>
            <a:pPr>
              <a:lnSpc>
                <a:spcPts val="5068"/>
              </a:lnSpc>
            </a:pPr>
            <a:r>
              <a:rPr lang="en-US" sz="2800" dirty="0" smtClean="0">
                <a:solidFill>
                  <a:srgbClr val="000000">
                    <a:alpha val="60000"/>
                  </a:srgbClr>
                </a:solidFill>
                <a:ea typeface="Noto Sans"/>
              </a:rPr>
              <a:t>SQL</a:t>
            </a:r>
            <a:r>
              <a:rPr lang="ko-KR" altLang="en-US" sz="2800" dirty="0" smtClean="0">
                <a:solidFill>
                  <a:srgbClr val="000000">
                    <a:alpha val="60000"/>
                  </a:srgbClr>
                </a:solidFill>
                <a:ea typeface="Noto Sans"/>
              </a:rPr>
              <a:t>문 실행 및 결과</a:t>
            </a:r>
            <a:endParaRPr lang="en-US" sz="2800" dirty="0">
              <a:solidFill>
                <a:srgbClr val="000000">
                  <a:alpha val="60000"/>
                </a:srgbClr>
              </a:solidFill>
              <a:ea typeface="Noto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33671" y="6189582"/>
            <a:ext cx="4055104" cy="1235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8"/>
              </a:lnSpc>
            </a:pPr>
            <a:r>
              <a:rPr lang="ko-KR" altLang="en-US" sz="2800" dirty="0" smtClean="0">
                <a:solidFill>
                  <a:srgbClr val="000000">
                    <a:alpha val="60000"/>
                  </a:srgbClr>
                </a:solidFill>
                <a:ea typeface="Noto Sans"/>
              </a:rPr>
              <a:t>배달 데이터베이스 </a:t>
            </a:r>
            <a:endParaRPr lang="en-US" altLang="ko-KR" sz="2800" dirty="0" smtClean="0">
              <a:solidFill>
                <a:srgbClr val="000000">
                  <a:alpha val="60000"/>
                </a:srgbClr>
              </a:solidFill>
              <a:ea typeface="Noto Sans"/>
            </a:endParaRPr>
          </a:p>
          <a:p>
            <a:pPr algn="ctr">
              <a:lnSpc>
                <a:spcPts val="5068"/>
              </a:lnSpc>
            </a:pPr>
            <a:r>
              <a:rPr lang="ko-KR" altLang="en-US" sz="2800" dirty="0" smtClean="0">
                <a:solidFill>
                  <a:srgbClr val="000000">
                    <a:alpha val="60000"/>
                  </a:srgbClr>
                </a:solidFill>
                <a:ea typeface="Noto Sans"/>
              </a:rPr>
              <a:t>소개</a:t>
            </a:r>
            <a:endParaRPr lang="en-US" sz="2800" dirty="0">
              <a:solidFill>
                <a:srgbClr val="000000">
                  <a:alpha val="60000"/>
                </a:srgbClr>
              </a:solidFill>
              <a:ea typeface="Noto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252949" y="6189582"/>
            <a:ext cx="3489826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8"/>
              </a:lnSpc>
            </a:pPr>
            <a:r>
              <a:rPr lang="ko-KR" altLang="en-US" sz="2800" dirty="0" smtClean="0">
                <a:solidFill>
                  <a:srgbClr val="000000">
                    <a:alpha val="60000"/>
                  </a:srgbClr>
                </a:solidFill>
                <a:ea typeface="Noto Sans"/>
              </a:rPr>
              <a:t>배달 데이터베이스</a:t>
            </a:r>
            <a:endParaRPr lang="en-US" altLang="ko-KR" sz="2800" dirty="0" smtClean="0">
              <a:solidFill>
                <a:srgbClr val="000000">
                  <a:alpha val="60000"/>
                </a:srgbClr>
              </a:solidFill>
              <a:ea typeface="Noto Sans"/>
            </a:endParaRPr>
          </a:p>
          <a:p>
            <a:pPr algn="ctr">
              <a:lnSpc>
                <a:spcPts val="5068"/>
              </a:lnSpc>
            </a:pPr>
            <a:r>
              <a:rPr lang="en-US" sz="2800" dirty="0" smtClean="0">
                <a:solidFill>
                  <a:srgbClr val="000000">
                    <a:alpha val="60000"/>
                  </a:srgbClr>
                </a:solidFill>
                <a:ea typeface="Noto Sans"/>
              </a:rPr>
              <a:t>SQL</a:t>
            </a:r>
            <a:r>
              <a:rPr lang="ko-KR" altLang="en-US" sz="2800" dirty="0" smtClean="0">
                <a:solidFill>
                  <a:srgbClr val="000000">
                    <a:alpha val="60000"/>
                  </a:srgbClr>
                </a:solidFill>
                <a:ea typeface="Noto Sans"/>
              </a:rPr>
              <a:t>문 소개</a:t>
            </a:r>
            <a:endParaRPr lang="en-US" sz="2800" dirty="0">
              <a:solidFill>
                <a:srgbClr val="000000">
                  <a:alpha val="60000"/>
                </a:srgbClr>
              </a:solidFill>
              <a:ea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64897" y="4269468"/>
            <a:ext cx="1696326" cy="144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45"/>
              </a:lnSpc>
              <a:spcBef>
                <a:spcPct val="0"/>
              </a:spcBef>
            </a:pPr>
            <a:r>
              <a:rPr lang="en-US" sz="8461">
                <a:solidFill>
                  <a:srgbClr val="3A5348"/>
                </a:solidFill>
                <a:latin typeface="Noto Sans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52949" y="4269468"/>
            <a:ext cx="1744913" cy="144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45"/>
              </a:lnSpc>
              <a:spcBef>
                <a:spcPct val="0"/>
              </a:spcBef>
            </a:pPr>
            <a:r>
              <a:rPr lang="en-US" sz="8461">
                <a:solidFill>
                  <a:srgbClr val="3A5348"/>
                </a:solidFill>
                <a:latin typeface="Noto Sans Bold"/>
              </a:rPr>
              <a:t>02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945617" y="5283920"/>
            <a:ext cx="3392653" cy="213990"/>
            <a:chOff x="0" y="0"/>
            <a:chExt cx="893538" cy="5635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93538" cy="56360"/>
            </a:xfrm>
            <a:custGeom>
              <a:avLst/>
              <a:gdLst/>
              <a:ahLst/>
              <a:cxnLst/>
              <a:rect l="l" t="t" r="r" b="b"/>
              <a:pathLst>
                <a:path w="893538" h="56360">
                  <a:moveTo>
                    <a:pt x="0" y="0"/>
                  </a:moveTo>
                  <a:lnTo>
                    <a:pt x="893538" y="0"/>
                  </a:lnTo>
                  <a:lnTo>
                    <a:pt x="893538" y="56360"/>
                  </a:lnTo>
                  <a:lnTo>
                    <a:pt x="0" y="56360"/>
                  </a:lnTo>
                  <a:close/>
                </a:path>
              </a:pathLst>
            </a:custGeom>
            <a:solidFill>
              <a:srgbClr val="3A5348">
                <a:alpha val="34902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93538" cy="103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872736" y="4269468"/>
            <a:ext cx="1568982" cy="144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45"/>
              </a:lnSpc>
              <a:spcBef>
                <a:spcPct val="0"/>
              </a:spcBef>
            </a:pPr>
            <a:r>
              <a:rPr lang="en-US" sz="8461">
                <a:solidFill>
                  <a:srgbClr val="3A5348"/>
                </a:solidFill>
                <a:latin typeface="Noto Sans Bol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" y="2628421"/>
            <a:ext cx="86487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order_id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as "</a:t>
            </a:r>
            <a:r>
              <a:rPr lang="ko-KR" alt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고객번호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", 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price as "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결제금액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payment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where price &gt;= 20000;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(12)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결제 금액이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20000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원 이상인 고객에게 쿠폰을 지급하려고 한다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.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해당 되는 고객의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      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고객번호와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결제금액을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5943600" y="4167304"/>
            <a:ext cx="80010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Payment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데이터를 가져온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후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결제 금액이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20000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원 이상인 결제 정보를 선택한다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en-US" altLang="ko-KR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</a:t>
            </a:r>
            <a:r>
              <a:rPr lang="en-US" altLang="ko-KR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rder_id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를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고객번호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”,price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를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결제금액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이라는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새로운 이름으로 반환한다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305300"/>
            <a:ext cx="4610100" cy="50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" y="2628421"/>
            <a:ext cx="10172700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shop.name as “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상점이름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”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, menu.name as “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메뉴이름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”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orders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join shop on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orders.shop_id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=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shop.shop_id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join menu on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orders.menu_id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=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menu.menu_id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where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orders.user_id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= 7;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(13)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고객이 자신의 주문내역을 확인할 때 보여지는 상점의 이름과 메뉴 이름을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     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조인문을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이용해서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. (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고객은 고객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7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로 설정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)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9170225" y="5753100"/>
            <a:ext cx="8781347" cy="3611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o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rder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테이터를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가져온다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order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테이블을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shop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테이블과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menu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 조인한다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"shop" </a:t>
            </a:r>
            <a:r>
              <a:rPr lang="ko-KR" alt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테이블과는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"orders" 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테이블의 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</a:t>
            </a:r>
            <a:r>
              <a:rPr lang="en-US" altLang="ko-KR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shop_id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 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열과 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"shop" 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테이블의 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</a:t>
            </a:r>
            <a:r>
              <a:rPr lang="en-US" altLang="ko-KR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shop_id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 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열을 조인합니다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.</a:t>
            </a:r>
          </a:p>
          <a:p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"menu" </a:t>
            </a:r>
            <a:r>
              <a:rPr lang="ko-KR" alt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테이블과는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"orders" 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테이블의 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</a:t>
            </a:r>
            <a:r>
              <a:rPr lang="en-US" altLang="ko-KR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menu_id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 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열과 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"menu" 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테이블의 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</a:t>
            </a:r>
            <a:r>
              <a:rPr lang="en-US" altLang="ko-KR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menu_id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 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열을 조인합니다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주문한 사용자의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ID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가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7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인 주문 정보만 선택한다</a:t>
            </a:r>
            <a:endParaRPr lang="en-US" altLang="ko-KR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9" y="5753100"/>
            <a:ext cx="836022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" y="2628421"/>
            <a:ext cx="10172700" cy="2016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shop_id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avg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(price) as "</a:t>
            </a:r>
            <a:r>
              <a:rPr lang="ko-KR" alt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평균 주문 금액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"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orders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group by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shop_id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order by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shop_id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asc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(14)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하루 동안 각 상점이 판매한 주문 금액의 평균을 확인하기 위해 각 상점의</a:t>
            </a:r>
            <a:r>
              <a:rPr lang="en-US" altLang="ko-KR" sz="3499" dirty="0">
                <a:solidFill>
                  <a:srgbClr val="3A5348"/>
                </a:solidFill>
                <a:latin typeface="Noto Serif Bold"/>
              </a:rPr>
              <a:t>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번호와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평균 주문 금액을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5469824" y="4917671"/>
            <a:ext cx="8781347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o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rder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테이터를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가져온다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상점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ID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를 기준으로 데이터를 그룹화한다</a:t>
            </a:r>
            <a:endParaRPr lang="en-US" altLang="ko-KR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각 그룹 내에서 주문 금액의 평균을 계산한다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결과를 상점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ID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의 오름차순으로 정렬한다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17671"/>
            <a:ext cx="3543300" cy="50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9100" y="2628421"/>
            <a:ext cx="107823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substr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(order_time,1,2) as "hour", sum(price) as "price"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orders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group by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substr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(order_time,1,2)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order by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substr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(order_time,1,2);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(15)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배달 회사에서 가장 주문 금액이 많은 시간대를 알아보기 위해 시간대 별로 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>
                <a:solidFill>
                  <a:srgbClr val="3A5348"/>
                </a:solidFill>
                <a:latin typeface="Noto Serif Bold"/>
              </a:rPr>
              <a:t>	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주문의 수를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6400800" y="4680265"/>
            <a:ext cx="8781347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o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rder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테이터를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가져온다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주문 시간에서 시간 부분만 추출하여 그룹화한다</a:t>
            </a:r>
            <a:endParaRPr lang="en-US" altLang="ko-KR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SUBSTR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함수를 사용하여 주문 시간의 첫 두 자리를 추출한다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각 그룹의 주문 금액의 합계를 계산한다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결과를 주문 시간의 시간 단위 오름차순으로 정렬한다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850221"/>
            <a:ext cx="3124200" cy="47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3657" y="2037272"/>
            <a:ext cx="10782300" cy="1503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menu_id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, sum(quantity) as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total_quantity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orders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group by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menu_id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(16)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하루 동안 가장 많이 팔린 메뉴를 알아보기 위해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메뉴번호와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메뉴 수량을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6248400" y="3844627"/>
            <a:ext cx="8781347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o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rder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테이터를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가져온다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메뉴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ID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를 기준으로 데이터를 그룹화한다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각 그룹 내에서 주문 수량의 합계를 계산한다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845122"/>
            <a:ext cx="4558466" cy="54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1000" y="3736578"/>
            <a:ext cx="10782300" cy="990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email,phoneNumber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customer;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(17)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고객이 배달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어플에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가입한 아이디와 비밀번호를 기억하지 못해 찾기 위해서 인증을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필요로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할때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이메일과 전화번호를 입력해야 한다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.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이때 고객이 입력한 데이터와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	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배달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어플에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저장된 데이터가 같은지 확인하기 위해 배달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어플에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저장된 각 고객의 이메일과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전화번호를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7620000" y="5143500"/>
            <a:ext cx="8781347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custome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r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테이터를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가져온다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필요한 </a:t>
            </a:r>
            <a:r>
              <a:rPr lang="en-US" altLang="ko-KR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email,phoneNumber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속성만 찾는다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43500"/>
            <a:ext cx="6267171" cy="410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3657" y="2037272"/>
            <a:ext cx="10782300" cy="7145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c.name as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customer_name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o.menu_id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, m.name as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menu_name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m.price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orders o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join customer c on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o.user_id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=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c.user_id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join menu m on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o.menu_id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=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m.menu_id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where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o.menu_id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in (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   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menu_id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   from orders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   group by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menu_id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   having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avg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(price) &gt; (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       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avg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(price)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       from menu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   )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);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9070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(18)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각 고객이 주문한 메뉴 중에서 평균 가격보다 높은 가격의 메뉴만 조회해서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5638800" y="6666530"/>
            <a:ext cx="12115800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주문 정보를 가져오고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해당 주문에 대한 고객정보와 메뉴 정보를 결합한다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메뉴별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평균 가격을 계산하기 위해 메뉴 테이블을 기준으로 서브쿼리를 실행한다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전체 메뉴 중 평균 가격이 높은 메뉴들의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ID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를 찾기 위해 주문 테이블을 기준으로 메뉴를 그룹화하고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평균 가격이 평균 가격보다 높은 메뉴의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ID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를 반환한다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2085404"/>
            <a:ext cx="758804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3657" y="2037272"/>
            <a:ext cx="10782300" cy="1503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name,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shopNumber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shop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where location like '%</a:t>
            </a:r>
            <a:r>
              <a:rPr lang="ko-KR" alt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동삼동</a:t>
            </a:r>
            <a:r>
              <a:rPr lang="en-US" altLang="ko-KR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%';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(19)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고객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1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은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동삼동에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거주한다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.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동삼동에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위치한 상점의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이름과 번호를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783287" y="3844627"/>
            <a:ext cx="8781347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shop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테이터를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가져온다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상점에 위치에서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‘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동삼동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’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이 포함된 행만 선택한다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이를 위해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like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연산자와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‘%’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를 사용하여 부분 문자열 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매칭을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수행한다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3844627"/>
            <a:ext cx="7047433" cy="30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8917" y="2512851"/>
            <a:ext cx="10782300" cy="3555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user_id,order_id,order_time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orders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where (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user_id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order_time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) in (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   select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user_id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, max(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order_time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) 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   from orders</a:t>
            </a: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    group by </a:t>
            </a:r>
            <a:r>
              <a:rPr lang="en-US" sz="2800" b="1" dirty="0" err="1">
                <a:solidFill>
                  <a:schemeClr val="tx1">
                    <a:alpha val="49804"/>
                  </a:schemeClr>
                </a:solidFill>
                <a:latin typeface="Noto Sans"/>
              </a:rPr>
              <a:t>user_id</a:t>
            </a:r>
            <a:endParaRPr lang="en-US" sz="2800" b="1" dirty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); 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(20)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 각 고객의 가장 최근 주문 기록을 확인하기 위하여 고객이 마지막으로 주문한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>
                <a:solidFill>
                  <a:srgbClr val="3A5348"/>
                </a:solidFill>
                <a:latin typeface="Noto Serif Bold"/>
              </a:rPr>
              <a:t>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       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주문의 주문 번호와 주문 시간을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나타내시오</a:t>
            </a:r>
            <a:endParaRPr lang="en-US" altLang="ko-KR" sz="3499" dirty="0" smtClean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8076705" y="5600700"/>
            <a:ext cx="9047513" cy="4103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o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rder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테이블에서 데이터를 가져오고 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사용자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ID,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주문번호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,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주문 시간 열을 선택한다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“orders”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테이블을 기준으로 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사용자별로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최대 주문 시간을 찾는다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사용자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ID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를 그룹화하고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각 </a:t>
            </a:r>
            <a:r>
              <a:rPr lang="ko-KR" altLang="en-US" sz="2800" b="1" dirty="0" err="1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사용자별로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가장 최근 주문 시간을 찾는다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메인 쿼리에서 선택한 주문 정보 중에서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,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사용자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ID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와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주문 시간이 부속질의에서 찾은 것과 일치하는 행만 선택한다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53100"/>
            <a:ext cx="5448300" cy="41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81000" y="560387"/>
            <a:ext cx="2210817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smtClean="0">
                <a:solidFill>
                  <a:srgbClr val="000000"/>
                </a:solidFill>
                <a:ea typeface="Noto Sans Bold"/>
              </a:rPr>
              <a:t>프로그램</a:t>
            </a: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ea typeface="Noto Sans Bold"/>
              </a:rPr>
              <a:t>개요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99691" y="2452207"/>
            <a:ext cx="8886645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배달의 민족과 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요기요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어플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처럼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배달 관련 애플리케이션에서 사용되는 데이터베이스를 구현하고 싶어서 이 데이터베이스를 만들었다</a:t>
            </a:r>
            <a:endParaRPr 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409700"/>
            <a:ext cx="394128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ko-KR" altLang="en-US" sz="3499" smtClean="0">
                <a:solidFill>
                  <a:srgbClr val="3A5348"/>
                </a:solidFill>
                <a:latin typeface="Noto Serif Bold"/>
              </a:rPr>
              <a:t>배달 데이터베이스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10461" y="570917"/>
            <a:ext cx="17526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소개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9562" y="2281606"/>
            <a:ext cx="8886645" cy="5642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AutoNum type="arabicPeriod"/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customer(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고객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)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 생성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create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table customer(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user_id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 primary key,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고객번호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(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PK)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name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varchar2(20),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고객이름</a:t>
            </a:r>
            <a:endParaRPr lang="ko-KR" alt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email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varchar2(50),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고객이메일</a:t>
            </a:r>
            <a:endParaRPr lang="ko-KR" alt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phoneNumber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varchar2(50) -- </a:t>
            </a: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고객 전화번호</a:t>
            </a:r>
          </a:p>
          <a:p>
            <a:pPr>
              <a:lnSpc>
                <a:spcPts val="3999"/>
              </a:lnSpc>
            </a:pP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);</a:t>
            </a:r>
          </a:p>
          <a:p>
            <a:pPr>
              <a:lnSpc>
                <a:spcPts val="3999"/>
              </a:lnSpc>
            </a:pPr>
            <a:endParaRPr 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배달을 주문하는 고객의 정보를 저장하는 테이블이고 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고객번호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(PK),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고객이름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고객이메일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고객 전화번호와 같은 속성을 저장하고있다</a:t>
            </a:r>
            <a:endParaRPr 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409700"/>
            <a:ext cx="3941289" cy="583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테이블 생성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2885947"/>
            <a:ext cx="5838865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10461" y="570917"/>
            <a:ext cx="17526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소개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9562" y="2281606"/>
            <a:ext cx="8886645" cy="5642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2.  shop(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상점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)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 생성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create table shop(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shop_id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 primary key,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상점번호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(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PK)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name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varchar2(50),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상점이름</a:t>
            </a:r>
            <a:endParaRPr lang="ko-KR" alt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location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varchar2(100),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상점위치</a:t>
            </a:r>
            <a:endParaRPr lang="ko-KR" alt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shopNumber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varchar2(50) -- </a:t>
            </a: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상점 전화번호</a:t>
            </a:r>
          </a:p>
          <a:p>
            <a:pPr>
              <a:lnSpc>
                <a:spcPts val="3999"/>
              </a:lnSpc>
            </a:pP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);</a:t>
            </a:r>
          </a:p>
          <a:p>
            <a:pPr>
              <a:lnSpc>
                <a:spcPts val="3999"/>
              </a:lnSpc>
            </a:pPr>
            <a:endParaRPr 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상점에 대한 정보를 저장하는 테이블이고</a:t>
            </a:r>
            <a:endParaRPr lang="en-US" altLang="ko-KR" sz="2499" dirty="0" smtClean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상점번호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(PK),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상점이름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상점위치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상점 전화번호와 같은</a:t>
            </a:r>
            <a:endParaRPr lang="en-US" altLang="ko-KR" sz="2499" dirty="0" smtClean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속성을 저장하고 있다</a:t>
            </a:r>
            <a:endParaRPr 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409700"/>
            <a:ext cx="3941289" cy="583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테이블 생성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2885947"/>
            <a:ext cx="7512977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10461" y="570917"/>
            <a:ext cx="17526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소개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9562" y="2281606"/>
            <a:ext cx="8886645" cy="7181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3. orders(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주문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)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 생성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create table orders(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order_id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 primary key, -- </a:t>
            </a: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주문번호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(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PK)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user_id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고객번호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(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FK)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shop_id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상점번호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(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FK) 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menu_id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메뉴번호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(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FK)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quantity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number, -- </a:t>
            </a: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수량</a:t>
            </a:r>
          </a:p>
          <a:p>
            <a:pPr>
              <a:lnSpc>
                <a:spcPts val="3999"/>
              </a:lnSpc>
            </a:pP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price number, -- 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총가격</a:t>
            </a:r>
            <a:endParaRPr lang="ko-KR" altLang="en-US" sz="2499" dirty="0" smtClean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order_time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varchar2(50), -- 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주문시간</a:t>
            </a:r>
            <a:endParaRPr lang="ko-KR" altLang="en-US" sz="2499" dirty="0" smtClean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foreign key(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user_id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 references customer(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user_id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),</a:t>
            </a:r>
          </a:p>
          <a:p>
            <a:pPr>
              <a:lnSpc>
                <a:spcPts val="3999"/>
              </a:lnSpc>
            </a:pP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   	foreign key(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shop_id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 references shop(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shop_id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),</a:t>
            </a:r>
          </a:p>
          <a:p>
            <a:pPr>
              <a:lnSpc>
                <a:spcPts val="3999"/>
              </a:lnSpc>
            </a:pP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   	foreign key(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menu_id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 references menu(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menu_id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</a:t>
            </a:r>
          </a:p>
          <a:p>
            <a:pPr>
              <a:lnSpc>
                <a:spcPts val="3999"/>
              </a:lnSpc>
            </a:pP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);</a:t>
            </a:r>
          </a:p>
          <a:p>
            <a:pPr>
              <a:lnSpc>
                <a:spcPts val="3999"/>
              </a:lnSpc>
            </a:pPr>
            <a:endParaRPr lang="en-US" altLang="ko-KR" sz="2499" dirty="0" smtClean="0">
              <a:solidFill>
                <a:srgbClr val="000000">
                  <a:alpha val="49804"/>
                </a:srgb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409700"/>
            <a:ext cx="3941289" cy="583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테이블 생성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9829800" y="2105819"/>
            <a:ext cx="5987278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ko-KR" alt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주문에 대한 데이터를 저장하는 테이블이고</a:t>
            </a:r>
            <a:endParaRPr lang="en-US" altLang="ko-KR" sz="2000" dirty="0" smtClean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2800"/>
              </a:lnSpc>
            </a:pPr>
            <a:r>
              <a:rPr lang="ko-KR" alt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주문번호</a:t>
            </a:r>
            <a:r>
              <a:rPr lang="en-US" altLang="ko-KR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(PK),</a:t>
            </a:r>
            <a:r>
              <a:rPr lang="ko-KR" altLang="en-US" sz="2000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고객번호</a:t>
            </a:r>
            <a:r>
              <a:rPr lang="en-US" altLang="ko-KR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(FK),</a:t>
            </a:r>
            <a:r>
              <a:rPr lang="ko-KR" altLang="en-US" sz="2000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상점번호</a:t>
            </a:r>
            <a:r>
              <a:rPr lang="en-US" altLang="ko-KR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(FK),</a:t>
            </a:r>
            <a:r>
              <a:rPr lang="ko-KR" altLang="en-US" sz="2000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메뉴번호</a:t>
            </a:r>
            <a:r>
              <a:rPr lang="en-US" altLang="ko-KR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(FK)</a:t>
            </a:r>
          </a:p>
          <a:p>
            <a:pPr>
              <a:lnSpc>
                <a:spcPts val="2800"/>
              </a:lnSpc>
            </a:pPr>
            <a:r>
              <a:rPr lang="ko-KR" alt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수량</a:t>
            </a:r>
            <a:r>
              <a:rPr lang="en-US" altLang="ko-KR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</a:t>
            </a:r>
            <a:r>
              <a:rPr lang="ko-KR" altLang="en-US" sz="2000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총가격</a:t>
            </a:r>
            <a:r>
              <a:rPr lang="en-US" altLang="ko-KR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</a:t>
            </a:r>
            <a:r>
              <a:rPr lang="ko-KR" altLang="en-US" sz="2000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주문시간의</a:t>
            </a:r>
            <a:r>
              <a:rPr lang="ko-KR" alt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속성을 가지고 있으며</a:t>
            </a:r>
            <a:endParaRPr lang="en-US" altLang="ko-KR" sz="2000" dirty="0" smtClean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Customer</a:t>
            </a:r>
            <a:r>
              <a:rPr lang="ko-KR" alt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의</a:t>
            </a:r>
            <a:r>
              <a:rPr 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000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user_id</a:t>
            </a:r>
            <a:r>
              <a:rPr 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 shop</a:t>
            </a:r>
            <a:r>
              <a:rPr lang="ko-KR" alt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의 </a:t>
            </a:r>
            <a:r>
              <a:rPr lang="en-US" altLang="ko-KR" sz="2000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shop_id</a:t>
            </a:r>
            <a:r>
              <a:rPr lang="en-US" altLang="ko-KR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 menu</a:t>
            </a:r>
            <a:r>
              <a:rPr lang="ko-KR" alt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의 </a:t>
            </a:r>
            <a:r>
              <a:rPr lang="en-US" altLang="ko-KR" sz="2000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menu_id</a:t>
            </a:r>
            <a:r>
              <a:rPr lang="ko-KR" alt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를 </a:t>
            </a:r>
            <a:r>
              <a:rPr lang="ko-KR" altLang="en-US" sz="2000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외래키로</a:t>
            </a:r>
            <a:r>
              <a:rPr lang="ko-KR" altLang="en-US" sz="2000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저장하고 있다</a:t>
            </a:r>
            <a:endParaRPr lang="en-US" sz="2000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487" y="4686300"/>
            <a:ext cx="6705600" cy="44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10461" y="570917"/>
            <a:ext cx="17526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소개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9562" y="2281606"/>
            <a:ext cx="8886645" cy="7181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4. payment(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결제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)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 생성</a:t>
            </a:r>
            <a:endParaRPr lang="en-US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create table payment(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payment_id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 primary key,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결제번호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(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PK)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order_id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number, -- </a:t>
            </a: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주문번호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(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FK)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paymentMethod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varchar2(20), -- </a:t>
            </a: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결제방법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(</a:t>
            </a: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카드 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: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1000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원할인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)</a:t>
            </a:r>
          </a:p>
          <a:p>
            <a:pPr>
              <a:lnSpc>
                <a:spcPts val="3999"/>
              </a:lnSpc>
            </a:pP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price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number, -- </a:t>
            </a: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결제금액</a:t>
            </a:r>
          </a:p>
          <a:p>
            <a:pPr>
              <a:lnSpc>
                <a:spcPts val="3999"/>
              </a:lnSpc>
            </a:pP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f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oreign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key(</a:t>
            </a:r>
            <a:r>
              <a:rPr 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order_id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) references orders(</a:t>
            </a:r>
            <a:r>
              <a:rPr 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order_id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)</a:t>
            </a:r>
          </a:p>
          <a:p>
            <a:pPr>
              <a:lnSpc>
                <a:spcPts val="3999"/>
              </a:lnSpc>
            </a:pP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);</a:t>
            </a:r>
          </a:p>
          <a:p>
            <a:pPr>
              <a:lnSpc>
                <a:spcPts val="3999"/>
              </a:lnSpc>
            </a:pPr>
            <a:endParaRPr 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결제에 대한 정보를 저장하는 테이블 이고</a:t>
            </a:r>
            <a:endParaRPr lang="en-US" altLang="ko-KR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결제번호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(PK),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주문번호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(FK),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결제방법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결제금액와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같은 </a:t>
            </a:r>
            <a:endParaRPr lang="en-US" altLang="ko-KR" sz="2499" dirty="0" smtClean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속성을 저장하고 있으며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orders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의 </a:t>
            </a:r>
            <a:r>
              <a:rPr lang="en-US" altLang="ko-KR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order_id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를 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외래키로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저장한다</a:t>
            </a:r>
            <a:endParaRPr 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409700"/>
            <a:ext cx="3941289" cy="583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테이블 생성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07" y="2857500"/>
            <a:ext cx="7609510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91816" y="795338"/>
            <a:ext cx="1496984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10461" y="570917"/>
            <a:ext cx="17526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소개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9562" y="2281606"/>
            <a:ext cx="8886645" cy="5642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5. menu(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메뉴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)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 생성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create table menu(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menu_id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 primary key,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메뉴번호</a:t>
            </a:r>
            <a:r>
              <a:rPr lang="en-US" altLang="ko-KR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(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PK)</a:t>
            </a:r>
          </a:p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name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varchar2(50),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메뉴이름</a:t>
            </a:r>
            <a:endParaRPr lang="ko-KR" alt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description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varchar2(200),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메뉴설명</a:t>
            </a:r>
            <a:endParaRPr lang="ko-KR" alt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    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	</a:t>
            </a:r>
            <a:r>
              <a:rPr 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price </a:t>
            </a:r>
            <a:r>
              <a:rPr lang="en-US" sz="2499" dirty="0">
                <a:solidFill>
                  <a:srgbClr val="000000">
                    <a:alpha val="49804"/>
                  </a:srgbClr>
                </a:solidFill>
                <a:latin typeface="Noto Sans"/>
              </a:rPr>
              <a:t>number -- </a:t>
            </a:r>
            <a:r>
              <a:rPr lang="ko-KR" altLang="en-US" sz="2499" dirty="0" err="1">
                <a:solidFill>
                  <a:srgbClr val="000000">
                    <a:alpha val="49804"/>
                  </a:srgbClr>
                </a:solidFill>
                <a:latin typeface="Noto Sans"/>
              </a:rPr>
              <a:t>메뉴가격</a:t>
            </a:r>
            <a:endParaRPr lang="ko-KR" alt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);</a:t>
            </a:r>
          </a:p>
          <a:p>
            <a:pPr>
              <a:lnSpc>
                <a:spcPts val="3999"/>
              </a:lnSpc>
            </a:pPr>
            <a:endParaRPr lang="en-US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메뉴에 대한 정보를 저장하는 테이블 이고</a:t>
            </a:r>
            <a:endParaRPr lang="en-US" altLang="ko-KR" sz="2499" dirty="0" smtClean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메뉴번호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(PK),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메뉴이름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메뉴설명</a:t>
            </a:r>
            <a:r>
              <a:rPr lang="en-US" altLang="ko-KR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,</a:t>
            </a:r>
            <a:r>
              <a:rPr lang="ko-KR" altLang="en-US" sz="2499" dirty="0" err="1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메뉴가격에</a:t>
            </a: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 대한</a:t>
            </a:r>
            <a:endParaRPr lang="en-US" altLang="ko-KR" sz="2499" dirty="0" smtClean="0">
              <a:solidFill>
                <a:srgbClr val="000000">
                  <a:alpha val="49804"/>
                </a:srgb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499" dirty="0" smtClean="0">
                <a:solidFill>
                  <a:srgbClr val="000000">
                    <a:alpha val="49804"/>
                  </a:srgbClr>
                </a:solidFill>
                <a:latin typeface="Noto Sans"/>
              </a:rPr>
              <a:t>정보를 저장한다</a:t>
            </a:r>
            <a:endParaRPr lang="en-US" altLang="ko-KR" sz="2499" dirty="0">
              <a:solidFill>
                <a:srgbClr val="000000">
                  <a:alpha val="49804"/>
                </a:srgbClr>
              </a:solidFill>
              <a:latin typeface="Noto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1000" y="1409700"/>
            <a:ext cx="3941289" cy="583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테이블 생성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2885947"/>
            <a:ext cx="7652720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8000" y="795336"/>
            <a:ext cx="14513665" cy="100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04800" y="570917"/>
            <a:ext cx="281940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rgbClr val="000000"/>
                </a:solidFill>
                <a:ea typeface="Noto Sans Bold"/>
              </a:rPr>
              <a:t>SQL</a:t>
            </a:r>
            <a:r>
              <a:rPr lang="ko-KR" altLang="en-US" sz="2499" dirty="0" smtClean="0">
                <a:solidFill>
                  <a:srgbClr val="000000"/>
                </a:solidFill>
                <a:ea typeface="Noto Sans Bold"/>
              </a:rPr>
              <a:t>문 실행 및 결과</a:t>
            </a:r>
            <a:endParaRPr lang="en-US" sz="2499" dirty="0">
              <a:solidFill>
                <a:srgbClr val="000000"/>
              </a:solidFill>
              <a:ea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1866900"/>
            <a:ext cx="480060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99"/>
              </a:lnSpc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 select </a:t>
            </a:r>
            <a:r>
              <a:rPr lang="en-US" sz="2800" b="1" dirty="0">
                <a:solidFill>
                  <a:schemeClr val="tx1">
                    <a:alpha val="49804"/>
                  </a:schemeClr>
                </a:solidFill>
                <a:latin typeface="Noto Sans"/>
              </a:rPr>
              <a:t>* </a:t>
            </a: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from customer;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1000" y="1104900"/>
            <a:ext cx="1760220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(1) Delivery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에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있는 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customer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테이블의 </a:t>
            </a:r>
            <a:r>
              <a:rPr lang="ko-KR" altLang="en-US" sz="3499" dirty="0" smtClean="0">
                <a:solidFill>
                  <a:srgbClr val="3A5348"/>
                </a:solidFill>
                <a:latin typeface="Noto Serif Bold"/>
              </a:rPr>
              <a:t>값을 </a:t>
            </a:r>
            <a:r>
              <a:rPr lang="ko-KR" altLang="en-US" sz="3499" dirty="0" err="1" smtClean="0">
                <a:solidFill>
                  <a:srgbClr val="3A5348"/>
                </a:solidFill>
                <a:latin typeface="Noto Serif Bold"/>
              </a:rPr>
              <a:t>읽으시오</a:t>
            </a:r>
            <a:r>
              <a:rPr lang="en-US" altLang="ko-KR" sz="3499" dirty="0" smtClean="0">
                <a:solidFill>
                  <a:srgbClr val="3A5348"/>
                </a:solidFill>
                <a:latin typeface="Noto Serif Bold"/>
              </a:rPr>
              <a:t>.</a:t>
            </a:r>
            <a:endParaRPr lang="en-US" sz="3499" dirty="0">
              <a:solidFill>
                <a:srgbClr val="3A5348"/>
              </a:solidFill>
              <a:latin typeface="Noto Serif 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28" y="2476500"/>
            <a:ext cx="7960744" cy="3005264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9601200" y="2408065"/>
            <a:ext cx="7696200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select * from customer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은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“customer”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테이블에</a:t>
            </a:r>
            <a:endParaRPr lang="en-US" altLang="ko-KR" sz="2800" b="1" dirty="0" smtClean="0">
              <a:solidFill>
                <a:schemeClr val="tx1">
                  <a:alpha val="49804"/>
                </a:schemeClr>
              </a:solidFill>
              <a:latin typeface="Noto Sans"/>
            </a:endParaRPr>
          </a:p>
          <a:p>
            <a:pPr>
              <a:lnSpc>
                <a:spcPts val="3999"/>
              </a:lnSpc>
            </a:pP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있는 모든 고객의 정보를 조회한다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반환되는 결과는 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“customer” </a:t>
            </a:r>
            <a:r>
              <a:rPr lang="ko-KR" altLang="en-US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테이블의 모든 열과 해당 고객의 모든 행이 포함된다</a:t>
            </a:r>
            <a:r>
              <a:rPr lang="en-US" altLang="ko-KR" sz="2800" b="1" dirty="0" smtClean="0">
                <a:solidFill>
                  <a:schemeClr val="tx1">
                    <a:alpha val="49804"/>
                  </a:schemeClr>
                </a:solidFill>
                <a:latin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8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1422</Words>
  <Application>Microsoft Office PowerPoint</Application>
  <PresentationFormat>사용자 지정</PresentationFormat>
  <Paragraphs>247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Calibri</vt:lpstr>
      <vt:lpstr>Wingdings</vt:lpstr>
      <vt:lpstr>맑은 고딕</vt:lpstr>
      <vt:lpstr>Noto Sans Bold</vt:lpstr>
      <vt:lpstr>Noto Serif Bold</vt:lpstr>
      <vt:lpstr>Arial</vt:lpstr>
      <vt:lpstr>Noto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 그린 깔끔한  회사 소개서 프레젠테이션</dc:title>
  <cp:lastModifiedBy>ITPS</cp:lastModifiedBy>
  <cp:revision>37</cp:revision>
  <dcterms:created xsi:type="dcterms:W3CDTF">2006-08-16T00:00:00Z</dcterms:created>
  <dcterms:modified xsi:type="dcterms:W3CDTF">2024-05-03T06:52:58Z</dcterms:modified>
  <dc:identifier>DAGECeZAL-M</dc:identifier>
</cp:coreProperties>
</file>