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8288000" cy="10287000"/>
  <p:notesSz cx="6858000" cy="9144000"/>
  <p:embeddedFontLst>
    <p:embeddedFont>
      <p:font typeface="Abril Fatface" panose="020B0600000101010101" charset="0"/>
      <p:regular r:id="rId15"/>
    </p:embeddedFont>
    <p:embeddedFont>
      <p:font typeface="Canva Sans" panose="020B0600000101010101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1" d="100"/>
          <a:sy n="81" d="100"/>
        </p:scale>
        <p:origin x="1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3048000" y="3086100"/>
            <a:ext cx="12649200" cy="3590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 dirty="0" smtClean="0">
                <a:solidFill>
                  <a:srgbClr val="393831"/>
                </a:solidFill>
                <a:latin typeface="Abril Fatface"/>
              </a:rPr>
              <a:t>Spring + </a:t>
            </a:r>
            <a:r>
              <a:rPr lang="en-US" sz="9999" dirty="0" err="1" smtClean="0">
                <a:solidFill>
                  <a:srgbClr val="393831"/>
                </a:solidFill>
                <a:latin typeface="Abril Fatface"/>
              </a:rPr>
              <a:t>Thymeleaf</a:t>
            </a:r>
            <a:r>
              <a:rPr lang="en-US" sz="9999" dirty="0" smtClean="0">
                <a:solidFill>
                  <a:srgbClr val="393831"/>
                </a:solidFill>
                <a:latin typeface="Abril Fatface"/>
              </a:rPr>
              <a:t> </a:t>
            </a:r>
            <a:r>
              <a:rPr lang="ko-KR" altLang="en-US" sz="9999" dirty="0" smtClean="0">
                <a:solidFill>
                  <a:srgbClr val="393831"/>
                </a:solidFill>
                <a:latin typeface="Abril Fatface"/>
              </a:rPr>
              <a:t>웹 애플리케이션</a:t>
            </a:r>
            <a:endParaRPr lang="en-US" sz="9999" dirty="0">
              <a:solidFill>
                <a:srgbClr val="393831"/>
              </a:solidFill>
              <a:latin typeface="Abril Fatfac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667000" y="342900"/>
            <a:ext cx="13188538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com.products.controller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/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ProductController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393831"/>
              </a:solidFill>
              <a:effectLst/>
              <a:uLnTx/>
              <a:uFillTx/>
              <a:latin typeface="Abril Fatface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52536"/>
            <a:ext cx="6791325" cy="7781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252536"/>
            <a:ext cx="8696325" cy="73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1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667000" y="342900"/>
            <a:ext cx="13188538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com.products.controller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/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ProductController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393831"/>
              </a:solidFill>
              <a:effectLst/>
              <a:uLnTx/>
              <a:uFillTx/>
              <a:latin typeface="Abril Fatface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48800" y="3467100"/>
            <a:ext cx="617220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Canva Sans"/>
                <a:ea typeface="Canva Sans"/>
                <a:cs typeface="+mn-cs"/>
              </a:rPr>
              <a:t>이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Canva Sans"/>
                <a:ea typeface="Canva Sans"/>
                <a:cs typeface="+mn-cs"/>
              </a:rPr>
              <a:t>Java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Canva Sans"/>
                <a:ea typeface="Canva Sans"/>
                <a:cs typeface="+mn-cs"/>
              </a:rPr>
              <a:t>코드는 제품 편집과 삭제를 관리하는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Canva Sans"/>
                <a:ea typeface="Canva Sans"/>
                <a:cs typeface="+mn-cs"/>
              </a:rPr>
              <a:t>Spring Boot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컨트롤러입니다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r>
              <a:rPr lang="en-US" altLang="ko-KR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showEditPage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메서드는 제품 정보를 가져와 편집 페이지를 표시합니다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r>
              <a:rPr lang="en-US" altLang="ko-KR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updateProduct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메서드는 편집된 제품 정보를 업데이트하고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이미지 파일을 처리합니다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r>
              <a:rPr lang="en-US" altLang="ko-KR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deleteProduct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메서드는 제품과 관련된 이미지를 삭제 하고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제품을 데이터베이스에서 삭제합니다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예외 발생 시 로그를 출력하고 제품 목록 페이지로 리디렉션합니다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93831"/>
              </a:solidFill>
              <a:effectLst/>
              <a:uLnTx/>
              <a:uFillTx/>
              <a:latin typeface="Canva Sans"/>
              <a:ea typeface="Canva Sans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7900"/>
            <a:ext cx="77057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646218" y="342900"/>
            <a:ext cx="10972800" cy="839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com.products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.</a:t>
            </a:r>
            <a:r>
              <a:rPr lang="en-US" sz="5000" dirty="0" smtClean="0">
                <a:solidFill>
                  <a:srgbClr val="393831"/>
                </a:solidFill>
                <a:latin typeface="Abril Fatface"/>
              </a:rPr>
              <a:t>models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/Product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393831"/>
              </a:solidFill>
              <a:effectLst/>
              <a:uLnTx/>
              <a:uFillTx/>
              <a:latin typeface="Abril Fatface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53925" y="4229100"/>
            <a:ext cx="5915272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Canva Sans"/>
                <a:ea typeface="Canva Sans"/>
                <a:cs typeface="+mn-cs"/>
              </a:rPr>
              <a:t>이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Canva Sans"/>
                <a:ea typeface="Canva Sans"/>
                <a:cs typeface="+mn-cs"/>
              </a:rPr>
              <a:t>Java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Canva Sans"/>
                <a:ea typeface="Canva Sans"/>
                <a:cs typeface="+mn-cs"/>
              </a:rPr>
              <a:t>코드는</a:t>
            </a:r>
            <a:r>
              <a:rPr lang="en-US" altLang="ko-KR" sz="2000" dirty="0">
                <a:solidFill>
                  <a:srgbClr val="393831"/>
                </a:solidFill>
                <a:latin typeface="Canva Sans"/>
                <a:ea typeface="Canva Sans"/>
              </a:rPr>
              <a:t>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Product </a:t>
            </a:r>
            <a:r>
              <a:rPr lang="ko-KR" altLang="en-US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엔티티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 클래스로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데이터베이스의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products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테이블과 </a:t>
            </a:r>
            <a:r>
              <a:rPr lang="ko-KR" altLang="en-US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매핑됩니다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Canva Sans"/>
                <a:ea typeface="Canva Sans"/>
                <a:cs typeface="+mn-cs"/>
              </a:rPr>
              <a:t>Product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Canva Sans"/>
                <a:ea typeface="Canva Sans"/>
                <a:cs typeface="+mn-cs"/>
              </a:rPr>
              <a:t>클래스는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Canva Sans"/>
                <a:ea typeface="Canva Sans"/>
                <a:cs typeface="+mn-cs"/>
              </a:rPr>
              <a:t>id,na</a:t>
            </a:r>
            <a:r>
              <a:rPr lang="en-US" altLang="ko-KR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me,brand,category,price,description,createdAt,imageFileName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필드를 가지고있다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Canva Sans"/>
                <a:ea typeface="Canva Sans"/>
                <a:cs typeface="+mn-cs"/>
              </a:rPr>
              <a:t>@</a:t>
            </a:r>
            <a:r>
              <a:rPr lang="en-US" sz="2000" noProof="0" dirty="0" smtClean="0">
                <a:solidFill>
                  <a:srgbClr val="393831"/>
                </a:solidFill>
                <a:latin typeface="Canva Sans"/>
                <a:ea typeface="Canva Sans"/>
              </a:rPr>
              <a:t>Id</a:t>
            </a:r>
            <a:r>
              <a:rPr lang="ko-KR" altLang="en-US" sz="2000" noProof="0" dirty="0" smtClean="0">
                <a:solidFill>
                  <a:srgbClr val="393831"/>
                </a:solidFill>
                <a:latin typeface="Canva Sans"/>
                <a:ea typeface="Canva Sans"/>
              </a:rPr>
              <a:t>와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@</a:t>
            </a:r>
            <a:r>
              <a:rPr lang="en-US" altLang="ko-KR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GenerationValue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 </a:t>
            </a:r>
            <a:r>
              <a:rPr lang="ko-KR" altLang="en-US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어노테이션을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 사용하여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id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필드를 </a:t>
            </a:r>
            <a:r>
              <a:rPr lang="ko-KR" altLang="en-US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기본키로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 설정하고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자동으로 증가하도록 설정한다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각 필드에서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Getter Setter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메서드를 정의한다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93831"/>
              </a:solidFill>
              <a:effectLst/>
              <a:uLnTx/>
              <a:uFillTx/>
              <a:latin typeface="Canva Sans"/>
              <a:ea typeface="Canva Sans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52513"/>
            <a:ext cx="6381750" cy="7277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852513"/>
            <a:ext cx="5476875" cy="72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4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646218" y="342900"/>
            <a:ext cx="10972800" cy="839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com.products.models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/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ProductDto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393831"/>
              </a:solidFill>
              <a:effectLst/>
              <a:uLnTx/>
              <a:uFillTx/>
              <a:latin typeface="Abril Fatface"/>
              <a:ea typeface="+mn-ea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1485900"/>
            <a:ext cx="7162800" cy="4486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85900"/>
            <a:ext cx="9744075" cy="7658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17678" y="6275906"/>
            <a:ext cx="5915272" cy="2846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이 </a:t>
            </a:r>
            <a:r>
              <a:rPr lang="en-US" altLang="ko-KR" sz="2000" dirty="0">
                <a:solidFill>
                  <a:srgbClr val="393831"/>
                </a:solidFill>
                <a:latin typeface="Canva Sans"/>
                <a:ea typeface="Canva Sans"/>
              </a:rPr>
              <a:t>Java </a:t>
            </a:r>
            <a:r>
              <a:rPr lang="ko-KR" altLang="en-US" sz="2000" dirty="0">
                <a:solidFill>
                  <a:srgbClr val="393831"/>
                </a:solidFill>
                <a:latin typeface="Canva Sans"/>
                <a:ea typeface="Canva Sans"/>
              </a:rPr>
              <a:t>코드는 제품 데이터를 전달하는 </a:t>
            </a:r>
            <a:r>
              <a:rPr lang="en-US" altLang="ko-KR" sz="2000" dirty="0" err="1">
                <a:solidFill>
                  <a:srgbClr val="393831"/>
                </a:solidFill>
                <a:latin typeface="Canva Sans"/>
                <a:ea typeface="Canva Sans"/>
              </a:rPr>
              <a:t>ProductDto</a:t>
            </a:r>
            <a:r>
              <a:rPr lang="en-US" altLang="ko-KR" sz="2000" dirty="0">
                <a:solidFill>
                  <a:srgbClr val="393831"/>
                </a:solidFill>
                <a:latin typeface="Canva Sans"/>
                <a:ea typeface="Canva Sans"/>
              </a:rPr>
              <a:t> </a:t>
            </a:r>
            <a:r>
              <a:rPr lang="ko-KR" altLang="en-US" sz="2000" dirty="0">
                <a:solidFill>
                  <a:srgbClr val="393831"/>
                </a:solidFill>
                <a:latin typeface="Canva Sans"/>
                <a:ea typeface="Canva Sans"/>
              </a:rPr>
              <a:t>클래스입니다</a:t>
            </a:r>
            <a:r>
              <a:rPr lang="en-US" altLang="ko-KR" sz="2000" dirty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r>
              <a:rPr lang="ko-KR" altLang="en-US" sz="2000" dirty="0">
                <a:solidFill>
                  <a:srgbClr val="393831"/>
                </a:solidFill>
                <a:latin typeface="Canva Sans"/>
                <a:ea typeface="Canva Sans"/>
              </a:rPr>
              <a:t>각 필드는 유효성 검사를 위한 </a:t>
            </a:r>
            <a:r>
              <a:rPr lang="ko-KR" altLang="en-US" sz="2000" dirty="0" err="1">
                <a:solidFill>
                  <a:srgbClr val="393831"/>
                </a:solidFill>
                <a:latin typeface="Canva Sans"/>
                <a:ea typeface="Canva Sans"/>
              </a:rPr>
              <a:t>어노테이션</a:t>
            </a:r>
            <a:r>
              <a:rPr lang="en-US" altLang="ko-KR" sz="2000" dirty="0">
                <a:solidFill>
                  <a:srgbClr val="393831"/>
                </a:solidFill>
                <a:latin typeface="Canva Sans"/>
                <a:ea typeface="Canva Sans"/>
              </a:rPr>
              <a:t>(@</a:t>
            </a:r>
            <a:r>
              <a:rPr lang="en-US" altLang="ko-KR" sz="2000" dirty="0" err="1">
                <a:solidFill>
                  <a:srgbClr val="393831"/>
                </a:solidFill>
                <a:latin typeface="Canva Sans"/>
                <a:ea typeface="Canva Sans"/>
              </a:rPr>
              <a:t>NotEmpty</a:t>
            </a:r>
            <a:r>
              <a:rPr lang="en-US" altLang="ko-KR" sz="2000" dirty="0">
                <a:solidFill>
                  <a:srgbClr val="393831"/>
                </a:solidFill>
                <a:latin typeface="Canva Sans"/>
                <a:ea typeface="Canva Sans"/>
              </a:rPr>
              <a:t>, @Min, @Size)</a:t>
            </a:r>
            <a:r>
              <a:rPr lang="ko-KR" altLang="en-US" sz="2000" dirty="0">
                <a:solidFill>
                  <a:srgbClr val="393831"/>
                </a:solidFill>
                <a:latin typeface="Canva Sans"/>
                <a:ea typeface="Canva Sans"/>
              </a:rPr>
              <a:t>으로 주석 처리되어 있습니다</a:t>
            </a:r>
            <a:r>
              <a:rPr lang="en-US" altLang="ko-KR" sz="2000" dirty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r>
              <a:rPr lang="ko-KR" altLang="en-US" sz="2000" dirty="0">
                <a:solidFill>
                  <a:srgbClr val="393831"/>
                </a:solidFill>
                <a:latin typeface="Canva Sans"/>
                <a:ea typeface="Canva Sans"/>
              </a:rPr>
              <a:t>필드로는 </a:t>
            </a:r>
            <a:r>
              <a:rPr lang="en-US" altLang="ko-KR" sz="2000" dirty="0">
                <a:solidFill>
                  <a:srgbClr val="393831"/>
                </a:solidFill>
                <a:latin typeface="Canva Sans"/>
                <a:ea typeface="Canva Sans"/>
              </a:rPr>
              <a:t>name, brand, category, price, description, </a:t>
            </a:r>
            <a:r>
              <a:rPr lang="en-US" altLang="ko-KR" sz="2000" dirty="0" err="1">
                <a:solidFill>
                  <a:srgbClr val="393831"/>
                </a:solidFill>
                <a:latin typeface="Canva Sans"/>
                <a:ea typeface="Canva Sans"/>
              </a:rPr>
              <a:t>imageFile</a:t>
            </a:r>
            <a:r>
              <a:rPr lang="ko-KR" altLang="en-US" sz="2000" dirty="0">
                <a:solidFill>
                  <a:srgbClr val="393831"/>
                </a:solidFill>
                <a:latin typeface="Canva Sans"/>
                <a:ea typeface="Canva Sans"/>
              </a:rPr>
              <a:t>이 있으며</a:t>
            </a:r>
            <a:r>
              <a:rPr lang="en-US" altLang="ko-KR" sz="2000" dirty="0">
                <a:solidFill>
                  <a:srgbClr val="393831"/>
                </a:solidFill>
                <a:latin typeface="Canva Sans"/>
                <a:ea typeface="Canva Sans"/>
              </a:rPr>
              <a:t>, </a:t>
            </a:r>
            <a:r>
              <a:rPr lang="ko-KR" altLang="en-US" sz="2000" dirty="0">
                <a:solidFill>
                  <a:srgbClr val="393831"/>
                </a:solidFill>
                <a:latin typeface="Canva Sans"/>
                <a:ea typeface="Canva Sans"/>
              </a:rPr>
              <a:t>각 필드에는 </a:t>
            </a:r>
            <a:r>
              <a:rPr lang="en-US" altLang="ko-KR" sz="2000" dirty="0">
                <a:solidFill>
                  <a:srgbClr val="393831"/>
                </a:solidFill>
                <a:latin typeface="Canva Sans"/>
                <a:ea typeface="Canva Sans"/>
              </a:rPr>
              <a:t>getter</a:t>
            </a:r>
            <a:r>
              <a:rPr lang="ko-KR" altLang="en-US" sz="2000" dirty="0">
                <a:solidFill>
                  <a:srgbClr val="393831"/>
                </a:solidFill>
                <a:latin typeface="Canva Sans"/>
                <a:ea typeface="Canva Sans"/>
              </a:rPr>
              <a:t>와 </a:t>
            </a:r>
            <a:r>
              <a:rPr lang="en-US" altLang="ko-KR" sz="2000" dirty="0">
                <a:solidFill>
                  <a:srgbClr val="393831"/>
                </a:solidFill>
                <a:latin typeface="Canva Sans"/>
                <a:ea typeface="Canva Sans"/>
              </a:rPr>
              <a:t>setter </a:t>
            </a:r>
            <a:r>
              <a:rPr lang="ko-KR" altLang="en-US" sz="2000" dirty="0">
                <a:solidFill>
                  <a:srgbClr val="393831"/>
                </a:solidFill>
                <a:latin typeface="Canva Sans"/>
                <a:ea typeface="Canva Sans"/>
              </a:rPr>
              <a:t>메서드가 정의되어 있습니다</a:t>
            </a:r>
            <a:r>
              <a:rPr lang="en-US" altLang="ko-KR" sz="2000" dirty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r>
              <a:rPr lang="en-US" altLang="ko-KR" sz="2000" dirty="0" err="1">
                <a:solidFill>
                  <a:srgbClr val="393831"/>
                </a:solidFill>
                <a:latin typeface="Canva Sans"/>
                <a:ea typeface="Canva Sans"/>
              </a:rPr>
              <a:t>MultipartFile</a:t>
            </a:r>
            <a:r>
              <a:rPr lang="en-US" altLang="ko-KR" sz="2000" dirty="0">
                <a:solidFill>
                  <a:srgbClr val="393831"/>
                </a:solidFill>
                <a:latin typeface="Canva Sans"/>
                <a:ea typeface="Canva Sans"/>
              </a:rPr>
              <a:t> </a:t>
            </a:r>
            <a:r>
              <a:rPr lang="ko-KR" altLang="en-US" sz="2000" dirty="0">
                <a:solidFill>
                  <a:srgbClr val="393831"/>
                </a:solidFill>
                <a:latin typeface="Canva Sans"/>
                <a:ea typeface="Canva Sans"/>
              </a:rPr>
              <a:t>타입의 </a:t>
            </a:r>
            <a:r>
              <a:rPr lang="en-US" altLang="ko-KR" sz="2000" dirty="0" err="1">
                <a:solidFill>
                  <a:srgbClr val="393831"/>
                </a:solidFill>
                <a:latin typeface="Canva Sans"/>
                <a:ea typeface="Canva Sans"/>
              </a:rPr>
              <a:t>imageFile</a:t>
            </a:r>
            <a:r>
              <a:rPr lang="en-US" altLang="ko-KR" sz="2000" dirty="0">
                <a:solidFill>
                  <a:srgbClr val="393831"/>
                </a:solidFill>
                <a:latin typeface="Canva Sans"/>
                <a:ea typeface="Canva Sans"/>
              </a:rPr>
              <a:t> </a:t>
            </a:r>
            <a:r>
              <a:rPr lang="ko-KR" altLang="en-US" sz="2000" dirty="0">
                <a:solidFill>
                  <a:srgbClr val="393831"/>
                </a:solidFill>
                <a:latin typeface="Canva Sans"/>
                <a:ea typeface="Canva Sans"/>
              </a:rPr>
              <a:t>필드는 파일 업로드를 처리합니다</a:t>
            </a:r>
            <a:r>
              <a:rPr lang="en-US" altLang="ko-KR" sz="2000" dirty="0">
                <a:solidFill>
                  <a:srgbClr val="393831"/>
                </a:solidFill>
                <a:latin typeface="Canva Sans"/>
                <a:ea typeface="Canva San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93831"/>
              </a:solidFill>
              <a:effectLst/>
              <a:uLnTx/>
              <a:uFillTx/>
              <a:latin typeface="Canva Sans"/>
              <a:ea typeface="Canva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69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381000" y="266700"/>
            <a:ext cx="5791200" cy="839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7000"/>
              </a:lnSpc>
              <a:spcBef>
                <a:spcPct val="0"/>
              </a:spcBef>
            </a:pPr>
            <a:r>
              <a:rPr lang="en-US" sz="5000" dirty="0" smtClean="0">
                <a:solidFill>
                  <a:srgbClr val="393831"/>
                </a:solidFill>
                <a:latin typeface="Abril Fatface"/>
              </a:rPr>
              <a:t>static/index.html</a:t>
            </a:r>
            <a:endParaRPr lang="en-US" sz="5000" u="none" strike="noStrike" dirty="0">
              <a:solidFill>
                <a:srgbClr val="393831"/>
              </a:solidFill>
              <a:latin typeface="Abril Fatfa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77800" y="3886745"/>
            <a:ext cx="5410200" cy="2513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이 화면은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localhost:8080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에 접속했을 때 처음으로 보이는 화면이다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Bootstrap CSS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파일을 포함하고 있다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이는 외부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CDN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에서 제공한다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&lt;a class=“</a:t>
            </a:r>
            <a:r>
              <a:rPr lang="en-US" altLang="ko-KR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btn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 </a:t>
            </a:r>
            <a:r>
              <a:rPr lang="en-US" altLang="ko-KR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btn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-primary&gt;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코드는</a:t>
            </a:r>
            <a:endParaRPr lang="en-US" altLang="ko-KR" sz="2000" dirty="0" smtClean="0">
              <a:solidFill>
                <a:srgbClr val="393831"/>
              </a:solidFill>
              <a:latin typeface="Canva Sans"/>
              <a:ea typeface="Canva Sans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부트스트랩의 기본 버튼 스타일을 적용한 링크입니다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이 링크를 클릭하면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“/products”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경로로 이동합니다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endParaRPr lang="en-US" sz="2000" dirty="0">
              <a:solidFill>
                <a:srgbClr val="393831"/>
              </a:solidFill>
              <a:latin typeface="Canva Sans"/>
              <a:ea typeface="Canva San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3164"/>
            <a:ext cx="12192000" cy="63271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5143499"/>
            <a:ext cx="12163425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381000" y="266700"/>
            <a:ext cx="93726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products/CreateProduct.html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393831"/>
              </a:solidFill>
              <a:effectLst/>
              <a:uLnTx/>
              <a:uFillTx/>
              <a:latin typeface="Abril Fatface"/>
              <a:ea typeface="+mn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04924"/>
            <a:ext cx="8763000" cy="7677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1272306"/>
            <a:ext cx="9220200" cy="770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381000" y="266700"/>
            <a:ext cx="93726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products/CreateProduct.html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393831"/>
              </a:solidFill>
              <a:effectLst/>
              <a:uLnTx/>
              <a:uFillTx/>
              <a:latin typeface="Abril Fatface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09700"/>
            <a:ext cx="8305799" cy="7286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409700"/>
            <a:ext cx="9448800" cy="72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5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381000" y="266700"/>
            <a:ext cx="93726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products/CreateProduct.html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393831"/>
              </a:solidFill>
              <a:effectLst/>
              <a:uLnTx/>
              <a:uFillTx/>
              <a:latin typeface="Abril Fatface"/>
              <a:ea typeface="+mn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81300"/>
            <a:ext cx="11887200" cy="539115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420600" y="3390900"/>
            <a:ext cx="5638800" cy="3949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이 코드는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Bootstrap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을 사용하여 새로운 제품을 추가하는 폼을 만드는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CreateProduct.html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이다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브라우저 탭에 표시될 문서의 제목을 설정한다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&lt;head&gt;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에 메타데이터와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Bootstrap CSS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를 포함한다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&lt;body&gt;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안에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Bootstrap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그리드 시스템을 사용한 컨테이너 행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열을 구성하여 중앙에 정렬된 폼을 만든다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폼은 상품명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브랜드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카테고리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가격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설명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사진 필드로 구성되며</a:t>
            </a:r>
            <a:endParaRPr lang="en-US" altLang="ko-KR" sz="2000" dirty="0" smtClean="0">
              <a:solidFill>
                <a:srgbClr val="393831"/>
              </a:solidFill>
              <a:latin typeface="Canva Sans"/>
              <a:ea typeface="Canva Sans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각 필드에는 유효성 검사 오류 메시지를 표시하는 부분이 있다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마지막으로 폼 제출 버튼과 취소 버튼이 포함되어 있다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endParaRPr lang="en-US" sz="2000" dirty="0">
              <a:solidFill>
                <a:srgbClr val="393831"/>
              </a:solidFill>
              <a:latin typeface="Canva Sans"/>
              <a:ea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313430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381000" y="266700"/>
            <a:ext cx="64008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smtClean="0">
                <a:solidFill>
                  <a:srgbClr val="393831"/>
                </a:solidFill>
                <a:latin typeface="Abril Fatface"/>
              </a:rPr>
              <a:t>product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/index.html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393831"/>
              </a:solidFill>
              <a:effectLst/>
              <a:uLnTx/>
              <a:uFillTx/>
              <a:latin typeface="Abril Fatface"/>
              <a:ea typeface="+mn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187638"/>
            <a:ext cx="10134600" cy="8096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619500"/>
            <a:ext cx="7835018" cy="655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25200" y="3260863"/>
            <a:ext cx="5638800" cy="287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이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HTML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코드는 </a:t>
            </a:r>
            <a:r>
              <a:rPr lang="en-US" altLang="ko-KR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Jun’Store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 </a:t>
            </a:r>
            <a:r>
              <a:rPr lang="ko-KR" altLang="en-US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웹페이지를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 만들며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 </a:t>
            </a:r>
            <a:r>
              <a:rPr lang="en-US" altLang="ko-KR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BootStrap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을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사용하여 스타일을 지정한다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&lt;body&gt;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에는 제품 추가 버튼과 제품 목록을 표시하는 테이블이 있다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테이블 헤더에는 번호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상품명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브랜드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카테고리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가격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사진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등록일자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동작이 있습니다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각 제품의 정보는 </a:t>
            </a:r>
            <a:r>
              <a:rPr lang="en-US" altLang="ko-KR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Thymeleaf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템플릿 문법을 사용해 동적으로 채워지며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제품 편집 및 삭제 버튼도 포함되어있다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</a:t>
            </a:r>
            <a:endParaRPr lang="en-US" sz="2000" dirty="0">
              <a:solidFill>
                <a:srgbClr val="393831"/>
              </a:solidFill>
              <a:latin typeface="Canva Sans"/>
              <a:ea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4896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10000" y="114300"/>
            <a:ext cx="6400800" cy="839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noProof="0" dirty="0" smtClean="0">
                <a:solidFill>
                  <a:srgbClr val="393831"/>
                </a:solidFill>
                <a:latin typeface="Abril Fatface"/>
              </a:rPr>
              <a:t>Jun’s Store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393831"/>
              </a:solidFill>
              <a:effectLst/>
              <a:uLnTx/>
              <a:uFillTx/>
              <a:latin typeface="Abril Fatface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14211300" cy="84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965862" y="342900"/>
            <a:ext cx="109728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com.products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/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BeststoreApplication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393831"/>
              </a:solidFill>
              <a:effectLst/>
              <a:uLnTx/>
              <a:uFillTx/>
              <a:latin typeface="Abril Fatface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20400" y="3695700"/>
            <a:ext cx="5638800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이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Java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코드는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Spring Boot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애플리케이션의 </a:t>
            </a:r>
            <a:r>
              <a:rPr lang="ko-KR" altLang="en-US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진입점을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 의미한다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@</a:t>
            </a:r>
            <a:r>
              <a:rPr lang="en-US" altLang="ko-KR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SpringBootApplication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 </a:t>
            </a:r>
            <a:r>
              <a:rPr lang="ko-KR" altLang="en-US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어노테이션은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Spring Boot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의 자동 설정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컴포넌트 스캔 등을 활성화한다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main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메서드는 애플리케이션이 시작될 때 호출되는 </a:t>
            </a:r>
            <a:r>
              <a:rPr lang="ko-KR" altLang="en-US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진입점이다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93831"/>
              </a:solidFill>
              <a:effectLst/>
              <a:uLnTx/>
              <a:uFillTx/>
              <a:latin typeface="Canva Sans"/>
              <a:ea typeface="Canva Sans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33700"/>
            <a:ext cx="919418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667000" y="342900"/>
            <a:ext cx="13188538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com.products.controller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/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Abril Fatface"/>
                <a:ea typeface="+mn-ea"/>
                <a:cs typeface="+mn-cs"/>
              </a:rPr>
              <a:t>ProductController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393831"/>
              </a:solidFill>
              <a:effectLst/>
              <a:uLnTx/>
              <a:uFillTx/>
              <a:latin typeface="Abril Fatface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98584" y="1485900"/>
            <a:ext cx="3352800" cy="4667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831"/>
                </a:solidFill>
                <a:effectLst/>
                <a:uLnTx/>
                <a:uFillTx/>
                <a:latin typeface="Canva Sans"/>
                <a:ea typeface="Canva Sans"/>
                <a:cs typeface="+mn-cs"/>
              </a:rPr>
              <a:t>이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코드는 제품을 관리하는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Spring Boot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컨트롤러다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@Controller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와 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@</a:t>
            </a:r>
            <a:r>
              <a:rPr lang="en-US" altLang="ko-KR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RequestMapping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 </a:t>
            </a:r>
            <a:r>
              <a:rPr lang="ko-KR" altLang="en-US" sz="2000" dirty="0" err="1" smtClean="0">
                <a:solidFill>
                  <a:srgbClr val="393831"/>
                </a:solidFill>
                <a:latin typeface="Canva Sans"/>
                <a:ea typeface="Canva Sans"/>
              </a:rPr>
              <a:t>어노테이션으로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 정의된 이 클래스는 제품 목록을 보여주고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,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새로운 제품을 생성하는 페이지를 제공한다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이미지 파일을 저장하고 제품 정보를 데이터베이스에 저장한다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 </a:t>
            </a:r>
            <a:r>
              <a:rPr lang="ko-KR" altLang="en-US" sz="2000" dirty="0" smtClean="0">
                <a:solidFill>
                  <a:srgbClr val="393831"/>
                </a:solidFill>
                <a:latin typeface="Canva Sans"/>
                <a:ea typeface="Canva Sans"/>
              </a:rPr>
              <a:t>유효성 검사 오류가 있으면 제품 생성 페이지를 다시 보여준다</a:t>
            </a:r>
            <a:r>
              <a:rPr lang="en-US" altLang="ko-KR" sz="2000" dirty="0" smtClean="0">
                <a:solidFill>
                  <a:srgbClr val="393831"/>
                </a:solidFill>
                <a:latin typeface="Canva Sans"/>
                <a:ea typeface="Canva San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93831"/>
              </a:solidFill>
              <a:effectLst/>
              <a:uLnTx/>
              <a:uFillTx/>
              <a:latin typeface="Canva Sans"/>
              <a:ea typeface="Canva Sans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63241"/>
            <a:ext cx="6266421" cy="6019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363241"/>
            <a:ext cx="8277225" cy="83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6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438</Words>
  <Application>Microsoft Office PowerPoint</Application>
  <PresentationFormat>사용자 지정</PresentationFormat>
  <Paragraphs>27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Abril Fatface</vt:lpstr>
      <vt:lpstr>Canva Sans</vt:lpstr>
      <vt:lpstr>Calibri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페일 블루 매거진 스타일의 인테리어 디자이너 포트폴리오 프레젠테이션</dc:title>
  <dc:creator>ITPS</dc:creator>
  <cp:lastModifiedBy>ITPS</cp:lastModifiedBy>
  <cp:revision>15</cp:revision>
  <dcterms:created xsi:type="dcterms:W3CDTF">2006-08-16T00:00:00Z</dcterms:created>
  <dcterms:modified xsi:type="dcterms:W3CDTF">2024-06-27T07:02:51Z</dcterms:modified>
  <dc:identifier>DAGJSq8yPBk</dc:identifier>
</cp:coreProperties>
</file>