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Montserrat Ultra-Bold" charset="1" panose="00000900000000000000"/>
      <p:regular r:id="rId17"/>
    </p:embeddedFont>
    <p:embeddedFont>
      <p:font typeface="Agrandir Bold" charset="1" panose="00000800000000000000"/>
      <p:regular r:id="rId18"/>
    </p:embeddedFont>
    <p:embeddedFont>
      <p:font typeface="Montserrat Classic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24762" y="847376"/>
            <a:ext cx="4455250" cy="3993524"/>
          </a:xfrm>
          <a:custGeom>
            <a:avLst/>
            <a:gdLst/>
            <a:ahLst/>
            <a:cxnLst/>
            <a:rect r="r" b="b" t="t" l="l"/>
            <a:pathLst>
              <a:path h="3993524" w="4455250">
                <a:moveTo>
                  <a:pt x="0" y="0"/>
                </a:moveTo>
                <a:lnTo>
                  <a:pt x="4455250" y="0"/>
                </a:lnTo>
                <a:lnTo>
                  <a:pt x="4455250" y="3993525"/>
                </a:lnTo>
                <a:lnTo>
                  <a:pt x="0" y="3993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14224635" y="8720122"/>
            <a:ext cx="4345195" cy="0"/>
          </a:xfrm>
          <a:prstGeom prst="line">
            <a:avLst/>
          </a:prstGeom>
          <a:ln cap="flat" w="28575">
            <a:solidFill>
              <a:srgbClr val="FFFFFF"/>
            </a:solidFill>
            <a:prstDash val="sysDash"/>
            <a:headEnd type="oval" len="lg" w="lg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7632651" y="2680269"/>
            <a:ext cx="2656717" cy="556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2"/>
              </a:lnSpc>
            </a:pPr>
            <a:r>
              <a:rPr lang="en-US" sz="5176" spc="-471">
                <a:solidFill>
                  <a:srgbClr val="05F1C7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2024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432048" y="2335092"/>
            <a:ext cx="436609" cy="1140889"/>
          </a:xfrm>
          <a:custGeom>
            <a:avLst/>
            <a:gdLst/>
            <a:ahLst/>
            <a:cxnLst/>
            <a:rect r="r" b="b" t="t" l="l"/>
            <a:pathLst>
              <a:path h="1140889" w="436609">
                <a:moveTo>
                  <a:pt x="0" y="0"/>
                </a:moveTo>
                <a:lnTo>
                  <a:pt x="436609" y="0"/>
                </a:lnTo>
                <a:lnTo>
                  <a:pt x="436609" y="1140889"/>
                </a:lnTo>
                <a:lnTo>
                  <a:pt x="0" y="11408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103344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053362" y="2335092"/>
            <a:ext cx="436609" cy="1140889"/>
          </a:xfrm>
          <a:custGeom>
            <a:avLst/>
            <a:gdLst/>
            <a:ahLst/>
            <a:cxnLst/>
            <a:rect r="r" b="b" t="t" l="l"/>
            <a:pathLst>
              <a:path h="1140889" w="436609">
                <a:moveTo>
                  <a:pt x="0" y="0"/>
                </a:moveTo>
                <a:lnTo>
                  <a:pt x="436609" y="0"/>
                </a:lnTo>
                <a:lnTo>
                  <a:pt x="436609" y="1140889"/>
                </a:lnTo>
                <a:lnTo>
                  <a:pt x="0" y="11408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1767" t="0" r="-157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600092" y="6778832"/>
            <a:ext cx="3487932" cy="4482155"/>
          </a:xfrm>
          <a:custGeom>
            <a:avLst/>
            <a:gdLst/>
            <a:ahLst/>
            <a:cxnLst/>
            <a:rect r="r" b="b" t="t" l="l"/>
            <a:pathLst>
              <a:path h="4482155" w="3487932">
                <a:moveTo>
                  <a:pt x="0" y="0"/>
                </a:moveTo>
                <a:lnTo>
                  <a:pt x="3487932" y="0"/>
                </a:lnTo>
                <a:lnTo>
                  <a:pt x="3487932" y="4482155"/>
                </a:lnTo>
                <a:lnTo>
                  <a:pt x="0" y="44821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-960629" y="198819"/>
            <a:ext cx="4380449" cy="4571626"/>
          </a:xfrm>
          <a:custGeom>
            <a:avLst/>
            <a:gdLst/>
            <a:ahLst/>
            <a:cxnLst/>
            <a:rect r="r" b="b" t="t" l="l"/>
            <a:pathLst>
              <a:path h="4571626" w="4380449">
                <a:moveTo>
                  <a:pt x="4380449" y="0"/>
                </a:moveTo>
                <a:lnTo>
                  <a:pt x="0" y="0"/>
                </a:lnTo>
                <a:lnTo>
                  <a:pt x="0" y="4571625"/>
                </a:lnTo>
                <a:lnTo>
                  <a:pt x="4380449" y="4571625"/>
                </a:lnTo>
                <a:lnTo>
                  <a:pt x="4380449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650352" y="8505298"/>
            <a:ext cx="4484110" cy="2755690"/>
          </a:xfrm>
          <a:custGeom>
            <a:avLst/>
            <a:gdLst/>
            <a:ahLst/>
            <a:cxnLst/>
            <a:rect r="r" b="b" t="t" l="l"/>
            <a:pathLst>
              <a:path h="2755690" w="4484110">
                <a:moveTo>
                  <a:pt x="0" y="0"/>
                </a:moveTo>
                <a:lnTo>
                  <a:pt x="4484110" y="0"/>
                </a:lnTo>
                <a:lnTo>
                  <a:pt x="4484110" y="2755689"/>
                </a:lnTo>
                <a:lnTo>
                  <a:pt x="0" y="27556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324762" y="4840901"/>
            <a:ext cx="2678596" cy="943253"/>
          </a:xfrm>
          <a:custGeom>
            <a:avLst/>
            <a:gdLst/>
            <a:ahLst/>
            <a:cxnLst/>
            <a:rect r="r" b="b" t="t" l="l"/>
            <a:pathLst>
              <a:path h="943253" w="2678596">
                <a:moveTo>
                  <a:pt x="0" y="0"/>
                </a:moveTo>
                <a:lnTo>
                  <a:pt x="2678595" y="0"/>
                </a:lnTo>
                <a:lnTo>
                  <a:pt x="2678595" y="943252"/>
                </a:lnTo>
                <a:lnTo>
                  <a:pt x="0" y="94325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149704" y="4494566"/>
            <a:ext cx="9988592" cy="1745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64"/>
              </a:lnSpc>
            </a:pPr>
            <a:r>
              <a:rPr lang="en-US" sz="10537">
                <a:solidFill>
                  <a:srgbClr val="05F1C7"/>
                </a:solidFill>
                <a:latin typeface="Agrandir Bold"/>
                <a:ea typeface="Agrandir Bold"/>
                <a:cs typeface="Agrandir Bold"/>
                <a:sym typeface="Agrandir Bold"/>
              </a:rPr>
              <a:t>Web API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49057" y="4000263"/>
            <a:ext cx="3423905" cy="439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Curso básico de: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336169" y="5818510"/>
            <a:ext cx="9988592" cy="78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80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Com React e C#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131330" y="7999292"/>
            <a:ext cx="13365868" cy="0"/>
          </a:xfrm>
          <a:prstGeom prst="line">
            <a:avLst/>
          </a:prstGeom>
          <a:ln cap="flat" w="28575">
            <a:solidFill>
              <a:srgbClr val="BC1A37"/>
            </a:solidFill>
            <a:prstDash val="sysDash"/>
            <a:headEnd type="oval" len="lg" w="lg"/>
            <a:tailEnd type="oval" len="lg" w="lg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53232" y="-1212378"/>
            <a:ext cx="3487932" cy="4482155"/>
          </a:xfrm>
          <a:custGeom>
            <a:avLst/>
            <a:gdLst/>
            <a:ahLst/>
            <a:cxnLst/>
            <a:rect r="r" b="b" t="t" l="l"/>
            <a:pathLst>
              <a:path h="4482155" w="3487932">
                <a:moveTo>
                  <a:pt x="0" y="0"/>
                </a:moveTo>
                <a:lnTo>
                  <a:pt x="3487932" y="0"/>
                </a:lnTo>
                <a:lnTo>
                  <a:pt x="3487932" y="4482156"/>
                </a:lnTo>
                <a:lnTo>
                  <a:pt x="0" y="44821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682960" y="3964007"/>
            <a:ext cx="7875280" cy="6322993"/>
            <a:chOff x="0" y="0"/>
            <a:chExt cx="7467600" cy="599567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67600" cy="4513580"/>
            </a:xfrm>
            <a:custGeom>
              <a:avLst/>
              <a:gdLst/>
              <a:ahLst/>
              <a:cxnLst/>
              <a:rect r="r" b="b" t="t" l="l"/>
              <a:pathLst>
                <a:path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571D27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4514850"/>
              <a:ext cx="7467600" cy="695960"/>
            </a:xfrm>
            <a:custGeom>
              <a:avLst/>
              <a:gdLst/>
              <a:ahLst/>
              <a:cxnLst/>
              <a:rect r="r" b="b" t="t" l="l"/>
              <a:pathLst>
                <a:path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BD1A37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429510" y="5210810"/>
              <a:ext cx="2606040" cy="791210"/>
            </a:xfrm>
            <a:custGeom>
              <a:avLst/>
              <a:gdLst/>
              <a:ahLst/>
              <a:cxnLst/>
              <a:rect r="r" b="b" t="t" l="l"/>
              <a:pathLst>
                <a:path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571D27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314960" y="353060"/>
              <a:ext cx="6827520" cy="3835400"/>
            </a:xfrm>
            <a:custGeom>
              <a:avLst/>
              <a:gdLst/>
              <a:ahLst/>
              <a:cxnLst/>
              <a:rect r="r" b="b" t="t" l="l"/>
              <a:pathLst>
                <a:path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4"/>
              <a:stretch>
                <a:fillRect l="0" t="-7534" r="0" b="-7534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955333" y="3584231"/>
            <a:ext cx="8188667" cy="5014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87"/>
              </a:lnSpc>
            </a:pPr>
            <a:r>
              <a:rPr lang="en-US" sz="2416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 Cadastro e controle de restaurantes e suas mesas</a:t>
            </a:r>
          </a:p>
          <a:p>
            <a:pPr algn="just">
              <a:lnSpc>
                <a:spcPts val="3987"/>
              </a:lnSpc>
            </a:pPr>
            <a:r>
              <a:rPr lang="en-US" sz="2416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 Sistema de reserva online</a:t>
            </a:r>
          </a:p>
          <a:p>
            <a:pPr algn="just">
              <a:lnSpc>
                <a:spcPts val="3987"/>
              </a:lnSpc>
            </a:pPr>
            <a:r>
              <a:rPr lang="en-US" sz="2416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 Confirmação e cancelamento de reservas</a:t>
            </a:r>
          </a:p>
          <a:p>
            <a:pPr algn="just">
              <a:lnSpc>
                <a:spcPts val="3987"/>
              </a:lnSpc>
            </a:pPr>
          </a:p>
          <a:p>
            <a:pPr algn="just">
              <a:lnSpc>
                <a:spcPts val="3987"/>
              </a:lnSpc>
            </a:pPr>
            <a:r>
              <a:rPr lang="en-US" sz="2416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Utilizando Web API para fazer o gerenciamento da aplicação, bem como o GitHub para fazer o versionamento de todo o código gerado durante o período de desenvolvimento.</a:t>
            </a:r>
          </a:p>
          <a:p>
            <a:pPr algn="just">
              <a:lnSpc>
                <a:spcPts val="3987"/>
              </a:lnSpc>
            </a:pPr>
          </a:p>
          <a:p>
            <a:pPr algn="just" marL="0" indent="0" lvl="0">
              <a:lnSpc>
                <a:spcPts val="3987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55333" y="2971037"/>
            <a:ext cx="3405761" cy="549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60"/>
              </a:lnSpc>
            </a:pPr>
            <a:r>
              <a:rPr lang="en-US" sz="3295">
                <a:solidFill>
                  <a:srgbClr val="05F1C7"/>
                </a:solidFill>
                <a:latin typeface="Agrandir Bold"/>
                <a:ea typeface="Agrandir Bold"/>
                <a:cs typeface="Agrandir Bold"/>
                <a:sym typeface="Agrandir Bold"/>
              </a:rPr>
              <a:t>Funcionalidades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17451" y="4234907"/>
            <a:ext cx="9248034" cy="2358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96"/>
              </a:lnSpc>
            </a:pPr>
            <a:r>
              <a:rPr lang="en-US" sz="7901">
                <a:solidFill>
                  <a:srgbClr val="05F1C7"/>
                </a:solidFill>
                <a:latin typeface="Agrandir Bold"/>
                <a:ea typeface="Agrandir Bold"/>
                <a:cs typeface="Agrandir Bold"/>
                <a:sym typeface="Agrandir Bold"/>
              </a:rPr>
              <a:t>Você chegou ao final do curso.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647550" y="8283920"/>
            <a:ext cx="433371" cy="1132428"/>
          </a:xfrm>
          <a:custGeom>
            <a:avLst/>
            <a:gdLst/>
            <a:ahLst/>
            <a:cxnLst/>
            <a:rect r="r" b="b" t="t" l="l"/>
            <a:pathLst>
              <a:path h="1132428" w="433371">
                <a:moveTo>
                  <a:pt x="0" y="0"/>
                </a:moveTo>
                <a:lnTo>
                  <a:pt x="433371" y="0"/>
                </a:lnTo>
                <a:lnTo>
                  <a:pt x="433371" y="1132428"/>
                </a:lnTo>
                <a:lnTo>
                  <a:pt x="0" y="1132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03344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668275" y="8283920"/>
            <a:ext cx="433371" cy="1132428"/>
          </a:xfrm>
          <a:custGeom>
            <a:avLst/>
            <a:gdLst/>
            <a:ahLst/>
            <a:cxnLst/>
            <a:rect r="r" b="b" t="t" l="l"/>
            <a:pathLst>
              <a:path h="1132428" w="433371">
                <a:moveTo>
                  <a:pt x="0" y="0"/>
                </a:moveTo>
                <a:lnTo>
                  <a:pt x="433371" y="0"/>
                </a:lnTo>
                <a:lnTo>
                  <a:pt x="433371" y="1132428"/>
                </a:lnTo>
                <a:lnTo>
                  <a:pt x="0" y="1132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1767" t="0" r="-157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82169" y="-1506080"/>
            <a:ext cx="3487932" cy="4482155"/>
          </a:xfrm>
          <a:custGeom>
            <a:avLst/>
            <a:gdLst/>
            <a:ahLst/>
            <a:cxnLst/>
            <a:rect r="r" b="b" t="t" l="l"/>
            <a:pathLst>
              <a:path h="4482155" w="3487932">
                <a:moveTo>
                  <a:pt x="0" y="0"/>
                </a:moveTo>
                <a:lnTo>
                  <a:pt x="3487931" y="0"/>
                </a:lnTo>
                <a:lnTo>
                  <a:pt x="3487931" y="4482155"/>
                </a:lnTo>
                <a:lnTo>
                  <a:pt x="0" y="4482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356351" y="6972487"/>
            <a:ext cx="4380449" cy="4571626"/>
          </a:xfrm>
          <a:custGeom>
            <a:avLst/>
            <a:gdLst/>
            <a:ahLst/>
            <a:cxnLst/>
            <a:rect r="r" b="b" t="t" l="l"/>
            <a:pathLst>
              <a:path h="4571626" w="4380449">
                <a:moveTo>
                  <a:pt x="4380449" y="0"/>
                </a:moveTo>
                <a:lnTo>
                  <a:pt x="0" y="0"/>
                </a:lnTo>
                <a:lnTo>
                  <a:pt x="0" y="4571626"/>
                </a:lnTo>
                <a:lnTo>
                  <a:pt x="4380449" y="4571626"/>
                </a:lnTo>
                <a:lnTo>
                  <a:pt x="438044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732652" y="734998"/>
            <a:ext cx="4484110" cy="2755690"/>
          </a:xfrm>
          <a:custGeom>
            <a:avLst/>
            <a:gdLst/>
            <a:ahLst/>
            <a:cxnLst/>
            <a:rect r="r" b="b" t="t" l="l"/>
            <a:pathLst>
              <a:path h="2755690" w="4484110">
                <a:moveTo>
                  <a:pt x="0" y="0"/>
                </a:moveTo>
                <a:lnTo>
                  <a:pt x="4484111" y="0"/>
                </a:lnTo>
                <a:lnTo>
                  <a:pt x="4484111" y="2755689"/>
                </a:lnTo>
                <a:lnTo>
                  <a:pt x="0" y="27556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408763" y="3036641"/>
            <a:ext cx="9248034" cy="1303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96"/>
              </a:lnSpc>
            </a:pPr>
            <a:r>
              <a:rPr lang="en-US" sz="790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Parabéns!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76466" y="6726079"/>
            <a:ext cx="7530004" cy="41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7"/>
              </a:lnSpc>
            </a:pPr>
            <a:r>
              <a:rPr lang="en-US" sz="252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E estamos muito orgulhosos de você!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94621" y="8115293"/>
            <a:ext cx="4114800" cy="2573620"/>
          </a:xfrm>
          <a:custGeom>
            <a:avLst/>
            <a:gdLst/>
            <a:ahLst/>
            <a:cxnLst/>
            <a:rect r="r" b="b" t="t" l="l"/>
            <a:pathLst>
              <a:path h="2573620" w="4114800">
                <a:moveTo>
                  <a:pt x="0" y="0"/>
                </a:moveTo>
                <a:lnTo>
                  <a:pt x="4114800" y="0"/>
                </a:lnTo>
                <a:lnTo>
                  <a:pt x="4114800" y="2573621"/>
                </a:lnTo>
                <a:lnTo>
                  <a:pt x="0" y="25736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32693" y="1103414"/>
            <a:ext cx="3704588" cy="3704588"/>
          </a:xfrm>
          <a:custGeom>
            <a:avLst/>
            <a:gdLst/>
            <a:ahLst/>
            <a:cxnLst/>
            <a:rect r="r" b="b" t="t" l="l"/>
            <a:pathLst>
              <a:path h="3704588" w="3704588">
                <a:moveTo>
                  <a:pt x="0" y="0"/>
                </a:moveTo>
                <a:lnTo>
                  <a:pt x="3704587" y="0"/>
                </a:lnTo>
                <a:lnTo>
                  <a:pt x="3704587" y="3704587"/>
                </a:lnTo>
                <a:lnTo>
                  <a:pt x="0" y="37045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905697" y="876652"/>
            <a:ext cx="3704588" cy="3704588"/>
          </a:xfrm>
          <a:custGeom>
            <a:avLst/>
            <a:gdLst/>
            <a:ahLst/>
            <a:cxnLst/>
            <a:rect r="r" b="b" t="t" l="l"/>
            <a:pathLst>
              <a:path h="3704588" w="3704588">
                <a:moveTo>
                  <a:pt x="0" y="0"/>
                </a:moveTo>
                <a:lnTo>
                  <a:pt x="3704587" y="0"/>
                </a:lnTo>
                <a:lnTo>
                  <a:pt x="3704587" y="3704587"/>
                </a:lnTo>
                <a:lnTo>
                  <a:pt x="0" y="37045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896172" y="4342600"/>
            <a:ext cx="3741059" cy="691292"/>
            <a:chOff x="0" y="0"/>
            <a:chExt cx="1219450" cy="2253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19450" cy="225336"/>
            </a:xfrm>
            <a:custGeom>
              <a:avLst/>
              <a:gdLst/>
              <a:ahLst/>
              <a:cxnLst/>
              <a:rect r="r" b="b" t="t" l="l"/>
              <a:pathLst>
                <a:path h="225336" w="1219450">
                  <a:moveTo>
                    <a:pt x="0" y="0"/>
                  </a:moveTo>
                  <a:lnTo>
                    <a:pt x="1219450" y="0"/>
                  </a:lnTo>
                  <a:lnTo>
                    <a:pt x="1219450" y="225336"/>
                  </a:lnTo>
                  <a:lnTo>
                    <a:pt x="0" y="225336"/>
                  </a:lnTo>
                  <a:close/>
                </a:path>
              </a:pathLst>
            </a:custGeom>
            <a:solidFill>
              <a:srgbClr val="BC1A3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219450" cy="2920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96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923932" y="5481407"/>
            <a:ext cx="3704588" cy="3704588"/>
          </a:xfrm>
          <a:custGeom>
            <a:avLst/>
            <a:gdLst/>
            <a:ahLst/>
            <a:cxnLst/>
            <a:rect r="r" b="b" t="t" l="l"/>
            <a:pathLst>
              <a:path h="3704588" w="3704588">
                <a:moveTo>
                  <a:pt x="0" y="0"/>
                </a:moveTo>
                <a:lnTo>
                  <a:pt x="3704588" y="0"/>
                </a:lnTo>
                <a:lnTo>
                  <a:pt x="3704588" y="3704588"/>
                </a:lnTo>
                <a:lnTo>
                  <a:pt x="0" y="37045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905697" y="8956720"/>
            <a:ext cx="3741059" cy="691292"/>
            <a:chOff x="0" y="0"/>
            <a:chExt cx="1219450" cy="2253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450" cy="225336"/>
            </a:xfrm>
            <a:custGeom>
              <a:avLst/>
              <a:gdLst/>
              <a:ahLst/>
              <a:cxnLst/>
              <a:rect r="r" b="b" t="t" l="l"/>
              <a:pathLst>
                <a:path h="225336" w="1219450">
                  <a:moveTo>
                    <a:pt x="0" y="0"/>
                  </a:moveTo>
                  <a:lnTo>
                    <a:pt x="1219450" y="0"/>
                  </a:lnTo>
                  <a:lnTo>
                    <a:pt x="1219450" y="225336"/>
                  </a:lnTo>
                  <a:lnTo>
                    <a:pt x="0" y="225336"/>
                  </a:lnTo>
                  <a:close/>
                </a:path>
              </a:pathLst>
            </a:custGeom>
            <a:solidFill>
              <a:srgbClr val="BC1A3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1219450" cy="2920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96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731081" y="5663150"/>
            <a:ext cx="3767528" cy="376752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3594414" y="4514564"/>
            <a:ext cx="2363625" cy="26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855"/>
              </a:lnSpc>
              <a:spcBef>
                <a:spcPct val="0"/>
              </a:spcBef>
            </a:pPr>
            <a:r>
              <a:rPr lang="en-US" sz="1325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Gsbriel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47877" y="3335079"/>
            <a:ext cx="4587165" cy="1881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3"/>
              </a:lnSpc>
            </a:pPr>
            <a:r>
              <a:rPr lang="en-US" sz="5949">
                <a:solidFill>
                  <a:srgbClr val="05F1C7"/>
                </a:solidFill>
                <a:latin typeface="Agrandir Bold"/>
                <a:ea typeface="Agrandir Bold"/>
                <a:cs typeface="Agrandir Bold"/>
                <a:sym typeface="Agrandir Bold"/>
              </a:rPr>
              <a:t>Quem somos nós?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47877" y="5386157"/>
            <a:ext cx="5535106" cy="850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7"/>
              </a:lnSpc>
              <a:spcBef>
                <a:spcPct val="0"/>
              </a:spcBef>
            </a:pPr>
            <a:r>
              <a:rPr lang="en-US" sz="2125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Leia o QrCode e acesse nosso perfil do LinkedIn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603939" y="9128684"/>
            <a:ext cx="2363625" cy="26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855"/>
              </a:lnSpc>
              <a:spcBef>
                <a:spcPct val="0"/>
              </a:spcBef>
            </a:pPr>
            <a:r>
              <a:rPr lang="en-US" sz="1325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Guilherme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70562" y="3311573"/>
            <a:ext cx="8899264" cy="280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57"/>
              </a:lnSpc>
            </a:pPr>
            <a:r>
              <a:rPr lang="en-US" sz="9388">
                <a:solidFill>
                  <a:srgbClr val="121218"/>
                </a:solidFill>
                <a:latin typeface="Agrandir Bold"/>
                <a:ea typeface="Agrandir Bold"/>
                <a:cs typeface="Agrandir Bold"/>
                <a:sym typeface="Agrandir Bold"/>
              </a:rPr>
              <a:t>O que vamos ver?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998367">
            <a:off x="12081792" y="5033745"/>
            <a:ext cx="3572996" cy="5504616"/>
          </a:xfrm>
          <a:custGeom>
            <a:avLst/>
            <a:gdLst/>
            <a:ahLst/>
            <a:cxnLst/>
            <a:rect r="r" b="b" t="t" l="l"/>
            <a:pathLst>
              <a:path h="5504616" w="3572996">
                <a:moveTo>
                  <a:pt x="0" y="0"/>
                </a:moveTo>
                <a:lnTo>
                  <a:pt x="3572996" y="0"/>
                </a:lnTo>
                <a:lnTo>
                  <a:pt x="3572996" y="5504616"/>
                </a:lnTo>
                <a:lnTo>
                  <a:pt x="0" y="5504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40583" y="-243434"/>
            <a:ext cx="4594097" cy="4117981"/>
          </a:xfrm>
          <a:custGeom>
            <a:avLst/>
            <a:gdLst/>
            <a:ahLst/>
            <a:cxnLst/>
            <a:rect r="r" b="b" t="t" l="l"/>
            <a:pathLst>
              <a:path h="4117981" w="4594097">
                <a:moveTo>
                  <a:pt x="0" y="0"/>
                </a:moveTo>
                <a:lnTo>
                  <a:pt x="4594097" y="0"/>
                </a:lnTo>
                <a:lnTo>
                  <a:pt x="4594097" y="4117981"/>
                </a:lnTo>
                <a:lnTo>
                  <a:pt x="0" y="4117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0" y="8182554"/>
            <a:ext cx="7122750" cy="0"/>
          </a:xfrm>
          <a:prstGeom prst="line">
            <a:avLst/>
          </a:prstGeom>
          <a:ln cap="flat" w="28575">
            <a:solidFill>
              <a:srgbClr val="05F1C7"/>
            </a:solidFill>
            <a:prstDash val="sysDash"/>
            <a:headEnd type="none" len="sm" w="sm"/>
            <a:tailEnd type="oval" len="lg" w="lg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8439120"/>
            <a:ext cx="7122750" cy="0"/>
          </a:xfrm>
          <a:prstGeom prst="line">
            <a:avLst/>
          </a:prstGeom>
          <a:ln cap="flat" w="28575">
            <a:solidFill>
              <a:srgbClr val="BC1A37"/>
            </a:solidFill>
            <a:prstDash val="sysDash"/>
            <a:headEnd type="none" len="sm" w="sm"/>
            <a:tailEnd type="oval" len="lg" w="lg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9778903" y="1877873"/>
            <a:ext cx="7321570" cy="6922212"/>
          </a:xfrm>
          <a:custGeom>
            <a:avLst/>
            <a:gdLst/>
            <a:ahLst/>
            <a:cxnLst/>
            <a:rect r="r" b="b" t="t" l="l"/>
            <a:pathLst>
              <a:path h="6922212" w="7321570">
                <a:moveTo>
                  <a:pt x="0" y="0"/>
                </a:moveTo>
                <a:lnTo>
                  <a:pt x="7321570" y="0"/>
                </a:lnTo>
                <a:lnTo>
                  <a:pt x="7321570" y="6922212"/>
                </a:lnTo>
                <a:lnTo>
                  <a:pt x="0" y="6922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61005" y="3764028"/>
            <a:ext cx="7682995" cy="3627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2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É uma linguagem de programação orientada a objetos desenvolvida pela Microsoft, usada principalmente para desenvolvimento de aplicativos na plataforma .NET. Ela combina princípios de C++ e Java, oferecendo uma sintaxe simples e recursos avançados, como segurança de tipos e gerenciamento de memória automatizado. É amplamente utilizada para criar aplicações desktop, web, e móveis.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89562" y="3121850"/>
            <a:ext cx="7273438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3000">
                <a:solidFill>
                  <a:srgbClr val="05F1C7"/>
                </a:solidFill>
                <a:latin typeface="Agrandir Bold"/>
                <a:ea typeface="Agrandir Bold"/>
                <a:cs typeface="Agrandir Bold"/>
                <a:sym typeface="Agrandir Bold"/>
              </a:rPr>
              <a:t>Linguagem C#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998370" y="-865005"/>
            <a:ext cx="3487932" cy="4482155"/>
          </a:xfrm>
          <a:custGeom>
            <a:avLst/>
            <a:gdLst/>
            <a:ahLst/>
            <a:cxnLst/>
            <a:rect r="r" b="b" t="t" l="l"/>
            <a:pathLst>
              <a:path h="4482155" w="3487932">
                <a:moveTo>
                  <a:pt x="0" y="0"/>
                </a:moveTo>
                <a:lnTo>
                  <a:pt x="3487932" y="0"/>
                </a:lnTo>
                <a:lnTo>
                  <a:pt x="3487932" y="4482155"/>
                </a:lnTo>
                <a:lnTo>
                  <a:pt x="0" y="4482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131330" y="7999292"/>
            <a:ext cx="13365868" cy="0"/>
          </a:xfrm>
          <a:prstGeom prst="line">
            <a:avLst/>
          </a:prstGeom>
          <a:ln cap="flat" w="28575">
            <a:solidFill>
              <a:srgbClr val="BC1A37"/>
            </a:solidFill>
            <a:prstDash val="sysDash"/>
            <a:headEnd type="oval" len="lg" w="lg"/>
            <a:tailEnd type="oval" len="lg" w="lg"/>
          </a:ln>
        </p:spPr>
      </p:sp>
      <p:sp>
        <p:nvSpPr>
          <p:cNvPr name="TextBox 3" id="3"/>
          <p:cNvSpPr txBox="true"/>
          <p:nvPr/>
        </p:nvSpPr>
        <p:spPr>
          <a:xfrm rot="0">
            <a:off x="8226706" y="3180012"/>
            <a:ext cx="8188667" cy="4486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87"/>
              </a:lnSpc>
            </a:pPr>
            <a:r>
              <a:rPr lang="en-US" sz="2416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É uma biblioteca JavaScript desenvolvida pelo Facebook para construir interfaces de usuário, especialmente SPAs (Single Page Applications). Ela permite criar componentes reutilizáveis e gerenciar de forma eficiente o estado e o DOM virtual. React é amplamente utilizada para construir interfaces web rápidas e interativas.</a:t>
            </a:r>
          </a:p>
          <a:p>
            <a:pPr algn="r">
              <a:lnSpc>
                <a:spcPts val="3987"/>
              </a:lnSpc>
            </a:pPr>
          </a:p>
          <a:p>
            <a:pPr algn="r" marL="0" indent="0" lvl="0">
              <a:lnSpc>
                <a:spcPts val="3987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44288" y="2841741"/>
            <a:ext cx="6018077" cy="4223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46"/>
              </a:lnSpc>
            </a:pPr>
            <a:r>
              <a:rPr lang="en-US" sz="11538">
                <a:solidFill>
                  <a:srgbClr val="05F1C7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&lt;head&gt;</a:t>
            </a:r>
          </a:p>
          <a:p>
            <a:pPr algn="ctr">
              <a:lnSpc>
                <a:spcPts val="10846"/>
              </a:lnSpc>
            </a:pPr>
            <a:r>
              <a:rPr lang="en-US" sz="11538">
                <a:solidFill>
                  <a:srgbClr val="05F1C7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&lt;title&gt;</a:t>
            </a:r>
          </a:p>
          <a:p>
            <a:pPr algn="ctr" marL="0" indent="0" lvl="0">
              <a:lnSpc>
                <a:spcPts val="10846"/>
              </a:lnSpc>
            </a:pPr>
            <a:r>
              <a:rPr lang="en-US" sz="11538">
                <a:solidFill>
                  <a:srgbClr val="05F1C7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&lt;img&gt;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753232" y="-1212378"/>
            <a:ext cx="3487932" cy="4482155"/>
          </a:xfrm>
          <a:custGeom>
            <a:avLst/>
            <a:gdLst/>
            <a:ahLst/>
            <a:cxnLst/>
            <a:rect r="r" b="b" t="t" l="l"/>
            <a:pathLst>
              <a:path h="4482155" w="3487932">
                <a:moveTo>
                  <a:pt x="0" y="0"/>
                </a:moveTo>
                <a:lnTo>
                  <a:pt x="3487932" y="0"/>
                </a:lnTo>
                <a:lnTo>
                  <a:pt x="3487932" y="4482156"/>
                </a:lnTo>
                <a:lnTo>
                  <a:pt x="0" y="44821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095134" y="2508366"/>
            <a:ext cx="2246997" cy="549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60"/>
              </a:lnSpc>
            </a:pPr>
            <a:r>
              <a:rPr lang="en-US" sz="3295">
                <a:solidFill>
                  <a:srgbClr val="05F1C7"/>
                </a:solidFill>
                <a:latin typeface="Agrandir Bold"/>
                <a:ea typeface="Agrandir Bold"/>
                <a:cs typeface="Agrandir Bold"/>
                <a:sym typeface="Agrandir Bold"/>
              </a:rPr>
              <a:t>React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8255859"/>
            <a:ext cx="7122750" cy="0"/>
          </a:xfrm>
          <a:prstGeom prst="line">
            <a:avLst/>
          </a:prstGeom>
          <a:ln cap="flat" w="28575">
            <a:solidFill>
              <a:srgbClr val="BC1A37"/>
            </a:solidFill>
            <a:prstDash val="sysDash"/>
            <a:headEnd type="none" len="sm" w="sm"/>
            <a:tailEnd type="oval" len="lg" w="lg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2602052"/>
            <a:ext cx="8863257" cy="4695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98"/>
              </a:lnSpc>
              <a:spcBef>
                <a:spcPct val="0"/>
              </a:spcBef>
            </a:pPr>
            <a:r>
              <a:rPr lang="en-US" sz="2847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(JSON Web Token) é um padrão aberto para autenticação e troca segura de informações entre partes. Ele é composto por três partes: header, payload e signature, que são codificadas em Base64 e usadas para verificar a autenticidade e integridade dos dados. JWTs são comumente usados para autenticação de usuários em aplicações web.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808123"/>
            <a:ext cx="9746523" cy="639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7"/>
              </a:lnSpc>
            </a:pPr>
            <a:r>
              <a:rPr lang="en-US" sz="3883">
                <a:solidFill>
                  <a:srgbClr val="05F1C7"/>
                </a:solidFill>
                <a:latin typeface="Agrandir Bold"/>
                <a:ea typeface="Agrandir Bold"/>
                <a:cs typeface="Agrandir Bold"/>
                <a:sym typeface="Agrandir Bold"/>
              </a:rPr>
              <a:t>JWT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941025" y="-105170"/>
            <a:ext cx="7933413" cy="9363470"/>
          </a:xfrm>
          <a:custGeom>
            <a:avLst/>
            <a:gdLst/>
            <a:ahLst/>
            <a:cxnLst/>
            <a:rect r="r" b="b" t="t" l="l"/>
            <a:pathLst>
              <a:path h="9363470" w="7933413">
                <a:moveTo>
                  <a:pt x="0" y="0"/>
                </a:moveTo>
                <a:lnTo>
                  <a:pt x="7933413" y="0"/>
                </a:lnTo>
                <a:lnTo>
                  <a:pt x="7933413" y="9363470"/>
                </a:lnTo>
                <a:lnTo>
                  <a:pt x="0" y="9363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91015" y="2051613"/>
            <a:ext cx="3170178" cy="3091887"/>
            <a:chOff x="0" y="0"/>
            <a:chExt cx="4226904" cy="4122516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21129" t="0" r="21129" b="0"/>
            <a:stretch>
              <a:fillRect/>
            </a:stretch>
          </p:blipFill>
          <p:spPr>
            <a:xfrm flipH="false" flipV="false">
              <a:off x="0" y="0"/>
              <a:ext cx="4226904" cy="4122516"/>
            </a:xfrm>
            <a:prstGeom prst="rect">
              <a:avLst/>
            </a:prstGeom>
          </p:spPr>
        </p:pic>
      </p:grpSp>
      <p:sp>
        <p:nvSpPr>
          <p:cNvPr name="AutoShape 4" id="4"/>
          <p:cNvSpPr/>
          <p:nvPr/>
        </p:nvSpPr>
        <p:spPr>
          <a:xfrm rot="0">
            <a:off x="12112056" y="7983763"/>
            <a:ext cx="6457775" cy="0"/>
          </a:xfrm>
          <a:prstGeom prst="line">
            <a:avLst/>
          </a:prstGeom>
          <a:ln cap="flat" w="28575">
            <a:solidFill>
              <a:srgbClr val="05F1C7"/>
            </a:solidFill>
            <a:prstDash val="sysDash"/>
            <a:headEnd type="oval" len="lg" w="lg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454074" y="2086643"/>
            <a:ext cx="2372272" cy="6198907"/>
          </a:xfrm>
          <a:custGeom>
            <a:avLst/>
            <a:gdLst/>
            <a:ahLst/>
            <a:cxnLst/>
            <a:rect r="r" b="b" t="t" l="l"/>
            <a:pathLst>
              <a:path h="6198907" w="2372272">
                <a:moveTo>
                  <a:pt x="0" y="0"/>
                </a:moveTo>
                <a:lnTo>
                  <a:pt x="2372272" y="0"/>
                </a:lnTo>
                <a:lnTo>
                  <a:pt x="2372272" y="6198907"/>
                </a:lnTo>
                <a:lnTo>
                  <a:pt x="0" y="61989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01767" t="0" r="-157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8743" y="2086643"/>
            <a:ext cx="2372272" cy="6198907"/>
          </a:xfrm>
          <a:custGeom>
            <a:avLst/>
            <a:gdLst/>
            <a:ahLst/>
            <a:cxnLst/>
            <a:rect r="r" b="b" t="t" l="l"/>
            <a:pathLst>
              <a:path h="6198907" w="2372272">
                <a:moveTo>
                  <a:pt x="0" y="0"/>
                </a:moveTo>
                <a:lnTo>
                  <a:pt x="2372272" y="0"/>
                </a:lnTo>
                <a:lnTo>
                  <a:pt x="2372272" y="6198907"/>
                </a:lnTo>
                <a:lnTo>
                  <a:pt x="0" y="61989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0334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291015" y="5342837"/>
            <a:ext cx="3170178" cy="3091887"/>
            <a:chOff x="0" y="0"/>
            <a:chExt cx="4226904" cy="4122516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5"/>
            <a:srcRect l="21129" t="0" r="21129" b="0"/>
            <a:stretch>
              <a:fillRect/>
            </a:stretch>
          </p:blipFill>
          <p:spPr>
            <a:xfrm flipH="false" flipV="false">
              <a:off x="0" y="0"/>
              <a:ext cx="4226904" cy="4122516"/>
            </a:xfrm>
            <a:prstGeom prst="rect">
              <a:avLst/>
            </a:prstGeom>
          </p:spPr>
        </p:pic>
      </p:grpSp>
      <p:sp>
        <p:nvSpPr>
          <p:cNvPr name="TextBox 9" id="9"/>
          <p:cNvSpPr txBox="true"/>
          <p:nvPr/>
        </p:nvSpPr>
        <p:spPr>
          <a:xfrm rot="0">
            <a:off x="10221920" y="1582819"/>
            <a:ext cx="6587552" cy="893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99"/>
              </a:lnSpc>
            </a:pPr>
            <a:r>
              <a:rPr lang="en-US" sz="5131">
                <a:solidFill>
                  <a:srgbClr val="05F1C7"/>
                </a:solidFill>
                <a:latin typeface="Agrandir Bold"/>
                <a:ea typeface="Agrandir Bold"/>
                <a:cs typeface="Agrandir Bold"/>
                <a:sym typeface="Agrandir Bold"/>
              </a:rPr>
              <a:t>Ferramentas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40664" y="2615821"/>
            <a:ext cx="7468808" cy="4998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29"/>
              </a:lnSpc>
            </a:pPr>
            <a:r>
              <a:rPr lang="en-US" sz="2199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Visual Studio Code é um editor de código leve, gratuito e open-source, ideal para desenvolvimento em diversas linguagens, com suporte para extensões e integração com controle de versão.</a:t>
            </a:r>
          </a:p>
          <a:p>
            <a:pPr algn="r">
              <a:lnSpc>
                <a:spcPts val="3629"/>
              </a:lnSpc>
            </a:pPr>
          </a:p>
          <a:p>
            <a:pPr algn="r">
              <a:lnSpc>
                <a:spcPts val="3629"/>
              </a:lnSpc>
            </a:pPr>
            <a:r>
              <a:rPr lang="en-US" sz="2199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Visual Studio é um ambiente de desenvolvimento integrado (IDE) completo, também da Microsoft, usado para desenvolvimento em plataformas como .NET, com recursos avançados para depuração, design, e teste de aplicações.</a:t>
            </a:r>
          </a:p>
          <a:p>
            <a:pPr algn="r" marL="0" indent="0" lvl="0">
              <a:lnSpc>
                <a:spcPts val="362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43966" y="6732269"/>
            <a:ext cx="3487932" cy="4482155"/>
          </a:xfrm>
          <a:custGeom>
            <a:avLst/>
            <a:gdLst/>
            <a:ahLst/>
            <a:cxnLst/>
            <a:rect r="r" b="b" t="t" l="l"/>
            <a:pathLst>
              <a:path h="4482155" w="3487932">
                <a:moveTo>
                  <a:pt x="0" y="0"/>
                </a:moveTo>
                <a:lnTo>
                  <a:pt x="3487932" y="0"/>
                </a:lnTo>
                <a:lnTo>
                  <a:pt x="3487932" y="4482156"/>
                </a:lnTo>
                <a:lnTo>
                  <a:pt x="0" y="44821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926953" y="686144"/>
            <a:ext cx="8541914" cy="8914711"/>
          </a:xfrm>
          <a:custGeom>
            <a:avLst/>
            <a:gdLst/>
            <a:ahLst/>
            <a:cxnLst/>
            <a:rect r="r" b="b" t="t" l="l"/>
            <a:pathLst>
              <a:path h="8914711" w="8541914">
                <a:moveTo>
                  <a:pt x="8541914" y="0"/>
                </a:moveTo>
                <a:lnTo>
                  <a:pt x="0" y="0"/>
                </a:lnTo>
                <a:lnTo>
                  <a:pt x="0" y="8914712"/>
                </a:lnTo>
                <a:lnTo>
                  <a:pt x="8541914" y="8914712"/>
                </a:lnTo>
                <a:lnTo>
                  <a:pt x="854191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70562" y="3925258"/>
            <a:ext cx="7677519" cy="280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57"/>
              </a:lnSpc>
            </a:pPr>
            <a:r>
              <a:rPr lang="en-US" sz="9388">
                <a:solidFill>
                  <a:srgbClr val="121218"/>
                </a:solidFill>
                <a:latin typeface="Agrandir Bold"/>
                <a:ea typeface="Agrandir Bold"/>
                <a:cs typeface="Agrandir Bold"/>
                <a:sym typeface="Agrandir Bold"/>
              </a:rPr>
              <a:t>Aprendendo na prática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70562" y="3421381"/>
            <a:ext cx="7077958" cy="54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15"/>
              </a:lnSpc>
              <a:spcBef>
                <a:spcPct val="0"/>
              </a:spcBef>
            </a:pPr>
            <a:r>
              <a:rPr lang="en-US" sz="2725">
                <a:solidFill>
                  <a:srgbClr val="571D27"/>
                </a:solidFill>
                <a:latin typeface="Agrandir Bold"/>
                <a:ea typeface="Agrandir Bold"/>
                <a:cs typeface="Agrandir Bold"/>
                <a:sym typeface="Agrandir Bold"/>
              </a:rPr>
              <a:t>Projeto final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8439120"/>
            <a:ext cx="7122750" cy="0"/>
          </a:xfrm>
          <a:prstGeom prst="line">
            <a:avLst/>
          </a:prstGeom>
          <a:ln cap="flat" w="28575">
            <a:solidFill>
              <a:srgbClr val="BC1A37"/>
            </a:solidFill>
            <a:prstDash val="sysDash"/>
            <a:headEnd type="none" len="sm" w="sm"/>
            <a:tailEnd type="oval" len="lg" w="lg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1998370" y="-865005"/>
            <a:ext cx="3487932" cy="4482155"/>
          </a:xfrm>
          <a:custGeom>
            <a:avLst/>
            <a:gdLst/>
            <a:ahLst/>
            <a:cxnLst/>
            <a:rect r="r" b="b" t="t" l="l"/>
            <a:pathLst>
              <a:path h="4482155" w="3487932">
                <a:moveTo>
                  <a:pt x="0" y="0"/>
                </a:moveTo>
                <a:lnTo>
                  <a:pt x="3487932" y="0"/>
                </a:lnTo>
                <a:lnTo>
                  <a:pt x="3487932" y="4482155"/>
                </a:lnTo>
                <a:lnTo>
                  <a:pt x="0" y="44821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9562" y="3377565"/>
            <a:ext cx="7315200" cy="4020065"/>
          </a:xfrm>
          <a:custGeom>
            <a:avLst/>
            <a:gdLst/>
            <a:ahLst/>
            <a:cxnLst/>
            <a:rect r="r" b="b" t="t" l="l"/>
            <a:pathLst>
              <a:path h="4020065" w="7315200">
                <a:moveTo>
                  <a:pt x="0" y="0"/>
                </a:moveTo>
                <a:lnTo>
                  <a:pt x="7315200" y="0"/>
                </a:lnTo>
                <a:lnTo>
                  <a:pt x="7315200" y="4020065"/>
                </a:lnTo>
                <a:lnTo>
                  <a:pt x="0" y="40200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144000" y="3512375"/>
            <a:ext cx="8066144" cy="4271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2"/>
              </a:lnSpc>
            </a:pPr>
          </a:p>
          <a:p>
            <a:pPr algn="l">
              <a:lnSpc>
                <a:spcPts val="4282"/>
              </a:lnSpc>
            </a:pPr>
            <a:r>
              <a:rPr lang="en-US" sz="2595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Sistema de Reserva de Mesas em Restaurantes</a:t>
            </a:r>
          </a:p>
          <a:p>
            <a:pPr algn="l">
              <a:lnSpc>
                <a:spcPts val="4282"/>
              </a:lnSpc>
            </a:pPr>
            <a:r>
              <a:rPr lang="en-US" sz="2595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Descrição: Uma plataforma que permite aos restaurantes cadastrarem as mesas do seu estabelecimento, oferecendo aos clientes a conveniência de acessar a plataforma para realizar reservas de forma fácil e rápida..</a:t>
            </a:r>
          </a:p>
          <a:p>
            <a:pPr algn="l" marL="0" indent="0" lvl="0">
              <a:lnSpc>
                <a:spcPts val="428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DAGOn_07BCw</dc:identifier>
  <dcterms:modified xsi:type="dcterms:W3CDTF">2011-08-01T06:04:30Z</dcterms:modified>
  <cp:revision>1</cp:revision>
  <dc:title>2024</dc:title>
</cp:coreProperties>
</file>