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4"/>
  </p:sldMasterIdLst>
  <p:sldIdLst>
    <p:sldId id="256" r:id="rId5"/>
    <p:sldId id="257" r:id="rId6"/>
    <p:sldId id="261" r:id="rId7"/>
    <p:sldId id="263" r:id="rId8"/>
    <p:sldId id="264" r:id="rId9"/>
    <p:sldId id="265" r:id="rId10"/>
    <p:sldId id="260" r:id="rId11"/>
    <p:sldId id="267" r:id="rId12"/>
    <p:sldId id="262"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7FE220-02DF-25A8-6498-9F57B227299C}" v="161" dt="2023-08-22T21:43:22.393"/>
    <p1510:client id="{54D1B9B9-5882-4C3D-9F00-9642FCF1C0FC}" v="97" dt="2023-09-24T17:13:30.418"/>
    <p1510:client id="{6D750697-FEC8-4580-85C2-070D936675F3}" v="25" dt="2023-09-20T20:29:22.185"/>
    <p1510:client id="{8F5CA26A-64DA-E03E-4D78-7D3B576754A6}" v="28" dt="2023-09-20T20:36:16.085"/>
    <p1510:client id="{A485BBE6-5889-99CA-6D59-3410EF7F7322}" v="256" dt="2023-09-20T21:45:20.585"/>
    <p1510:client id="{D2925684-DD2B-4921-AACA-B1718424DE5D}" v="147" dt="2023-09-20T20:36:55.715"/>
    <p1510:client id="{EE497C78-E7FD-C30C-2167-C1A7662E20DD}" v="67" dt="2023-09-20T21:39:06.6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Sunday, September 24, 2023</a:t>
            </a:fld>
            <a:endParaRPr lang="en-US"/>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‹nº›</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550286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Sunday, September 24, 2023</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‹nº›</a:t>
            </a:fld>
            <a:endParaRPr lang="en-US"/>
          </a:p>
        </p:txBody>
      </p:sp>
    </p:spTree>
    <p:extLst>
      <p:ext uri="{BB962C8B-B14F-4D97-AF65-F5344CB8AC3E}">
        <p14:creationId xmlns:p14="http://schemas.microsoft.com/office/powerpoint/2010/main" val="3705869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Sunday, September 24, 2023</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‹nº›</a:t>
            </a:fld>
            <a:endParaRPr lang="en-US"/>
          </a:p>
        </p:txBody>
      </p:sp>
    </p:spTree>
    <p:extLst>
      <p:ext uri="{BB962C8B-B14F-4D97-AF65-F5344CB8AC3E}">
        <p14:creationId xmlns:p14="http://schemas.microsoft.com/office/powerpoint/2010/main" val="3637548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Sunday, September 24, 2023</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‹nº›</a:t>
            </a:fld>
            <a:endParaRPr lang="en-US"/>
          </a:p>
        </p:txBody>
      </p:sp>
    </p:spTree>
    <p:extLst>
      <p:ext uri="{BB962C8B-B14F-4D97-AF65-F5344CB8AC3E}">
        <p14:creationId xmlns:p14="http://schemas.microsoft.com/office/powerpoint/2010/main" val="1091205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Sunday, September 24, 2023</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‹nº›</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527704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Sunday, September 24, 2023</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‹nº›</a:t>
            </a:fld>
            <a:endParaRPr lang="en-US"/>
          </a:p>
        </p:txBody>
      </p:sp>
    </p:spTree>
    <p:extLst>
      <p:ext uri="{BB962C8B-B14F-4D97-AF65-F5344CB8AC3E}">
        <p14:creationId xmlns:p14="http://schemas.microsoft.com/office/powerpoint/2010/main" val="3772982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Sunday, September 24, 2023</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‹nº›</a:t>
            </a:fld>
            <a:endParaRPr lang="en-US"/>
          </a:p>
        </p:txBody>
      </p:sp>
    </p:spTree>
    <p:extLst>
      <p:ext uri="{BB962C8B-B14F-4D97-AF65-F5344CB8AC3E}">
        <p14:creationId xmlns:p14="http://schemas.microsoft.com/office/powerpoint/2010/main" val="442107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Sunday, September 24, 2023</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‹nº›</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859832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Sunday, September 24, 2023</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‹nº›</a:t>
            </a:fld>
            <a:endParaRPr lang="en-US"/>
          </a:p>
        </p:txBody>
      </p:sp>
    </p:spTree>
    <p:extLst>
      <p:ext uri="{BB962C8B-B14F-4D97-AF65-F5344CB8AC3E}">
        <p14:creationId xmlns:p14="http://schemas.microsoft.com/office/powerpoint/2010/main" val="160016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Sunday, September 24, 2023</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‹nº›</a:t>
            </a:fld>
            <a:endParaRPr lang="en-US"/>
          </a:p>
        </p:txBody>
      </p:sp>
    </p:spTree>
    <p:extLst>
      <p:ext uri="{BB962C8B-B14F-4D97-AF65-F5344CB8AC3E}">
        <p14:creationId xmlns:p14="http://schemas.microsoft.com/office/powerpoint/2010/main" val="24855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Sunday, September 24, 2023</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‹nº›</a:t>
            </a:fld>
            <a:endParaRPr lang="en-US"/>
          </a:p>
        </p:txBody>
      </p:sp>
    </p:spTree>
    <p:extLst>
      <p:ext uri="{BB962C8B-B14F-4D97-AF65-F5344CB8AC3E}">
        <p14:creationId xmlns:p14="http://schemas.microsoft.com/office/powerpoint/2010/main" val="1131226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Sunday, September 24, 2023</a:t>
            </a:fld>
            <a:endParaRPr lang="en-US"/>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‹nº›</a:t>
            </a:fld>
            <a:endParaRPr lang="en-US"/>
          </a:p>
        </p:txBody>
      </p:sp>
    </p:spTree>
    <p:extLst>
      <p:ext uri="{BB962C8B-B14F-4D97-AF65-F5344CB8AC3E}">
        <p14:creationId xmlns:p14="http://schemas.microsoft.com/office/powerpoint/2010/main" val="3932744150"/>
      </p:ext>
    </p:extLst>
  </p:cSld>
  <p:clrMap bg1="dk1" tx1="lt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justice.gov/usao-sdny/pr/lithuanian-man-pleads-guilty-wire-fraud-theft-over-100-million-fraudulent-business" TargetMode="External"/><Relationship Id="rId2" Type="http://schemas.openxmlformats.org/officeDocument/2006/relationships/hyperlink" Target="https://www.cnbc.com/2019/03/27/phishing-email-scam-stole-100-million-from-facebook-and-google.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cyberintelmag.com/attacks-data-breaches/new-phishing-campaign-impersonating-us-department-of-labo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www.wired.com/story/russia-hacked-attacks/" TargetMode="External"/><Relationship Id="rId3" Type="http://schemas.openxmlformats.org/officeDocument/2006/relationships/hyperlink" Target="https://www.atlanticcouncil.org/in-depth-research-reports/report/foreign-interference-in-ukraine-s-election/" TargetMode="External"/><Relationship Id="rId7" Type="http://schemas.openxmlformats.org/officeDocument/2006/relationships/hyperlink" Target="https://www.npr.org/2022/03/27/1089072560/volunteer-hackers-form-it-army-to-help-ukraine-fight-russia#:~:text=Volunteer%20hackers%20form%20'IT%20Army,help%20Ukraine%20fight%20Russia%20%3A%20NPR&amp;text=Press-,Volunteer%20hackers%20form%20'IT%20Army'%20to%20help%20Ukraine%20fight%20Russia,Russia's%20invasion%20of%20Ukraine%20online." TargetMode="External"/><Relationship Id="rId2" Type="http://schemas.openxmlformats.org/officeDocument/2006/relationships/hyperlink" Target="https://www.wired.com/story/russian-hackers-attack-ukraine/" TargetMode="External"/><Relationship Id="rId1" Type="http://schemas.openxmlformats.org/officeDocument/2006/relationships/slideLayout" Target="../slideLayouts/slideLayout2.xml"/><Relationship Id="rId6" Type="http://schemas.openxmlformats.org/officeDocument/2006/relationships/hyperlink" Target="https://thehackernews.com/2022/02/microsoft-uncovers-new-details-of.html" TargetMode="External"/><Relationship Id="rId5" Type="http://schemas.openxmlformats.org/officeDocument/2006/relationships/hyperlink" Target="https://www.wired.com/story/notpetya-cyberattack-ukraine-russia-code-crashed-the-world/" TargetMode="External"/><Relationship Id="rId4" Type="http://schemas.openxmlformats.org/officeDocument/2006/relationships/hyperlink" Target="https://www.business-standard.com/article/international/russian-cyber-attacks-aims-data-collection-from-ukraine-digital-dossiers-122042800476_1.html"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kens5.com/article/money/business/baptist-health-cybesecurity-data-breach-information/273-2d0cb751-f193-433c-a0cc-61568d5cd0f1" TargetMode="External"/><Relationship Id="rId2" Type="http://schemas.openxmlformats.org/officeDocument/2006/relationships/hyperlink" Target="https://www.bostonglobe.com/2022/06/07/metro/cyber-attack-mass-based-medical-imaging-company-may-have-affected-millions/" TargetMode="External"/><Relationship Id="rId1" Type="http://schemas.openxmlformats.org/officeDocument/2006/relationships/slideLayout" Target="../slideLayouts/slideLayout2.xml"/><Relationship Id="rId4" Type="http://schemas.openxmlformats.org/officeDocument/2006/relationships/hyperlink" Target="https://www.healthcaredive.com/news/Kaiser-Permanente-Arizona-hospital-hit-cybersecurity-breaches/625434/"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www.bloomberg.com/news/articles/2022-04-18/defi-project-beanstalk-loses-182-million-in-flash-loan-attack" TargetMode="External"/><Relationship Id="rId3" Type="http://schemas.openxmlformats.org/officeDocument/2006/relationships/hyperlink" Target="https://builtin.com/finance/defi-decentralized-finance" TargetMode="External"/><Relationship Id="rId7" Type="http://schemas.openxmlformats.org/officeDocument/2006/relationships/hyperlink" Target="https://twitter.com/BeanstalkFarms/status/1515700678454390785" TargetMode="External"/><Relationship Id="rId2" Type="http://schemas.openxmlformats.org/officeDocument/2006/relationships/hyperlink" Target="https://blockworks.co/fbi-says-north-korea-behind-625m-ronin-hack/" TargetMode="External"/><Relationship Id="rId1" Type="http://schemas.openxmlformats.org/officeDocument/2006/relationships/slideLayout" Target="../slideLayouts/slideLayout2.xml"/><Relationship Id="rId6" Type="http://schemas.openxmlformats.org/officeDocument/2006/relationships/hyperlink" Target="https://www.cnbc.com/2022/02/02/320-million-stolen-from-wormhole-bridge-linking-solana-and-ethereum.html" TargetMode="External"/><Relationship Id="rId11" Type="http://schemas.openxmlformats.org/officeDocument/2006/relationships/hyperlink" Target="https://hacken.io/researches-and-investigations/top-defi-hacks-of-2022-and-how-to-protect-against-them/" TargetMode="External"/><Relationship Id="rId5" Type="http://schemas.openxmlformats.org/officeDocument/2006/relationships/hyperlink" Target="https://twitter.com/wormholecrypto/status/1489001949881978883" TargetMode="External"/><Relationship Id="rId10" Type="http://schemas.openxmlformats.org/officeDocument/2006/relationships/hyperlink" Target="https://blog.defiyield.app/announcing-the-worlds-first-defi-rekt-database-271c6c2a8f7a" TargetMode="External"/><Relationship Id="rId4" Type="http://schemas.openxmlformats.org/officeDocument/2006/relationships/hyperlink" Target="https://builtin.com/blockchain" TargetMode="External"/><Relationship Id="rId9" Type="http://schemas.openxmlformats.org/officeDocument/2006/relationships/hyperlink" Target="https://defiyield.app/rekt-database"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50864" y="549275"/>
            <a:ext cx="6373812" cy="984885"/>
          </a:xfrm>
        </p:spPr>
        <p:txBody>
          <a:bodyPr wrap="square" anchor="ctr">
            <a:normAutofit/>
          </a:bodyPr>
          <a:lstStyle/>
          <a:p>
            <a:pPr>
              <a:lnSpc>
                <a:spcPct val="90000"/>
              </a:lnSpc>
            </a:pPr>
            <a:r>
              <a:rPr lang="en-US" sz="3400" err="1">
                <a:cs typeface="Calibri Light"/>
              </a:rPr>
              <a:t>Atividade</a:t>
            </a:r>
            <a:r>
              <a:rPr lang="en-US" sz="3400">
                <a:cs typeface="Calibri Light"/>
              </a:rPr>
              <a:t> </a:t>
            </a:r>
            <a:r>
              <a:rPr lang="en-US" sz="3400" err="1">
                <a:cs typeface="Calibri Light"/>
              </a:rPr>
              <a:t>vazamento</a:t>
            </a:r>
            <a:r>
              <a:rPr lang="en-US" sz="3400">
                <a:cs typeface="Calibri Light"/>
              </a:rPr>
              <a:t> de dados</a:t>
            </a:r>
          </a:p>
        </p:txBody>
      </p:sp>
      <p:sp>
        <p:nvSpPr>
          <p:cNvPr id="3" name="Subtitle 2"/>
          <p:cNvSpPr>
            <a:spLocks noGrp="1"/>
          </p:cNvSpPr>
          <p:nvPr>
            <p:ph type="subTitle" idx="1"/>
          </p:nvPr>
        </p:nvSpPr>
        <p:spPr>
          <a:xfrm>
            <a:off x="7140575" y="549275"/>
            <a:ext cx="4498976" cy="984885"/>
          </a:xfrm>
        </p:spPr>
        <p:txBody>
          <a:bodyPr vert="horz" lIns="91440" tIns="45720" rIns="91440" bIns="45720" rtlCol="0" anchor="ctr">
            <a:normAutofit/>
          </a:bodyPr>
          <a:lstStyle/>
          <a:p>
            <a:pPr algn="ctr"/>
            <a:r>
              <a:rPr lang="en-US">
                <a:solidFill>
                  <a:srgbClr val="FFFFFF">
                    <a:alpha val="60000"/>
                  </a:srgbClr>
                </a:solidFill>
                <a:cs typeface="Calibri"/>
              </a:rPr>
              <a:t>Guilherme Coimbra  02221070</a:t>
            </a:r>
          </a:p>
        </p:txBody>
      </p:sp>
      <p:pic>
        <p:nvPicPr>
          <p:cNvPr id="4" name="Picture 3">
            <a:extLst>
              <a:ext uri="{FF2B5EF4-FFF2-40B4-BE49-F238E27FC236}">
                <a16:creationId xmlns:a16="http://schemas.microsoft.com/office/drawing/2014/main" id="{AF5597A3-25B2-F70F-F569-10A1D422A115}"/>
              </a:ext>
            </a:extLst>
          </p:cNvPr>
          <p:cNvPicPr>
            <a:picLocks noChangeAspect="1"/>
          </p:cNvPicPr>
          <p:nvPr/>
        </p:nvPicPr>
        <p:blipFill rotWithShape="1">
          <a:blip r:embed="rId2"/>
          <a:srcRect t="33341" r="-2" b="4000"/>
          <a:stretch/>
        </p:blipFill>
        <p:spPr>
          <a:xfrm>
            <a:off x="20" y="2083435"/>
            <a:ext cx="12191980" cy="4774564"/>
          </a:xfrm>
          <a:custGeom>
            <a:avLst/>
            <a:gdLst/>
            <a:ahLst/>
            <a:cxnLst/>
            <a:rect l="l" t="t" r="r" b="b"/>
            <a:pathLst>
              <a:path w="12192000" h="4774564">
                <a:moveTo>
                  <a:pt x="0" y="0"/>
                </a:moveTo>
                <a:lnTo>
                  <a:pt x="12192000" y="0"/>
                </a:lnTo>
                <a:lnTo>
                  <a:pt x="12192000" y="4774564"/>
                </a:lnTo>
                <a:lnTo>
                  <a:pt x="0" y="4774564"/>
                </a:lnTo>
                <a:close/>
              </a:path>
            </a:pathLst>
          </a:custGeom>
        </p:spPr>
      </p:pic>
      <p:sp>
        <p:nvSpPr>
          <p:cNvPr id="11" name="Rectangle 10">
            <a:extLst>
              <a:ext uri="{FF2B5EF4-FFF2-40B4-BE49-F238E27FC236}">
                <a16:creationId xmlns:a16="http://schemas.microsoft.com/office/drawing/2014/main" id="{5337EA23-6703-4C96-9EEB-A408CBDD6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E04A6-FB85-5644-7AA1-04BF352B3B62}"/>
              </a:ext>
            </a:extLst>
          </p:cNvPr>
          <p:cNvSpPr>
            <a:spLocks noGrp="1"/>
          </p:cNvSpPr>
          <p:nvPr>
            <p:ph type="title"/>
          </p:nvPr>
        </p:nvSpPr>
        <p:spPr>
          <a:xfrm>
            <a:off x="550862" y="549275"/>
            <a:ext cx="11091600" cy="5975886"/>
          </a:xfrm>
        </p:spPr>
        <p:txBody>
          <a:bodyPr>
            <a:noAutofit/>
          </a:bodyPr>
          <a:lstStyle/>
          <a:p>
            <a:r>
              <a:rPr lang="en-US">
                <a:latin typeface="Arial Nova"/>
                <a:ea typeface="+mj-lt"/>
                <a:cs typeface="+mj-lt"/>
              </a:rPr>
              <a:t>Consultoria de </a:t>
            </a:r>
            <a:r>
              <a:rPr lang="en-US" err="1">
                <a:latin typeface="Arial Nova"/>
                <a:ea typeface="+mj-lt"/>
                <a:cs typeface="+mj-lt"/>
              </a:rPr>
              <a:t>segurança</a:t>
            </a:r>
            <a:r>
              <a:rPr lang="en-US">
                <a:latin typeface="Arial Nova"/>
                <a:ea typeface="+mj-lt"/>
                <a:cs typeface="+mj-lt"/>
              </a:rPr>
              <a:t> para as Empresas</a:t>
            </a:r>
            <a:br>
              <a:rPr lang="en-US">
                <a:latin typeface="Arial Nova"/>
                <a:ea typeface="+mj-lt"/>
                <a:cs typeface="+mj-lt"/>
              </a:rPr>
            </a:br>
            <a:br>
              <a:rPr lang="en-US">
                <a:latin typeface="Arial Nova"/>
                <a:ea typeface="+mj-lt"/>
                <a:cs typeface="+mj-lt"/>
              </a:rPr>
            </a:br>
            <a:r>
              <a:rPr lang="en-US">
                <a:latin typeface="Arial Nova"/>
                <a:ea typeface="+mj-lt"/>
                <a:cs typeface="+mj-lt"/>
              </a:rPr>
              <a:t>Verificação de 2 etapas</a:t>
            </a:r>
            <a:br>
              <a:rPr lang="en-US">
                <a:latin typeface="Arial Nova"/>
                <a:ea typeface="+mj-lt"/>
                <a:cs typeface="+mj-lt"/>
              </a:rPr>
            </a:br>
            <a:br>
              <a:rPr lang="en-US">
                <a:latin typeface="Arial Nova"/>
                <a:ea typeface="+mj-lt"/>
                <a:cs typeface="+mj-lt"/>
              </a:rPr>
            </a:br>
            <a:r>
              <a:rPr lang="en-US">
                <a:latin typeface="Arial Nova"/>
                <a:ea typeface="+mj-lt"/>
                <a:cs typeface="+mj-lt"/>
              </a:rPr>
              <a:t>VPN, para evitar man in the middle</a:t>
            </a:r>
          </a:p>
          <a:p>
            <a:endParaRPr lang="en-US" sz="1400">
              <a:solidFill>
                <a:srgbClr val="FFFFFF"/>
              </a:solidFill>
              <a:latin typeface="Arial Nova"/>
            </a:endParaRPr>
          </a:p>
          <a:p>
            <a:endParaRPr lang="en-US">
              <a:ea typeface="+mj-lt"/>
              <a:cs typeface="+mj-lt"/>
            </a:endParaRPr>
          </a:p>
          <a:p>
            <a:br>
              <a:rPr lang="en-US" sz="2400">
                <a:latin typeface="Microsoft Sans Serif"/>
                <a:ea typeface="+mj-lt"/>
                <a:cs typeface="+mj-lt"/>
              </a:rPr>
            </a:br>
            <a:br>
              <a:rPr lang="en-US" sz="2400">
                <a:latin typeface="Microsoft Sans Serif"/>
                <a:ea typeface="+mj-lt"/>
                <a:cs typeface="+mj-lt"/>
              </a:rPr>
            </a:br>
            <a:br>
              <a:rPr lang="en-US" sz="2400">
                <a:latin typeface="Microsoft Sans Serif"/>
                <a:ea typeface="+mj-lt"/>
                <a:cs typeface="+mj-lt"/>
              </a:rPr>
            </a:br>
            <a:endParaRPr lang="en-US" sz="1200">
              <a:solidFill>
                <a:srgbClr val="D1D5DB"/>
              </a:solidFill>
              <a:latin typeface="Avenir Next LT Pro"/>
            </a:endParaRPr>
          </a:p>
          <a:p>
            <a:br>
              <a:rPr lang="en-US" sz="2400">
                <a:latin typeface="Microsoft Sans Serif"/>
                <a:ea typeface="+mj-lt"/>
                <a:cs typeface="+mj-lt"/>
              </a:rPr>
            </a:br>
            <a:br>
              <a:rPr lang="en-US" sz="2400">
                <a:latin typeface="Microsoft Sans Serif"/>
                <a:ea typeface="+mj-lt"/>
                <a:cs typeface="+mj-lt"/>
              </a:rPr>
            </a:br>
            <a:br>
              <a:rPr lang="en-US" sz="2400">
                <a:latin typeface="Microsoft Sans Serif"/>
                <a:ea typeface="+mj-lt"/>
                <a:cs typeface="+mj-lt"/>
              </a:rPr>
            </a:br>
            <a:endParaRPr lang="en-US" sz="2400">
              <a:latin typeface="Avenir Next LT Pro"/>
              <a:ea typeface="Microsoft Sans Serif"/>
              <a:cs typeface="Microsoft Sans Serif"/>
            </a:endParaRPr>
          </a:p>
        </p:txBody>
      </p:sp>
    </p:spTree>
    <p:extLst>
      <p:ext uri="{BB962C8B-B14F-4D97-AF65-F5344CB8AC3E}">
        <p14:creationId xmlns:p14="http://schemas.microsoft.com/office/powerpoint/2010/main" val="258235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E04A6-FB85-5644-7AA1-04BF352B3B62}"/>
              </a:ext>
            </a:extLst>
          </p:cNvPr>
          <p:cNvSpPr>
            <a:spLocks noGrp="1"/>
          </p:cNvSpPr>
          <p:nvPr>
            <p:ph type="title"/>
          </p:nvPr>
        </p:nvSpPr>
        <p:spPr>
          <a:xfrm>
            <a:off x="550862" y="549275"/>
            <a:ext cx="11091600" cy="5975886"/>
          </a:xfrm>
        </p:spPr>
        <p:txBody>
          <a:bodyPr>
            <a:noAutofit/>
          </a:bodyPr>
          <a:lstStyle/>
          <a:p>
            <a:br>
              <a:rPr lang="en-US" sz="2400" dirty="0">
                <a:latin typeface="Arial Nova"/>
                <a:ea typeface="+mj-lt"/>
                <a:cs typeface="+mj-lt"/>
              </a:rPr>
            </a:br>
            <a:r>
              <a:rPr lang="en-US" sz="2000" b="1" dirty="0">
                <a:latin typeface="Arial Nova"/>
              </a:rPr>
              <a:t>GOOGLE E FACEBOOK SÃO ENGANADOS EM US$ 100 MILHÕES</a:t>
            </a:r>
            <a:endParaRPr lang="en-US" sz="2000">
              <a:latin typeface="Arial Nova"/>
            </a:endParaRPr>
          </a:p>
          <a:p>
            <a:r>
              <a:rPr lang="en-US" sz="1600" dirty="0">
                <a:latin typeface="Arial Nova"/>
                <a:ea typeface="+mj-lt"/>
                <a:cs typeface="+mj-lt"/>
              </a:rPr>
              <a:t>No </a:t>
            </a:r>
            <a:r>
              <a:rPr lang="en-US" sz="1600" err="1">
                <a:latin typeface="Arial Nova"/>
                <a:ea typeface="+mj-lt"/>
                <a:cs typeface="+mj-lt"/>
              </a:rPr>
              <a:t>possivelmente</a:t>
            </a:r>
            <a:r>
              <a:rPr lang="en-US" sz="1600" dirty="0">
                <a:latin typeface="Arial Nova"/>
                <a:ea typeface="+mj-lt"/>
                <a:cs typeface="+mj-lt"/>
              </a:rPr>
              <a:t> </a:t>
            </a:r>
            <a:r>
              <a:rPr lang="en-US" sz="1600" err="1">
                <a:latin typeface="Arial Nova"/>
                <a:ea typeface="+mj-lt"/>
                <a:cs typeface="+mj-lt"/>
              </a:rPr>
              <a:t>maior</a:t>
            </a:r>
            <a:r>
              <a:rPr lang="en-US" sz="1600" dirty="0">
                <a:latin typeface="Arial Nova"/>
                <a:ea typeface="+mj-lt"/>
                <a:cs typeface="+mj-lt"/>
              </a:rPr>
              <a:t> </a:t>
            </a:r>
            <a:r>
              <a:rPr lang="en-US" sz="1600" err="1">
                <a:latin typeface="Arial Nova"/>
                <a:ea typeface="+mj-lt"/>
                <a:cs typeface="+mj-lt"/>
              </a:rPr>
              <a:t>ataque</a:t>
            </a:r>
            <a:r>
              <a:rPr lang="en-US" sz="1600" dirty="0">
                <a:latin typeface="Arial Nova"/>
                <a:ea typeface="+mj-lt"/>
                <a:cs typeface="+mj-lt"/>
              </a:rPr>
              <a:t> de </a:t>
            </a:r>
            <a:r>
              <a:rPr lang="en-US" sz="1600" err="1">
                <a:latin typeface="Arial Nova"/>
                <a:ea typeface="+mj-lt"/>
                <a:cs typeface="+mj-lt"/>
              </a:rPr>
              <a:t>engenharia</a:t>
            </a:r>
            <a:r>
              <a:rPr lang="en-US" sz="1600" dirty="0">
                <a:latin typeface="Arial Nova"/>
                <a:ea typeface="+mj-lt"/>
                <a:cs typeface="+mj-lt"/>
              </a:rPr>
              <a:t> social </a:t>
            </a:r>
            <a:r>
              <a:rPr lang="en-US" sz="1600" err="1">
                <a:latin typeface="Arial Nova"/>
                <a:ea typeface="+mj-lt"/>
                <a:cs typeface="+mj-lt"/>
              </a:rPr>
              <a:t>até</a:t>
            </a:r>
            <a:r>
              <a:rPr lang="en-US" sz="1600" dirty="0">
                <a:latin typeface="Arial Nova"/>
                <a:ea typeface="+mj-lt"/>
                <a:cs typeface="+mj-lt"/>
              </a:rPr>
              <a:t> </a:t>
            </a:r>
            <a:r>
              <a:rPr lang="en-US" sz="1600" err="1">
                <a:latin typeface="Arial Nova"/>
                <a:ea typeface="+mj-lt"/>
                <a:cs typeface="+mj-lt"/>
              </a:rPr>
              <a:t>hoje</a:t>
            </a:r>
            <a:r>
              <a:rPr lang="en-US" sz="1600" dirty="0">
                <a:latin typeface="Arial Nova"/>
                <a:ea typeface="+mj-lt"/>
                <a:cs typeface="+mj-lt"/>
              </a:rPr>
              <a:t>, </a:t>
            </a:r>
            <a:r>
              <a:rPr lang="en-US" sz="1600" err="1">
                <a:latin typeface="Arial Nova"/>
                <a:ea typeface="+mj-lt"/>
                <a:cs typeface="+mj-lt"/>
              </a:rPr>
              <a:t>os</a:t>
            </a:r>
            <a:r>
              <a:rPr lang="en-US" sz="1600" dirty="0">
                <a:latin typeface="Arial Nova"/>
                <a:ea typeface="+mj-lt"/>
                <a:cs typeface="+mj-lt"/>
              </a:rPr>
              <a:t> </a:t>
            </a:r>
            <a:r>
              <a:rPr lang="en-US" sz="1600" err="1">
                <a:latin typeface="Arial Nova"/>
                <a:ea typeface="+mj-lt"/>
                <a:cs typeface="+mj-lt"/>
              </a:rPr>
              <a:t>golpistas</a:t>
            </a:r>
            <a:r>
              <a:rPr lang="en-US" sz="1600" dirty="0">
                <a:latin typeface="Arial Nova"/>
                <a:ea typeface="+mj-lt"/>
                <a:cs typeface="+mj-lt"/>
              </a:rPr>
              <a:t> </a:t>
            </a:r>
            <a:r>
              <a:rPr lang="en-US" sz="1600" u="sng" dirty="0">
                <a:latin typeface="Arial Nova"/>
                <a:ea typeface="+mj-lt"/>
                <a:cs typeface="+mj-lt"/>
                <a:hlinkClick r:id="rId2">
                  <a:extLst>
                    <a:ext uri="{A12FA001-AC4F-418D-AE19-62706E023703}">
                      <ahyp:hlinkClr xmlns:ahyp="http://schemas.microsoft.com/office/drawing/2018/hyperlinkcolor" val="tx"/>
                    </a:ext>
                  </a:extLst>
                </a:hlinkClick>
              </a:rPr>
              <a:t>enviaram e-mails de phishing</a:t>
            </a:r>
            <a:r>
              <a:rPr lang="en-US" sz="1600" dirty="0">
                <a:latin typeface="Arial Nova"/>
                <a:ea typeface="+mj-lt"/>
                <a:cs typeface="+mj-lt"/>
              </a:rPr>
              <a:t> para </a:t>
            </a:r>
            <a:r>
              <a:rPr lang="en-US" sz="1600" err="1">
                <a:latin typeface="Arial Nova"/>
                <a:ea typeface="+mj-lt"/>
                <a:cs typeface="+mj-lt"/>
              </a:rPr>
              <a:t>funcionários</a:t>
            </a:r>
            <a:r>
              <a:rPr lang="en-US" sz="1600" dirty="0">
                <a:latin typeface="Arial Nova"/>
                <a:ea typeface="+mj-lt"/>
                <a:cs typeface="+mj-lt"/>
              </a:rPr>
              <a:t> do Google e do Facebook que </a:t>
            </a:r>
            <a:r>
              <a:rPr lang="en-US" sz="1600" err="1">
                <a:latin typeface="Arial Nova"/>
                <a:ea typeface="+mj-lt"/>
                <a:cs typeface="+mj-lt"/>
              </a:rPr>
              <a:t>extorquiram</a:t>
            </a:r>
            <a:r>
              <a:rPr lang="en-US" sz="1600" dirty="0">
                <a:latin typeface="Arial Nova"/>
                <a:ea typeface="+mj-lt"/>
                <a:cs typeface="+mj-lt"/>
              </a:rPr>
              <a:t> US$ 100 </a:t>
            </a:r>
            <a:r>
              <a:rPr lang="en-US" sz="1600" err="1">
                <a:latin typeface="Arial Nova"/>
                <a:ea typeface="+mj-lt"/>
                <a:cs typeface="+mj-lt"/>
              </a:rPr>
              <a:t>milhões</a:t>
            </a:r>
            <a:r>
              <a:rPr lang="en-US" sz="1600" dirty="0">
                <a:latin typeface="Arial Nova"/>
                <a:ea typeface="+mj-lt"/>
                <a:cs typeface="+mj-lt"/>
              </a:rPr>
              <a:t> dos </a:t>
            </a:r>
            <a:r>
              <a:rPr lang="en-US" sz="1600" err="1">
                <a:latin typeface="Arial Nova"/>
                <a:ea typeface="+mj-lt"/>
                <a:cs typeface="+mj-lt"/>
              </a:rPr>
              <a:t>gigantes</a:t>
            </a:r>
            <a:r>
              <a:rPr lang="en-US" sz="1600" dirty="0">
                <a:latin typeface="Arial Nova"/>
                <a:ea typeface="+mj-lt"/>
                <a:cs typeface="+mj-lt"/>
              </a:rPr>
              <a:t> da </a:t>
            </a:r>
            <a:r>
              <a:rPr lang="en-US" sz="1600" err="1">
                <a:latin typeface="Arial Nova"/>
                <a:ea typeface="+mj-lt"/>
                <a:cs typeface="+mj-lt"/>
              </a:rPr>
              <a:t>tecnologia</a:t>
            </a:r>
            <a:r>
              <a:rPr lang="en-US" sz="1600" dirty="0">
                <a:latin typeface="Arial Nova"/>
                <a:ea typeface="+mj-lt"/>
                <a:cs typeface="+mj-lt"/>
              </a:rPr>
              <a:t> </a:t>
            </a:r>
            <a:r>
              <a:rPr lang="en-US" sz="1600" err="1">
                <a:latin typeface="Arial Nova"/>
                <a:ea typeface="+mj-lt"/>
                <a:cs typeface="+mj-lt"/>
              </a:rPr>
              <a:t>durante</a:t>
            </a:r>
            <a:r>
              <a:rPr lang="en-US" sz="1600" dirty="0">
                <a:latin typeface="Arial Nova"/>
                <a:ea typeface="+mj-lt"/>
                <a:cs typeface="+mj-lt"/>
              </a:rPr>
              <a:t> um </a:t>
            </a:r>
            <a:r>
              <a:rPr lang="en-US" sz="1600" err="1">
                <a:latin typeface="Arial Nova"/>
                <a:ea typeface="+mj-lt"/>
                <a:cs typeface="+mj-lt"/>
              </a:rPr>
              <a:t>período</a:t>
            </a:r>
            <a:r>
              <a:rPr lang="en-US" sz="1600" dirty="0">
                <a:latin typeface="Arial Nova"/>
                <a:ea typeface="+mj-lt"/>
                <a:cs typeface="+mj-lt"/>
              </a:rPr>
              <a:t> de </a:t>
            </a:r>
            <a:r>
              <a:rPr lang="en-US" sz="1600" err="1">
                <a:latin typeface="Arial Nova"/>
                <a:ea typeface="+mj-lt"/>
                <a:cs typeface="+mj-lt"/>
              </a:rPr>
              <a:t>dois</a:t>
            </a:r>
            <a:r>
              <a:rPr lang="en-US" sz="1600" dirty="0">
                <a:latin typeface="Arial Nova"/>
                <a:ea typeface="+mj-lt"/>
                <a:cs typeface="+mj-lt"/>
              </a:rPr>
              <a:t> </a:t>
            </a:r>
            <a:r>
              <a:rPr lang="en-US" sz="1600" err="1">
                <a:latin typeface="Arial Nova"/>
                <a:ea typeface="+mj-lt"/>
                <a:cs typeface="+mj-lt"/>
              </a:rPr>
              <a:t>anos</a:t>
            </a:r>
            <a:r>
              <a:rPr lang="en-US" sz="1600" dirty="0">
                <a:latin typeface="Arial Nova"/>
                <a:ea typeface="+mj-lt"/>
                <a:cs typeface="+mj-lt"/>
              </a:rPr>
              <a:t>. As </a:t>
            </a:r>
            <a:r>
              <a:rPr lang="en-US" sz="1600" err="1">
                <a:latin typeface="Arial Nova"/>
                <a:ea typeface="+mj-lt"/>
                <a:cs typeface="+mj-lt"/>
              </a:rPr>
              <a:t>mensagens</a:t>
            </a:r>
            <a:r>
              <a:rPr lang="en-US" sz="1600" dirty="0">
                <a:latin typeface="Arial Nova"/>
                <a:ea typeface="+mj-lt"/>
                <a:cs typeface="+mj-lt"/>
              </a:rPr>
              <a:t> que </a:t>
            </a:r>
            <a:r>
              <a:rPr lang="en-US" sz="1600" err="1">
                <a:latin typeface="Arial Nova"/>
                <a:ea typeface="+mj-lt"/>
                <a:cs typeface="+mj-lt"/>
              </a:rPr>
              <a:t>incluíam</a:t>
            </a:r>
            <a:r>
              <a:rPr lang="en-US" sz="1600" dirty="0">
                <a:latin typeface="Arial Nova"/>
                <a:ea typeface="+mj-lt"/>
                <a:cs typeface="+mj-lt"/>
              </a:rPr>
              <a:t> </a:t>
            </a:r>
            <a:r>
              <a:rPr lang="en-US" sz="1600" err="1">
                <a:latin typeface="Arial Nova"/>
                <a:ea typeface="+mj-lt"/>
                <a:cs typeface="+mj-lt"/>
              </a:rPr>
              <a:t>faturas</a:t>
            </a:r>
            <a:r>
              <a:rPr lang="en-US" sz="1600" dirty="0">
                <a:latin typeface="Arial Nova"/>
                <a:ea typeface="+mj-lt"/>
                <a:cs typeface="+mj-lt"/>
              </a:rPr>
              <a:t> de bens e </a:t>
            </a:r>
            <a:r>
              <a:rPr lang="en-US" sz="1600" err="1">
                <a:latin typeface="Arial Nova"/>
                <a:ea typeface="+mj-lt"/>
                <a:cs typeface="+mj-lt"/>
              </a:rPr>
              <a:t>serviços</a:t>
            </a:r>
            <a:r>
              <a:rPr lang="en-US" sz="1600" dirty="0">
                <a:latin typeface="Arial Nova"/>
                <a:ea typeface="+mj-lt"/>
                <a:cs typeface="+mj-lt"/>
              </a:rPr>
              <a:t> — que </a:t>
            </a:r>
            <a:r>
              <a:rPr lang="en-US" sz="1600" err="1">
                <a:latin typeface="Arial Nova"/>
                <a:ea typeface="+mj-lt"/>
                <a:cs typeface="+mj-lt"/>
              </a:rPr>
              <a:t>foram</a:t>
            </a:r>
            <a:r>
              <a:rPr lang="en-US" sz="1600" dirty="0">
                <a:latin typeface="Arial Nova"/>
                <a:ea typeface="+mj-lt"/>
                <a:cs typeface="+mj-lt"/>
              </a:rPr>
              <a:t> </a:t>
            </a:r>
            <a:r>
              <a:rPr lang="en-US" sz="1600" err="1">
                <a:latin typeface="Arial Nova"/>
                <a:ea typeface="+mj-lt"/>
                <a:cs typeface="+mj-lt"/>
              </a:rPr>
              <a:t>genuinamente</a:t>
            </a:r>
            <a:r>
              <a:rPr lang="en-US" sz="1600" dirty="0">
                <a:latin typeface="Arial Nova"/>
                <a:ea typeface="+mj-lt"/>
                <a:cs typeface="+mj-lt"/>
              </a:rPr>
              <a:t> </a:t>
            </a:r>
            <a:r>
              <a:rPr lang="en-US" sz="1600" err="1">
                <a:latin typeface="Arial Nova"/>
                <a:ea typeface="+mj-lt"/>
                <a:cs typeface="+mj-lt"/>
              </a:rPr>
              <a:t>fornecidas</a:t>
            </a:r>
            <a:r>
              <a:rPr lang="en-US" sz="1600" dirty="0">
                <a:latin typeface="Arial Nova"/>
                <a:ea typeface="+mj-lt"/>
                <a:cs typeface="+mj-lt"/>
              </a:rPr>
              <a:t> </a:t>
            </a:r>
            <a:r>
              <a:rPr lang="en-US" sz="1600" err="1">
                <a:latin typeface="Arial Nova"/>
                <a:ea typeface="+mj-lt"/>
                <a:cs typeface="+mj-lt"/>
              </a:rPr>
              <a:t>pelo</a:t>
            </a:r>
            <a:r>
              <a:rPr lang="en-US" sz="1600" dirty="0">
                <a:latin typeface="Arial Nova"/>
                <a:ea typeface="+mj-lt"/>
                <a:cs typeface="+mj-lt"/>
              </a:rPr>
              <a:t> </a:t>
            </a:r>
            <a:r>
              <a:rPr lang="en-US" sz="1600" err="1">
                <a:latin typeface="Arial Nova"/>
                <a:ea typeface="+mj-lt"/>
                <a:cs typeface="+mj-lt"/>
              </a:rPr>
              <a:t>fabricante</a:t>
            </a:r>
            <a:r>
              <a:rPr lang="en-US" sz="1600" dirty="0">
                <a:latin typeface="Arial Nova"/>
                <a:ea typeface="+mj-lt"/>
                <a:cs typeface="+mj-lt"/>
              </a:rPr>
              <a:t> — </a:t>
            </a:r>
            <a:r>
              <a:rPr lang="en-US" sz="1600" err="1">
                <a:latin typeface="Arial Nova"/>
                <a:ea typeface="+mj-lt"/>
                <a:cs typeface="+mj-lt"/>
              </a:rPr>
              <a:t>arquivavam</a:t>
            </a:r>
            <a:r>
              <a:rPr lang="en-US" sz="1600" dirty="0">
                <a:latin typeface="Arial Nova"/>
                <a:ea typeface="+mj-lt"/>
                <a:cs typeface="+mj-lt"/>
              </a:rPr>
              <a:t> o </a:t>
            </a:r>
            <a:r>
              <a:rPr lang="en-US" sz="1600" err="1">
                <a:latin typeface="Arial Nova"/>
                <a:ea typeface="+mj-lt"/>
                <a:cs typeface="+mj-lt"/>
              </a:rPr>
              <a:t>pagamento</a:t>
            </a:r>
            <a:r>
              <a:rPr lang="en-US" sz="1600" dirty="0">
                <a:latin typeface="Arial Nova"/>
                <a:ea typeface="+mj-lt"/>
                <a:cs typeface="+mj-lt"/>
              </a:rPr>
              <a:t> via </a:t>
            </a:r>
            <a:r>
              <a:rPr lang="en-US" sz="1600" err="1">
                <a:latin typeface="Arial Nova"/>
                <a:ea typeface="+mj-lt"/>
                <a:cs typeface="+mj-lt"/>
              </a:rPr>
              <a:t>depósito</a:t>
            </a:r>
            <a:r>
              <a:rPr lang="en-US" sz="1600" dirty="0">
                <a:latin typeface="Arial Nova"/>
                <a:ea typeface="+mj-lt"/>
                <a:cs typeface="+mj-lt"/>
              </a:rPr>
              <a:t> </a:t>
            </a:r>
            <a:r>
              <a:rPr lang="en-US" sz="1600" err="1">
                <a:latin typeface="Arial Nova"/>
                <a:ea typeface="+mj-lt"/>
                <a:cs typeface="+mj-lt"/>
              </a:rPr>
              <a:t>direto</a:t>
            </a:r>
            <a:r>
              <a:rPr lang="en-US" sz="1600" dirty="0">
                <a:latin typeface="Arial Nova"/>
                <a:ea typeface="+mj-lt"/>
                <a:cs typeface="+mj-lt"/>
              </a:rPr>
              <a:t> </a:t>
            </a:r>
            <a:r>
              <a:rPr lang="en-US" sz="1600" err="1">
                <a:latin typeface="Arial Nova"/>
                <a:ea typeface="+mj-lt"/>
                <a:cs typeface="+mj-lt"/>
              </a:rPr>
              <a:t>em</a:t>
            </a:r>
            <a:r>
              <a:rPr lang="en-US" sz="1600" dirty="0">
                <a:latin typeface="Arial Nova"/>
                <a:ea typeface="+mj-lt"/>
                <a:cs typeface="+mj-lt"/>
              </a:rPr>
              <a:t> </a:t>
            </a:r>
            <a:r>
              <a:rPr lang="en-US" sz="1600" err="1">
                <a:latin typeface="Arial Nova"/>
                <a:ea typeface="+mj-lt"/>
                <a:cs typeface="+mj-lt"/>
              </a:rPr>
              <a:t>uma</a:t>
            </a:r>
            <a:r>
              <a:rPr lang="en-US" sz="1600" dirty="0">
                <a:latin typeface="Arial Nova"/>
                <a:ea typeface="+mj-lt"/>
                <a:cs typeface="+mj-lt"/>
              </a:rPr>
              <a:t> </a:t>
            </a:r>
            <a:r>
              <a:rPr lang="en-US" sz="1600" err="1">
                <a:latin typeface="Arial Nova"/>
                <a:ea typeface="+mj-lt"/>
                <a:cs typeface="+mj-lt"/>
              </a:rPr>
              <a:t>conta</a:t>
            </a:r>
            <a:r>
              <a:rPr lang="en-US" sz="1600" dirty="0">
                <a:latin typeface="Arial Nova"/>
                <a:ea typeface="+mj-lt"/>
                <a:cs typeface="+mj-lt"/>
              </a:rPr>
              <a:t> </a:t>
            </a:r>
            <a:r>
              <a:rPr lang="en-US" sz="1600" err="1">
                <a:latin typeface="Arial Nova"/>
                <a:ea typeface="+mj-lt"/>
                <a:cs typeface="+mj-lt"/>
              </a:rPr>
              <a:t>fraudulenta</a:t>
            </a:r>
            <a:r>
              <a:rPr lang="en-US" sz="1600" dirty="0">
                <a:latin typeface="Arial Nova"/>
                <a:ea typeface="+mj-lt"/>
                <a:cs typeface="+mj-lt"/>
              </a:rPr>
              <a:t>. </a:t>
            </a:r>
            <a:endParaRPr lang="en-US" sz="1600">
              <a:latin typeface="Arial Nova"/>
            </a:endParaRPr>
          </a:p>
          <a:p>
            <a:pPr marL="285750" indent="-285750">
              <a:buFont typeface="Arial"/>
              <a:buChar char="•"/>
            </a:pPr>
            <a:r>
              <a:rPr lang="en-US" sz="1600" dirty="0">
                <a:latin typeface="Arial Nova"/>
                <a:ea typeface="+mj-lt"/>
                <a:cs typeface="+mj-lt"/>
              </a:rPr>
              <a:t>Em 2019, um </a:t>
            </a:r>
            <a:r>
              <a:rPr lang="en-US" sz="1600" err="1">
                <a:latin typeface="Arial Nova"/>
                <a:ea typeface="+mj-lt"/>
                <a:cs typeface="+mj-lt"/>
              </a:rPr>
              <a:t>cidadão</a:t>
            </a:r>
            <a:r>
              <a:rPr lang="en-US" sz="1600" dirty="0">
                <a:latin typeface="Arial Nova"/>
                <a:ea typeface="+mj-lt"/>
                <a:cs typeface="+mj-lt"/>
              </a:rPr>
              <a:t> </a:t>
            </a:r>
            <a:r>
              <a:rPr lang="en-US" sz="1600" err="1">
                <a:latin typeface="Arial Nova"/>
                <a:ea typeface="+mj-lt"/>
                <a:cs typeface="+mj-lt"/>
              </a:rPr>
              <a:t>lituano</a:t>
            </a:r>
            <a:r>
              <a:rPr lang="en-US" sz="1600" dirty="0">
                <a:latin typeface="Arial Nova"/>
                <a:ea typeface="+mj-lt"/>
                <a:cs typeface="+mj-lt"/>
              </a:rPr>
              <a:t>, Evaldas </a:t>
            </a:r>
            <a:r>
              <a:rPr lang="en-US" sz="1600" err="1">
                <a:latin typeface="Arial Nova"/>
                <a:ea typeface="+mj-lt"/>
                <a:cs typeface="+mj-lt"/>
              </a:rPr>
              <a:t>Rimasauskas</a:t>
            </a:r>
            <a:r>
              <a:rPr lang="en-US" sz="1600" dirty="0">
                <a:latin typeface="Arial Nova"/>
                <a:ea typeface="+mj-lt"/>
                <a:cs typeface="+mj-lt"/>
              </a:rPr>
              <a:t>, </a:t>
            </a:r>
            <a:r>
              <a:rPr lang="en-US" sz="1600" u="sng" dirty="0">
                <a:latin typeface="Arial Nova"/>
                <a:ea typeface="+mj-lt"/>
                <a:cs typeface="+mj-lt"/>
                <a:hlinkClick r:id="rId3">
                  <a:extLst>
                    <a:ext uri="{A12FA001-AC4F-418D-AE19-62706E023703}">
                      <ahyp:hlinkClr xmlns:ahyp="http://schemas.microsoft.com/office/drawing/2018/hyperlinkcolor" val="tx"/>
                    </a:ext>
                  </a:extLst>
                </a:hlinkClick>
              </a:rPr>
              <a:t>se declarou culpado</a:t>
            </a:r>
            <a:r>
              <a:rPr lang="en-US" sz="1600" dirty="0">
                <a:latin typeface="Arial Nova"/>
                <a:ea typeface="+mj-lt"/>
                <a:cs typeface="+mj-lt"/>
              </a:rPr>
              <a:t> do </a:t>
            </a:r>
            <a:r>
              <a:rPr lang="en-US" sz="1600" err="1">
                <a:latin typeface="Arial Nova"/>
                <a:ea typeface="+mj-lt"/>
                <a:cs typeface="+mj-lt"/>
              </a:rPr>
              <a:t>roubo</a:t>
            </a:r>
            <a:r>
              <a:rPr lang="en-US" sz="1600" dirty="0">
                <a:latin typeface="Arial Nova"/>
                <a:ea typeface="+mj-lt"/>
                <a:cs typeface="+mj-lt"/>
              </a:rPr>
              <a:t> </a:t>
            </a:r>
            <a:r>
              <a:rPr lang="en-US" sz="1600" err="1">
                <a:latin typeface="Arial Nova"/>
                <a:ea typeface="+mj-lt"/>
                <a:cs typeface="+mj-lt"/>
              </a:rPr>
              <a:t>por</a:t>
            </a:r>
            <a:r>
              <a:rPr lang="en-US" sz="1600" dirty="0">
                <a:latin typeface="Arial Nova"/>
                <a:ea typeface="+mj-lt"/>
                <a:cs typeface="+mj-lt"/>
              </a:rPr>
              <a:t> </a:t>
            </a:r>
            <a:r>
              <a:rPr lang="en-US" sz="1600" err="1">
                <a:latin typeface="Arial Nova"/>
                <a:ea typeface="+mj-lt"/>
                <a:cs typeface="+mj-lt"/>
              </a:rPr>
              <a:t>fraude</a:t>
            </a:r>
            <a:r>
              <a:rPr lang="en-US" sz="1600" dirty="0">
                <a:latin typeface="Arial Nova"/>
                <a:ea typeface="+mj-lt"/>
                <a:cs typeface="+mj-lt"/>
              </a:rPr>
              <a:t> </a:t>
            </a:r>
            <a:r>
              <a:rPr lang="en-US" sz="1600" err="1">
                <a:latin typeface="Arial Nova"/>
                <a:ea typeface="+mj-lt"/>
                <a:cs typeface="+mj-lt"/>
              </a:rPr>
              <a:t>eletrônica</a:t>
            </a:r>
            <a:r>
              <a:rPr lang="en-US" sz="1600" dirty="0">
                <a:latin typeface="Arial Nova"/>
                <a:ea typeface="+mj-lt"/>
                <a:cs typeface="+mj-lt"/>
              </a:rPr>
              <a:t>, </a:t>
            </a:r>
            <a:r>
              <a:rPr lang="en-US" sz="1600" err="1">
                <a:latin typeface="Arial Nova"/>
                <a:ea typeface="+mj-lt"/>
                <a:cs typeface="+mj-lt"/>
              </a:rPr>
              <a:t>onde</a:t>
            </a:r>
            <a:r>
              <a:rPr lang="en-US" sz="1600" dirty="0">
                <a:latin typeface="Arial Nova"/>
                <a:ea typeface="+mj-lt"/>
                <a:cs typeface="+mj-lt"/>
              </a:rPr>
              <a:t> </a:t>
            </a:r>
            <a:r>
              <a:rPr lang="en-US" sz="1600" err="1">
                <a:latin typeface="Arial Nova"/>
                <a:ea typeface="+mj-lt"/>
                <a:cs typeface="+mj-lt"/>
              </a:rPr>
              <a:t>configurou</a:t>
            </a:r>
            <a:r>
              <a:rPr lang="en-US" sz="1600" dirty="0">
                <a:latin typeface="Arial Nova"/>
                <a:ea typeface="+mj-lt"/>
                <a:cs typeface="+mj-lt"/>
              </a:rPr>
              <a:t> </a:t>
            </a:r>
            <a:r>
              <a:rPr lang="en-US" sz="1600" err="1">
                <a:latin typeface="Arial Nova"/>
                <a:ea typeface="+mj-lt"/>
                <a:cs typeface="+mj-lt"/>
              </a:rPr>
              <a:t>contas</a:t>
            </a:r>
            <a:r>
              <a:rPr lang="en-US" sz="1600" dirty="0">
                <a:latin typeface="Arial Nova"/>
                <a:ea typeface="+mj-lt"/>
                <a:cs typeface="+mj-lt"/>
              </a:rPr>
              <a:t> falsas que se </a:t>
            </a:r>
            <a:r>
              <a:rPr lang="en-US" sz="1600" err="1">
                <a:latin typeface="Arial Nova"/>
                <a:ea typeface="+mj-lt"/>
                <a:cs typeface="+mj-lt"/>
              </a:rPr>
              <a:t>passavam</a:t>
            </a:r>
            <a:r>
              <a:rPr lang="en-US" sz="1600" dirty="0">
                <a:latin typeface="Arial Nova"/>
                <a:ea typeface="+mj-lt"/>
                <a:cs typeface="+mj-lt"/>
              </a:rPr>
              <a:t> </a:t>
            </a:r>
            <a:r>
              <a:rPr lang="en-US" sz="1600" err="1">
                <a:latin typeface="Arial Nova"/>
                <a:ea typeface="+mj-lt"/>
                <a:cs typeface="+mj-lt"/>
              </a:rPr>
              <a:t>por</a:t>
            </a:r>
            <a:r>
              <a:rPr lang="en-US" sz="1600" dirty="0">
                <a:latin typeface="Arial Nova"/>
                <a:ea typeface="+mj-lt"/>
                <a:cs typeface="+mj-lt"/>
              </a:rPr>
              <a:t> </a:t>
            </a:r>
            <a:r>
              <a:rPr lang="en-US" sz="1600" err="1">
                <a:latin typeface="Arial Nova"/>
                <a:ea typeface="+mj-lt"/>
                <a:cs typeface="+mj-lt"/>
              </a:rPr>
              <a:t>fabricantes</a:t>
            </a:r>
            <a:r>
              <a:rPr lang="en-US" sz="1600" dirty="0">
                <a:latin typeface="Arial Nova"/>
                <a:ea typeface="+mj-lt"/>
                <a:cs typeface="+mj-lt"/>
              </a:rPr>
              <a:t> no Google e Facebook e </a:t>
            </a:r>
            <a:r>
              <a:rPr lang="en-US" sz="1600" err="1">
                <a:latin typeface="Arial Nova"/>
                <a:ea typeface="+mj-lt"/>
                <a:cs typeface="+mj-lt"/>
              </a:rPr>
              <a:t>contas</a:t>
            </a:r>
            <a:r>
              <a:rPr lang="en-US" sz="1600" dirty="0">
                <a:latin typeface="Arial Nova"/>
                <a:ea typeface="+mj-lt"/>
                <a:cs typeface="+mj-lt"/>
              </a:rPr>
              <a:t> </a:t>
            </a:r>
            <a:r>
              <a:rPr lang="en-US" sz="1600" err="1">
                <a:latin typeface="Arial Nova"/>
                <a:ea typeface="+mj-lt"/>
                <a:cs typeface="+mj-lt"/>
              </a:rPr>
              <a:t>bancárias</a:t>
            </a:r>
            <a:r>
              <a:rPr lang="en-US" sz="1600" dirty="0">
                <a:latin typeface="Arial Nova"/>
                <a:ea typeface="+mj-lt"/>
                <a:cs typeface="+mj-lt"/>
              </a:rPr>
              <a:t> </a:t>
            </a:r>
            <a:r>
              <a:rPr lang="en-US" sz="1600" err="1">
                <a:latin typeface="Arial Nova"/>
                <a:ea typeface="+mj-lt"/>
                <a:cs typeface="+mj-lt"/>
              </a:rPr>
              <a:t>em</a:t>
            </a:r>
            <a:r>
              <a:rPr lang="en-US" sz="1600" dirty="0">
                <a:latin typeface="Arial Nova"/>
                <a:ea typeface="+mj-lt"/>
                <a:cs typeface="+mj-lt"/>
              </a:rPr>
              <a:t> </a:t>
            </a:r>
            <a:r>
              <a:rPr lang="en-US" sz="1600" err="1">
                <a:latin typeface="Arial Nova"/>
                <a:ea typeface="+mj-lt"/>
                <a:cs typeface="+mj-lt"/>
              </a:rPr>
              <a:t>nome</a:t>
            </a:r>
            <a:r>
              <a:rPr lang="en-US" sz="1600">
                <a:latin typeface="Arial Nova"/>
                <a:ea typeface="+mj-lt"/>
                <a:cs typeface="+mj-lt"/>
              </a:rPr>
              <a:t> da </a:t>
            </a:r>
            <a:r>
              <a:rPr lang="en-US" sz="1600" err="1">
                <a:latin typeface="Arial Nova"/>
                <a:ea typeface="+mj-lt"/>
                <a:cs typeface="+mj-lt"/>
              </a:rPr>
              <a:t>empresa</a:t>
            </a:r>
            <a:r>
              <a:rPr lang="en-US" sz="1600">
                <a:latin typeface="Arial Nova"/>
                <a:ea typeface="+mj-lt"/>
                <a:cs typeface="+mj-lt"/>
              </a:rPr>
              <a:t>.</a:t>
            </a:r>
            <a:br>
              <a:rPr lang="en-US" sz="1600" dirty="0">
                <a:latin typeface="Arial Nova"/>
                <a:ea typeface="+mj-lt"/>
                <a:cs typeface="+mj-lt"/>
              </a:rPr>
            </a:br>
            <a:br>
              <a:rPr lang="en-US" sz="1600" dirty="0">
                <a:latin typeface="Arial Nova"/>
                <a:ea typeface="+mj-lt"/>
                <a:cs typeface="+mj-lt"/>
              </a:rPr>
            </a:br>
            <a:r>
              <a:rPr lang="en-US" sz="2400">
                <a:latin typeface="Arial Nova"/>
                <a:ea typeface="+mj-lt"/>
                <a:cs typeface="+mj-lt"/>
              </a:rPr>
              <a:t>Solução: </a:t>
            </a:r>
            <a:br>
              <a:rPr lang="en-US" sz="2400">
                <a:latin typeface="Arial Nova"/>
                <a:ea typeface="+mj-lt"/>
                <a:cs typeface="+mj-lt"/>
              </a:rPr>
            </a:br>
            <a:r>
              <a:rPr lang="en-US" sz="1800">
                <a:latin typeface="Arial Nova"/>
                <a:ea typeface="+mj-lt"/>
                <a:cs typeface="+mj-lt"/>
              </a:rPr>
              <a:t>Treinamento de </a:t>
            </a:r>
            <a:r>
              <a:rPr lang="en-US" sz="1800" err="1">
                <a:latin typeface="Arial Nova"/>
                <a:ea typeface="+mj-lt"/>
                <a:cs typeface="+mj-lt"/>
              </a:rPr>
              <a:t>conscientização</a:t>
            </a:r>
            <a:r>
              <a:rPr lang="en-US" sz="1800">
                <a:latin typeface="Arial Nova"/>
                <a:ea typeface="+mj-lt"/>
                <a:cs typeface="+mj-lt"/>
              </a:rPr>
              <a:t>: As </a:t>
            </a:r>
            <a:r>
              <a:rPr lang="en-US" sz="1800" err="1">
                <a:latin typeface="Arial Nova"/>
                <a:ea typeface="+mj-lt"/>
                <a:cs typeface="+mj-lt"/>
              </a:rPr>
              <a:t>empresas</a:t>
            </a:r>
            <a:r>
              <a:rPr lang="en-US" sz="1800">
                <a:latin typeface="Arial Nova"/>
                <a:ea typeface="+mj-lt"/>
                <a:cs typeface="+mj-lt"/>
              </a:rPr>
              <a:t> </a:t>
            </a:r>
            <a:r>
              <a:rPr lang="en-US" sz="1800" err="1">
                <a:latin typeface="Arial Nova"/>
                <a:ea typeface="+mj-lt"/>
                <a:cs typeface="+mj-lt"/>
              </a:rPr>
              <a:t>podem</a:t>
            </a:r>
            <a:r>
              <a:rPr lang="en-US" sz="1800">
                <a:latin typeface="Arial Nova"/>
                <a:ea typeface="+mj-lt"/>
                <a:cs typeface="+mj-lt"/>
              </a:rPr>
              <a:t> </a:t>
            </a:r>
            <a:r>
              <a:rPr lang="en-US" sz="1800" err="1">
                <a:latin typeface="Arial Nova"/>
                <a:ea typeface="+mj-lt"/>
                <a:cs typeface="+mj-lt"/>
              </a:rPr>
              <a:t>oferecer</a:t>
            </a:r>
            <a:r>
              <a:rPr lang="en-US" sz="1800">
                <a:latin typeface="Arial Nova"/>
                <a:ea typeface="+mj-lt"/>
                <a:cs typeface="+mj-lt"/>
              </a:rPr>
              <a:t> </a:t>
            </a:r>
            <a:r>
              <a:rPr lang="en-US" sz="1800" err="1">
                <a:latin typeface="Arial Nova"/>
                <a:ea typeface="+mj-lt"/>
                <a:cs typeface="+mj-lt"/>
              </a:rPr>
              <a:t>treinamento</a:t>
            </a:r>
            <a:r>
              <a:rPr lang="en-US" sz="1800">
                <a:latin typeface="Arial Nova"/>
                <a:ea typeface="+mj-lt"/>
                <a:cs typeface="+mj-lt"/>
              </a:rPr>
              <a:t> de </a:t>
            </a:r>
            <a:r>
              <a:rPr lang="en-US" sz="1800" err="1">
                <a:latin typeface="Arial Nova"/>
                <a:ea typeface="+mj-lt"/>
                <a:cs typeface="+mj-lt"/>
              </a:rPr>
              <a:t>conscientização</a:t>
            </a:r>
            <a:r>
              <a:rPr lang="en-US" sz="1800">
                <a:latin typeface="Arial Nova"/>
                <a:ea typeface="+mj-lt"/>
                <a:cs typeface="+mj-lt"/>
              </a:rPr>
              <a:t> </a:t>
            </a:r>
            <a:r>
              <a:rPr lang="en-US" sz="1800" err="1">
                <a:latin typeface="Arial Nova"/>
                <a:ea typeface="+mj-lt"/>
                <a:cs typeface="+mj-lt"/>
              </a:rPr>
              <a:t>em</a:t>
            </a:r>
            <a:r>
              <a:rPr lang="en-US" sz="1800">
                <a:latin typeface="Arial Nova"/>
                <a:ea typeface="+mj-lt"/>
                <a:cs typeface="+mj-lt"/>
              </a:rPr>
              <a:t> </a:t>
            </a:r>
            <a:r>
              <a:rPr lang="en-US" sz="1800" err="1">
                <a:latin typeface="Arial Nova"/>
                <a:ea typeface="+mj-lt"/>
                <a:cs typeface="+mj-lt"/>
              </a:rPr>
              <a:t>segurança</a:t>
            </a:r>
            <a:r>
              <a:rPr lang="en-US" sz="1800">
                <a:latin typeface="Arial Nova"/>
                <a:ea typeface="+mj-lt"/>
                <a:cs typeface="+mj-lt"/>
              </a:rPr>
              <a:t> para </a:t>
            </a:r>
            <a:r>
              <a:rPr lang="en-US" sz="1800" err="1">
                <a:latin typeface="Arial Nova"/>
                <a:ea typeface="+mj-lt"/>
                <a:cs typeface="+mj-lt"/>
              </a:rPr>
              <a:t>funcionários</a:t>
            </a:r>
            <a:r>
              <a:rPr lang="en-US" sz="1800">
                <a:latin typeface="Arial Nova"/>
                <a:ea typeface="+mj-lt"/>
                <a:cs typeface="+mj-lt"/>
              </a:rPr>
              <a:t>, </a:t>
            </a:r>
            <a:r>
              <a:rPr lang="en-US" sz="1800" err="1">
                <a:latin typeface="Arial Nova"/>
                <a:ea typeface="+mj-lt"/>
                <a:cs typeface="+mj-lt"/>
              </a:rPr>
              <a:t>ensinando-os</a:t>
            </a:r>
            <a:r>
              <a:rPr lang="en-US" sz="1800">
                <a:latin typeface="Arial Nova"/>
                <a:ea typeface="+mj-lt"/>
                <a:cs typeface="+mj-lt"/>
              </a:rPr>
              <a:t> a </a:t>
            </a:r>
            <a:r>
              <a:rPr lang="en-US" sz="1800" err="1">
                <a:latin typeface="Arial Nova"/>
                <a:ea typeface="+mj-lt"/>
                <a:cs typeface="+mj-lt"/>
              </a:rPr>
              <a:t>identificar</a:t>
            </a:r>
            <a:r>
              <a:rPr lang="en-US" sz="1800">
                <a:latin typeface="Arial Nova"/>
                <a:ea typeface="+mj-lt"/>
                <a:cs typeface="+mj-lt"/>
              </a:rPr>
              <a:t> e-mails de phishing.</a:t>
            </a:r>
          </a:p>
          <a:p>
            <a:pPr marL="285750" indent="-285750">
              <a:buFont typeface="Arial"/>
              <a:buChar char="•"/>
            </a:pPr>
            <a:r>
              <a:rPr lang="en-US" sz="1800" err="1">
                <a:latin typeface="Arial Nova"/>
                <a:ea typeface="+mj-lt"/>
                <a:cs typeface="+mj-lt"/>
              </a:rPr>
              <a:t>Filtros</a:t>
            </a:r>
            <a:r>
              <a:rPr lang="en-US" sz="1800">
                <a:latin typeface="Arial Nova"/>
                <a:ea typeface="+mj-lt"/>
                <a:cs typeface="+mj-lt"/>
              </a:rPr>
              <a:t> de e-mail </a:t>
            </a:r>
            <a:r>
              <a:rPr lang="en-US" sz="1800" err="1">
                <a:latin typeface="Arial Nova"/>
                <a:ea typeface="+mj-lt"/>
                <a:cs typeface="+mj-lt"/>
              </a:rPr>
              <a:t>avançados</a:t>
            </a:r>
            <a:r>
              <a:rPr lang="en-US" sz="1800">
                <a:latin typeface="Arial Nova"/>
                <a:ea typeface="+mj-lt"/>
                <a:cs typeface="+mj-lt"/>
              </a:rPr>
              <a:t>: </a:t>
            </a:r>
            <a:r>
              <a:rPr lang="en-US" sz="1800" err="1">
                <a:latin typeface="Arial Nova"/>
                <a:ea typeface="+mj-lt"/>
                <a:cs typeface="+mj-lt"/>
              </a:rPr>
              <a:t>Implementar</a:t>
            </a:r>
            <a:r>
              <a:rPr lang="en-US" sz="1800">
                <a:latin typeface="Arial Nova"/>
                <a:ea typeface="+mj-lt"/>
                <a:cs typeface="+mj-lt"/>
              </a:rPr>
              <a:t> </a:t>
            </a:r>
            <a:r>
              <a:rPr lang="en-US" sz="1800" err="1">
                <a:latin typeface="Arial Nova"/>
                <a:ea typeface="+mj-lt"/>
                <a:cs typeface="+mj-lt"/>
              </a:rPr>
              <a:t>filtros</a:t>
            </a:r>
            <a:r>
              <a:rPr lang="en-US" sz="1800">
                <a:latin typeface="Arial Nova"/>
                <a:ea typeface="+mj-lt"/>
                <a:cs typeface="+mj-lt"/>
              </a:rPr>
              <a:t> de e-mail </a:t>
            </a:r>
            <a:r>
              <a:rPr lang="en-US" sz="1800" err="1">
                <a:latin typeface="Arial Nova"/>
                <a:ea typeface="+mj-lt"/>
                <a:cs typeface="+mj-lt"/>
              </a:rPr>
              <a:t>avançados</a:t>
            </a:r>
            <a:r>
              <a:rPr lang="en-US" sz="1800">
                <a:latin typeface="Arial Nova"/>
                <a:ea typeface="+mj-lt"/>
                <a:cs typeface="+mj-lt"/>
              </a:rPr>
              <a:t> que </a:t>
            </a:r>
            <a:r>
              <a:rPr lang="en-US" sz="1800" err="1">
                <a:latin typeface="Arial Nova"/>
                <a:ea typeface="+mj-lt"/>
                <a:cs typeface="+mj-lt"/>
              </a:rPr>
              <a:t>analisem</a:t>
            </a:r>
            <a:r>
              <a:rPr lang="en-US" sz="1800">
                <a:latin typeface="Arial Nova"/>
                <a:ea typeface="+mj-lt"/>
                <a:cs typeface="+mj-lt"/>
              </a:rPr>
              <a:t> e </a:t>
            </a:r>
            <a:r>
              <a:rPr lang="en-US" sz="1800" err="1">
                <a:latin typeface="Arial Nova"/>
                <a:ea typeface="+mj-lt"/>
                <a:cs typeface="+mj-lt"/>
              </a:rPr>
              <a:t>classifiquem</a:t>
            </a:r>
            <a:r>
              <a:rPr lang="en-US" sz="1800">
                <a:latin typeface="Arial Nova"/>
                <a:ea typeface="+mj-lt"/>
                <a:cs typeface="+mj-lt"/>
              </a:rPr>
              <a:t> </a:t>
            </a:r>
            <a:r>
              <a:rPr lang="en-US" sz="1800" err="1">
                <a:latin typeface="Arial Nova"/>
                <a:ea typeface="+mj-lt"/>
                <a:cs typeface="+mj-lt"/>
              </a:rPr>
              <a:t>os</a:t>
            </a:r>
            <a:r>
              <a:rPr lang="en-US" sz="1800">
                <a:latin typeface="Arial Nova"/>
                <a:ea typeface="+mj-lt"/>
                <a:cs typeface="+mj-lt"/>
              </a:rPr>
              <a:t> e-mails </a:t>
            </a:r>
            <a:r>
              <a:rPr lang="en-US" sz="1800" err="1">
                <a:latin typeface="Arial Nova"/>
                <a:ea typeface="+mj-lt"/>
                <a:cs typeface="+mj-lt"/>
              </a:rPr>
              <a:t>em</a:t>
            </a:r>
            <a:r>
              <a:rPr lang="en-US" sz="1800">
                <a:latin typeface="Arial Nova"/>
                <a:ea typeface="+mj-lt"/>
                <a:cs typeface="+mj-lt"/>
              </a:rPr>
              <a:t> </a:t>
            </a:r>
            <a:r>
              <a:rPr lang="en-US" sz="1800" err="1">
                <a:latin typeface="Arial Nova"/>
                <a:ea typeface="+mj-lt"/>
                <a:cs typeface="+mj-lt"/>
              </a:rPr>
              <a:t>busca</a:t>
            </a:r>
            <a:r>
              <a:rPr lang="en-US" sz="1800">
                <a:latin typeface="Arial Nova"/>
                <a:ea typeface="+mj-lt"/>
                <a:cs typeface="+mj-lt"/>
              </a:rPr>
              <a:t> de </a:t>
            </a:r>
            <a:r>
              <a:rPr lang="en-US" sz="1800" err="1">
                <a:latin typeface="Arial Nova"/>
                <a:ea typeface="+mj-lt"/>
                <a:cs typeface="+mj-lt"/>
              </a:rPr>
              <a:t>características</a:t>
            </a:r>
            <a:r>
              <a:rPr lang="en-US" sz="1800">
                <a:latin typeface="Arial Nova"/>
                <a:ea typeface="+mj-lt"/>
                <a:cs typeface="+mj-lt"/>
              </a:rPr>
              <a:t> suspeitas.</a:t>
            </a:r>
          </a:p>
          <a:p>
            <a:pPr marL="285750" indent="-285750">
              <a:buFont typeface="Arial"/>
              <a:buChar char="•"/>
            </a:pPr>
            <a:r>
              <a:rPr lang="en-US" sz="1800" err="1">
                <a:latin typeface="Arial Nova"/>
                <a:ea typeface="+mj-lt"/>
                <a:cs typeface="+mj-lt"/>
              </a:rPr>
              <a:t>Autenticação</a:t>
            </a:r>
            <a:r>
              <a:rPr lang="en-US" sz="1800">
                <a:latin typeface="Arial Nova"/>
                <a:ea typeface="+mj-lt"/>
                <a:cs typeface="+mj-lt"/>
              </a:rPr>
              <a:t> de </a:t>
            </a:r>
            <a:r>
              <a:rPr lang="en-US" sz="1800" err="1">
                <a:latin typeface="Arial Nova"/>
                <a:ea typeface="+mj-lt"/>
                <a:cs typeface="+mj-lt"/>
              </a:rPr>
              <a:t>dois</a:t>
            </a:r>
            <a:r>
              <a:rPr lang="en-US" sz="1800">
                <a:latin typeface="Arial Nova"/>
                <a:ea typeface="+mj-lt"/>
                <a:cs typeface="+mj-lt"/>
              </a:rPr>
              <a:t> </a:t>
            </a:r>
            <a:r>
              <a:rPr lang="en-US" sz="1800" err="1">
                <a:latin typeface="Arial Nova"/>
                <a:ea typeface="+mj-lt"/>
                <a:cs typeface="+mj-lt"/>
              </a:rPr>
              <a:t>fatores</a:t>
            </a:r>
            <a:r>
              <a:rPr lang="en-US" sz="1800">
                <a:latin typeface="Arial Nova"/>
                <a:ea typeface="+mj-lt"/>
                <a:cs typeface="+mj-lt"/>
              </a:rPr>
              <a:t> (2FA): </a:t>
            </a:r>
            <a:r>
              <a:rPr lang="en-US" sz="1800" err="1">
                <a:latin typeface="Arial Nova"/>
                <a:ea typeface="+mj-lt"/>
                <a:cs typeface="+mj-lt"/>
              </a:rPr>
              <a:t>Exigir</a:t>
            </a:r>
            <a:r>
              <a:rPr lang="en-US" sz="1800">
                <a:latin typeface="Arial Nova"/>
                <a:ea typeface="+mj-lt"/>
                <a:cs typeface="+mj-lt"/>
              </a:rPr>
              <a:t> a </a:t>
            </a:r>
            <a:r>
              <a:rPr lang="en-US" sz="1800" err="1">
                <a:latin typeface="Arial Nova"/>
                <a:ea typeface="+mj-lt"/>
                <a:cs typeface="+mj-lt"/>
              </a:rPr>
              <a:t>autenticação</a:t>
            </a:r>
            <a:r>
              <a:rPr lang="en-US" sz="1800">
                <a:latin typeface="Arial Nova"/>
                <a:ea typeface="+mj-lt"/>
                <a:cs typeface="+mj-lt"/>
              </a:rPr>
              <a:t> de </a:t>
            </a:r>
            <a:r>
              <a:rPr lang="en-US" sz="1800" err="1">
                <a:latin typeface="Arial Nova"/>
                <a:ea typeface="+mj-lt"/>
                <a:cs typeface="+mj-lt"/>
              </a:rPr>
              <a:t>dois</a:t>
            </a:r>
            <a:r>
              <a:rPr lang="en-US" sz="1800">
                <a:latin typeface="Arial Nova"/>
                <a:ea typeface="+mj-lt"/>
                <a:cs typeface="+mj-lt"/>
              </a:rPr>
              <a:t> </a:t>
            </a:r>
            <a:r>
              <a:rPr lang="en-US" sz="1800" err="1">
                <a:latin typeface="Arial Nova"/>
                <a:ea typeface="+mj-lt"/>
                <a:cs typeface="+mj-lt"/>
              </a:rPr>
              <a:t>fatores</a:t>
            </a:r>
            <a:r>
              <a:rPr lang="en-US" sz="1800">
                <a:latin typeface="Arial Nova"/>
                <a:ea typeface="+mj-lt"/>
                <a:cs typeface="+mj-lt"/>
              </a:rPr>
              <a:t> para </a:t>
            </a:r>
            <a:r>
              <a:rPr lang="en-US" sz="1800" err="1">
                <a:latin typeface="Arial Nova"/>
                <a:ea typeface="+mj-lt"/>
                <a:cs typeface="+mj-lt"/>
              </a:rPr>
              <a:t>todas</a:t>
            </a:r>
            <a:r>
              <a:rPr lang="en-US" sz="1800">
                <a:latin typeface="Arial Nova"/>
                <a:ea typeface="+mj-lt"/>
                <a:cs typeface="+mj-lt"/>
              </a:rPr>
              <a:t> as </a:t>
            </a:r>
            <a:r>
              <a:rPr lang="en-US" sz="1800" err="1">
                <a:latin typeface="Arial Nova"/>
                <a:ea typeface="+mj-lt"/>
                <a:cs typeface="+mj-lt"/>
              </a:rPr>
              <a:t>transações</a:t>
            </a:r>
            <a:r>
              <a:rPr lang="en-US" sz="1800">
                <a:latin typeface="Arial Nova"/>
                <a:ea typeface="+mj-lt"/>
                <a:cs typeface="+mj-lt"/>
              </a:rPr>
              <a:t> </a:t>
            </a:r>
            <a:r>
              <a:rPr lang="en-US" sz="1800" err="1">
                <a:latin typeface="Arial Nova"/>
                <a:ea typeface="+mj-lt"/>
                <a:cs typeface="+mj-lt"/>
              </a:rPr>
              <a:t>financeiras</a:t>
            </a:r>
            <a:r>
              <a:rPr lang="en-US" sz="1800">
                <a:latin typeface="Arial Nova"/>
                <a:ea typeface="+mj-lt"/>
                <a:cs typeface="+mj-lt"/>
              </a:rPr>
              <a:t> </a:t>
            </a:r>
            <a:r>
              <a:rPr lang="en-US" sz="1800" err="1">
                <a:latin typeface="Arial Nova"/>
                <a:ea typeface="+mj-lt"/>
                <a:cs typeface="+mj-lt"/>
              </a:rPr>
              <a:t>ou</a:t>
            </a:r>
            <a:r>
              <a:rPr lang="en-US" sz="1800">
                <a:latin typeface="Arial Nova"/>
                <a:ea typeface="+mj-lt"/>
                <a:cs typeface="+mj-lt"/>
              </a:rPr>
              <a:t> </a:t>
            </a:r>
            <a:r>
              <a:rPr lang="en-US" sz="1800" err="1">
                <a:latin typeface="Arial Nova"/>
                <a:ea typeface="+mj-lt"/>
                <a:cs typeface="+mj-lt"/>
              </a:rPr>
              <a:t>mudanças</a:t>
            </a:r>
            <a:r>
              <a:rPr lang="en-US" sz="1800">
                <a:latin typeface="Arial Nova"/>
                <a:ea typeface="+mj-lt"/>
                <a:cs typeface="+mj-lt"/>
              </a:rPr>
              <a:t> de </a:t>
            </a:r>
            <a:r>
              <a:rPr lang="en-US" sz="1800" err="1">
                <a:latin typeface="Arial Nova"/>
                <a:ea typeface="+mj-lt"/>
                <a:cs typeface="+mj-lt"/>
              </a:rPr>
              <a:t>conta</a:t>
            </a:r>
            <a:r>
              <a:rPr lang="en-US" sz="1800">
                <a:latin typeface="Arial Nova"/>
                <a:ea typeface="+mj-lt"/>
                <a:cs typeface="+mj-lt"/>
              </a:rPr>
              <a:t>.</a:t>
            </a:r>
            <a:endParaRPr lang="en-US" sz="1800">
              <a:latin typeface="Arial Nova"/>
            </a:endParaRPr>
          </a:p>
          <a:p>
            <a:endParaRPr lang="en-US" sz="2400">
              <a:latin typeface="Arial Nova"/>
              <a:ea typeface="+mj-lt"/>
              <a:cs typeface="+mj-lt"/>
            </a:endParaRPr>
          </a:p>
          <a:p>
            <a:endParaRPr lang="en-US" sz="1200">
              <a:solidFill>
                <a:srgbClr val="FFFFFF"/>
              </a:solidFill>
              <a:ea typeface="+mj-lt"/>
              <a:cs typeface="+mj-lt"/>
            </a:endParaRPr>
          </a:p>
          <a:p>
            <a:br>
              <a:rPr lang="en-US" sz="2400" dirty="0">
                <a:latin typeface="Microsoft Sans Serif"/>
                <a:ea typeface="+mj-lt"/>
                <a:cs typeface="+mj-lt"/>
              </a:rPr>
            </a:br>
            <a:br>
              <a:rPr lang="en-US" sz="2400" dirty="0">
                <a:latin typeface="Microsoft Sans Serif"/>
                <a:ea typeface="+mj-lt"/>
                <a:cs typeface="+mj-lt"/>
              </a:rPr>
            </a:br>
            <a:br>
              <a:rPr lang="en-US" sz="2400" dirty="0">
                <a:latin typeface="Microsoft Sans Serif"/>
                <a:ea typeface="+mj-lt"/>
                <a:cs typeface="+mj-lt"/>
              </a:rPr>
            </a:br>
            <a:endParaRPr lang="en-US" sz="1200">
              <a:solidFill>
                <a:srgbClr val="D1D5DB"/>
              </a:solidFill>
              <a:latin typeface="Avenir Next LT Pro"/>
            </a:endParaRPr>
          </a:p>
          <a:p>
            <a:br>
              <a:rPr lang="en-US" sz="2400" dirty="0">
                <a:latin typeface="Microsoft Sans Serif"/>
                <a:ea typeface="+mj-lt"/>
                <a:cs typeface="+mj-lt"/>
              </a:rPr>
            </a:br>
            <a:br>
              <a:rPr lang="en-US" sz="2400" dirty="0">
                <a:latin typeface="Microsoft Sans Serif"/>
                <a:ea typeface="+mj-lt"/>
                <a:cs typeface="+mj-lt"/>
              </a:rPr>
            </a:br>
            <a:br>
              <a:rPr lang="en-US" sz="2400" dirty="0">
                <a:latin typeface="Microsoft Sans Serif"/>
                <a:ea typeface="+mj-lt"/>
                <a:cs typeface="+mj-lt"/>
              </a:rPr>
            </a:br>
            <a:endParaRPr lang="en-US" sz="2400">
              <a:latin typeface="Avenir Next LT Pro"/>
              <a:ea typeface="Microsoft Sans Serif"/>
              <a:cs typeface="Microsoft Sans Serif"/>
            </a:endParaRPr>
          </a:p>
        </p:txBody>
      </p:sp>
    </p:spTree>
    <p:extLst>
      <p:ext uri="{BB962C8B-B14F-4D97-AF65-F5344CB8AC3E}">
        <p14:creationId xmlns:p14="http://schemas.microsoft.com/office/powerpoint/2010/main" val="3191782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E04A6-FB85-5644-7AA1-04BF352B3B62}"/>
              </a:ext>
            </a:extLst>
          </p:cNvPr>
          <p:cNvSpPr>
            <a:spLocks noGrp="1"/>
          </p:cNvSpPr>
          <p:nvPr>
            <p:ph type="title"/>
          </p:nvPr>
        </p:nvSpPr>
        <p:spPr>
          <a:xfrm>
            <a:off x="550862" y="549275"/>
            <a:ext cx="11091600" cy="5975886"/>
          </a:xfrm>
        </p:spPr>
        <p:txBody>
          <a:bodyPr>
            <a:noAutofit/>
          </a:bodyPr>
          <a:lstStyle/>
          <a:p>
            <a:br>
              <a:rPr lang="en-US" sz="2400" dirty="0">
                <a:latin typeface="Microsoft Sans Serif"/>
                <a:ea typeface="+mj-lt"/>
                <a:cs typeface="+mj-lt"/>
              </a:rPr>
            </a:br>
            <a:r>
              <a:rPr lang="en-US" sz="2400" b="1" dirty="0">
                <a:latin typeface="Arial Nova"/>
              </a:rPr>
              <a:t>DEPARTAMENTO DO TRABALHO DOS EUA IMITADO EM UM ATAQUE DE PHISHING POR E-MAIL</a:t>
            </a:r>
          </a:p>
          <a:p>
            <a:r>
              <a:rPr lang="en-US" sz="1400" dirty="0">
                <a:latin typeface="Arial Nova"/>
                <a:ea typeface="+mj-lt"/>
                <a:cs typeface="+mj-lt"/>
              </a:rPr>
              <a:t>Um </a:t>
            </a:r>
            <a:r>
              <a:rPr lang="en-US" sz="1400" err="1">
                <a:latin typeface="Arial Nova"/>
                <a:ea typeface="+mj-lt"/>
                <a:cs typeface="+mj-lt"/>
              </a:rPr>
              <a:t>sofisticado</a:t>
            </a:r>
            <a:r>
              <a:rPr lang="en-US" sz="1400" dirty="0">
                <a:latin typeface="Arial Nova"/>
                <a:ea typeface="+mj-lt"/>
                <a:cs typeface="+mj-lt"/>
              </a:rPr>
              <a:t> </a:t>
            </a:r>
            <a:r>
              <a:rPr lang="en-US" sz="1400" err="1">
                <a:latin typeface="Arial Nova"/>
                <a:ea typeface="+mj-lt"/>
                <a:cs typeface="+mj-lt"/>
              </a:rPr>
              <a:t>ataque</a:t>
            </a:r>
            <a:r>
              <a:rPr lang="en-US" sz="1400" dirty="0">
                <a:latin typeface="Arial Nova"/>
                <a:ea typeface="+mj-lt"/>
                <a:cs typeface="+mj-lt"/>
              </a:rPr>
              <a:t> de phishing </a:t>
            </a:r>
            <a:r>
              <a:rPr lang="en-US" sz="1400" u="sng" dirty="0">
                <a:latin typeface="Arial Nova"/>
                <a:ea typeface="+mj-lt"/>
                <a:cs typeface="+mj-lt"/>
                <a:hlinkClick r:id="rId2">
                  <a:extLst>
                    <a:ext uri="{A12FA001-AC4F-418D-AE19-62706E023703}">
                      <ahyp:hlinkClr xmlns:ahyp="http://schemas.microsoft.com/office/drawing/2018/hyperlinkcolor" val="tx"/>
                    </a:ext>
                  </a:extLst>
                </a:hlinkClick>
              </a:rPr>
              <a:t>projetado para roubar credenciais do Office 365</a:t>
            </a:r>
            <a:r>
              <a:rPr lang="en-US" sz="1400" dirty="0">
                <a:latin typeface="Arial Nova"/>
                <a:ea typeface="+mj-lt"/>
                <a:cs typeface="+mj-lt"/>
              </a:rPr>
              <a:t> </a:t>
            </a:r>
            <a:r>
              <a:rPr lang="en-US" sz="1400" err="1">
                <a:latin typeface="Arial Nova"/>
                <a:ea typeface="+mj-lt"/>
                <a:cs typeface="+mj-lt"/>
              </a:rPr>
              <a:t>representando</a:t>
            </a:r>
            <a:r>
              <a:rPr lang="en-US" sz="1400" dirty="0">
                <a:latin typeface="Arial Nova"/>
                <a:ea typeface="+mj-lt"/>
                <a:cs typeface="+mj-lt"/>
              </a:rPr>
              <a:t> o Departamento do </a:t>
            </a:r>
            <a:r>
              <a:rPr lang="en-US" sz="1400" err="1">
                <a:latin typeface="Arial Nova"/>
                <a:ea typeface="+mj-lt"/>
                <a:cs typeface="+mj-lt"/>
              </a:rPr>
              <a:t>Trabalho</a:t>
            </a:r>
            <a:r>
              <a:rPr lang="en-US" sz="1400" dirty="0">
                <a:latin typeface="Arial Nova"/>
                <a:ea typeface="+mj-lt"/>
                <a:cs typeface="+mj-lt"/>
              </a:rPr>
              <a:t> dos EUA </a:t>
            </a:r>
            <a:r>
              <a:rPr lang="en-US" sz="1400" err="1">
                <a:latin typeface="Arial Nova"/>
                <a:ea typeface="+mj-lt"/>
                <a:cs typeface="+mj-lt"/>
              </a:rPr>
              <a:t>ganhou</a:t>
            </a:r>
            <a:r>
              <a:rPr lang="en-US" sz="1400" dirty="0">
                <a:latin typeface="Arial Nova"/>
                <a:ea typeface="+mj-lt"/>
                <a:cs typeface="+mj-lt"/>
              </a:rPr>
              <a:t> as </a:t>
            </a:r>
            <a:r>
              <a:rPr lang="en-US" sz="1400" err="1">
                <a:latin typeface="Arial Nova"/>
                <a:ea typeface="+mj-lt"/>
                <a:cs typeface="+mj-lt"/>
              </a:rPr>
              <a:t>manchetes</a:t>
            </a:r>
            <a:r>
              <a:rPr lang="en-US" sz="1400" dirty="0">
                <a:latin typeface="Arial Nova"/>
                <a:ea typeface="+mj-lt"/>
                <a:cs typeface="+mj-lt"/>
              </a:rPr>
              <a:t> </a:t>
            </a:r>
            <a:r>
              <a:rPr lang="en-US" sz="1400" err="1">
                <a:latin typeface="Arial Nova"/>
                <a:ea typeface="+mj-lt"/>
                <a:cs typeface="+mj-lt"/>
              </a:rPr>
              <a:t>como</a:t>
            </a:r>
            <a:r>
              <a:rPr lang="en-US" sz="1400" dirty="0">
                <a:latin typeface="Arial Nova"/>
                <a:ea typeface="+mj-lt"/>
                <a:cs typeface="+mj-lt"/>
              </a:rPr>
              <a:t> um </a:t>
            </a:r>
            <a:r>
              <a:rPr lang="en-US" sz="1400" err="1">
                <a:latin typeface="Arial Nova"/>
                <a:ea typeface="+mj-lt"/>
                <a:cs typeface="+mj-lt"/>
              </a:rPr>
              <a:t>marco</a:t>
            </a:r>
            <a:r>
              <a:rPr lang="en-US" sz="1400" dirty="0">
                <a:latin typeface="Arial Nova"/>
                <a:ea typeface="+mj-lt"/>
                <a:cs typeface="+mj-lt"/>
              </a:rPr>
              <a:t> de </a:t>
            </a:r>
            <a:r>
              <a:rPr lang="en-US" sz="1400" err="1">
                <a:latin typeface="Arial Nova"/>
                <a:ea typeface="+mj-lt"/>
                <a:cs typeface="+mj-lt"/>
              </a:rPr>
              <a:t>quão</a:t>
            </a:r>
            <a:r>
              <a:rPr lang="en-US" sz="1400" dirty="0">
                <a:latin typeface="Arial Nova"/>
                <a:ea typeface="+mj-lt"/>
                <a:cs typeface="+mj-lt"/>
              </a:rPr>
              <a:t> </a:t>
            </a:r>
            <a:r>
              <a:rPr lang="en-US" sz="1400" err="1">
                <a:latin typeface="Arial Nova"/>
                <a:ea typeface="+mj-lt"/>
                <a:cs typeface="+mj-lt"/>
              </a:rPr>
              <a:t>convincentes</a:t>
            </a:r>
            <a:r>
              <a:rPr lang="en-US" sz="1400" dirty="0">
                <a:latin typeface="Arial Nova"/>
                <a:ea typeface="+mj-lt"/>
                <a:cs typeface="+mj-lt"/>
              </a:rPr>
              <a:t> as </a:t>
            </a:r>
            <a:r>
              <a:rPr lang="en-US" sz="1400" err="1">
                <a:latin typeface="Arial Nova"/>
                <a:ea typeface="+mj-lt"/>
                <a:cs typeface="+mj-lt"/>
              </a:rPr>
              <a:t>tentativas</a:t>
            </a:r>
            <a:r>
              <a:rPr lang="en-US" sz="1400" dirty="0">
                <a:latin typeface="Arial Nova"/>
                <a:ea typeface="+mj-lt"/>
                <a:cs typeface="+mj-lt"/>
              </a:rPr>
              <a:t> de phishing se </a:t>
            </a:r>
            <a:r>
              <a:rPr lang="en-US" sz="1400" err="1">
                <a:latin typeface="Arial Nova"/>
                <a:ea typeface="+mj-lt"/>
                <a:cs typeface="+mj-lt"/>
              </a:rPr>
              <a:t>tornaram</a:t>
            </a:r>
            <a:r>
              <a:rPr lang="en-US" sz="1400" dirty="0">
                <a:latin typeface="Arial Nova"/>
                <a:ea typeface="+mj-lt"/>
                <a:cs typeface="+mj-lt"/>
              </a:rPr>
              <a:t>. </a:t>
            </a:r>
            <a:endParaRPr lang="en-US" sz="1400">
              <a:latin typeface="Arial Nova"/>
            </a:endParaRPr>
          </a:p>
          <a:p>
            <a:r>
              <a:rPr lang="en-US" sz="1400" dirty="0">
                <a:latin typeface="Arial Nova"/>
                <a:ea typeface="+mj-lt"/>
                <a:cs typeface="+mj-lt"/>
              </a:rPr>
              <a:t>O </a:t>
            </a:r>
            <a:r>
              <a:rPr lang="en-US" sz="1400" err="1">
                <a:latin typeface="Arial Nova"/>
                <a:ea typeface="+mj-lt"/>
                <a:cs typeface="+mj-lt"/>
              </a:rPr>
              <a:t>ataque</a:t>
            </a:r>
            <a:r>
              <a:rPr lang="en-US" sz="1400" dirty="0">
                <a:latin typeface="Arial Nova"/>
                <a:ea typeface="+mj-lt"/>
                <a:cs typeface="+mj-lt"/>
              </a:rPr>
              <a:t> de </a:t>
            </a:r>
            <a:r>
              <a:rPr lang="en-US" sz="1400" err="1">
                <a:latin typeface="Arial Nova"/>
                <a:ea typeface="+mj-lt"/>
                <a:cs typeface="+mj-lt"/>
              </a:rPr>
              <a:t>janeiro</a:t>
            </a:r>
            <a:r>
              <a:rPr lang="en-US" sz="1400" dirty="0">
                <a:latin typeface="Arial Nova"/>
                <a:ea typeface="+mj-lt"/>
                <a:cs typeface="+mj-lt"/>
              </a:rPr>
              <a:t> </a:t>
            </a:r>
            <a:r>
              <a:rPr lang="en-US" sz="1400" err="1">
                <a:latin typeface="Arial Nova"/>
                <a:ea typeface="+mj-lt"/>
                <a:cs typeface="+mj-lt"/>
              </a:rPr>
              <a:t>usou</a:t>
            </a:r>
            <a:r>
              <a:rPr lang="en-US" sz="1400" dirty="0">
                <a:latin typeface="Arial Nova"/>
                <a:ea typeface="+mj-lt"/>
                <a:cs typeface="+mj-lt"/>
              </a:rPr>
              <a:t> </a:t>
            </a:r>
            <a:r>
              <a:rPr lang="en-US" sz="1400" err="1">
                <a:latin typeface="Arial Nova"/>
                <a:ea typeface="+mj-lt"/>
                <a:cs typeface="+mj-lt"/>
              </a:rPr>
              <a:t>dois</a:t>
            </a:r>
            <a:r>
              <a:rPr lang="en-US" sz="1400" dirty="0">
                <a:latin typeface="Arial Nova"/>
                <a:ea typeface="+mj-lt"/>
                <a:cs typeface="+mj-lt"/>
              </a:rPr>
              <a:t> </a:t>
            </a:r>
            <a:r>
              <a:rPr lang="en-US" sz="1400" err="1">
                <a:latin typeface="Arial Nova"/>
                <a:ea typeface="+mj-lt"/>
                <a:cs typeface="+mj-lt"/>
              </a:rPr>
              <a:t>métodos</a:t>
            </a:r>
            <a:r>
              <a:rPr lang="en-US" sz="1400" dirty="0">
                <a:latin typeface="Arial Nova"/>
                <a:ea typeface="+mj-lt"/>
                <a:cs typeface="+mj-lt"/>
              </a:rPr>
              <a:t> para se </a:t>
            </a:r>
            <a:r>
              <a:rPr lang="en-US" sz="1400" err="1">
                <a:latin typeface="Arial Nova"/>
                <a:ea typeface="+mj-lt"/>
                <a:cs typeface="+mj-lt"/>
              </a:rPr>
              <a:t>passar</a:t>
            </a:r>
            <a:r>
              <a:rPr lang="en-US" sz="1400" dirty="0">
                <a:latin typeface="Arial Nova"/>
                <a:ea typeface="+mj-lt"/>
                <a:cs typeface="+mj-lt"/>
              </a:rPr>
              <a:t> </a:t>
            </a:r>
            <a:r>
              <a:rPr lang="en-US" sz="1400" err="1">
                <a:latin typeface="Arial Nova"/>
                <a:ea typeface="+mj-lt"/>
                <a:cs typeface="+mj-lt"/>
              </a:rPr>
              <a:t>pelo</a:t>
            </a:r>
            <a:r>
              <a:rPr lang="en-US" sz="1400" dirty="0">
                <a:latin typeface="Arial Nova"/>
                <a:ea typeface="+mj-lt"/>
                <a:cs typeface="+mj-lt"/>
              </a:rPr>
              <a:t> </a:t>
            </a:r>
            <a:r>
              <a:rPr lang="en-US" sz="1400" err="1">
                <a:latin typeface="Arial Nova"/>
                <a:ea typeface="+mj-lt"/>
                <a:cs typeface="+mj-lt"/>
              </a:rPr>
              <a:t>endereço</a:t>
            </a:r>
            <a:r>
              <a:rPr lang="en-US" sz="1400" dirty="0">
                <a:latin typeface="Arial Nova"/>
                <a:ea typeface="+mj-lt"/>
                <a:cs typeface="+mj-lt"/>
              </a:rPr>
              <a:t> de e-mail do Departamento do </a:t>
            </a:r>
            <a:r>
              <a:rPr lang="en-US" sz="1400" err="1">
                <a:latin typeface="Arial Nova"/>
                <a:ea typeface="+mj-lt"/>
                <a:cs typeface="+mj-lt"/>
              </a:rPr>
              <a:t>Trabalho</a:t>
            </a:r>
            <a:r>
              <a:rPr lang="en-US" sz="1400" dirty="0">
                <a:latin typeface="Arial Nova"/>
                <a:ea typeface="+mj-lt"/>
                <a:cs typeface="+mj-lt"/>
              </a:rPr>
              <a:t> — </a:t>
            </a:r>
            <a:r>
              <a:rPr lang="en-US" sz="1400" err="1">
                <a:latin typeface="Arial Nova"/>
                <a:ea typeface="+mj-lt"/>
                <a:cs typeface="+mj-lt"/>
              </a:rPr>
              <a:t>falsificando</a:t>
            </a:r>
            <a:r>
              <a:rPr lang="en-US" sz="1400" dirty="0">
                <a:latin typeface="Arial Nova"/>
                <a:ea typeface="+mj-lt"/>
                <a:cs typeface="+mj-lt"/>
              </a:rPr>
              <a:t> o </a:t>
            </a:r>
            <a:r>
              <a:rPr lang="en-US" sz="1400" err="1">
                <a:latin typeface="Arial Nova"/>
                <a:ea typeface="+mj-lt"/>
                <a:cs typeface="+mj-lt"/>
              </a:rPr>
              <a:t>domínio</a:t>
            </a:r>
            <a:r>
              <a:rPr lang="en-US" sz="1400" dirty="0">
                <a:latin typeface="Arial Nova"/>
                <a:ea typeface="+mj-lt"/>
                <a:cs typeface="+mj-lt"/>
              </a:rPr>
              <a:t> de e-mail real (“ </a:t>
            </a:r>
            <a:r>
              <a:rPr lang="en-US" sz="1400" err="1">
                <a:latin typeface="Arial Nova"/>
                <a:ea typeface="+mj-lt"/>
                <a:cs typeface="+mj-lt"/>
              </a:rPr>
              <a:t>resposta@dol</a:t>
            </a:r>
            <a:r>
              <a:rPr lang="en-US" sz="1400" dirty="0">
                <a:latin typeface="Arial Nova"/>
                <a:ea typeface="+mj-lt"/>
                <a:cs typeface="+mj-lt"/>
              </a:rPr>
              <a:t> [.]gov”) e </a:t>
            </a:r>
            <a:r>
              <a:rPr lang="en-US" sz="1400" err="1">
                <a:latin typeface="Arial Nova"/>
                <a:ea typeface="+mj-lt"/>
                <a:cs typeface="+mj-lt"/>
              </a:rPr>
              <a:t>comprando</a:t>
            </a:r>
            <a:r>
              <a:rPr lang="en-US" sz="1400" dirty="0">
                <a:latin typeface="Arial Nova"/>
                <a:ea typeface="+mj-lt"/>
                <a:cs typeface="+mj-lt"/>
              </a:rPr>
              <a:t> </a:t>
            </a:r>
            <a:r>
              <a:rPr lang="en-US" sz="1400" err="1">
                <a:latin typeface="Arial Nova"/>
                <a:ea typeface="+mj-lt"/>
                <a:cs typeface="+mj-lt"/>
              </a:rPr>
              <a:t>domínios</a:t>
            </a:r>
            <a:r>
              <a:rPr lang="en-US" sz="1400" dirty="0">
                <a:latin typeface="Arial Nova"/>
                <a:ea typeface="+mj-lt"/>
                <a:cs typeface="+mj-lt"/>
              </a:rPr>
              <a:t> </a:t>
            </a:r>
            <a:r>
              <a:rPr lang="en-US" sz="1400" err="1">
                <a:latin typeface="Arial Nova"/>
                <a:ea typeface="+mj-lt"/>
                <a:cs typeface="+mj-lt"/>
              </a:rPr>
              <a:t>semelhantes</a:t>
            </a:r>
            <a:r>
              <a:rPr lang="en-US" sz="1400" dirty="0">
                <a:latin typeface="Arial Nova"/>
                <a:ea typeface="+mj-lt"/>
                <a:cs typeface="+mj-lt"/>
              </a:rPr>
              <a:t> (“dol-gov[.]com” e “dol -gov[.]us”) — que </a:t>
            </a:r>
            <a:r>
              <a:rPr lang="en-US" sz="1400" err="1">
                <a:latin typeface="Arial Nova"/>
                <a:ea typeface="+mj-lt"/>
                <a:cs typeface="+mj-lt"/>
              </a:rPr>
              <a:t>não</a:t>
            </a:r>
            <a:r>
              <a:rPr lang="en-US" sz="1400" dirty="0">
                <a:latin typeface="Arial Nova"/>
                <a:ea typeface="+mj-lt"/>
                <a:cs typeface="+mj-lt"/>
              </a:rPr>
              <a:t> </a:t>
            </a:r>
            <a:r>
              <a:rPr lang="en-US" sz="1400" err="1">
                <a:latin typeface="Arial Nova"/>
                <a:ea typeface="+mj-lt"/>
                <a:cs typeface="+mj-lt"/>
              </a:rPr>
              <a:t>foi</a:t>
            </a:r>
            <a:r>
              <a:rPr lang="en-US" sz="1400" dirty="0">
                <a:latin typeface="Arial Nova"/>
                <a:ea typeface="+mj-lt"/>
                <a:cs typeface="+mj-lt"/>
              </a:rPr>
              <a:t> </a:t>
            </a:r>
            <a:r>
              <a:rPr lang="en-US" sz="1400" err="1">
                <a:latin typeface="Arial Nova"/>
                <a:ea typeface="+mj-lt"/>
                <a:cs typeface="+mj-lt"/>
              </a:rPr>
              <a:t>detectado</a:t>
            </a:r>
            <a:r>
              <a:rPr lang="en-US" sz="1400" dirty="0">
                <a:latin typeface="Arial Nova"/>
                <a:ea typeface="+mj-lt"/>
                <a:cs typeface="+mj-lt"/>
              </a:rPr>
              <a:t> </a:t>
            </a:r>
            <a:r>
              <a:rPr lang="en-US" sz="1400" err="1">
                <a:latin typeface="Arial Nova"/>
                <a:ea typeface="+mj-lt"/>
                <a:cs typeface="+mj-lt"/>
              </a:rPr>
              <a:t>pelos</a:t>
            </a:r>
            <a:r>
              <a:rPr lang="en-US" sz="1400" dirty="0">
                <a:latin typeface="Arial Nova"/>
                <a:ea typeface="+mj-lt"/>
                <a:cs typeface="+mj-lt"/>
              </a:rPr>
              <a:t> gateways de </a:t>
            </a:r>
            <a:r>
              <a:rPr lang="en-US" sz="1400" err="1">
                <a:latin typeface="Arial Nova"/>
                <a:ea typeface="+mj-lt"/>
                <a:cs typeface="+mj-lt"/>
              </a:rPr>
              <a:t>segurança</a:t>
            </a:r>
            <a:r>
              <a:rPr lang="en-US" sz="1400" dirty="0">
                <a:latin typeface="Arial Nova"/>
                <a:ea typeface="+mj-lt"/>
                <a:cs typeface="+mj-lt"/>
              </a:rPr>
              <a:t>.</a:t>
            </a:r>
          </a:p>
          <a:p>
            <a:pPr marL="285750" indent="-285750">
              <a:buFont typeface="Arial"/>
              <a:buChar char="•"/>
            </a:pPr>
            <a:r>
              <a:rPr lang="en-US" sz="1400" err="1">
                <a:latin typeface="Arial Nova"/>
                <a:ea typeface="+mj-lt"/>
                <a:cs typeface="+mj-lt"/>
              </a:rPr>
              <a:t>Além</a:t>
            </a:r>
            <a:r>
              <a:rPr lang="en-US" sz="1400" dirty="0">
                <a:latin typeface="Arial Nova"/>
                <a:ea typeface="+mj-lt"/>
                <a:cs typeface="+mj-lt"/>
              </a:rPr>
              <a:t> </a:t>
            </a:r>
            <a:r>
              <a:rPr lang="en-US" sz="1400" err="1">
                <a:latin typeface="Arial Nova"/>
                <a:ea typeface="+mj-lt"/>
                <a:cs typeface="+mj-lt"/>
              </a:rPr>
              <a:t>disso</a:t>
            </a:r>
            <a:r>
              <a:rPr lang="en-US" sz="1400" dirty="0">
                <a:latin typeface="Arial Nova"/>
                <a:ea typeface="+mj-lt"/>
                <a:cs typeface="+mj-lt"/>
              </a:rPr>
              <a:t>, </a:t>
            </a:r>
            <a:r>
              <a:rPr lang="en-US" sz="1400" err="1">
                <a:latin typeface="Arial Nova"/>
                <a:ea typeface="+mj-lt"/>
                <a:cs typeface="+mj-lt"/>
              </a:rPr>
              <a:t>os</a:t>
            </a:r>
            <a:r>
              <a:rPr lang="en-US" sz="1400" dirty="0">
                <a:latin typeface="Arial Nova"/>
                <a:ea typeface="+mj-lt"/>
                <a:cs typeface="+mj-lt"/>
              </a:rPr>
              <a:t> e-mails </a:t>
            </a:r>
            <a:r>
              <a:rPr lang="en-US" sz="1400" err="1">
                <a:latin typeface="Arial Nova"/>
                <a:ea typeface="+mj-lt"/>
                <a:cs typeface="+mj-lt"/>
              </a:rPr>
              <a:t>foram</a:t>
            </a:r>
            <a:r>
              <a:rPr lang="en-US" sz="1400" dirty="0">
                <a:latin typeface="Arial Nova"/>
                <a:ea typeface="+mj-lt"/>
                <a:cs typeface="+mj-lt"/>
              </a:rPr>
              <a:t> </a:t>
            </a:r>
            <a:r>
              <a:rPr lang="en-US" sz="1400" err="1">
                <a:latin typeface="Arial Nova"/>
                <a:ea typeface="+mj-lt"/>
                <a:cs typeface="+mj-lt"/>
              </a:rPr>
              <a:t>escritos</a:t>
            </a:r>
            <a:r>
              <a:rPr lang="en-US" sz="1400" dirty="0">
                <a:latin typeface="Arial Nova"/>
                <a:ea typeface="+mj-lt"/>
                <a:cs typeface="+mj-lt"/>
              </a:rPr>
              <a:t> </a:t>
            </a:r>
            <a:r>
              <a:rPr lang="en-US" sz="1400" err="1">
                <a:latin typeface="Arial Nova"/>
                <a:ea typeface="+mj-lt"/>
                <a:cs typeface="+mj-lt"/>
              </a:rPr>
              <a:t>profissionalmente</a:t>
            </a:r>
            <a:r>
              <a:rPr lang="en-US" sz="1400" dirty="0">
                <a:latin typeface="Arial Nova"/>
                <a:ea typeface="+mj-lt"/>
                <a:cs typeface="+mj-lt"/>
              </a:rPr>
              <a:t> e </a:t>
            </a:r>
            <a:r>
              <a:rPr lang="en-US" sz="1400" err="1">
                <a:latin typeface="Arial Nova"/>
                <a:ea typeface="+mj-lt"/>
                <a:cs typeface="+mj-lt"/>
              </a:rPr>
              <a:t>carimbados</a:t>
            </a:r>
            <a:r>
              <a:rPr lang="en-US" sz="1400" dirty="0">
                <a:latin typeface="Arial Nova"/>
                <a:ea typeface="+mj-lt"/>
                <a:cs typeface="+mj-lt"/>
              </a:rPr>
              <a:t> com a </a:t>
            </a:r>
            <a:r>
              <a:rPr lang="en-US" sz="1400" err="1">
                <a:latin typeface="Arial Nova"/>
                <a:ea typeface="+mj-lt"/>
                <a:cs typeface="+mj-lt"/>
              </a:rPr>
              <a:t>marca</a:t>
            </a:r>
            <a:r>
              <a:rPr lang="en-US" sz="1400" dirty="0">
                <a:latin typeface="Arial Nova"/>
                <a:ea typeface="+mj-lt"/>
                <a:cs typeface="+mj-lt"/>
              </a:rPr>
              <a:t> </a:t>
            </a:r>
            <a:r>
              <a:rPr lang="en-US" sz="1400" err="1">
                <a:latin typeface="Arial Nova"/>
                <a:ea typeface="+mj-lt"/>
                <a:cs typeface="+mj-lt"/>
              </a:rPr>
              <a:t>oficial</a:t>
            </a:r>
            <a:r>
              <a:rPr lang="en-US" sz="1400" dirty="0">
                <a:latin typeface="Arial Nova"/>
                <a:ea typeface="+mj-lt"/>
                <a:cs typeface="+mj-lt"/>
              </a:rPr>
              <a:t> do </a:t>
            </a:r>
            <a:r>
              <a:rPr lang="en-US" sz="1400" err="1">
                <a:latin typeface="Arial Nova"/>
                <a:ea typeface="+mj-lt"/>
                <a:cs typeface="+mj-lt"/>
              </a:rPr>
              <a:t>governo</a:t>
            </a:r>
            <a:r>
              <a:rPr lang="en-US" sz="1400" dirty="0">
                <a:latin typeface="Arial Nova"/>
                <a:ea typeface="+mj-lt"/>
                <a:cs typeface="+mj-lt"/>
              </a:rPr>
              <a:t>, </a:t>
            </a:r>
            <a:r>
              <a:rPr lang="en-US" sz="1400" err="1">
                <a:latin typeface="Arial Nova"/>
                <a:ea typeface="+mj-lt"/>
                <a:cs typeface="+mj-lt"/>
              </a:rPr>
              <a:t>convidando</a:t>
            </a:r>
            <a:r>
              <a:rPr lang="en-US" sz="1400" dirty="0">
                <a:latin typeface="Arial Nova"/>
                <a:ea typeface="+mj-lt"/>
                <a:cs typeface="+mj-lt"/>
              </a:rPr>
              <a:t> </a:t>
            </a:r>
            <a:r>
              <a:rPr lang="en-US" sz="1400" err="1">
                <a:latin typeface="Arial Nova"/>
                <a:ea typeface="+mj-lt"/>
                <a:cs typeface="+mj-lt"/>
              </a:rPr>
              <a:t>os</a:t>
            </a:r>
            <a:r>
              <a:rPr lang="en-US" sz="1400" dirty="0">
                <a:latin typeface="Arial Nova"/>
                <a:ea typeface="+mj-lt"/>
                <a:cs typeface="+mj-lt"/>
              </a:rPr>
              <a:t> </a:t>
            </a:r>
            <a:r>
              <a:rPr lang="en-US" sz="1400" err="1">
                <a:latin typeface="Arial Nova"/>
                <a:ea typeface="+mj-lt"/>
                <a:cs typeface="+mj-lt"/>
              </a:rPr>
              <a:t>destinatários</a:t>
            </a:r>
            <a:r>
              <a:rPr lang="en-US" sz="1400" dirty="0">
                <a:latin typeface="Arial Nova"/>
                <a:ea typeface="+mj-lt"/>
                <a:cs typeface="+mj-lt"/>
              </a:rPr>
              <a:t> a </a:t>
            </a:r>
            <a:r>
              <a:rPr lang="en-US" sz="1400" err="1">
                <a:latin typeface="Arial Nova"/>
                <a:ea typeface="+mj-lt"/>
                <a:cs typeface="+mj-lt"/>
              </a:rPr>
              <a:t>concorrer</a:t>
            </a:r>
            <a:r>
              <a:rPr lang="en-US" sz="1400" dirty="0">
                <a:latin typeface="Arial Nova"/>
                <a:ea typeface="+mj-lt"/>
                <a:cs typeface="+mj-lt"/>
              </a:rPr>
              <a:t> a um </a:t>
            </a:r>
            <a:r>
              <a:rPr lang="en-US" sz="1400" err="1">
                <a:latin typeface="Arial Nova"/>
                <a:ea typeface="+mj-lt"/>
                <a:cs typeface="+mj-lt"/>
              </a:rPr>
              <a:t>projeto</a:t>
            </a:r>
            <a:r>
              <a:rPr lang="en-US" sz="1400" dirty="0">
                <a:latin typeface="Arial Nova"/>
                <a:ea typeface="+mj-lt"/>
                <a:cs typeface="+mj-lt"/>
              </a:rPr>
              <a:t> do </a:t>
            </a:r>
            <a:r>
              <a:rPr lang="en-US" sz="1400" err="1">
                <a:latin typeface="Arial Nova"/>
                <a:ea typeface="+mj-lt"/>
                <a:cs typeface="+mj-lt"/>
              </a:rPr>
              <a:t>governo</a:t>
            </a:r>
            <a:r>
              <a:rPr lang="en-US" sz="1400" dirty="0">
                <a:latin typeface="Arial Nova"/>
                <a:ea typeface="+mj-lt"/>
                <a:cs typeface="+mj-lt"/>
              </a:rPr>
              <a:t>, que </a:t>
            </a:r>
            <a:r>
              <a:rPr lang="en-US" sz="1400" err="1">
                <a:latin typeface="Arial Nova"/>
                <a:ea typeface="+mj-lt"/>
                <a:cs typeface="+mj-lt"/>
              </a:rPr>
              <a:t>continha</a:t>
            </a:r>
            <a:r>
              <a:rPr lang="en-US" sz="1400" dirty="0">
                <a:latin typeface="Arial Nova"/>
                <a:ea typeface="+mj-lt"/>
                <a:cs typeface="+mj-lt"/>
              </a:rPr>
              <a:t> links e </a:t>
            </a:r>
            <a:r>
              <a:rPr lang="en-US" sz="1400" err="1">
                <a:latin typeface="Arial Nova"/>
                <a:ea typeface="+mj-lt"/>
                <a:cs typeface="+mj-lt"/>
              </a:rPr>
              <a:t>anexos</a:t>
            </a:r>
            <a:r>
              <a:rPr lang="en-US" sz="1400">
                <a:latin typeface="Arial Nova"/>
                <a:ea typeface="+mj-lt"/>
                <a:cs typeface="+mj-lt"/>
              </a:rPr>
              <a:t> </a:t>
            </a:r>
            <a:r>
              <a:rPr lang="en-US" sz="1400" err="1">
                <a:latin typeface="Arial Nova"/>
                <a:ea typeface="+mj-lt"/>
                <a:cs typeface="+mj-lt"/>
              </a:rPr>
              <a:t>maliciosos</a:t>
            </a:r>
            <a:r>
              <a:rPr lang="en-US" sz="1400">
                <a:latin typeface="Arial Nova"/>
                <a:ea typeface="+mj-lt"/>
                <a:cs typeface="+mj-lt"/>
              </a:rPr>
              <a:t>.</a:t>
            </a:r>
            <a:br>
              <a:rPr lang="en-US" sz="1400" dirty="0">
                <a:latin typeface="Arial Nova"/>
                <a:ea typeface="+mj-lt"/>
                <a:cs typeface="+mj-lt"/>
              </a:rPr>
            </a:br>
            <a:br>
              <a:rPr lang="en-US" sz="1400">
                <a:latin typeface="Arial Nova"/>
                <a:ea typeface="+mj-lt"/>
                <a:cs typeface="+mj-lt"/>
              </a:rPr>
            </a:br>
            <a:r>
              <a:rPr lang="en-US" sz="1800">
                <a:latin typeface="Arial Nova"/>
                <a:ea typeface="+mj-lt"/>
                <a:cs typeface="+mj-lt"/>
              </a:rPr>
              <a:t>Solução:</a:t>
            </a:r>
            <a:br>
              <a:rPr lang="en-US" sz="1800">
                <a:latin typeface="Arial Nova"/>
                <a:ea typeface="+mj-lt"/>
                <a:cs typeface="+mj-lt"/>
              </a:rPr>
            </a:br>
            <a:r>
              <a:rPr lang="en-US" sz="1800" err="1">
                <a:latin typeface="Arial Nova"/>
                <a:ea typeface="+mj-lt"/>
                <a:cs typeface="+mj-lt"/>
              </a:rPr>
              <a:t>Monitoramento</a:t>
            </a:r>
            <a:r>
              <a:rPr lang="en-US" sz="1800">
                <a:latin typeface="Arial Nova"/>
                <a:ea typeface="+mj-lt"/>
                <a:cs typeface="+mj-lt"/>
              </a:rPr>
              <a:t> de </a:t>
            </a:r>
            <a:r>
              <a:rPr lang="en-US" sz="1800" err="1">
                <a:latin typeface="Arial Nova"/>
                <a:ea typeface="+mj-lt"/>
                <a:cs typeface="+mj-lt"/>
              </a:rPr>
              <a:t>domínio</a:t>
            </a:r>
            <a:r>
              <a:rPr lang="en-US" sz="1800">
                <a:latin typeface="Arial Nova"/>
                <a:ea typeface="+mj-lt"/>
                <a:cs typeface="+mj-lt"/>
              </a:rPr>
              <a:t>: </a:t>
            </a:r>
            <a:r>
              <a:rPr lang="en-US" sz="1800" err="1">
                <a:latin typeface="Arial Nova"/>
                <a:ea typeface="+mj-lt"/>
                <a:cs typeface="+mj-lt"/>
              </a:rPr>
              <a:t>Monitorar</a:t>
            </a:r>
            <a:r>
              <a:rPr lang="en-US" sz="1800">
                <a:latin typeface="Arial Nova"/>
                <a:ea typeface="+mj-lt"/>
                <a:cs typeface="+mj-lt"/>
              </a:rPr>
              <a:t> </a:t>
            </a:r>
            <a:r>
              <a:rPr lang="en-US" sz="1800" err="1">
                <a:latin typeface="Arial Nova"/>
                <a:ea typeface="+mj-lt"/>
                <a:cs typeface="+mj-lt"/>
              </a:rPr>
              <a:t>regularmente</a:t>
            </a:r>
            <a:r>
              <a:rPr lang="en-US" sz="1800">
                <a:latin typeface="Arial Nova"/>
                <a:ea typeface="+mj-lt"/>
                <a:cs typeface="+mj-lt"/>
              </a:rPr>
              <a:t> o </a:t>
            </a:r>
            <a:r>
              <a:rPr lang="en-US" sz="1800" err="1">
                <a:latin typeface="Arial Nova"/>
                <a:ea typeface="+mj-lt"/>
                <a:cs typeface="+mj-lt"/>
              </a:rPr>
              <a:t>registro</a:t>
            </a:r>
            <a:r>
              <a:rPr lang="en-US" sz="1800">
                <a:latin typeface="Arial Nova"/>
                <a:ea typeface="+mj-lt"/>
                <a:cs typeface="+mj-lt"/>
              </a:rPr>
              <a:t> de </a:t>
            </a:r>
            <a:r>
              <a:rPr lang="en-US" sz="1800" err="1">
                <a:latin typeface="Arial Nova"/>
                <a:ea typeface="+mj-lt"/>
                <a:cs typeface="+mj-lt"/>
              </a:rPr>
              <a:t>domínios</a:t>
            </a:r>
            <a:r>
              <a:rPr lang="en-US" sz="1800">
                <a:latin typeface="Arial Nova"/>
                <a:ea typeface="+mj-lt"/>
                <a:cs typeface="+mj-lt"/>
              </a:rPr>
              <a:t> </a:t>
            </a:r>
            <a:r>
              <a:rPr lang="en-US" sz="1800" err="1">
                <a:latin typeface="Arial Nova"/>
                <a:ea typeface="+mj-lt"/>
                <a:cs typeface="+mj-lt"/>
              </a:rPr>
              <a:t>relacionados</a:t>
            </a:r>
            <a:r>
              <a:rPr lang="en-US" sz="1800">
                <a:latin typeface="Arial Nova"/>
                <a:ea typeface="+mj-lt"/>
                <a:cs typeface="+mj-lt"/>
              </a:rPr>
              <a:t> à </a:t>
            </a:r>
            <a:r>
              <a:rPr lang="en-US" sz="1800" err="1">
                <a:latin typeface="Arial Nova"/>
                <a:ea typeface="+mj-lt"/>
                <a:cs typeface="+mj-lt"/>
              </a:rPr>
              <a:t>empresa</a:t>
            </a:r>
            <a:r>
              <a:rPr lang="en-US" sz="1800">
                <a:latin typeface="Arial Nova"/>
                <a:ea typeface="+mj-lt"/>
                <a:cs typeface="+mj-lt"/>
              </a:rPr>
              <a:t> e </a:t>
            </a:r>
            <a:r>
              <a:rPr lang="en-US" sz="1800" err="1">
                <a:latin typeface="Arial Nova"/>
                <a:ea typeface="+mj-lt"/>
                <a:cs typeface="+mj-lt"/>
              </a:rPr>
              <a:t>bloquear</a:t>
            </a:r>
            <a:r>
              <a:rPr lang="en-US" sz="1800">
                <a:latin typeface="Arial Nova"/>
                <a:ea typeface="+mj-lt"/>
                <a:cs typeface="+mj-lt"/>
              </a:rPr>
              <a:t> </a:t>
            </a:r>
            <a:r>
              <a:rPr lang="en-US" sz="1800" err="1">
                <a:latin typeface="Arial Nova"/>
                <a:ea typeface="+mj-lt"/>
                <a:cs typeface="+mj-lt"/>
              </a:rPr>
              <a:t>ou</a:t>
            </a:r>
            <a:r>
              <a:rPr lang="en-US" sz="1800">
                <a:latin typeface="Arial Nova"/>
                <a:ea typeface="+mj-lt"/>
                <a:cs typeface="+mj-lt"/>
              </a:rPr>
              <a:t> </a:t>
            </a:r>
            <a:r>
              <a:rPr lang="en-US" sz="1800" err="1">
                <a:latin typeface="Arial Nova"/>
                <a:ea typeface="+mj-lt"/>
                <a:cs typeface="+mj-lt"/>
              </a:rPr>
              <a:t>relatar</a:t>
            </a:r>
            <a:r>
              <a:rPr lang="en-US" sz="1800">
                <a:latin typeface="Arial Nova"/>
                <a:ea typeface="+mj-lt"/>
                <a:cs typeface="+mj-lt"/>
              </a:rPr>
              <a:t> </a:t>
            </a:r>
            <a:r>
              <a:rPr lang="en-US" sz="1800" err="1">
                <a:latin typeface="Arial Nova"/>
                <a:ea typeface="+mj-lt"/>
                <a:cs typeface="+mj-lt"/>
              </a:rPr>
              <a:t>atividades</a:t>
            </a:r>
            <a:r>
              <a:rPr lang="en-US" sz="1800">
                <a:latin typeface="Arial Nova"/>
                <a:ea typeface="+mj-lt"/>
                <a:cs typeface="+mj-lt"/>
              </a:rPr>
              <a:t> </a:t>
            </a:r>
            <a:r>
              <a:rPr lang="en-US" sz="1800" err="1">
                <a:latin typeface="Arial Nova"/>
                <a:ea typeface="+mj-lt"/>
                <a:cs typeface="+mj-lt"/>
              </a:rPr>
              <a:t>suspeitas</a:t>
            </a:r>
            <a:r>
              <a:rPr lang="en-US" sz="1800">
                <a:latin typeface="Arial Nova"/>
                <a:ea typeface="+mj-lt"/>
                <a:cs typeface="+mj-lt"/>
              </a:rPr>
              <a:t>.</a:t>
            </a:r>
            <a:endParaRPr lang="en-US" sz="2800">
              <a:latin typeface="Arial Nova"/>
              <a:ea typeface="+mj-lt"/>
              <a:cs typeface="+mj-lt"/>
            </a:endParaRPr>
          </a:p>
          <a:p>
            <a:pPr marL="285750" indent="-285750">
              <a:buFont typeface="Arial"/>
              <a:buChar char="•"/>
            </a:pPr>
            <a:r>
              <a:rPr lang="en-US" sz="1800">
                <a:latin typeface="Arial Nova"/>
                <a:ea typeface="+mj-lt"/>
                <a:cs typeface="+mj-lt"/>
              </a:rPr>
              <a:t>Gateways de </a:t>
            </a:r>
            <a:r>
              <a:rPr lang="en-US" sz="1800" err="1">
                <a:latin typeface="Arial Nova"/>
                <a:ea typeface="+mj-lt"/>
                <a:cs typeface="+mj-lt"/>
              </a:rPr>
              <a:t>segurança</a:t>
            </a:r>
            <a:r>
              <a:rPr lang="en-US" sz="1800">
                <a:latin typeface="Arial Nova"/>
                <a:ea typeface="+mj-lt"/>
                <a:cs typeface="+mj-lt"/>
              </a:rPr>
              <a:t> </a:t>
            </a:r>
            <a:r>
              <a:rPr lang="en-US" sz="1800" err="1">
                <a:latin typeface="Arial Nova"/>
                <a:ea typeface="+mj-lt"/>
                <a:cs typeface="+mj-lt"/>
              </a:rPr>
              <a:t>robustos</a:t>
            </a:r>
            <a:r>
              <a:rPr lang="en-US" sz="1800">
                <a:latin typeface="Arial Nova"/>
                <a:ea typeface="+mj-lt"/>
                <a:cs typeface="+mj-lt"/>
              </a:rPr>
              <a:t>: </a:t>
            </a:r>
            <a:r>
              <a:rPr lang="en-US" sz="1800" err="1">
                <a:latin typeface="Arial Nova"/>
                <a:ea typeface="+mj-lt"/>
                <a:cs typeface="+mj-lt"/>
              </a:rPr>
              <a:t>Utilizar</a:t>
            </a:r>
            <a:r>
              <a:rPr lang="en-US" sz="1800">
                <a:latin typeface="Arial Nova"/>
                <a:ea typeface="+mj-lt"/>
                <a:cs typeface="+mj-lt"/>
              </a:rPr>
              <a:t> gateways de </a:t>
            </a:r>
            <a:r>
              <a:rPr lang="en-US" sz="1800" err="1">
                <a:latin typeface="Arial Nova"/>
                <a:ea typeface="+mj-lt"/>
                <a:cs typeface="+mj-lt"/>
              </a:rPr>
              <a:t>segurança</a:t>
            </a:r>
            <a:r>
              <a:rPr lang="en-US" sz="1800">
                <a:latin typeface="Arial Nova"/>
                <a:ea typeface="+mj-lt"/>
                <a:cs typeface="+mj-lt"/>
              </a:rPr>
              <a:t> de e-mail que </a:t>
            </a:r>
            <a:r>
              <a:rPr lang="en-US" sz="1800" err="1">
                <a:latin typeface="Arial Nova"/>
                <a:ea typeface="+mj-lt"/>
                <a:cs typeface="+mj-lt"/>
              </a:rPr>
              <a:t>detectem</a:t>
            </a:r>
            <a:r>
              <a:rPr lang="en-US" sz="1800">
                <a:latin typeface="Arial Nova"/>
                <a:ea typeface="+mj-lt"/>
                <a:cs typeface="+mj-lt"/>
              </a:rPr>
              <a:t> e </a:t>
            </a:r>
            <a:r>
              <a:rPr lang="en-US" sz="1800" err="1">
                <a:latin typeface="Arial Nova"/>
                <a:ea typeface="+mj-lt"/>
                <a:cs typeface="+mj-lt"/>
              </a:rPr>
              <a:t>bloqueiem</a:t>
            </a:r>
            <a:r>
              <a:rPr lang="en-US" sz="1800">
                <a:latin typeface="Arial Nova"/>
                <a:ea typeface="+mj-lt"/>
                <a:cs typeface="+mj-lt"/>
              </a:rPr>
              <a:t> e-mails de phishing com </a:t>
            </a:r>
            <a:r>
              <a:rPr lang="en-US" sz="1800" err="1">
                <a:latin typeface="Arial Nova"/>
                <a:ea typeface="+mj-lt"/>
                <a:cs typeface="+mj-lt"/>
              </a:rPr>
              <a:t>conteúdo</a:t>
            </a:r>
            <a:r>
              <a:rPr lang="en-US" sz="1800">
                <a:latin typeface="Arial Nova"/>
                <a:ea typeface="+mj-lt"/>
                <a:cs typeface="+mj-lt"/>
              </a:rPr>
              <a:t> </a:t>
            </a:r>
            <a:r>
              <a:rPr lang="en-US" sz="1800" err="1">
                <a:latin typeface="Arial Nova"/>
                <a:ea typeface="+mj-lt"/>
                <a:cs typeface="+mj-lt"/>
              </a:rPr>
              <a:t>malicioso</a:t>
            </a:r>
            <a:r>
              <a:rPr lang="en-US" sz="1800">
                <a:latin typeface="Arial Nova"/>
                <a:ea typeface="+mj-lt"/>
                <a:cs typeface="+mj-lt"/>
              </a:rPr>
              <a:t>.</a:t>
            </a:r>
          </a:p>
          <a:p>
            <a:endParaRPr lang="en-US" sz="1800">
              <a:latin typeface="Arial Nova"/>
              <a:ea typeface="+mj-lt"/>
              <a:cs typeface="+mj-lt"/>
            </a:endParaRPr>
          </a:p>
          <a:p>
            <a:br>
              <a:rPr lang="en-US" sz="2400" dirty="0">
                <a:latin typeface="Microsoft Sans Serif"/>
                <a:ea typeface="+mj-lt"/>
                <a:cs typeface="+mj-lt"/>
              </a:rPr>
            </a:br>
            <a:br>
              <a:rPr lang="en-US" sz="2400" dirty="0">
                <a:latin typeface="Microsoft Sans Serif"/>
                <a:ea typeface="+mj-lt"/>
                <a:cs typeface="+mj-lt"/>
              </a:rPr>
            </a:br>
            <a:br>
              <a:rPr lang="en-US" sz="2400" dirty="0">
                <a:latin typeface="Microsoft Sans Serif"/>
                <a:ea typeface="+mj-lt"/>
                <a:cs typeface="+mj-lt"/>
              </a:rPr>
            </a:br>
            <a:endParaRPr lang="en-US" sz="1200">
              <a:solidFill>
                <a:srgbClr val="D1D5DB"/>
              </a:solidFill>
              <a:latin typeface="Avenir Next LT Pro"/>
            </a:endParaRPr>
          </a:p>
          <a:p>
            <a:br>
              <a:rPr lang="en-US" sz="2400" dirty="0">
                <a:latin typeface="Microsoft Sans Serif"/>
                <a:ea typeface="+mj-lt"/>
                <a:cs typeface="+mj-lt"/>
              </a:rPr>
            </a:br>
            <a:br>
              <a:rPr lang="en-US" sz="2400" dirty="0">
                <a:latin typeface="Microsoft Sans Serif"/>
                <a:ea typeface="+mj-lt"/>
                <a:cs typeface="+mj-lt"/>
              </a:rPr>
            </a:br>
            <a:br>
              <a:rPr lang="en-US" sz="2400" dirty="0">
                <a:latin typeface="Microsoft Sans Serif"/>
                <a:ea typeface="+mj-lt"/>
                <a:cs typeface="+mj-lt"/>
              </a:rPr>
            </a:br>
            <a:endParaRPr lang="en-US" sz="2400">
              <a:latin typeface="Avenir Next LT Pro"/>
              <a:ea typeface="Microsoft Sans Serif"/>
              <a:cs typeface="Microsoft Sans Serif"/>
            </a:endParaRPr>
          </a:p>
        </p:txBody>
      </p:sp>
    </p:spTree>
    <p:extLst>
      <p:ext uri="{BB962C8B-B14F-4D97-AF65-F5344CB8AC3E}">
        <p14:creationId xmlns:p14="http://schemas.microsoft.com/office/powerpoint/2010/main" val="2897834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E04A6-FB85-5644-7AA1-04BF352B3B62}"/>
              </a:ext>
            </a:extLst>
          </p:cNvPr>
          <p:cNvSpPr>
            <a:spLocks noGrp="1"/>
          </p:cNvSpPr>
          <p:nvPr>
            <p:ph type="title"/>
          </p:nvPr>
        </p:nvSpPr>
        <p:spPr>
          <a:xfrm>
            <a:off x="550862" y="549275"/>
            <a:ext cx="11091600" cy="5975886"/>
          </a:xfrm>
        </p:spPr>
        <p:txBody>
          <a:bodyPr>
            <a:noAutofit/>
          </a:bodyPr>
          <a:lstStyle/>
          <a:p>
            <a:br>
              <a:rPr lang="en-US" sz="2400" dirty="0">
                <a:latin typeface="Microsoft Sans Serif"/>
                <a:ea typeface="+mj-lt"/>
                <a:cs typeface="+mj-lt"/>
              </a:rPr>
            </a:br>
            <a:r>
              <a:rPr lang="en-US" sz="2800" b="1" dirty="0">
                <a:latin typeface="Arial Nova"/>
              </a:rPr>
              <a:t>GUERRA DIGITAL: RÚSSIA X UCRÂNIA</a:t>
            </a:r>
          </a:p>
          <a:p>
            <a:r>
              <a:rPr lang="en-US" sz="1600" err="1">
                <a:latin typeface="Arial Nova"/>
                <a:ea typeface="+mj-lt"/>
                <a:cs typeface="+mj-lt"/>
              </a:rPr>
              <a:t>Agências</a:t>
            </a:r>
            <a:r>
              <a:rPr lang="en-US" sz="1600" dirty="0">
                <a:latin typeface="Arial Nova"/>
                <a:ea typeface="+mj-lt"/>
                <a:cs typeface="+mj-lt"/>
              </a:rPr>
              <a:t> </a:t>
            </a:r>
            <a:r>
              <a:rPr lang="en-US" sz="1600" err="1">
                <a:latin typeface="Arial Nova"/>
                <a:ea typeface="+mj-lt"/>
                <a:cs typeface="+mj-lt"/>
              </a:rPr>
              <a:t>governamentais</a:t>
            </a:r>
            <a:r>
              <a:rPr lang="en-US" sz="1600" dirty="0">
                <a:latin typeface="Arial Nova"/>
                <a:ea typeface="+mj-lt"/>
                <a:cs typeface="+mj-lt"/>
              </a:rPr>
              <a:t> e </a:t>
            </a:r>
            <a:r>
              <a:rPr lang="en-US" sz="1600" err="1">
                <a:latin typeface="Arial Nova"/>
                <a:ea typeface="+mj-lt"/>
                <a:cs typeface="+mj-lt"/>
              </a:rPr>
              <a:t>organizações</a:t>
            </a:r>
            <a:r>
              <a:rPr lang="en-US" sz="1600" dirty="0">
                <a:latin typeface="Arial Nova"/>
                <a:ea typeface="+mj-lt"/>
                <a:cs typeface="+mj-lt"/>
              </a:rPr>
              <a:t> </a:t>
            </a:r>
            <a:r>
              <a:rPr lang="en-US" sz="1600" err="1">
                <a:latin typeface="Arial Nova"/>
                <a:ea typeface="+mj-lt"/>
                <a:cs typeface="+mj-lt"/>
              </a:rPr>
              <a:t>não</a:t>
            </a:r>
            <a:r>
              <a:rPr lang="en-US" sz="1600" dirty="0">
                <a:latin typeface="Arial Nova"/>
                <a:ea typeface="+mj-lt"/>
                <a:cs typeface="+mj-lt"/>
              </a:rPr>
              <a:t> </a:t>
            </a:r>
            <a:r>
              <a:rPr lang="en-US" sz="1600" err="1">
                <a:latin typeface="Arial Nova"/>
                <a:ea typeface="+mj-lt"/>
                <a:cs typeface="+mj-lt"/>
              </a:rPr>
              <a:t>governamentais</a:t>
            </a:r>
            <a:r>
              <a:rPr lang="en-US" sz="1600" dirty="0">
                <a:latin typeface="Arial Nova"/>
                <a:ea typeface="+mj-lt"/>
                <a:cs typeface="+mj-lt"/>
              </a:rPr>
              <a:t> </a:t>
            </a:r>
            <a:r>
              <a:rPr lang="en-US" sz="1600" err="1">
                <a:latin typeface="Arial Nova"/>
                <a:ea typeface="+mj-lt"/>
                <a:cs typeface="+mj-lt"/>
              </a:rPr>
              <a:t>ucranianas</a:t>
            </a:r>
            <a:r>
              <a:rPr lang="en-US" sz="1600" dirty="0">
                <a:latin typeface="Arial Nova"/>
                <a:ea typeface="+mj-lt"/>
                <a:cs typeface="+mj-lt"/>
              </a:rPr>
              <a:t> </a:t>
            </a:r>
            <a:r>
              <a:rPr lang="en-US" sz="1600" err="1">
                <a:latin typeface="Arial Nova"/>
                <a:ea typeface="+mj-lt"/>
                <a:cs typeface="+mj-lt"/>
              </a:rPr>
              <a:t>lidam</a:t>
            </a:r>
            <a:r>
              <a:rPr lang="en-US" sz="1600" dirty="0">
                <a:latin typeface="Arial Nova"/>
                <a:ea typeface="+mj-lt"/>
                <a:cs typeface="+mj-lt"/>
              </a:rPr>
              <a:t> com </a:t>
            </a:r>
            <a:r>
              <a:rPr lang="en-US" sz="1600" err="1">
                <a:latin typeface="Arial Nova"/>
                <a:ea typeface="+mj-lt"/>
                <a:cs typeface="+mj-lt"/>
              </a:rPr>
              <a:t>táticas</a:t>
            </a:r>
            <a:r>
              <a:rPr lang="en-US" sz="1600" dirty="0">
                <a:latin typeface="Arial Nova"/>
                <a:ea typeface="+mj-lt"/>
                <a:cs typeface="+mj-lt"/>
              </a:rPr>
              <a:t> </a:t>
            </a:r>
            <a:r>
              <a:rPr lang="en-US" sz="1600" err="1">
                <a:latin typeface="Arial Nova"/>
                <a:ea typeface="+mj-lt"/>
                <a:cs typeface="+mj-lt"/>
              </a:rPr>
              <a:t>cibernéticas</a:t>
            </a:r>
            <a:r>
              <a:rPr lang="en-US" sz="1600" dirty="0">
                <a:latin typeface="Arial Nova"/>
                <a:ea typeface="+mj-lt"/>
                <a:cs typeface="+mj-lt"/>
              </a:rPr>
              <a:t> </a:t>
            </a:r>
            <a:r>
              <a:rPr lang="en-US" sz="1600" err="1">
                <a:latin typeface="Arial Nova"/>
                <a:ea typeface="+mj-lt"/>
                <a:cs typeface="+mj-lt"/>
              </a:rPr>
              <a:t>russas</a:t>
            </a:r>
            <a:r>
              <a:rPr lang="en-US" sz="1600" dirty="0">
                <a:latin typeface="Arial Nova"/>
                <a:ea typeface="+mj-lt"/>
                <a:cs typeface="+mj-lt"/>
              </a:rPr>
              <a:t> </a:t>
            </a:r>
            <a:r>
              <a:rPr lang="en-US" sz="1600" err="1">
                <a:latin typeface="Arial Nova"/>
                <a:ea typeface="+mj-lt"/>
                <a:cs typeface="+mj-lt"/>
              </a:rPr>
              <a:t>há</a:t>
            </a:r>
            <a:r>
              <a:rPr lang="en-US" sz="1600" dirty="0">
                <a:latin typeface="Arial Nova"/>
                <a:ea typeface="+mj-lt"/>
                <a:cs typeface="+mj-lt"/>
              </a:rPr>
              <a:t> </a:t>
            </a:r>
            <a:r>
              <a:rPr lang="en-US" sz="1600" err="1">
                <a:latin typeface="Arial Nova"/>
                <a:ea typeface="+mj-lt"/>
                <a:cs typeface="+mj-lt"/>
              </a:rPr>
              <a:t>anos</a:t>
            </a:r>
            <a:r>
              <a:rPr lang="en-US" sz="1600" dirty="0">
                <a:latin typeface="Arial Nova"/>
                <a:ea typeface="+mj-lt"/>
                <a:cs typeface="+mj-lt"/>
              </a:rPr>
              <a:t>, </a:t>
            </a:r>
            <a:r>
              <a:rPr lang="en-US" sz="1600" err="1">
                <a:latin typeface="Arial Nova"/>
                <a:ea typeface="+mj-lt"/>
                <a:cs typeface="+mj-lt"/>
              </a:rPr>
              <a:t>como</a:t>
            </a:r>
            <a:r>
              <a:rPr lang="en-US" sz="1600" dirty="0">
                <a:latin typeface="Arial Nova"/>
                <a:ea typeface="+mj-lt"/>
                <a:cs typeface="+mj-lt"/>
              </a:rPr>
              <a:t> </a:t>
            </a:r>
            <a:r>
              <a:rPr lang="en-US" sz="1600" u="sng" dirty="0">
                <a:latin typeface="Arial Nova"/>
                <a:ea typeface="+mj-lt"/>
                <a:cs typeface="+mj-lt"/>
                <a:hlinkClick r:id="rId2">
                  <a:extLst>
                    <a:ext uri="{A12FA001-AC4F-418D-AE19-62706E023703}">
                      <ahyp:hlinkClr xmlns:ahyp="http://schemas.microsoft.com/office/drawing/2018/hyperlinkcolor" val="tx"/>
                    </a:ext>
                  </a:extLst>
                </a:hlinkClick>
              </a:rPr>
              <a:t>apagões</a:t>
            </a:r>
            <a:r>
              <a:rPr lang="en-US" sz="1600" dirty="0">
                <a:latin typeface="Arial Nova"/>
                <a:ea typeface="+mj-lt"/>
                <a:cs typeface="+mj-lt"/>
              </a:rPr>
              <a:t> , </a:t>
            </a:r>
            <a:r>
              <a:rPr lang="en-US" sz="1600" u="sng" dirty="0">
                <a:latin typeface="Arial Nova"/>
                <a:ea typeface="+mj-lt"/>
                <a:cs typeface="+mj-lt"/>
                <a:hlinkClick r:id="rId3">
                  <a:extLst>
                    <a:ext uri="{A12FA001-AC4F-418D-AE19-62706E023703}">
                      <ahyp:hlinkClr xmlns:ahyp="http://schemas.microsoft.com/office/drawing/2018/hyperlinkcolor" val="tx"/>
                    </a:ext>
                  </a:extLst>
                </a:hlinkClick>
              </a:rPr>
              <a:t>interferência eleitoral</a:t>
            </a:r>
            <a:r>
              <a:rPr lang="en-US" sz="1600" dirty="0">
                <a:latin typeface="Arial Nova"/>
                <a:ea typeface="+mj-lt"/>
                <a:cs typeface="+mj-lt"/>
              </a:rPr>
              <a:t> , </a:t>
            </a:r>
            <a:r>
              <a:rPr lang="en-US" sz="1600" u="sng" dirty="0">
                <a:latin typeface="Arial Nova"/>
                <a:ea typeface="+mj-lt"/>
                <a:cs typeface="+mj-lt"/>
                <a:hlinkClick r:id="rId4">
                  <a:extLst>
                    <a:ext uri="{A12FA001-AC4F-418D-AE19-62706E023703}">
                      <ahyp:hlinkClr xmlns:ahyp="http://schemas.microsoft.com/office/drawing/2018/hyperlinkcolor" val="tx"/>
                    </a:ext>
                  </a:extLst>
                </a:hlinkClick>
              </a:rPr>
              <a:t>violações de dados</a:t>
            </a:r>
            <a:r>
              <a:rPr lang="en-US" sz="1600" dirty="0">
                <a:latin typeface="Arial Nova"/>
                <a:ea typeface="+mj-lt"/>
                <a:cs typeface="+mj-lt"/>
              </a:rPr>
              <a:t> e </a:t>
            </a:r>
            <a:r>
              <a:rPr lang="en-US" sz="1600" u="sng" dirty="0">
                <a:latin typeface="Arial Nova"/>
                <a:ea typeface="+mj-lt"/>
                <a:cs typeface="+mj-lt"/>
                <a:hlinkClick r:id="rId5">
                  <a:extLst>
                    <a:ext uri="{A12FA001-AC4F-418D-AE19-62706E023703}">
                      <ahyp:hlinkClr xmlns:ahyp="http://schemas.microsoft.com/office/drawing/2018/hyperlinkcolor" val="tx"/>
                    </a:ext>
                  </a:extLst>
                </a:hlinkClick>
              </a:rPr>
              <a:t>malware destrutivo</a:t>
            </a:r>
            <a:r>
              <a:rPr lang="en-US" sz="1600" dirty="0">
                <a:latin typeface="Arial Nova"/>
                <a:ea typeface="+mj-lt"/>
                <a:cs typeface="+mj-lt"/>
              </a:rPr>
              <a:t> </a:t>
            </a:r>
            <a:r>
              <a:rPr lang="en-US" sz="1600" err="1">
                <a:latin typeface="Arial Nova"/>
                <a:ea typeface="+mj-lt"/>
                <a:cs typeface="+mj-lt"/>
              </a:rPr>
              <a:t>em</a:t>
            </a:r>
            <a:r>
              <a:rPr lang="en-US" sz="1600" dirty="0">
                <a:latin typeface="Arial Nova"/>
                <a:ea typeface="+mj-lt"/>
                <a:cs typeface="+mj-lt"/>
              </a:rPr>
              <a:t> </a:t>
            </a:r>
            <a:r>
              <a:rPr lang="en-US" sz="1600" err="1">
                <a:latin typeface="Arial Nova"/>
                <a:ea typeface="+mj-lt"/>
                <a:cs typeface="+mj-lt"/>
              </a:rPr>
              <a:t>servidores</a:t>
            </a:r>
            <a:r>
              <a:rPr lang="en-US" sz="1600" dirty="0">
                <a:latin typeface="Arial Nova"/>
                <a:ea typeface="+mj-lt"/>
                <a:cs typeface="+mj-lt"/>
              </a:rPr>
              <a:t> </a:t>
            </a:r>
            <a:r>
              <a:rPr lang="en-US" sz="1600" err="1">
                <a:latin typeface="Arial Nova"/>
                <a:ea typeface="+mj-lt"/>
                <a:cs typeface="+mj-lt"/>
              </a:rPr>
              <a:t>em</a:t>
            </a:r>
            <a:r>
              <a:rPr lang="en-US" sz="1600" dirty="0">
                <a:latin typeface="Arial Nova"/>
                <a:ea typeface="+mj-lt"/>
                <a:cs typeface="+mj-lt"/>
              </a:rPr>
              <a:t> </a:t>
            </a:r>
            <a:r>
              <a:rPr lang="en-US" sz="1600" err="1">
                <a:latin typeface="Arial Nova"/>
                <a:ea typeface="+mj-lt"/>
                <a:cs typeface="+mj-lt"/>
              </a:rPr>
              <a:t>todo</a:t>
            </a:r>
            <a:r>
              <a:rPr lang="en-US" sz="1600" dirty="0">
                <a:latin typeface="Arial Nova"/>
                <a:ea typeface="+mj-lt"/>
                <a:cs typeface="+mj-lt"/>
              </a:rPr>
              <a:t> o </a:t>
            </a:r>
            <a:r>
              <a:rPr lang="en-US" sz="1600" err="1">
                <a:latin typeface="Arial Nova"/>
                <a:ea typeface="+mj-lt"/>
                <a:cs typeface="+mj-lt"/>
              </a:rPr>
              <a:t>país</a:t>
            </a:r>
            <a:r>
              <a:rPr lang="en-US" sz="1600" dirty="0">
                <a:latin typeface="Arial Nova"/>
                <a:ea typeface="+mj-lt"/>
                <a:cs typeface="+mj-lt"/>
              </a:rPr>
              <a:t>. </a:t>
            </a:r>
            <a:endParaRPr lang="en-US" sz="1600">
              <a:latin typeface="Arial Nova"/>
            </a:endParaRPr>
          </a:p>
          <a:p>
            <a:r>
              <a:rPr lang="en-US" sz="1600" err="1">
                <a:latin typeface="Arial Nova"/>
                <a:ea typeface="+mj-lt"/>
                <a:cs typeface="+mj-lt"/>
              </a:rPr>
              <a:t>Então</a:t>
            </a:r>
            <a:r>
              <a:rPr lang="en-US" sz="1600" dirty="0">
                <a:latin typeface="Arial Nova"/>
                <a:ea typeface="+mj-lt"/>
                <a:cs typeface="+mj-lt"/>
              </a:rPr>
              <a:t>, </a:t>
            </a:r>
            <a:r>
              <a:rPr lang="en-US" sz="1600" err="1">
                <a:latin typeface="Arial Nova"/>
                <a:ea typeface="+mj-lt"/>
                <a:cs typeface="+mj-lt"/>
              </a:rPr>
              <a:t>quando</a:t>
            </a:r>
            <a:r>
              <a:rPr lang="en-US" sz="1600" dirty="0">
                <a:latin typeface="Arial Nova"/>
                <a:ea typeface="+mj-lt"/>
                <a:cs typeface="+mj-lt"/>
              </a:rPr>
              <a:t> a </a:t>
            </a:r>
            <a:r>
              <a:rPr lang="en-US" sz="1600" err="1">
                <a:latin typeface="Arial Nova"/>
                <a:ea typeface="+mj-lt"/>
                <a:cs typeface="+mj-lt"/>
              </a:rPr>
              <a:t>controvérsia</a:t>
            </a:r>
            <a:r>
              <a:rPr lang="en-US" sz="1600" dirty="0">
                <a:latin typeface="Arial Nova"/>
                <a:ea typeface="+mj-lt"/>
                <a:cs typeface="+mj-lt"/>
              </a:rPr>
              <a:t> da </a:t>
            </a:r>
            <a:r>
              <a:rPr lang="en-US" sz="1600" err="1">
                <a:latin typeface="Arial Nova"/>
                <a:ea typeface="+mj-lt"/>
                <a:cs typeface="+mj-lt"/>
              </a:rPr>
              <a:t>guerra</a:t>
            </a:r>
            <a:r>
              <a:rPr lang="en-US" sz="1600" dirty="0">
                <a:latin typeface="Arial Nova"/>
                <a:ea typeface="+mj-lt"/>
                <a:cs typeface="+mj-lt"/>
              </a:rPr>
              <a:t> </a:t>
            </a:r>
            <a:r>
              <a:rPr lang="en-US" sz="1600" err="1">
                <a:latin typeface="Arial Nova"/>
                <a:ea typeface="+mj-lt"/>
                <a:cs typeface="+mj-lt"/>
              </a:rPr>
              <a:t>começou</a:t>
            </a:r>
            <a:r>
              <a:rPr lang="en-US" sz="1600" dirty="0">
                <a:latin typeface="Arial Nova"/>
                <a:ea typeface="+mj-lt"/>
                <a:cs typeface="+mj-lt"/>
              </a:rPr>
              <a:t> a se </a:t>
            </a:r>
            <a:r>
              <a:rPr lang="en-US" sz="1600" err="1">
                <a:latin typeface="Arial Nova"/>
                <a:ea typeface="+mj-lt"/>
                <a:cs typeface="+mj-lt"/>
              </a:rPr>
              <a:t>manifestar</a:t>
            </a:r>
            <a:r>
              <a:rPr lang="en-US" sz="1600" dirty="0">
                <a:latin typeface="Arial Nova"/>
                <a:ea typeface="+mj-lt"/>
                <a:cs typeface="+mj-lt"/>
              </a:rPr>
              <a:t> </a:t>
            </a:r>
            <a:r>
              <a:rPr lang="en-US" sz="1600" err="1">
                <a:latin typeface="Arial Nova"/>
                <a:ea typeface="+mj-lt"/>
                <a:cs typeface="+mj-lt"/>
              </a:rPr>
              <a:t>em</a:t>
            </a:r>
            <a:r>
              <a:rPr lang="en-US" sz="1600" dirty="0">
                <a:latin typeface="Arial Nova"/>
                <a:ea typeface="+mj-lt"/>
                <a:cs typeface="+mj-lt"/>
              </a:rPr>
              <a:t> </a:t>
            </a:r>
            <a:r>
              <a:rPr lang="en-US" sz="1600" err="1">
                <a:latin typeface="Arial Nova"/>
                <a:ea typeface="+mj-lt"/>
                <a:cs typeface="+mj-lt"/>
              </a:rPr>
              <a:t>fevereiro</a:t>
            </a:r>
            <a:r>
              <a:rPr lang="en-US" sz="1600" dirty="0">
                <a:latin typeface="Arial Nova"/>
                <a:ea typeface="+mj-lt"/>
                <a:cs typeface="+mj-lt"/>
              </a:rPr>
              <a:t>, a </a:t>
            </a:r>
            <a:r>
              <a:rPr lang="en-US" sz="1600" u="sng" dirty="0">
                <a:latin typeface="Arial Nova"/>
                <a:ea typeface="+mj-lt"/>
                <a:cs typeface="+mj-lt"/>
                <a:hlinkClick r:id="rId6">
                  <a:extLst>
                    <a:ext uri="{A12FA001-AC4F-418D-AE19-62706E023703}">
                      <ahyp:hlinkClr xmlns:ahyp="http://schemas.microsoft.com/office/drawing/2018/hyperlinkcolor" val="tx"/>
                    </a:ext>
                  </a:extLst>
                </a:hlinkClick>
              </a:rPr>
              <a:t>Microsoft alertou</a:t>
            </a:r>
            <a:r>
              <a:rPr lang="en-US" sz="1600" dirty="0">
                <a:latin typeface="Arial Nova"/>
                <a:ea typeface="+mj-lt"/>
                <a:cs typeface="+mj-lt"/>
              </a:rPr>
              <a:t> </a:t>
            </a:r>
            <a:r>
              <a:rPr lang="en-US" sz="1600" err="1">
                <a:latin typeface="Arial Nova"/>
                <a:ea typeface="+mj-lt"/>
                <a:cs typeface="+mj-lt"/>
              </a:rPr>
              <a:t>sobre</a:t>
            </a:r>
            <a:r>
              <a:rPr lang="en-US" sz="1600" dirty="0">
                <a:latin typeface="Arial Nova"/>
                <a:ea typeface="+mj-lt"/>
                <a:cs typeface="+mj-lt"/>
              </a:rPr>
              <a:t> </a:t>
            </a:r>
            <a:r>
              <a:rPr lang="en-US" sz="1600" err="1">
                <a:latin typeface="Arial Nova"/>
                <a:ea typeface="+mj-lt"/>
                <a:cs typeface="+mj-lt"/>
              </a:rPr>
              <a:t>uma</a:t>
            </a:r>
            <a:r>
              <a:rPr lang="en-US" sz="1600" dirty="0">
                <a:latin typeface="Arial Nova"/>
                <a:ea typeface="+mj-lt"/>
                <a:cs typeface="+mj-lt"/>
              </a:rPr>
              <a:t> nova </a:t>
            </a:r>
            <a:r>
              <a:rPr lang="en-US" sz="1600" err="1">
                <a:latin typeface="Arial Nova"/>
                <a:ea typeface="+mj-lt"/>
                <a:cs typeface="+mj-lt"/>
              </a:rPr>
              <a:t>campanha</a:t>
            </a:r>
            <a:r>
              <a:rPr lang="en-US" sz="1600" dirty="0">
                <a:latin typeface="Arial Nova"/>
                <a:ea typeface="+mj-lt"/>
                <a:cs typeface="+mj-lt"/>
              </a:rPr>
              <a:t> de spear phishing </a:t>
            </a:r>
            <a:r>
              <a:rPr lang="en-US" sz="1600" err="1">
                <a:latin typeface="Arial Nova"/>
                <a:ea typeface="+mj-lt"/>
                <a:cs typeface="+mj-lt"/>
              </a:rPr>
              <a:t>por</a:t>
            </a:r>
            <a:r>
              <a:rPr lang="en-US" sz="1600" dirty="0">
                <a:latin typeface="Arial Nova"/>
                <a:ea typeface="+mj-lt"/>
                <a:cs typeface="+mj-lt"/>
              </a:rPr>
              <a:t> um </a:t>
            </a:r>
            <a:r>
              <a:rPr lang="en-US" sz="1600" err="1">
                <a:latin typeface="Arial Nova"/>
                <a:ea typeface="+mj-lt"/>
                <a:cs typeface="+mj-lt"/>
              </a:rPr>
              <a:t>grupo</a:t>
            </a:r>
            <a:r>
              <a:rPr lang="en-US" sz="1600" dirty="0">
                <a:latin typeface="Arial Nova"/>
                <a:ea typeface="+mj-lt"/>
                <a:cs typeface="+mj-lt"/>
              </a:rPr>
              <a:t> de hackers </a:t>
            </a:r>
            <a:r>
              <a:rPr lang="en-US" sz="1600" err="1">
                <a:latin typeface="Arial Nova"/>
                <a:ea typeface="+mj-lt"/>
                <a:cs typeface="+mj-lt"/>
              </a:rPr>
              <a:t>russo</a:t>
            </a:r>
            <a:r>
              <a:rPr lang="en-US" sz="1600" dirty="0">
                <a:latin typeface="Arial Nova"/>
                <a:ea typeface="+mj-lt"/>
                <a:cs typeface="+mj-lt"/>
              </a:rPr>
              <a:t>, </a:t>
            </a:r>
            <a:r>
              <a:rPr lang="en-US" sz="1600" err="1">
                <a:latin typeface="Arial Nova"/>
                <a:ea typeface="+mj-lt"/>
                <a:cs typeface="+mj-lt"/>
              </a:rPr>
              <a:t>Gamaredon</a:t>
            </a:r>
            <a:r>
              <a:rPr lang="en-US" sz="1600" dirty="0">
                <a:latin typeface="Arial Nova"/>
                <a:ea typeface="+mj-lt"/>
                <a:cs typeface="+mj-lt"/>
              </a:rPr>
              <a:t>. De </a:t>
            </a:r>
            <a:r>
              <a:rPr lang="en-US" sz="1600" err="1">
                <a:latin typeface="Arial Nova"/>
                <a:ea typeface="+mj-lt"/>
                <a:cs typeface="+mj-lt"/>
              </a:rPr>
              <a:t>acordo</a:t>
            </a:r>
            <a:r>
              <a:rPr lang="en-US" sz="1600" dirty="0">
                <a:latin typeface="Arial Nova"/>
                <a:ea typeface="+mj-lt"/>
                <a:cs typeface="+mj-lt"/>
              </a:rPr>
              <a:t> com as </a:t>
            </a:r>
            <a:r>
              <a:rPr lang="en-US" sz="1600" err="1">
                <a:latin typeface="Arial Nova"/>
                <a:ea typeface="+mj-lt"/>
                <a:cs typeface="+mj-lt"/>
              </a:rPr>
              <a:t>descobertas</a:t>
            </a:r>
            <a:r>
              <a:rPr lang="en-US" sz="1600" dirty="0">
                <a:latin typeface="Arial Nova"/>
                <a:ea typeface="+mj-lt"/>
                <a:cs typeface="+mj-lt"/>
              </a:rPr>
              <a:t> da Microsoft, o </a:t>
            </a:r>
            <a:r>
              <a:rPr lang="en-US" sz="1600" err="1">
                <a:latin typeface="Arial Nova"/>
                <a:ea typeface="+mj-lt"/>
                <a:cs typeface="+mj-lt"/>
              </a:rPr>
              <a:t>grupo</a:t>
            </a:r>
            <a:r>
              <a:rPr lang="en-US" sz="1600" dirty="0">
                <a:latin typeface="Arial Nova"/>
                <a:ea typeface="+mj-lt"/>
                <a:cs typeface="+mj-lt"/>
              </a:rPr>
              <a:t> </a:t>
            </a:r>
            <a:r>
              <a:rPr lang="en-US" sz="1600" err="1">
                <a:latin typeface="Arial Nova"/>
                <a:ea typeface="+mj-lt"/>
                <a:cs typeface="+mj-lt"/>
              </a:rPr>
              <a:t>supostamente</a:t>
            </a:r>
            <a:r>
              <a:rPr lang="en-US" sz="1600" dirty="0">
                <a:latin typeface="Arial Nova"/>
                <a:ea typeface="+mj-lt"/>
                <a:cs typeface="+mj-lt"/>
              </a:rPr>
              <a:t> </a:t>
            </a:r>
            <a:r>
              <a:rPr lang="en-US" sz="1600" err="1">
                <a:latin typeface="Arial Nova"/>
                <a:ea typeface="+mj-lt"/>
                <a:cs typeface="+mj-lt"/>
              </a:rPr>
              <a:t>visava</a:t>
            </a:r>
            <a:r>
              <a:rPr lang="en-US" sz="1600" dirty="0">
                <a:latin typeface="Arial Nova"/>
                <a:ea typeface="+mj-lt"/>
                <a:cs typeface="+mj-lt"/>
              </a:rPr>
              <a:t> “</a:t>
            </a:r>
            <a:r>
              <a:rPr lang="en-US" sz="1600" err="1">
                <a:latin typeface="Arial Nova"/>
                <a:ea typeface="+mj-lt"/>
                <a:cs typeface="+mj-lt"/>
              </a:rPr>
              <a:t>organizações</a:t>
            </a:r>
            <a:r>
              <a:rPr lang="en-US" sz="1600" dirty="0">
                <a:latin typeface="Arial Nova"/>
                <a:ea typeface="+mj-lt"/>
                <a:cs typeface="+mj-lt"/>
              </a:rPr>
              <a:t> </a:t>
            </a:r>
            <a:r>
              <a:rPr lang="en-US" sz="1600" err="1">
                <a:latin typeface="Arial Nova"/>
                <a:ea typeface="+mj-lt"/>
                <a:cs typeface="+mj-lt"/>
              </a:rPr>
              <a:t>críticas</a:t>
            </a:r>
            <a:r>
              <a:rPr lang="en-US" sz="1600" dirty="0">
                <a:latin typeface="Arial Nova"/>
                <a:ea typeface="+mj-lt"/>
                <a:cs typeface="+mj-lt"/>
              </a:rPr>
              <a:t> para </a:t>
            </a:r>
            <a:r>
              <a:rPr lang="en-US" sz="1600" err="1">
                <a:latin typeface="Arial Nova"/>
                <a:ea typeface="+mj-lt"/>
                <a:cs typeface="+mj-lt"/>
              </a:rPr>
              <a:t>resposta</a:t>
            </a:r>
            <a:r>
              <a:rPr lang="en-US" sz="1600" dirty="0">
                <a:latin typeface="Arial Nova"/>
                <a:ea typeface="+mj-lt"/>
                <a:cs typeface="+mj-lt"/>
              </a:rPr>
              <a:t> a </a:t>
            </a:r>
            <a:r>
              <a:rPr lang="en-US" sz="1600" err="1">
                <a:latin typeface="Arial Nova"/>
                <a:ea typeface="+mj-lt"/>
                <a:cs typeface="+mj-lt"/>
              </a:rPr>
              <a:t>emergências</a:t>
            </a:r>
            <a:r>
              <a:rPr lang="en-US" sz="1600" dirty="0">
                <a:latin typeface="Arial Nova"/>
                <a:ea typeface="+mj-lt"/>
                <a:cs typeface="+mj-lt"/>
              </a:rPr>
              <a:t> e </a:t>
            </a:r>
            <a:r>
              <a:rPr lang="en-US" sz="1600" err="1">
                <a:latin typeface="Arial Nova"/>
                <a:ea typeface="+mj-lt"/>
                <a:cs typeface="+mj-lt"/>
              </a:rPr>
              <a:t>garantia</a:t>
            </a:r>
            <a:r>
              <a:rPr lang="en-US" sz="1600" dirty="0">
                <a:latin typeface="Arial Nova"/>
                <a:ea typeface="+mj-lt"/>
                <a:cs typeface="+mj-lt"/>
              </a:rPr>
              <a:t> da </a:t>
            </a:r>
            <a:r>
              <a:rPr lang="en-US" sz="1600" err="1">
                <a:latin typeface="Arial Nova"/>
                <a:ea typeface="+mj-lt"/>
                <a:cs typeface="+mj-lt"/>
              </a:rPr>
              <a:t>segurança</a:t>
            </a:r>
            <a:r>
              <a:rPr lang="en-US" sz="1600" dirty="0">
                <a:latin typeface="Arial Nova"/>
                <a:ea typeface="+mj-lt"/>
                <a:cs typeface="+mj-lt"/>
              </a:rPr>
              <a:t> do </a:t>
            </a:r>
            <a:r>
              <a:rPr lang="en-US" sz="1600" err="1">
                <a:latin typeface="Arial Nova"/>
                <a:ea typeface="+mj-lt"/>
                <a:cs typeface="+mj-lt"/>
              </a:rPr>
              <a:t>território</a:t>
            </a:r>
            <a:r>
              <a:rPr lang="en-US" sz="1600" dirty="0">
                <a:latin typeface="Arial Nova"/>
                <a:ea typeface="+mj-lt"/>
                <a:cs typeface="+mj-lt"/>
              </a:rPr>
              <a:t> </a:t>
            </a:r>
            <a:r>
              <a:rPr lang="en-US" sz="1600" err="1">
                <a:latin typeface="Arial Nova"/>
                <a:ea typeface="+mj-lt"/>
                <a:cs typeface="+mj-lt"/>
              </a:rPr>
              <a:t>ucraniano</a:t>
            </a:r>
            <a:r>
              <a:rPr lang="en-US" sz="1600" dirty="0">
                <a:latin typeface="Arial Nova"/>
                <a:ea typeface="+mj-lt"/>
                <a:cs typeface="+mj-lt"/>
              </a:rPr>
              <a:t>” </a:t>
            </a:r>
            <a:r>
              <a:rPr lang="en-US" sz="1600" err="1">
                <a:latin typeface="Arial Nova"/>
                <a:ea typeface="+mj-lt"/>
                <a:cs typeface="+mj-lt"/>
              </a:rPr>
              <a:t>desde</a:t>
            </a:r>
            <a:r>
              <a:rPr lang="en-US" sz="1600" dirty="0">
                <a:latin typeface="Arial Nova"/>
                <a:ea typeface="+mj-lt"/>
                <a:cs typeface="+mj-lt"/>
              </a:rPr>
              <a:t> 2021.</a:t>
            </a:r>
          </a:p>
          <a:p>
            <a:r>
              <a:rPr lang="en-US" sz="1600" err="1">
                <a:latin typeface="Arial Nova"/>
                <a:ea typeface="+mj-lt"/>
                <a:cs typeface="+mj-lt"/>
              </a:rPr>
              <a:t>Desde</a:t>
            </a:r>
            <a:r>
              <a:rPr lang="en-US" sz="1600" dirty="0">
                <a:latin typeface="Arial Nova"/>
                <a:ea typeface="+mj-lt"/>
                <a:cs typeface="+mj-lt"/>
              </a:rPr>
              <a:t> </a:t>
            </a:r>
            <a:r>
              <a:rPr lang="en-US" sz="1600" err="1">
                <a:latin typeface="Arial Nova"/>
                <a:ea typeface="+mj-lt"/>
                <a:cs typeface="+mj-lt"/>
              </a:rPr>
              <a:t>então</a:t>
            </a:r>
            <a:r>
              <a:rPr lang="en-US" sz="1600" dirty="0">
                <a:latin typeface="Arial Nova"/>
                <a:ea typeface="+mj-lt"/>
                <a:cs typeface="+mj-lt"/>
              </a:rPr>
              <a:t>, a </a:t>
            </a:r>
            <a:r>
              <a:rPr lang="en-US" sz="1600" err="1">
                <a:latin typeface="Arial Nova"/>
                <a:ea typeface="+mj-lt"/>
                <a:cs typeface="+mj-lt"/>
              </a:rPr>
              <a:t>Ucrânia</a:t>
            </a:r>
            <a:r>
              <a:rPr lang="en-US" sz="1600" dirty="0">
                <a:latin typeface="Arial Nova"/>
                <a:ea typeface="+mj-lt"/>
                <a:cs typeface="+mj-lt"/>
              </a:rPr>
              <a:t> </a:t>
            </a:r>
            <a:r>
              <a:rPr lang="en-US" sz="1600" err="1">
                <a:latin typeface="Arial Nova"/>
                <a:ea typeface="+mj-lt"/>
                <a:cs typeface="+mj-lt"/>
              </a:rPr>
              <a:t>formou</a:t>
            </a:r>
            <a:r>
              <a:rPr lang="en-US" sz="1600" dirty="0">
                <a:latin typeface="Arial Nova"/>
                <a:ea typeface="+mj-lt"/>
                <a:cs typeface="+mj-lt"/>
              </a:rPr>
              <a:t> </a:t>
            </a:r>
            <a:r>
              <a:rPr lang="en-US" sz="1600" u="sng" dirty="0">
                <a:latin typeface="Arial Nova"/>
                <a:ea typeface="+mj-lt"/>
                <a:cs typeface="+mj-lt"/>
                <a:hlinkClick r:id="rId7">
                  <a:extLst>
                    <a:ext uri="{A12FA001-AC4F-418D-AE19-62706E023703}">
                      <ahyp:hlinkClr xmlns:ahyp="http://schemas.microsoft.com/office/drawing/2018/hyperlinkcolor" val="tx"/>
                    </a:ext>
                  </a:extLst>
                </a:hlinkClick>
              </a:rPr>
              <a:t>um “Exército de TI” voluntário,</a:t>
            </a:r>
            <a:r>
              <a:rPr lang="en-US" sz="1600" dirty="0">
                <a:latin typeface="Arial Nova"/>
                <a:ea typeface="+mj-lt"/>
                <a:cs typeface="+mj-lt"/>
              </a:rPr>
              <a:t> </a:t>
            </a:r>
            <a:r>
              <a:rPr lang="en-US" sz="1600" err="1">
                <a:latin typeface="Arial Nova"/>
                <a:ea typeface="+mj-lt"/>
                <a:cs typeface="+mj-lt"/>
              </a:rPr>
              <a:t>preparado</a:t>
            </a:r>
            <a:r>
              <a:rPr lang="en-US" sz="1600" dirty="0">
                <a:latin typeface="Arial Nova"/>
                <a:ea typeface="+mj-lt"/>
                <a:cs typeface="+mj-lt"/>
              </a:rPr>
              <a:t> para </a:t>
            </a:r>
            <a:r>
              <a:rPr lang="en-US" sz="1600" err="1">
                <a:latin typeface="Arial Nova"/>
                <a:ea typeface="+mj-lt"/>
                <a:cs typeface="+mj-lt"/>
              </a:rPr>
              <a:t>montar</a:t>
            </a:r>
            <a:r>
              <a:rPr lang="en-US" sz="1600" dirty="0">
                <a:latin typeface="Arial Nova"/>
                <a:ea typeface="+mj-lt"/>
                <a:cs typeface="+mj-lt"/>
              </a:rPr>
              <a:t> </a:t>
            </a:r>
            <a:r>
              <a:rPr lang="en-US" sz="1600" err="1">
                <a:latin typeface="Arial Nova"/>
                <a:ea typeface="+mj-lt"/>
                <a:cs typeface="+mj-lt"/>
              </a:rPr>
              <a:t>ataques</a:t>
            </a:r>
            <a:r>
              <a:rPr lang="en-US" sz="1600" dirty="0">
                <a:latin typeface="Arial Nova"/>
                <a:ea typeface="+mj-lt"/>
                <a:cs typeface="+mj-lt"/>
              </a:rPr>
              <a:t> DDoS, </a:t>
            </a:r>
            <a:r>
              <a:rPr lang="en-US" sz="1600" err="1">
                <a:latin typeface="Arial Nova"/>
                <a:ea typeface="+mj-lt"/>
                <a:cs typeface="+mj-lt"/>
              </a:rPr>
              <a:t>enquanto</a:t>
            </a:r>
            <a:r>
              <a:rPr lang="en-US" sz="1600" dirty="0">
                <a:latin typeface="Arial Nova"/>
                <a:ea typeface="+mj-lt"/>
                <a:cs typeface="+mj-lt"/>
              </a:rPr>
              <a:t> </a:t>
            </a:r>
            <a:r>
              <a:rPr lang="en-US" sz="1600" err="1">
                <a:latin typeface="Arial Nova"/>
                <a:ea typeface="+mj-lt"/>
                <a:cs typeface="+mj-lt"/>
              </a:rPr>
              <a:t>hacktivistas</a:t>
            </a:r>
            <a:r>
              <a:rPr lang="en-US" sz="1600" dirty="0">
                <a:latin typeface="Arial Nova"/>
                <a:ea typeface="+mj-lt"/>
                <a:cs typeface="+mj-lt"/>
              </a:rPr>
              <a:t> de </a:t>
            </a:r>
            <a:r>
              <a:rPr lang="en-US" sz="1600" err="1">
                <a:latin typeface="Arial Nova"/>
                <a:ea typeface="+mj-lt"/>
                <a:cs typeface="+mj-lt"/>
              </a:rPr>
              <a:t>todo</a:t>
            </a:r>
            <a:r>
              <a:rPr lang="en-US" sz="1600" dirty="0">
                <a:latin typeface="Arial Nova"/>
                <a:ea typeface="+mj-lt"/>
                <a:cs typeface="+mj-lt"/>
              </a:rPr>
              <a:t> o </a:t>
            </a:r>
            <a:r>
              <a:rPr lang="en-US" sz="1600" err="1">
                <a:latin typeface="Arial Nova"/>
                <a:ea typeface="+mj-lt"/>
                <a:cs typeface="+mj-lt"/>
              </a:rPr>
              <a:t>mundo</a:t>
            </a:r>
            <a:r>
              <a:rPr lang="en-US" sz="1600" dirty="0">
                <a:latin typeface="Arial Nova"/>
                <a:ea typeface="+mj-lt"/>
                <a:cs typeface="+mj-lt"/>
              </a:rPr>
              <a:t> </a:t>
            </a:r>
            <a:r>
              <a:rPr lang="en-US" sz="1600" err="1">
                <a:latin typeface="Arial Nova"/>
                <a:ea typeface="+mj-lt"/>
                <a:cs typeface="+mj-lt"/>
              </a:rPr>
              <a:t>usaram</a:t>
            </a:r>
            <a:r>
              <a:rPr lang="en-US" sz="1600" dirty="0">
                <a:latin typeface="Arial Nova"/>
                <a:ea typeface="+mj-lt"/>
                <a:cs typeface="+mj-lt"/>
              </a:rPr>
              <a:t> </a:t>
            </a:r>
            <a:r>
              <a:rPr lang="en-US" sz="1600" err="1">
                <a:latin typeface="Arial Nova"/>
                <a:ea typeface="+mj-lt"/>
                <a:cs typeface="+mj-lt"/>
              </a:rPr>
              <a:t>armas</a:t>
            </a:r>
            <a:r>
              <a:rPr lang="en-US" sz="1600" dirty="0">
                <a:latin typeface="Arial Nova"/>
                <a:ea typeface="+mj-lt"/>
                <a:cs typeface="+mj-lt"/>
              </a:rPr>
              <a:t> </a:t>
            </a:r>
            <a:r>
              <a:rPr lang="en-US" sz="1600" err="1">
                <a:latin typeface="Arial Nova"/>
                <a:ea typeface="+mj-lt"/>
                <a:cs typeface="+mj-lt"/>
              </a:rPr>
              <a:t>digitais</a:t>
            </a:r>
            <a:r>
              <a:rPr lang="en-US" sz="1600" dirty="0">
                <a:latin typeface="Arial Nova"/>
                <a:ea typeface="+mj-lt"/>
                <a:cs typeface="+mj-lt"/>
              </a:rPr>
              <a:t> para </a:t>
            </a:r>
            <a:r>
              <a:rPr lang="en-US" sz="1600" err="1">
                <a:latin typeface="Arial Nova"/>
                <a:ea typeface="+mj-lt"/>
                <a:cs typeface="+mj-lt"/>
              </a:rPr>
              <a:t>ajudar</a:t>
            </a:r>
            <a:r>
              <a:rPr lang="en-US" sz="1600" dirty="0">
                <a:latin typeface="Arial Nova"/>
                <a:ea typeface="+mj-lt"/>
                <a:cs typeface="+mj-lt"/>
              </a:rPr>
              <a:t> a </a:t>
            </a:r>
            <a:r>
              <a:rPr lang="en-US" sz="1600" err="1">
                <a:latin typeface="Arial Nova"/>
                <a:ea typeface="+mj-lt"/>
                <a:cs typeface="+mj-lt"/>
              </a:rPr>
              <a:t>Ucrânia</a:t>
            </a:r>
            <a:r>
              <a:rPr lang="en-US" sz="1600" dirty="0">
                <a:latin typeface="Arial Nova"/>
                <a:ea typeface="+mj-lt"/>
                <a:cs typeface="+mj-lt"/>
              </a:rPr>
              <a:t> no </a:t>
            </a:r>
            <a:r>
              <a:rPr lang="en-US" sz="1600" err="1">
                <a:latin typeface="Arial Nova"/>
                <a:ea typeface="+mj-lt"/>
                <a:cs typeface="+mj-lt"/>
              </a:rPr>
              <a:t>conflito</a:t>
            </a:r>
            <a:r>
              <a:rPr lang="en-US" sz="1600" dirty="0">
                <a:latin typeface="Arial Nova"/>
                <a:ea typeface="+mj-lt"/>
                <a:cs typeface="+mj-lt"/>
              </a:rPr>
              <a:t>. Como </a:t>
            </a:r>
            <a:r>
              <a:rPr lang="en-US" sz="1600" err="1">
                <a:latin typeface="Arial Nova"/>
                <a:ea typeface="+mj-lt"/>
                <a:cs typeface="+mj-lt"/>
              </a:rPr>
              <a:t>resultado</a:t>
            </a:r>
            <a:r>
              <a:rPr lang="en-US" sz="1600" dirty="0">
                <a:latin typeface="Arial Nova"/>
                <a:ea typeface="+mj-lt"/>
                <a:cs typeface="+mj-lt"/>
              </a:rPr>
              <a:t>, a </a:t>
            </a:r>
            <a:r>
              <a:rPr lang="en-US" sz="1600" err="1">
                <a:latin typeface="Arial Nova"/>
                <a:ea typeface="+mj-lt"/>
                <a:cs typeface="+mj-lt"/>
              </a:rPr>
              <a:t>Rússia</a:t>
            </a:r>
            <a:r>
              <a:rPr lang="en-US" sz="1600" dirty="0">
                <a:latin typeface="Arial Nova"/>
                <a:ea typeface="+mj-lt"/>
                <a:cs typeface="+mj-lt"/>
              </a:rPr>
              <a:t> </a:t>
            </a:r>
            <a:r>
              <a:rPr lang="en-US" sz="1600" err="1">
                <a:latin typeface="Arial Nova"/>
                <a:ea typeface="+mj-lt"/>
                <a:cs typeface="+mj-lt"/>
              </a:rPr>
              <a:t>sofreu</a:t>
            </a:r>
            <a:r>
              <a:rPr lang="en-US" sz="1600" dirty="0">
                <a:latin typeface="Arial Nova"/>
                <a:ea typeface="+mj-lt"/>
                <a:cs typeface="+mj-lt"/>
              </a:rPr>
              <a:t> </a:t>
            </a:r>
            <a:r>
              <a:rPr lang="en-US" sz="1600" err="1">
                <a:latin typeface="Arial Nova"/>
                <a:ea typeface="+mj-lt"/>
                <a:cs typeface="+mj-lt"/>
              </a:rPr>
              <a:t>violações</a:t>
            </a:r>
            <a:r>
              <a:rPr lang="en-US" sz="1600" dirty="0">
                <a:latin typeface="Arial Nova"/>
                <a:ea typeface="+mj-lt"/>
                <a:cs typeface="+mj-lt"/>
              </a:rPr>
              <a:t> de dados e </a:t>
            </a:r>
            <a:r>
              <a:rPr lang="en-US" sz="1600" err="1">
                <a:latin typeface="Arial Nova"/>
                <a:ea typeface="+mj-lt"/>
                <a:cs typeface="+mj-lt"/>
              </a:rPr>
              <a:t>interrupções</a:t>
            </a:r>
            <a:r>
              <a:rPr lang="en-US" sz="1600" dirty="0">
                <a:latin typeface="Arial Nova"/>
                <a:ea typeface="+mj-lt"/>
                <a:cs typeface="+mj-lt"/>
              </a:rPr>
              <a:t> de </a:t>
            </a:r>
            <a:r>
              <a:rPr lang="en-US" sz="1600" err="1">
                <a:latin typeface="Arial Nova"/>
                <a:ea typeface="+mj-lt"/>
                <a:cs typeface="+mj-lt"/>
              </a:rPr>
              <a:t>serviço</a:t>
            </a:r>
            <a:r>
              <a:rPr lang="en-US" sz="1600" dirty="0">
                <a:latin typeface="Arial Nova"/>
                <a:ea typeface="+mj-lt"/>
                <a:cs typeface="+mj-lt"/>
              </a:rPr>
              <a:t> </a:t>
            </a:r>
            <a:r>
              <a:rPr lang="en-US" sz="1600" err="1">
                <a:latin typeface="Arial Nova"/>
                <a:ea typeface="+mj-lt"/>
                <a:cs typeface="+mj-lt"/>
              </a:rPr>
              <a:t>em</a:t>
            </a:r>
            <a:r>
              <a:rPr lang="en-US" sz="1600" dirty="0">
                <a:latin typeface="Arial Nova"/>
                <a:ea typeface="+mj-lt"/>
                <a:cs typeface="+mj-lt"/>
              </a:rPr>
              <a:t> “ </a:t>
            </a:r>
            <a:r>
              <a:rPr lang="en-US" sz="1600" u="sng" dirty="0">
                <a:latin typeface="Arial Nova"/>
                <a:ea typeface="+mj-lt"/>
                <a:cs typeface="+mj-lt"/>
                <a:hlinkClick r:id="rId8">
                  <a:extLst>
                    <a:ext uri="{A12FA001-AC4F-418D-AE19-62706E023703}">
                      <ahyp:hlinkClr xmlns:ahyp="http://schemas.microsoft.com/office/drawing/2018/hyperlinkcolor" val="tx"/>
                    </a:ext>
                  </a:extLst>
                </a:hlinkClick>
              </a:rPr>
              <a:t>uma escala sem precedentes</a:t>
            </a:r>
            <a:r>
              <a:rPr lang="en-US" sz="1600" dirty="0">
                <a:latin typeface="Arial Nova"/>
                <a:ea typeface="+mj-lt"/>
                <a:cs typeface="+mj-lt"/>
              </a:rPr>
              <a:t> ”, relata Matt Burgess para </a:t>
            </a:r>
            <a:r>
              <a:rPr lang="en-US" sz="1600" i="1" dirty="0">
                <a:latin typeface="Arial Nova"/>
                <a:ea typeface="+mj-lt"/>
                <a:cs typeface="+mj-lt"/>
              </a:rPr>
              <a:t>The Wired </a:t>
            </a:r>
            <a:r>
              <a:rPr lang="en-US" sz="1600" dirty="0">
                <a:latin typeface="Arial Nova"/>
                <a:ea typeface="+mj-lt"/>
                <a:cs typeface="+mj-lt"/>
              </a:rPr>
              <a:t>.</a:t>
            </a:r>
            <a:r>
              <a:rPr lang="en-US" sz="1400" dirty="0">
                <a:latin typeface="Arial Nova"/>
                <a:ea typeface="+mj-lt"/>
                <a:cs typeface="+mj-lt"/>
              </a:rPr>
              <a:t> </a:t>
            </a:r>
            <a:endParaRPr lang="en-US" sz="1400" dirty="0">
              <a:latin typeface="Arial Nova"/>
            </a:endParaRPr>
          </a:p>
          <a:p>
            <a:endParaRPr lang="en-US" sz="2400">
              <a:latin typeface="Microsoft Sans Serif"/>
              <a:ea typeface="+mj-lt"/>
              <a:cs typeface="+mj-lt"/>
            </a:endParaRPr>
          </a:p>
          <a:p>
            <a:endParaRPr lang="en-US" sz="1800">
              <a:solidFill>
                <a:srgbClr val="004693"/>
              </a:solidFill>
            </a:endParaRPr>
          </a:p>
          <a:p>
            <a:r>
              <a:rPr lang="en-US" sz="2000">
                <a:latin typeface="Arial Nova"/>
                <a:ea typeface="+mj-lt"/>
                <a:cs typeface="+mj-lt"/>
              </a:rPr>
              <a:t>Solução:</a:t>
            </a:r>
          </a:p>
          <a:p>
            <a:pPr marL="285750" indent="-285750">
              <a:buFont typeface="Arial"/>
              <a:buChar char="•"/>
            </a:pPr>
            <a:r>
              <a:rPr lang="en-US" sz="2000">
                <a:latin typeface="Arial Nova"/>
                <a:ea typeface="+mj-lt"/>
                <a:cs typeface="+mj-lt"/>
              </a:rPr>
              <a:t>Firewall </a:t>
            </a:r>
            <a:r>
              <a:rPr lang="en-US" sz="2000" err="1">
                <a:latin typeface="Arial Nova"/>
                <a:ea typeface="+mj-lt"/>
                <a:cs typeface="+mj-lt"/>
              </a:rPr>
              <a:t>avançado</a:t>
            </a:r>
            <a:r>
              <a:rPr lang="en-US" sz="2000">
                <a:latin typeface="Arial Nova"/>
                <a:ea typeface="+mj-lt"/>
                <a:cs typeface="+mj-lt"/>
              </a:rPr>
              <a:t> e </a:t>
            </a:r>
            <a:r>
              <a:rPr lang="en-US" sz="2000" err="1">
                <a:latin typeface="Arial Nova"/>
                <a:ea typeface="+mj-lt"/>
                <a:cs typeface="+mj-lt"/>
              </a:rPr>
              <a:t>detecção</a:t>
            </a:r>
            <a:r>
              <a:rPr lang="en-US" sz="2000">
                <a:latin typeface="Arial Nova"/>
                <a:ea typeface="+mj-lt"/>
                <a:cs typeface="+mj-lt"/>
              </a:rPr>
              <a:t> de intrusão: Implementar firewalls avançados e sistemas de detecção de intrusão para proteger redes e sistemas críticos.</a:t>
            </a:r>
            <a:endParaRPr lang="en-US" sz="2000">
              <a:latin typeface="Arial Nova"/>
            </a:endParaRPr>
          </a:p>
          <a:p>
            <a:pPr marL="285750" indent="-285750">
              <a:buFont typeface="Arial"/>
              <a:buChar char="•"/>
            </a:pPr>
            <a:r>
              <a:rPr lang="en-US" sz="2000" err="1">
                <a:latin typeface="Arial Nova"/>
                <a:ea typeface="+mj-lt"/>
                <a:cs typeface="+mj-lt"/>
              </a:rPr>
              <a:t>Treinamento</a:t>
            </a:r>
            <a:r>
              <a:rPr lang="en-US" sz="2000">
                <a:latin typeface="Arial Nova"/>
                <a:ea typeface="+mj-lt"/>
                <a:cs typeface="+mj-lt"/>
              </a:rPr>
              <a:t> de </a:t>
            </a:r>
            <a:r>
              <a:rPr lang="en-US" sz="2000" err="1">
                <a:latin typeface="Arial Nova"/>
                <a:ea typeface="+mj-lt"/>
                <a:cs typeface="+mj-lt"/>
              </a:rPr>
              <a:t>segurança</a:t>
            </a:r>
            <a:r>
              <a:rPr lang="en-US" sz="2000">
                <a:latin typeface="Arial Nova"/>
                <a:ea typeface="+mj-lt"/>
                <a:cs typeface="+mj-lt"/>
              </a:rPr>
              <a:t>: </a:t>
            </a:r>
            <a:r>
              <a:rPr lang="en-US" sz="2000" err="1">
                <a:latin typeface="Arial Nova"/>
                <a:ea typeface="+mj-lt"/>
                <a:cs typeface="+mj-lt"/>
              </a:rPr>
              <a:t>Educar</a:t>
            </a:r>
            <a:r>
              <a:rPr lang="en-US" sz="2000">
                <a:latin typeface="Arial Nova"/>
                <a:ea typeface="+mj-lt"/>
                <a:cs typeface="+mj-lt"/>
              </a:rPr>
              <a:t> </a:t>
            </a:r>
            <a:r>
              <a:rPr lang="en-US" sz="2000" err="1">
                <a:latin typeface="Arial Nova"/>
                <a:ea typeface="+mj-lt"/>
                <a:cs typeface="+mj-lt"/>
              </a:rPr>
              <a:t>os</a:t>
            </a:r>
            <a:r>
              <a:rPr lang="en-US" sz="2000">
                <a:latin typeface="Arial Nova"/>
                <a:ea typeface="+mj-lt"/>
                <a:cs typeface="+mj-lt"/>
              </a:rPr>
              <a:t> funcionários sobre ameaças cibernéticas e táticas de spear phishing.</a:t>
            </a:r>
            <a:endParaRPr lang="en-US" sz="2000">
              <a:latin typeface="Arial Nova"/>
            </a:endParaRPr>
          </a:p>
          <a:p>
            <a:pPr marL="285750" indent="-285750">
              <a:buFont typeface="Arial"/>
              <a:buChar char="•"/>
            </a:pPr>
            <a:r>
              <a:rPr lang="en-US" sz="2000" err="1">
                <a:latin typeface="Arial Nova"/>
                <a:ea typeface="+mj-lt"/>
                <a:cs typeface="+mj-lt"/>
              </a:rPr>
              <a:t>Compartilhamento</a:t>
            </a:r>
            <a:r>
              <a:rPr lang="en-US" sz="2000">
                <a:latin typeface="Arial Nova"/>
                <a:ea typeface="+mj-lt"/>
                <a:cs typeface="+mj-lt"/>
              </a:rPr>
              <a:t> de </a:t>
            </a:r>
            <a:r>
              <a:rPr lang="en-US" sz="2000" err="1">
                <a:latin typeface="Arial Nova"/>
                <a:ea typeface="+mj-lt"/>
                <a:cs typeface="+mj-lt"/>
              </a:rPr>
              <a:t>inteligência</a:t>
            </a:r>
            <a:r>
              <a:rPr lang="en-US" sz="2000">
                <a:latin typeface="Arial Nova"/>
                <a:ea typeface="+mj-lt"/>
                <a:cs typeface="+mj-lt"/>
              </a:rPr>
              <a:t> de </a:t>
            </a:r>
            <a:r>
              <a:rPr lang="en-US" sz="2000" err="1">
                <a:latin typeface="Arial Nova"/>
                <a:ea typeface="+mj-lt"/>
                <a:cs typeface="+mj-lt"/>
              </a:rPr>
              <a:t>ameaças</a:t>
            </a:r>
            <a:r>
              <a:rPr lang="en-US" sz="2000">
                <a:latin typeface="Arial Nova"/>
                <a:ea typeface="+mj-lt"/>
                <a:cs typeface="+mj-lt"/>
              </a:rPr>
              <a:t>: Colaborar com agências de segurança e empresas de cibersegurança para compartilhar informações sobre ameaças em tempo real.</a:t>
            </a:r>
            <a:endParaRPr lang="en-US" sz="2000">
              <a:latin typeface="Arial Nova"/>
            </a:endParaRPr>
          </a:p>
          <a:p>
            <a:br>
              <a:rPr lang="en-US" sz="2400" dirty="0">
                <a:latin typeface="Microsoft Sans Serif"/>
                <a:ea typeface="+mj-lt"/>
                <a:cs typeface="+mj-lt"/>
              </a:rPr>
            </a:br>
            <a:br>
              <a:rPr lang="en-US" sz="2400" dirty="0">
                <a:latin typeface="Microsoft Sans Serif"/>
                <a:ea typeface="+mj-lt"/>
                <a:cs typeface="+mj-lt"/>
              </a:rPr>
            </a:br>
            <a:br>
              <a:rPr lang="en-US" sz="2400" dirty="0">
                <a:latin typeface="Microsoft Sans Serif"/>
                <a:ea typeface="+mj-lt"/>
                <a:cs typeface="+mj-lt"/>
              </a:rPr>
            </a:br>
            <a:endParaRPr lang="en-US" sz="1200">
              <a:solidFill>
                <a:srgbClr val="D1D5DB"/>
              </a:solidFill>
              <a:latin typeface="Avenir Next LT Pro"/>
            </a:endParaRPr>
          </a:p>
          <a:p>
            <a:br>
              <a:rPr lang="en-US" sz="2400" dirty="0">
                <a:latin typeface="Microsoft Sans Serif"/>
                <a:ea typeface="+mj-lt"/>
                <a:cs typeface="+mj-lt"/>
              </a:rPr>
            </a:br>
            <a:br>
              <a:rPr lang="en-US" sz="2400" dirty="0">
                <a:latin typeface="Microsoft Sans Serif"/>
                <a:ea typeface="+mj-lt"/>
                <a:cs typeface="+mj-lt"/>
              </a:rPr>
            </a:br>
            <a:br>
              <a:rPr lang="en-US" sz="2400" dirty="0">
                <a:latin typeface="Microsoft Sans Serif"/>
                <a:ea typeface="+mj-lt"/>
                <a:cs typeface="+mj-lt"/>
              </a:rPr>
            </a:br>
            <a:endParaRPr lang="en-US" sz="2400">
              <a:latin typeface="Avenir Next LT Pro"/>
              <a:ea typeface="Microsoft Sans Serif"/>
              <a:cs typeface="Microsoft Sans Serif"/>
            </a:endParaRPr>
          </a:p>
        </p:txBody>
      </p:sp>
    </p:spTree>
    <p:extLst>
      <p:ext uri="{BB962C8B-B14F-4D97-AF65-F5344CB8AC3E}">
        <p14:creationId xmlns:p14="http://schemas.microsoft.com/office/powerpoint/2010/main" val="4106627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E04A6-FB85-5644-7AA1-04BF352B3B62}"/>
              </a:ext>
            </a:extLst>
          </p:cNvPr>
          <p:cNvSpPr>
            <a:spLocks noGrp="1"/>
          </p:cNvSpPr>
          <p:nvPr>
            <p:ph type="title"/>
          </p:nvPr>
        </p:nvSpPr>
        <p:spPr>
          <a:xfrm>
            <a:off x="550862" y="549275"/>
            <a:ext cx="11091600" cy="5975886"/>
          </a:xfrm>
        </p:spPr>
        <p:txBody>
          <a:bodyPr>
            <a:noAutofit/>
          </a:bodyPr>
          <a:lstStyle/>
          <a:p>
            <a:r>
              <a:rPr lang="en-US" sz="2400" b="1" dirty="0"/>
              <a:t>ROUBO DE DADOS DE PROVEDORES DE SAÚDE</a:t>
            </a:r>
            <a:endParaRPr lang="pt-BR" sz="2400"/>
          </a:p>
          <a:p>
            <a:r>
              <a:rPr lang="en-US" sz="1600" dirty="0">
                <a:ea typeface="+mj-lt"/>
                <a:cs typeface="+mj-lt"/>
              </a:rPr>
              <a:t>Dois </a:t>
            </a:r>
            <a:r>
              <a:rPr lang="en-US" sz="1600" err="1">
                <a:ea typeface="+mj-lt"/>
                <a:cs typeface="+mj-lt"/>
              </a:rPr>
              <a:t>milhões</a:t>
            </a:r>
            <a:r>
              <a:rPr lang="en-US" sz="1600" dirty="0">
                <a:ea typeface="+mj-lt"/>
                <a:cs typeface="+mj-lt"/>
              </a:rPr>
              <a:t> de americanos </a:t>
            </a:r>
            <a:r>
              <a:rPr lang="en-US" sz="1600" u="sng" dirty="0">
                <a:ea typeface="+mj-lt"/>
                <a:cs typeface="+mj-lt"/>
                <a:hlinkClick r:id="rId2">
                  <a:extLst>
                    <a:ext uri="{A12FA001-AC4F-418D-AE19-62706E023703}">
                      <ahyp:hlinkClr xmlns:ahyp="http://schemas.microsoft.com/office/drawing/2018/hyperlinkcolor" val="tx"/>
                    </a:ext>
                  </a:extLst>
                </a:hlinkClick>
              </a:rPr>
              <a:t>podem ter sido comprometidos</a:t>
            </a:r>
            <a:r>
              <a:rPr lang="en-US" sz="1600" dirty="0">
                <a:ea typeface="+mj-lt"/>
                <a:cs typeface="+mj-lt"/>
              </a:rPr>
              <a:t> </a:t>
            </a:r>
            <a:r>
              <a:rPr lang="en-US" sz="1600" err="1">
                <a:ea typeface="+mj-lt"/>
                <a:cs typeface="+mj-lt"/>
              </a:rPr>
              <a:t>por</a:t>
            </a:r>
            <a:r>
              <a:rPr lang="en-US" sz="1600" dirty="0">
                <a:ea typeface="+mj-lt"/>
                <a:cs typeface="+mj-lt"/>
              </a:rPr>
              <a:t> </a:t>
            </a:r>
            <a:r>
              <a:rPr lang="en-US" sz="1600" err="1">
                <a:ea typeface="+mj-lt"/>
                <a:cs typeface="+mj-lt"/>
              </a:rPr>
              <a:t>uma</a:t>
            </a:r>
            <a:r>
              <a:rPr lang="en-US" sz="1600" dirty="0">
                <a:ea typeface="+mj-lt"/>
                <a:cs typeface="+mj-lt"/>
              </a:rPr>
              <a:t> </a:t>
            </a:r>
            <a:r>
              <a:rPr lang="en-US" sz="1600" err="1">
                <a:ea typeface="+mj-lt"/>
                <a:cs typeface="+mj-lt"/>
              </a:rPr>
              <a:t>violação</a:t>
            </a:r>
            <a:r>
              <a:rPr lang="en-US" sz="1600" dirty="0">
                <a:ea typeface="+mj-lt"/>
                <a:cs typeface="+mj-lt"/>
              </a:rPr>
              <a:t> de dados – </a:t>
            </a:r>
            <a:r>
              <a:rPr lang="en-US" sz="1600" err="1">
                <a:ea typeface="+mj-lt"/>
                <a:cs typeface="+mj-lt"/>
              </a:rPr>
              <a:t>incluindo</a:t>
            </a:r>
            <a:r>
              <a:rPr lang="en-US" sz="1600" dirty="0">
                <a:ea typeface="+mj-lt"/>
                <a:cs typeface="+mj-lt"/>
              </a:rPr>
              <a:t> </a:t>
            </a:r>
            <a:r>
              <a:rPr lang="en-US" sz="1600" err="1">
                <a:ea typeface="+mj-lt"/>
                <a:cs typeface="+mj-lt"/>
              </a:rPr>
              <a:t>nomes</a:t>
            </a:r>
            <a:r>
              <a:rPr lang="en-US" sz="1600" dirty="0">
                <a:ea typeface="+mj-lt"/>
                <a:cs typeface="+mj-lt"/>
              </a:rPr>
              <a:t>, </a:t>
            </a:r>
            <a:r>
              <a:rPr lang="en-US" sz="1600" err="1">
                <a:ea typeface="+mj-lt"/>
                <a:cs typeface="+mj-lt"/>
              </a:rPr>
              <a:t>números</a:t>
            </a:r>
            <a:r>
              <a:rPr lang="en-US" sz="1600" dirty="0">
                <a:ea typeface="+mj-lt"/>
                <a:cs typeface="+mj-lt"/>
              </a:rPr>
              <a:t> de </a:t>
            </a:r>
            <a:r>
              <a:rPr lang="en-US" sz="1600" err="1">
                <a:ea typeface="+mj-lt"/>
                <a:cs typeface="+mj-lt"/>
              </a:rPr>
              <a:t>previdência</a:t>
            </a:r>
            <a:r>
              <a:rPr lang="en-US" sz="1600" dirty="0">
                <a:ea typeface="+mj-lt"/>
                <a:cs typeface="+mj-lt"/>
              </a:rPr>
              <a:t> social, </a:t>
            </a:r>
            <a:r>
              <a:rPr lang="en-US" sz="1600" err="1">
                <a:ea typeface="+mj-lt"/>
                <a:cs typeface="+mj-lt"/>
              </a:rPr>
              <a:t>datas</a:t>
            </a:r>
            <a:r>
              <a:rPr lang="en-US" sz="1600" dirty="0">
                <a:ea typeface="+mj-lt"/>
                <a:cs typeface="+mj-lt"/>
              </a:rPr>
              <a:t> de </a:t>
            </a:r>
            <a:r>
              <a:rPr lang="en-US" sz="1600" err="1">
                <a:ea typeface="+mj-lt"/>
                <a:cs typeface="+mj-lt"/>
              </a:rPr>
              <a:t>nascimento</a:t>
            </a:r>
            <a:r>
              <a:rPr lang="en-US" sz="1600" dirty="0">
                <a:ea typeface="+mj-lt"/>
                <a:cs typeface="+mj-lt"/>
              </a:rPr>
              <a:t>, </a:t>
            </a:r>
            <a:r>
              <a:rPr lang="en-US" sz="1600" err="1">
                <a:ea typeface="+mj-lt"/>
                <a:cs typeface="+mj-lt"/>
              </a:rPr>
              <a:t>endereços</a:t>
            </a:r>
            <a:r>
              <a:rPr lang="en-US" sz="1600" dirty="0">
                <a:ea typeface="+mj-lt"/>
                <a:cs typeface="+mj-lt"/>
              </a:rPr>
              <a:t>, </a:t>
            </a:r>
            <a:r>
              <a:rPr lang="en-US" sz="1600" err="1">
                <a:ea typeface="+mj-lt"/>
                <a:cs typeface="+mj-lt"/>
              </a:rPr>
              <a:t>informações</a:t>
            </a:r>
            <a:r>
              <a:rPr lang="en-US" sz="1600" dirty="0">
                <a:ea typeface="+mj-lt"/>
                <a:cs typeface="+mj-lt"/>
              </a:rPr>
              <a:t> de </a:t>
            </a:r>
            <a:r>
              <a:rPr lang="en-US" sz="1600" err="1">
                <a:ea typeface="+mj-lt"/>
                <a:cs typeface="+mj-lt"/>
              </a:rPr>
              <a:t>cobrança</a:t>
            </a:r>
            <a:r>
              <a:rPr lang="en-US" sz="1600" dirty="0">
                <a:ea typeface="+mj-lt"/>
                <a:cs typeface="+mj-lt"/>
              </a:rPr>
              <a:t> e </a:t>
            </a:r>
            <a:r>
              <a:rPr lang="en-US" sz="1600" err="1">
                <a:ea typeface="+mj-lt"/>
                <a:cs typeface="+mj-lt"/>
              </a:rPr>
              <a:t>informações</a:t>
            </a:r>
            <a:r>
              <a:rPr lang="en-US" sz="1600" dirty="0">
                <a:ea typeface="+mj-lt"/>
                <a:cs typeface="+mj-lt"/>
              </a:rPr>
              <a:t> </a:t>
            </a:r>
            <a:r>
              <a:rPr lang="en-US" sz="1600" err="1">
                <a:ea typeface="+mj-lt"/>
                <a:cs typeface="+mj-lt"/>
              </a:rPr>
              <a:t>médicas</a:t>
            </a:r>
            <a:r>
              <a:rPr lang="en-US" sz="1600" dirty="0">
                <a:ea typeface="+mj-lt"/>
                <a:cs typeface="+mj-lt"/>
              </a:rPr>
              <a:t> – </a:t>
            </a:r>
            <a:r>
              <a:rPr lang="en-US" sz="1600" err="1">
                <a:ea typeface="+mj-lt"/>
                <a:cs typeface="+mj-lt"/>
              </a:rPr>
              <a:t>em</a:t>
            </a:r>
            <a:r>
              <a:rPr lang="en-US" sz="1600" dirty="0">
                <a:ea typeface="+mj-lt"/>
                <a:cs typeface="+mj-lt"/>
              </a:rPr>
              <a:t> </a:t>
            </a:r>
            <a:r>
              <a:rPr lang="en-US" sz="1600" err="1">
                <a:ea typeface="+mj-lt"/>
                <a:cs typeface="+mj-lt"/>
              </a:rPr>
              <a:t>junho</a:t>
            </a:r>
            <a:r>
              <a:rPr lang="en-US" sz="1600" dirty="0">
                <a:ea typeface="+mj-lt"/>
                <a:cs typeface="+mj-lt"/>
              </a:rPr>
              <a:t>, </a:t>
            </a:r>
            <a:r>
              <a:rPr lang="en-US" sz="1600" err="1">
                <a:ea typeface="+mj-lt"/>
                <a:cs typeface="+mj-lt"/>
              </a:rPr>
              <a:t>depois</a:t>
            </a:r>
            <a:r>
              <a:rPr lang="en-US" sz="1600" dirty="0">
                <a:ea typeface="+mj-lt"/>
                <a:cs typeface="+mj-lt"/>
              </a:rPr>
              <a:t> que </a:t>
            </a:r>
            <a:r>
              <a:rPr lang="en-US" sz="1600" err="1">
                <a:ea typeface="+mj-lt"/>
                <a:cs typeface="+mj-lt"/>
              </a:rPr>
              <a:t>os</a:t>
            </a:r>
            <a:r>
              <a:rPr lang="en-US" sz="1600" dirty="0">
                <a:ea typeface="+mj-lt"/>
                <a:cs typeface="+mj-lt"/>
              </a:rPr>
              <a:t> </a:t>
            </a:r>
            <a:r>
              <a:rPr lang="en-US" sz="1600" err="1">
                <a:ea typeface="+mj-lt"/>
                <a:cs typeface="+mj-lt"/>
              </a:rPr>
              <a:t>invasores</a:t>
            </a:r>
            <a:r>
              <a:rPr lang="en-US" sz="1600" dirty="0">
                <a:ea typeface="+mj-lt"/>
                <a:cs typeface="+mj-lt"/>
              </a:rPr>
              <a:t> </a:t>
            </a:r>
            <a:r>
              <a:rPr lang="en-US" sz="1600" err="1">
                <a:ea typeface="+mj-lt"/>
                <a:cs typeface="+mj-lt"/>
              </a:rPr>
              <a:t>atacaram</a:t>
            </a:r>
            <a:r>
              <a:rPr lang="en-US" sz="1600" dirty="0">
                <a:ea typeface="+mj-lt"/>
                <a:cs typeface="+mj-lt"/>
              </a:rPr>
              <a:t> um </a:t>
            </a:r>
            <a:r>
              <a:rPr lang="en-US" sz="1600" err="1">
                <a:ea typeface="+mj-lt"/>
                <a:cs typeface="+mj-lt"/>
              </a:rPr>
              <a:t>provedor</a:t>
            </a:r>
            <a:r>
              <a:rPr lang="en-US" sz="1600" dirty="0">
                <a:ea typeface="+mj-lt"/>
                <a:cs typeface="+mj-lt"/>
              </a:rPr>
              <a:t> de </a:t>
            </a:r>
            <a:r>
              <a:rPr lang="en-US" sz="1600" err="1">
                <a:ea typeface="+mj-lt"/>
                <a:cs typeface="+mj-lt"/>
              </a:rPr>
              <a:t>serviços</a:t>
            </a:r>
            <a:r>
              <a:rPr lang="en-US" sz="1600" dirty="0">
                <a:ea typeface="+mj-lt"/>
                <a:cs typeface="+mj-lt"/>
              </a:rPr>
              <a:t> de Massachusetts, o Shields Health Care Group, </a:t>
            </a:r>
            <a:r>
              <a:rPr lang="en-US" sz="1600" err="1">
                <a:ea typeface="+mj-lt"/>
                <a:cs typeface="+mj-lt"/>
              </a:rPr>
              <a:t>em</a:t>
            </a:r>
            <a:r>
              <a:rPr lang="en-US" sz="1600" dirty="0">
                <a:ea typeface="+mj-lt"/>
                <a:cs typeface="+mj-lt"/>
              </a:rPr>
              <a:t> </a:t>
            </a:r>
            <a:r>
              <a:rPr lang="en-US" sz="1600" err="1">
                <a:ea typeface="+mj-lt"/>
                <a:cs typeface="+mj-lt"/>
              </a:rPr>
              <a:t>março</a:t>
            </a:r>
            <a:r>
              <a:rPr lang="en-US" sz="1600" dirty="0">
                <a:ea typeface="+mj-lt"/>
                <a:cs typeface="+mj-lt"/>
              </a:rPr>
              <a:t>. </a:t>
            </a:r>
          </a:p>
          <a:p>
            <a:r>
              <a:rPr lang="en-US" sz="1600" err="1">
                <a:ea typeface="+mj-lt"/>
                <a:cs typeface="+mj-lt"/>
              </a:rPr>
              <a:t>Movendo</a:t>
            </a:r>
            <a:r>
              <a:rPr lang="en-US" sz="1600" dirty="0">
                <a:ea typeface="+mj-lt"/>
                <a:cs typeface="+mj-lt"/>
              </a:rPr>
              <a:t>-se para o </a:t>
            </a:r>
            <a:r>
              <a:rPr lang="en-US" sz="1600" err="1">
                <a:ea typeface="+mj-lt"/>
                <a:cs typeface="+mj-lt"/>
              </a:rPr>
              <a:t>sul</a:t>
            </a:r>
            <a:r>
              <a:rPr lang="en-US" sz="1600" dirty="0">
                <a:ea typeface="+mj-lt"/>
                <a:cs typeface="+mj-lt"/>
              </a:rPr>
              <a:t>, o Baptist Health System e o Resolute Health Hospital no Texas </a:t>
            </a:r>
            <a:r>
              <a:rPr lang="en-US" sz="1600" u="sng" dirty="0">
                <a:ea typeface="+mj-lt"/>
                <a:cs typeface="+mj-lt"/>
                <a:hlinkClick r:id="rId3">
                  <a:extLst>
                    <a:ext uri="{A12FA001-AC4F-418D-AE19-62706E023703}">
                      <ahyp:hlinkClr xmlns:ahyp="http://schemas.microsoft.com/office/drawing/2018/hyperlinkcolor" val="tx"/>
                    </a:ext>
                  </a:extLst>
                </a:hlinkClick>
              </a:rPr>
              <a:t>anunciaram uma violação semelhante</a:t>
            </a:r>
            <a:r>
              <a:rPr lang="en-US" sz="1600" dirty="0">
                <a:ea typeface="+mj-lt"/>
                <a:cs typeface="+mj-lt"/>
              </a:rPr>
              <a:t> </a:t>
            </a:r>
            <a:r>
              <a:rPr lang="en-US" sz="1600" err="1">
                <a:ea typeface="+mj-lt"/>
                <a:cs typeface="+mj-lt"/>
              </a:rPr>
              <a:t>três</a:t>
            </a:r>
            <a:r>
              <a:rPr lang="en-US" sz="1600" dirty="0">
                <a:ea typeface="+mj-lt"/>
                <a:cs typeface="+mj-lt"/>
              </a:rPr>
              <a:t> meses </a:t>
            </a:r>
            <a:r>
              <a:rPr lang="en-US" sz="1600" err="1">
                <a:ea typeface="+mj-lt"/>
                <a:cs typeface="+mj-lt"/>
              </a:rPr>
              <a:t>depois</a:t>
            </a:r>
            <a:r>
              <a:rPr lang="en-US" sz="1600" dirty="0">
                <a:ea typeface="+mj-lt"/>
                <a:cs typeface="+mj-lt"/>
              </a:rPr>
              <a:t>. Tanto o Kaiser Permanente </a:t>
            </a:r>
            <a:r>
              <a:rPr lang="en-US" sz="1600" err="1">
                <a:ea typeface="+mj-lt"/>
                <a:cs typeface="+mj-lt"/>
              </a:rPr>
              <a:t>quanto</a:t>
            </a:r>
            <a:r>
              <a:rPr lang="en-US" sz="1600" dirty="0">
                <a:ea typeface="+mj-lt"/>
                <a:cs typeface="+mj-lt"/>
              </a:rPr>
              <a:t> o Yuma Regional Medical Center, no Arizona, </a:t>
            </a:r>
            <a:r>
              <a:rPr lang="en-US" sz="1600" err="1">
                <a:ea typeface="+mj-lt"/>
                <a:cs typeface="+mj-lt"/>
              </a:rPr>
              <a:t>também</a:t>
            </a:r>
            <a:r>
              <a:rPr lang="en-US" sz="1600" dirty="0">
                <a:ea typeface="+mj-lt"/>
                <a:cs typeface="+mj-lt"/>
              </a:rPr>
              <a:t> </a:t>
            </a:r>
            <a:r>
              <a:rPr lang="en-US" sz="1600" u="sng" dirty="0">
                <a:ea typeface="+mj-lt"/>
                <a:cs typeface="+mj-lt"/>
                <a:hlinkClick r:id="rId4">
                  <a:extLst>
                    <a:ext uri="{A12FA001-AC4F-418D-AE19-62706E023703}">
                      <ahyp:hlinkClr xmlns:ahyp="http://schemas.microsoft.com/office/drawing/2018/hyperlinkcolor" val="tx"/>
                    </a:ext>
                  </a:extLst>
                </a:hlinkClick>
              </a:rPr>
              <a:t>divulgaram violações de dados</a:t>
            </a:r>
            <a:r>
              <a:rPr lang="en-US" sz="1600" dirty="0">
                <a:ea typeface="+mj-lt"/>
                <a:cs typeface="+mj-lt"/>
              </a:rPr>
              <a:t> </a:t>
            </a:r>
            <a:r>
              <a:rPr lang="en-US" sz="1600" err="1">
                <a:ea typeface="+mj-lt"/>
                <a:cs typeface="+mj-lt"/>
              </a:rPr>
              <a:t>em</a:t>
            </a:r>
            <a:r>
              <a:rPr lang="en-US" sz="1600" dirty="0">
                <a:ea typeface="+mj-lt"/>
                <a:cs typeface="+mj-lt"/>
              </a:rPr>
              <a:t> </a:t>
            </a:r>
            <a:r>
              <a:rPr lang="en-US" sz="1600" err="1">
                <a:ea typeface="+mj-lt"/>
                <a:cs typeface="+mj-lt"/>
              </a:rPr>
              <a:t>junho</a:t>
            </a:r>
            <a:r>
              <a:rPr lang="en-US" sz="1600" dirty="0">
                <a:ea typeface="+mj-lt"/>
                <a:cs typeface="+mj-lt"/>
              </a:rPr>
              <a:t>, </a:t>
            </a:r>
            <a:r>
              <a:rPr lang="en-US" sz="1600" err="1">
                <a:ea typeface="+mj-lt"/>
                <a:cs typeface="+mj-lt"/>
              </a:rPr>
              <a:t>afetando</a:t>
            </a:r>
            <a:r>
              <a:rPr lang="en-US" sz="1600" dirty="0">
                <a:ea typeface="+mj-lt"/>
                <a:cs typeface="+mj-lt"/>
              </a:rPr>
              <a:t> um total de 770.000 </a:t>
            </a:r>
            <a:r>
              <a:rPr lang="en-US" sz="1600" err="1">
                <a:ea typeface="+mj-lt"/>
                <a:cs typeface="+mj-lt"/>
              </a:rPr>
              <a:t>pacientes</a:t>
            </a:r>
            <a:r>
              <a:rPr lang="en-US" sz="1600" dirty="0">
                <a:ea typeface="+mj-lt"/>
                <a:cs typeface="+mj-lt"/>
              </a:rPr>
              <a:t>.</a:t>
            </a:r>
          </a:p>
          <a:p>
            <a:br>
              <a:rPr lang="en-US" dirty="0">
                <a:latin typeface="Arial Nova"/>
                <a:ea typeface="+mj-lt"/>
                <a:cs typeface="+mj-lt"/>
              </a:rPr>
            </a:br>
            <a:r>
              <a:rPr lang="en-US" sz="1800" err="1">
                <a:latin typeface="Arial Nova"/>
                <a:ea typeface="+mj-lt"/>
                <a:cs typeface="+mj-lt"/>
              </a:rPr>
              <a:t>Solução</a:t>
            </a:r>
            <a:r>
              <a:rPr lang="en-US" sz="1800">
                <a:latin typeface="Arial Nova"/>
                <a:ea typeface="+mj-lt"/>
                <a:cs typeface="+mj-lt"/>
              </a:rPr>
              <a:t>:</a:t>
            </a:r>
            <a:br>
              <a:rPr lang="en-US" sz="1800">
                <a:latin typeface="Arial Nova"/>
                <a:ea typeface="+mj-lt"/>
                <a:cs typeface="+mj-lt"/>
              </a:rPr>
            </a:br>
            <a:r>
              <a:rPr lang="en-US" sz="2000" err="1">
                <a:latin typeface="Arial Nova"/>
                <a:ea typeface="+mj-lt"/>
                <a:cs typeface="+mj-lt"/>
              </a:rPr>
              <a:t>Criptografia</a:t>
            </a:r>
            <a:r>
              <a:rPr lang="en-US" sz="2000">
                <a:latin typeface="Arial Nova"/>
                <a:ea typeface="+mj-lt"/>
                <a:cs typeface="+mj-lt"/>
              </a:rPr>
              <a:t> de dados: Armazenar dados de pacientes em formato criptografado para tornar mais difícil para os invasores acessar informações sensíveis.</a:t>
            </a:r>
          </a:p>
          <a:p>
            <a:pPr marL="285750" indent="-285750">
              <a:buFont typeface="Arial"/>
              <a:buChar char="•"/>
            </a:pPr>
            <a:r>
              <a:rPr lang="en-US" sz="2000" err="1">
                <a:latin typeface="Arial Nova"/>
                <a:ea typeface="+mj-lt"/>
                <a:cs typeface="+mj-lt"/>
              </a:rPr>
              <a:t>Monitoramento</a:t>
            </a:r>
            <a:r>
              <a:rPr lang="en-US" sz="2000">
                <a:latin typeface="Arial Nova"/>
                <a:ea typeface="+mj-lt"/>
                <a:cs typeface="+mj-lt"/>
              </a:rPr>
              <a:t> de rede: Implementar sistemas de monitoramento de rede para detectar atividades suspeitas e intrusões em tempo real.</a:t>
            </a:r>
            <a:endParaRPr lang="en-US" sz="2000">
              <a:latin typeface="Arial Nova"/>
            </a:endParaRPr>
          </a:p>
          <a:p>
            <a:endParaRPr lang="en-US" sz="1800" dirty="0">
              <a:latin typeface="Arial Nova"/>
              <a:ea typeface="+mj-lt"/>
              <a:cs typeface="+mj-lt"/>
            </a:endParaRPr>
          </a:p>
          <a:p>
            <a:endParaRPr lang="en-US" sz="1400">
              <a:solidFill>
                <a:srgbClr val="FFFFFF"/>
              </a:solidFill>
              <a:latin typeface="Arial Nova"/>
            </a:endParaRPr>
          </a:p>
          <a:p>
            <a:endParaRPr lang="en-US">
              <a:ea typeface="+mj-lt"/>
              <a:cs typeface="+mj-lt"/>
            </a:endParaRPr>
          </a:p>
          <a:p>
            <a:br>
              <a:rPr lang="en-US" sz="2400" dirty="0">
                <a:latin typeface="Microsoft Sans Serif"/>
                <a:ea typeface="+mj-lt"/>
                <a:cs typeface="+mj-lt"/>
              </a:rPr>
            </a:br>
            <a:br>
              <a:rPr lang="en-US" sz="2400" dirty="0">
                <a:latin typeface="Microsoft Sans Serif"/>
                <a:ea typeface="+mj-lt"/>
                <a:cs typeface="+mj-lt"/>
              </a:rPr>
            </a:br>
            <a:br>
              <a:rPr lang="en-US" sz="2400" dirty="0">
                <a:latin typeface="Microsoft Sans Serif"/>
                <a:ea typeface="+mj-lt"/>
                <a:cs typeface="+mj-lt"/>
              </a:rPr>
            </a:br>
            <a:endParaRPr lang="en-US" sz="1200">
              <a:solidFill>
                <a:srgbClr val="D1D5DB"/>
              </a:solidFill>
              <a:latin typeface="Avenir Next LT Pro"/>
            </a:endParaRPr>
          </a:p>
          <a:p>
            <a:br>
              <a:rPr lang="en-US" sz="2400" dirty="0">
                <a:latin typeface="Microsoft Sans Serif"/>
                <a:ea typeface="+mj-lt"/>
                <a:cs typeface="+mj-lt"/>
              </a:rPr>
            </a:br>
            <a:br>
              <a:rPr lang="en-US" sz="2400" dirty="0">
                <a:latin typeface="Microsoft Sans Serif"/>
                <a:ea typeface="+mj-lt"/>
                <a:cs typeface="+mj-lt"/>
              </a:rPr>
            </a:br>
            <a:br>
              <a:rPr lang="en-US" sz="2400" dirty="0">
                <a:latin typeface="Microsoft Sans Serif"/>
                <a:ea typeface="+mj-lt"/>
                <a:cs typeface="+mj-lt"/>
              </a:rPr>
            </a:br>
            <a:endParaRPr lang="en-US" sz="2400">
              <a:latin typeface="Avenir Next LT Pro"/>
              <a:ea typeface="Microsoft Sans Serif"/>
              <a:cs typeface="Microsoft Sans Serif"/>
            </a:endParaRPr>
          </a:p>
        </p:txBody>
      </p:sp>
    </p:spTree>
    <p:extLst>
      <p:ext uri="{BB962C8B-B14F-4D97-AF65-F5344CB8AC3E}">
        <p14:creationId xmlns:p14="http://schemas.microsoft.com/office/powerpoint/2010/main" val="2086954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E04A6-FB85-5644-7AA1-04BF352B3B62}"/>
              </a:ext>
            </a:extLst>
          </p:cNvPr>
          <p:cNvSpPr>
            <a:spLocks noGrp="1"/>
          </p:cNvSpPr>
          <p:nvPr>
            <p:ph type="title"/>
          </p:nvPr>
        </p:nvSpPr>
        <p:spPr>
          <a:xfrm>
            <a:off x="550862" y="549275"/>
            <a:ext cx="11091600" cy="5975886"/>
          </a:xfrm>
        </p:spPr>
        <p:txBody>
          <a:bodyPr>
            <a:noAutofit/>
          </a:bodyPr>
          <a:lstStyle/>
          <a:p>
            <a:r>
              <a:rPr lang="en-US" sz="2400" b="1" dirty="0">
                <a:latin typeface="Arial Nova"/>
              </a:rPr>
              <a:t>HACKS DA PLATAFORMA DEFI</a:t>
            </a:r>
            <a:endParaRPr lang="pt-BR" sz="2400">
              <a:latin typeface="Arial Nova"/>
            </a:endParaRPr>
          </a:p>
          <a:p>
            <a:r>
              <a:rPr lang="en-US" sz="1600" dirty="0">
                <a:latin typeface="Arial Nova"/>
                <a:ea typeface="+mj-lt"/>
                <a:cs typeface="+mj-lt"/>
              </a:rPr>
              <a:t>A </a:t>
            </a:r>
            <a:r>
              <a:rPr lang="en-US" sz="1600" dirty="0" err="1">
                <a:latin typeface="Arial Nova"/>
                <a:ea typeface="+mj-lt"/>
                <a:cs typeface="+mj-lt"/>
              </a:rPr>
              <a:t>rápida</a:t>
            </a:r>
            <a:r>
              <a:rPr lang="en-US" sz="1600" dirty="0">
                <a:latin typeface="Arial Nova"/>
                <a:ea typeface="+mj-lt"/>
                <a:cs typeface="+mj-lt"/>
              </a:rPr>
              <a:t> </a:t>
            </a:r>
            <a:r>
              <a:rPr lang="en-US" sz="1600" dirty="0" err="1">
                <a:latin typeface="Arial Nova"/>
                <a:ea typeface="+mj-lt"/>
                <a:cs typeface="+mj-lt"/>
              </a:rPr>
              <a:t>expansão</a:t>
            </a:r>
            <a:r>
              <a:rPr lang="en-US" sz="1600" dirty="0">
                <a:latin typeface="Arial Nova"/>
                <a:ea typeface="+mj-lt"/>
                <a:cs typeface="+mj-lt"/>
              </a:rPr>
              <a:t> do </a:t>
            </a:r>
            <a:r>
              <a:rPr lang="en-US" sz="1600" dirty="0" err="1">
                <a:latin typeface="Arial Nova"/>
                <a:ea typeface="+mj-lt"/>
                <a:cs typeface="+mj-lt"/>
              </a:rPr>
              <a:t>ecossistema</a:t>
            </a:r>
            <a:r>
              <a:rPr lang="en-US" sz="1600" dirty="0">
                <a:latin typeface="Arial Nova"/>
                <a:ea typeface="+mj-lt"/>
                <a:cs typeface="+mj-lt"/>
              </a:rPr>
              <a:t> de </a:t>
            </a:r>
            <a:r>
              <a:rPr lang="en-US" sz="1600" dirty="0" err="1">
                <a:latin typeface="Arial Nova"/>
                <a:ea typeface="+mj-lt"/>
                <a:cs typeface="+mj-lt"/>
              </a:rPr>
              <a:t>criptomoedas</a:t>
            </a:r>
            <a:r>
              <a:rPr lang="en-US" sz="1600" dirty="0">
                <a:latin typeface="Arial Nova"/>
                <a:ea typeface="+mj-lt"/>
                <a:cs typeface="+mj-lt"/>
              </a:rPr>
              <a:t> </a:t>
            </a:r>
            <a:r>
              <a:rPr lang="en-US" sz="1600" dirty="0" err="1">
                <a:latin typeface="Arial Nova"/>
                <a:ea typeface="+mj-lt"/>
                <a:cs typeface="+mj-lt"/>
              </a:rPr>
              <a:t>trouxe</a:t>
            </a:r>
            <a:r>
              <a:rPr lang="en-US" sz="1600" dirty="0">
                <a:latin typeface="Arial Nova"/>
                <a:ea typeface="+mj-lt"/>
                <a:cs typeface="+mj-lt"/>
              </a:rPr>
              <a:t> </a:t>
            </a:r>
            <a:r>
              <a:rPr lang="en-US" sz="1600" dirty="0" err="1">
                <a:latin typeface="Arial Nova"/>
                <a:ea typeface="+mj-lt"/>
                <a:cs typeface="+mj-lt"/>
              </a:rPr>
              <a:t>grandes</a:t>
            </a:r>
            <a:r>
              <a:rPr lang="en-US" sz="1600" dirty="0">
                <a:latin typeface="Arial Nova"/>
                <a:ea typeface="+mj-lt"/>
                <a:cs typeface="+mj-lt"/>
              </a:rPr>
              <a:t> </a:t>
            </a:r>
            <a:r>
              <a:rPr lang="en-US" sz="1600" dirty="0" err="1">
                <a:latin typeface="Arial Nova"/>
                <a:ea typeface="+mj-lt"/>
                <a:cs typeface="+mj-lt"/>
              </a:rPr>
              <a:t>perdas</a:t>
            </a:r>
            <a:r>
              <a:rPr lang="en-US" sz="1600" dirty="0">
                <a:latin typeface="Arial Nova"/>
                <a:ea typeface="+mj-lt"/>
                <a:cs typeface="+mj-lt"/>
              </a:rPr>
              <a:t>. </a:t>
            </a:r>
            <a:endParaRPr lang="en-US" sz="1600">
              <a:latin typeface="Arial Nova"/>
            </a:endParaRPr>
          </a:p>
          <a:p>
            <a:r>
              <a:rPr lang="en-US" sz="1600" dirty="0">
                <a:latin typeface="Arial Nova"/>
                <a:ea typeface="+mj-lt"/>
                <a:cs typeface="+mj-lt"/>
              </a:rPr>
              <a:t>No final de </a:t>
            </a:r>
            <a:r>
              <a:rPr lang="en-US" sz="1600" err="1">
                <a:latin typeface="Arial Nova"/>
                <a:ea typeface="+mj-lt"/>
                <a:cs typeface="+mj-lt"/>
              </a:rPr>
              <a:t>março</a:t>
            </a:r>
            <a:r>
              <a:rPr lang="en-US" sz="1600" dirty="0">
                <a:latin typeface="Arial Nova"/>
                <a:ea typeface="+mj-lt"/>
                <a:cs typeface="+mj-lt"/>
              </a:rPr>
              <a:t>, hackers </a:t>
            </a:r>
            <a:r>
              <a:rPr lang="en-US" sz="1600" err="1">
                <a:latin typeface="Arial Nova"/>
                <a:ea typeface="+mj-lt"/>
                <a:cs typeface="+mj-lt"/>
              </a:rPr>
              <a:t>norte-coreanos</a:t>
            </a:r>
            <a:r>
              <a:rPr lang="en-US" sz="1600" dirty="0">
                <a:latin typeface="Arial Nova"/>
                <a:ea typeface="+mj-lt"/>
                <a:cs typeface="+mj-lt"/>
              </a:rPr>
              <a:t> </a:t>
            </a:r>
            <a:r>
              <a:rPr lang="en-US" sz="1600" err="1">
                <a:latin typeface="Arial Nova"/>
                <a:ea typeface="+mj-lt"/>
                <a:cs typeface="+mj-lt"/>
              </a:rPr>
              <a:t>conhecidos</a:t>
            </a:r>
            <a:r>
              <a:rPr lang="en-US" sz="1600" dirty="0">
                <a:latin typeface="Arial Nova"/>
                <a:ea typeface="+mj-lt"/>
                <a:cs typeface="+mj-lt"/>
              </a:rPr>
              <a:t> </a:t>
            </a:r>
            <a:r>
              <a:rPr lang="en-US" sz="1600" err="1">
                <a:latin typeface="Arial Nova"/>
                <a:ea typeface="+mj-lt"/>
                <a:cs typeface="+mj-lt"/>
              </a:rPr>
              <a:t>como</a:t>
            </a:r>
            <a:r>
              <a:rPr lang="en-US" sz="1600" dirty="0">
                <a:latin typeface="Arial Nova"/>
                <a:ea typeface="+mj-lt"/>
                <a:cs typeface="+mj-lt"/>
              </a:rPr>
              <a:t> Lazarus Group </a:t>
            </a:r>
            <a:r>
              <a:rPr lang="en-US" sz="1600" err="1">
                <a:latin typeface="Arial Nova"/>
                <a:ea typeface="+mj-lt"/>
                <a:cs typeface="+mj-lt"/>
              </a:rPr>
              <a:t>usaram</a:t>
            </a:r>
            <a:r>
              <a:rPr lang="en-US" sz="1600" dirty="0">
                <a:latin typeface="Arial Nova"/>
                <a:ea typeface="+mj-lt"/>
                <a:cs typeface="+mj-lt"/>
              </a:rPr>
              <a:t> </a:t>
            </a:r>
            <a:r>
              <a:rPr lang="en-US" sz="1600" u="sng" dirty="0">
                <a:latin typeface="Arial Nova"/>
                <a:ea typeface="+mj-lt"/>
                <a:cs typeface="+mj-lt"/>
                <a:hlinkClick r:id="rId2">
                  <a:extLst>
                    <a:ext uri="{A12FA001-AC4F-418D-AE19-62706E023703}">
                      <ahyp:hlinkClr xmlns:ahyp="http://schemas.microsoft.com/office/drawing/2018/hyperlinkcolor" val="tx"/>
                    </a:ext>
                  </a:extLst>
                </a:hlinkClick>
              </a:rPr>
              <a:t>chaves privadas hackeadas</a:t>
            </a:r>
            <a:r>
              <a:rPr lang="en-US" sz="1600" dirty="0">
                <a:latin typeface="Arial Nova"/>
                <a:ea typeface="+mj-lt"/>
                <a:cs typeface="+mj-lt"/>
              </a:rPr>
              <a:t> para </a:t>
            </a:r>
            <a:r>
              <a:rPr lang="en-US" sz="1600" err="1">
                <a:latin typeface="Arial Nova"/>
                <a:ea typeface="+mj-lt"/>
                <a:cs typeface="+mj-lt"/>
              </a:rPr>
              <a:t>roubar</a:t>
            </a:r>
            <a:r>
              <a:rPr lang="en-US" sz="1600" dirty="0">
                <a:latin typeface="Arial Nova"/>
                <a:ea typeface="+mj-lt"/>
                <a:cs typeface="+mj-lt"/>
              </a:rPr>
              <a:t> </a:t>
            </a:r>
            <a:r>
              <a:rPr lang="en-US" sz="1600" err="1">
                <a:latin typeface="Arial Nova"/>
                <a:ea typeface="+mj-lt"/>
                <a:cs typeface="+mj-lt"/>
              </a:rPr>
              <a:t>ativos</a:t>
            </a:r>
            <a:r>
              <a:rPr lang="en-US" sz="1600" dirty="0">
                <a:latin typeface="Arial Nova"/>
                <a:ea typeface="+mj-lt"/>
                <a:cs typeface="+mj-lt"/>
              </a:rPr>
              <a:t> </a:t>
            </a:r>
            <a:r>
              <a:rPr lang="en-US" sz="1600" err="1">
                <a:latin typeface="Arial Nova"/>
                <a:ea typeface="+mj-lt"/>
                <a:cs typeface="+mj-lt"/>
              </a:rPr>
              <a:t>financeiros</a:t>
            </a:r>
            <a:r>
              <a:rPr lang="en-US" sz="1600" dirty="0">
                <a:latin typeface="Arial Nova"/>
                <a:ea typeface="+mj-lt"/>
                <a:cs typeface="+mj-lt"/>
              </a:rPr>
              <a:t> </a:t>
            </a:r>
            <a:r>
              <a:rPr lang="en-US" sz="1600" err="1">
                <a:latin typeface="Arial Nova"/>
                <a:ea typeface="+mj-lt"/>
                <a:cs typeface="+mj-lt"/>
              </a:rPr>
              <a:t>descentralizados</a:t>
            </a:r>
            <a:r>
              <a:rPr lang="en-US" sz="1600" dirty="0">
                <a:latin typeface="Arial Nova"/>
                <a:ea typeface="+mj-lt"/>
                <a:cs typeface="+mj-lt"/>
              </a:rPr>
              <a:t> (</a:t>
            </a:r>
            <a:r>
              <a:rPr lang="en-US" sz="1600" err="1">
                <a:latin typeface="Arial Nova"/>
                <a:ea typeface="+mj-lt"/>
                <a:cs typeface="+mj-lt"/>
              </a:rPr>
              <a:t>ou</a:t>
            </a:r>
            <a:r>
              <a:rPr lang="en-US" sz="1600" dirty="0">
                <a:latin typeface="Arial Nova"/>
                <a:ea typeface="+mj-lt"/>
                <a:cs typeface="+mj-lt"/>
              </a:rPr>
              <a:t> </a:t>
            </a:r>
            <a:r>
              <a:rPr lang="en-US" sz="1600" u="sng" dirty="0">
                <a:latin typeface="Arial Nova"/>
                <a:ea typeface="+mj-lt"/>
                <a:cs typeface="+mj-lt"/>
                <a:hlinkClick r:id="rId3">
                  <a:extLst>
                    <a:ext uri="{A12FA001-AC4F-418D-AE19-62706E023703}">
                      <ahyp:hlinkClr xmlns:ahyp="http://schemas.microsoft.com/office/drawing/2018/hyperlinkcolor" val="tx"/>
                    </a:ext>
                  </a:extLst>
                </a:hlinkClick>
              </a:rPr>
              <a:t>DeFi</a:t>
            </a:r>
            <a:r>
              <a:rPr lang="en-US" sz="1600" dirty="0">
                <a:latin typeface="Arial Nova"/>
                <a:ea typeface="+mj-lt"/>
                <a:cs typeface="+mj-lt"/>
              </a:rPr>
              <a:t> ), </a:t>
            </a:r>
            <a:r>
              <a:rPr lang="en-US" sz="1600" err="1">
                <a:latin typeface="Arial Nova"/>
                <a:ea typeface="+mj-lt"/>
                <a:cs typeface="+mj-lt"/>
              </a:rPr>
              <a:t>avaliados</a:t>
            </a:r>
            <a:r>
              <a:rPr lang="en-US" sz="1600" dirty="0">
                <a:latin typeface="Arial Nova"/>
                <a:ea typeface="+mj-lt"/>
                <a:cs typeface="+mj-lt"/>
              </a:rPr>
              <a:t> </a:t>
            </a:r>
            <a:r>
              <a:rPr lang="en-US" sz="1600" err="1">
                <a:latin typeface="Arial Nova"/>
                <a:ea typeface="+mj-lt"/>
                <a:cs typeface="+mj-lt"/>
              </a:rPr>
              <a:t>em</a:t>
            </a:r>
            <a:r>
              <a:rPr lang="en-US" sz="1600" dirty="0">
                <a:latin typeface="Arial Nova"/>
                <a:ea typeface="+mj-lt"/>
                <a:cs typeface="+mj-lt"/>
              </a:rPr>
              <a:t> US$ 625 </a:t>
            </a:r>
            <a:r>
              <a:rPr lang="en-US" sz="1600" err="1">
                <a:latin typeface="Arial Nova"/>
                <a:ea typeface="+mj-lt"/>
                <a:cs typeface="+mj-lt"/>
              </a:rPr>
              <a:t>milhões</a:t>
            </a:r>
            <a:r>
              <a:rPr lang="en-US" sz="1600" dirty="0">
                <a:latin typeface="Arial Nova"/>
                <a:ea typeface="+mj-lt"/>
                <a:cs typeface="+mj-lt"/>
              </a:rPr>
              <a:t> </a:t>
            </a:r>
            <a:r>
              <a:rPr lang="en-US" sz="1600" err="1">
                <a:latin typeface="Arial Nova"/>
                <a:ea typeface="+mj-lt"/>
                <a:cs typeface="+mj-lt"/>
              </a:rPr>
              <a:t>na</a:t>
            </a:r>
            <a:r>
              <a:rPr lang="en-US" sz="1600" dirty="0">
                <a:latin typeface="Arial Nova"/>
                <a:ea typeface="+mj-lt"/>
                <a:cs typeface="+mj-lt"/>
              </a:rPr>
              <a:t> </a:t>
            </a:r>
            <a:r>
              <a:rPr lang="en-US" sz="1600" err="1">
                <a:latin typeface="Arial Nova"/>
                <a:ea typeface="+mj-lt"/>
                <a:cs typeface="+mj-lt"/>
              </a:rPr>
              <a:t>época</a:t>
            </a:r>
            <a:r>
              <a:rPr lang="en-US" sz="1600" dirty="0">
                <a:latin typeface="Arial Nova"/>
                <a:ea typeface="+mj-lt"/>
                <a:cs typeface="+mj-lt"/>
              </a:rPr>
              <a:t>, de stablecoin Ethereum e USDC da popular </a:t>
            </a:r>
            <a:r>
              <a:rPr lang="en-US" sz="1600" u="sng" dirty="0">
                <a:latin typeface="Arial Nova"/>
                <a:ea typeface="+mj-lt"/>
                <a:cs typeface="+mj-lt"/>
                <a:hlinkClick r:id="rId4">
                  <a:extLst>
                    <a:ext uri="{A12FA001-AC4F-418D-AE19-62706E023703}">
                      <ahyp:hlinkClr xmlns:ahyp="http://schemas.microsoft.com/office/drawing/2018/hyperlinkcolor" val="tx"/>
                    </a:ext>
                  </a:extLst>
                </a:hlinkClick>
              </a:rPr>
              <a:t>blockchain</a:t>
            </a:r>
            <a:r>
              <a:rPr lang="en-US" sz="1600" dirty="0">
                <a:latin typeface="Arial Nova"/>
                <a:ea typeface="+mj-lt"/>
                <a:cs typeface="+mj-lt"/>
              </a:rPr>
              <a:t> Ronin.</a:t>
            </a:r>
          </a:p>
          <a:p>
            <a:r>
              <a:rPr lang="en-US" sz="1600" err="1">
                <a:latin typeface="Arial Nova"/>
                <a:ea typeface="+mj-lt"/>
                <a:cs typeface="+mj-lt"/>
              </a:rPr>
              <a:t>Isso</a:t>
            </a:r>
            <a:r>
              <a:rPr lang="en-US" sz="1600" dirty="0">
                <a:latin typeface="Arial Nova"/>
                <a:ea typeface="+mj-lt"/>
                <a:cs typeface="+mj-lt"/>
              </a:rPr>
              <a:t> </a:t>
            </a:r>
            <a:r>
              <a:rPr lang="en-US" sz="1600" err="1">
                <a:latin typeface="Arial Nova"/>
                <a:ea typeface="+mj-lt"/>
                <a:cs typeface="+mj-lt"/>
              </a:rPr>
              <a:t>ocorreu</a:t>
            </a:r>
            <a:r>
              <a:rPr lang="en-US" sz="1600" dirty="0">
                <a:latin typeface="Arial Nova"/>
                <a:ea typeface="+mj-lt"/>
                <a:cs typeface="+mj-lt"/>
              </a:rPr>
              <a:t> </a:t>
            </a:r>
            <a:r>
              <a:rPr lang="en-US" sz="1600" err="1">
                <a:latin typeface="Arial Nova"/>
                <a:ea typeface="+mj-lt"/>
                <a:cs typeface="+mj-lt"/>
              </a:rPr>
              <a:t>depois</a:t>
            </a:r>
            <a:r>
              <a:rPr lang="en-US" sz="1600" dirty="0">
                <a:latin typeface="Arial Nova"/>
                <a:ea typeface="+mj-lt"/>
                <a:cs typeface="+mj-lt"/>
              </a:rPr>
              <a:t> que outro </a:t>
            </a:r>
            <a:r>
              <a:rPr lang="en-US" sz="1600" err="1">
                <a:latin typeface="Arial Nova"/>
                <a:ea typeface="+mj-lt"/>
                <a:cs typeface="+mj-lt"/>
              </a:rPr>
              <a:t>grupo</a:t>
            </a:r>
            <a:r>
              <a:rPr lang="en-US" sz="1600" dirty="0">
                <a:latin typeface="Arial Nova"/>
                <a:ea typeface="+mj-lt"/>
                <a:cs typeface="+mj-lt"/>
              </a:rPr>
              <a:t> </a:t>
            </a:r>
            <a:r>
              <a:rPr lang="en-US" sz="1600" u="sng" dirty="0">
                <a:latin typeface="Arial Nova"/>
                <a:ea typeface="+mj-lt"/>
                <a:cs typeface="+mj-lt"/>
                <a:hlinkClick r:id="rId5">
                  <a:extLst>
                    <a:ext uri="{A12FA001-AC4F-418D-AE19-62706E023703}">
                      <ahyp:hlinkClr xmlns:ahyp="http://schemas.microsoft.com/office/drawing/2018/hyperlinkcolor" val="tx"/>
                    </a:ext>
                  </a:extLst>
                </a:hlinkClick>
              </a:rPr>
              <a:t>explorou vulnerabilidades</a:t>
            </a:r>
            <a:r>
              <a:rPr lang="en-US" sz="1600" dirty="0">
                <a:latin typeface="Arial Nova"/>
                <a:ea typeface="+mj-lt"/>
                <a:cs typeface="+mj-lt"/>
              </a:rPr>
              <a:t> </a:t>
            </a:r>
            <a:r>
              <a:rPr lang="en-US" sz="1600" err="1">
                <a:latin typeface="Arial Nova"/>
                <a:ea typeface="+mj-lt"/>
                <a:cs typeface="+mj-lt"/>
              </a:rPr>
              <a:t>na</a:t>
            </a:r>
            <a:r>
              <a:rPr lang="en-US" sz="1600" dirty="0">
                <a:latin typeface="Arial Nova"/>
                <a:ea typeface="+mj-lt"/>
                <a:cs typeface="+mj-lt"/>
              </a:rPr>
              <a:t> </a:t>
            </a:r>
            <a:r>
              <a:rPr lang="en-US" sz="1600" err="1">
                <a:latin typeface="Arial Nova"/>
                <a:ea typeface="+mj-lt"/>
                <a:cs typeface="+mj-lt"/>
              </a:rPr>
              <a:t>ponte</a:t>
            </a:r>
            <a:r>
              <a:rPr lang="en-US" sz="1600" dirty="0">
                <a:latin typeface="Arial Nova"/>
                <a:ea typeface="+mj-lt"/>
                <a:cs typeface="+mj-lt"/>
              </a:rPr>
              <a:t> de </a:t>
            </a:r>
            <a:r>
              <a:rPr lang="en-US" sz="1600" err="1">
                <a:latin typeface="Arial Nova"/>
                <a:ea typeface="+mj-lt"/>
                <a:cs typeface="+mj-lt"/>
              </a:rPr>
              <a:t>outra</a:t>
            </a:r>
            <a:r>
              <a:rPr lang="en-US" sz="1600" dirty="0">
                <a:latin typeface="Arial Nova"/>
                <a:ea typeface="+mj-lt"/>
                <a:cs typeface="+mj-lt"/>
              </a:rPr>
              <a:t> </a:t>
            </a:r>
            <a:r>
              <a:rPr lang="en-US" sz="1600" err="1">
                <a:latin typeface="Arial Nova"/>
                <a:ea typeface="+mj-lt"/>
                <a:cs typeface="+mj-lt"/>
              </a:rPr>
              <a:t>plataforma</a:t>
            </a:r>
            <a:r>
              <a:rPr lang="en-US" sz="1600" dirty="0">
                <a:latin typeface="Arial Nova"/>
                <a:ea typeface="+mj-lt"/>
                <a:cs typeface="+mj-lt"/>
              </a:rPr>
              <a:t>, a Wormhole, </a:t>
            </a:r>
            <a:r>
              <a:rPr lang="en-US" sz="1600" err="1">
                <a:latin typeface="Arial Nova"/>
                <a:ea typeface="+mj-lt"/>
                <a:cs typeface="+mj-lt"/>
              </a:rPr>
              <a:t>por</a:t>
            </a:r>
            <a:r>
              <a:rPr lang="en-US" sz="1600" dirty="0">
                <a:latin typeface="Arial Nova"/>
                <a:ea typeface="+mj-lt"/>
                <a:cs typeface="+mj-lt"/>
              </a:rPr>
              <a:t> </a:t>
            </a:r>
            <a:r>
              <a:rPr lang="en-US" sz="1600" u="sng" dirty="0">
                <a:latin typeface="Arial Nova"/>
                <a:ea typeface="+mj-lt"/>
                <a:cs typeface="+mj-lt"/>
                <a:hlinkClick r:id="rId6">
                  <a:extLst>
                    <a:ext uri="{A12FA001-AC4F-418D-AE19-62706E023703}">
                      <ahyp:hlinkClr xmlns:ahyp="http://schemas.microsoft.com/office/drawing/2018/hyperlinkcolor" val="tx"/>
                    </a:ext>
                  </a:extLst>
                </a:hlinkClick>
              </a:rPr>
              <a:t>US$ 320 milhões em sua variante Ethereum</a:t>
            </a:r>
            <a:r>
              <a:rPr lang="en-US" sz="1600" dirty="0">
                <a:latin typeface="Arial Nova"/>
                <a:ea typeface="+mj-lt"/>
                <a:cs typeface="+mj-lt"/>
              </a:rPr>
              <a:t> . Mais </a:t>
            </a:r>
            <a:r>
              <a:rPr lang="en-US" sz="1600" err="1">
                <a:latin typeface="Arial Nova"/>
                <a:ea typeface="+mj-lt"/>
                <a:cs typeface="+mj-lt"/>
              </a:rPr>
              <a:t>tarde</a:t>
            </a:r>
            <a:r>
              <a:rPr lang="en-US" sz="1600" dirty="0">
                <a:latin typeface="Arial Nova"/>
                <a:ea typeface="+mj-lt"/>
                <a:cs typeface="+mj-lt"/>
              </a:rPr>
              <a:t>, </a:t>
            </a:r>
            <a:r>
              <a:rPr lang="en-US" sz="1600" err="1">
                <a:latin typeface="Arial Nova"/>
                <a:ea typeface="+mj-lt"/>
                <a:cs typeface="+mj-lt"/>
              </a:rPr>
              <a:t>os</a:t>
            </a:r>
            <a:r>
              <a:rPr lang="en-US" sz="1600" dirty="0">
                <a:latin typeface="Arial Nova"/>
                <a:ea typeface="+mj-lt"/>
                <a:cs typeface="+mj-lt"/>
              </a:rPr>
              <a:t> </a:t>
            </a:r>
            <a:r>
              <a:rPr lang="en-US" sz="1600" u="sng" dirty="0">
                <a:latin typeface="Arial Nova"/>
                <a:ea typeface="+mj-lt"/>
                <a:cs typeface="+mj-lt"/>
                <a:hlinkClick r:id="rId7">
                  <a:extLst>
                    <a:ext uri="{A12FA001-AC4F-418D-AE19-62706E023703}">
                      <ahyp:hlinkClr xmlns:ahyp="http://schemas.microsoft.com/office/drawing/2018/hyperlinkcolor" val="tx"/>
                    </a:ext>
                  </a:extLst>
                </a:hlinkClick>
              </a:rPr>
              <a:t>atacantes atacaram</a:t>
            </a:r>
            <a:r>
              <a:rPr lang="en-US" sz="1600" dirty="0">
                <a:latin typeface="Arial Nova"/>
                <a:ea typeface="+mj-lt"/>
                <a:cs typeface="+mj-lt"/>
              </a:rPr>
              <a:t> o </a:t>
            </a:r>
            <a:r>
              <a:rPr lang="en-US" sz="1600" err="1">
                <a:latin typeface="Arial Nova"/>
                <a:ea typeface="+mj-lt"/>
                <a:cs typeface="+mj-lt"/>
              </a:rPr>
              <a:t>protocolo</a:t>
            </a:r>
            <a:r>
              <a:rPr lang="en-US" sz="1600" dirty="0">
                <a:latin typeface="Arial Nova"/>
                <a:ea typeface="+mj-lt"/>
                <a:cs typeface="+mj-lt"/>
              </a:rPr>
              <a:t> de stablecoin Beanstalk, </a:t>
            </a:r>
            <a:r>
              <a:rPr lang="en-US" sz="1600" err="1">
                <a:latin typeface="Arial Nova"/>
                <a:ea typeface="+mj-lt"/>
                <a:cs typeface="+mj-lt"/>
              </a:rPr>
              <a:t>concedendo</a:t>
            </a:r>
            <a:r>
              <a:rPr lang="en-US" sz="1600" dirty="0">
                <a:latin typeface="Arial Nova"/>
                <a:ea typeface="+mj-lt"/>
                <a:cs typeface="+mj-lt"/>
              </a:rPr>
              <a:t> a </a:t>
            </a:r>
            <a:r>
              <a:rPr lang="en-US" sz="1600" err="1">
                <a:latin typeface="Arial Nova"/>
                <a:ea typeface="+mj-lt"/>
                <a:cs typeface="+mj-lt"/>
              </a:rPr>
              <a:t>si</a:t>
            </a:r>
            <a:r>
              <a:rPr lang="en-US" sz="1600" dirty="0">
                <a:latin typeface="Arial Nova"/>
                <a:ea typeface="+mj-lt"/>
                <a:cs typeface="+mj-lt"/>
              </a:rPr>
              <a:t> </a:t>
            </a:r>
            <a:r>
              <a:rPr lang="en-US" sz="1600" err="1">
                <a:latin typeface="Arial Nova"/>
                <a:ea typeface="+mj-lt"/>
                <a:cs typeface="+mj-lt"/>
              </a:rPr>
              <a:t>mesmos</a:t>
            </a:r>
            <a:r>
              <a:rPr lang="en-US" sz="1600" dirty="0">
                <a:latin typeface="Arial Nova"/>
                <a:ea typeface="+mj-lt"/>
                <a:cs typeface="+mj-lt"/>
              </a:rPr>
              <a:t> um “</a:t>
            </a:r>
            <a:r>
              <a:rPr lang="en-US" sz="1600" err="1">
                <a:latin typeface="Arial Nova"/>
                <a:ea typeface="+mj-lt"/>
                <a:cs typeface="+mj-lt"/>
              </a:rPr>
              <a:t>empréstimo</a:t>
            </a:r>
            <a:r>
              <a:rPr lang="en-US" sz="1600" dirty="0">
                <a:latin typeface="Arial Nova"/>
                <a:ea typeface="+mj-lt"/>
                <a:cs typeface="+mj-lt"/>
              </a:rPr>
              <a:t> </a:t>
            </a:r>
            <a:r>
              <a:rPr lang="en-US" sz="1600" err="1">
                <a:latin typeface="Arial Nova"/>
                <a:ea typeface="+mj-lt"/>
                <a:cs typeface="+mj-lt"/>
              </a:rPr>
              <a:t>em</a:t>
            </a:r>
            <a:r>
              <a:rPr lang="en-US" sz="1600" dirty="0">
                <a:latin typeface="Arial Nova"/>
                <a:ea typeface="+mj-lt"/>
                <a:cs typeface="+mj-lt"/>
              </a:rPr>
              <a:t> flash” para </a:t>
            </a:r>
            <a:r>
              <a:rPr lang="en-US" sz="1600" u="sng" dirty="0">
                <a:latin typeface="Arial Nova"/>
                <a:ea typeface="+mj-lt"/>
                <a:cs typeface="+mj-lt"/>
                <a:hlinkClick r:id="rId8">
                  <a:extLst>
                    <a:ext uri="{A12FA001-AC4F-418D-AE19-62706E023703}">
                      <ahyp:hlinkClr xmlns:ahyp="http://schemas.microsoft.com/office/drawing/2018/hyperlinkcolor" val="tx"/>
                    </a:ext>
                  </a:extLst>
                </a:hlinkClick>
              </a:rPr>
              <a:t>roubar cerca de US$ 182 milhões</a:t>
            </a:r>
            <a:r>
              <a:rPr lang="en-US" sz="1600" dirty="0">
                <a:latin typeface="Arial Nova"/>
                <a:ea typeface="+mj-lt"/>
                <a:cs typeface="+mj-lt"/>
              </a:rPr>
              <a:t> </a:t>
            </a:r>
            <a:r>
              <a:rPr lang="en-US" sz="1600" err="1">
                <a:latin typeface="Arial Nova"/>
                <a:ea typeface="+mj-lt"/>
                <a:cs typeface="+mj-lt"/>
              </a:rPr>
              <a:t>em</a:t>
            </a:r>
            <a:r>
              <a:rPr lang="en-US" sz="1600" dirty="0">
                <a:latin typeface="Arial Nova"/>
                <a:ea typeface="+mj-lt"/>
                <a:cs typeface="+mj-lt"/>
              </a:rPr>
              <a:t> </a:t>
            </a:r>
            <a:r>
              <a:rPr lang="en-US" sz="1600" err="1">
                <a:latin typeface="Arial Nova"/>
                <a:ea typeface="+mj-lt"/>
                <a:cs typeface="+mj-lt"/>
              </a:rPr>
              <a:t>criptomoeda</a:t>
            </a:r>
            <a:r>
              <a:rPr lang="en-US" sz="1600" dirty="0">
                <a:latin typeface="Arial Nova"/>
                <a:ea typeface="+mj-lt"/>
                <a:cs typeface="+mj-lt"/>
              </a:rPr>
              <a:t> </a:t>
            </a:r>
            <a:r>
              <a:rPr lang="en-US" sz="1600" err="1">
                <a:latin typeface="Arial Nova"/>
                <a:ea typeface="+mj-lt"/>
                <a:cs typeface="+mj-lt"/>
              </a:rPr>
              <a:t>em</a:t>
            </a:r>
            <a:r>
              <a:rPr lang="en-US" sz="1600" dirty="0">
                <a:latin typeface="Arial Nova"/>
                <a:ea typeface="+mj-lt"/>
                <a:cs typeface="+mj-lt"/>
              </a:rPr>
              <a:t> </a:t>
            </a:r>
            <a:r>
              <a:rPr lang="en-US" sz="1600" err="1">
                <a:latin typeface="Arial Nova"/>
                <a:ea typeface="+mj-lt"/>
                <a:cs typeface="+mj-lt"/>
              </a:rPr>
              <a:t>abril</a:t>
            </a:r>
            <a:r>
              <a:rPr lang="en-US" sz="1600" dirty="0">
                <a:latin typeface="Arial Nova"/>
                <a:ea typeface="+mj-lt"/>
                <a:cs typeface="+mj-lt"/>
              </a:rPr>
              <a:t>.</a:t>
            </a:r>
          </a:p>
          <a:p>
            <a:r>
              <a:rPr lang="en-US" sz="1600" dirty="0">
                <a:latin typeface="Arial Nova"/>
                <a:ea typeface="+mj-lt"/>
                <a:cs typeface="+mj-lt"/>
              </a:rPr>
              <a:t>De </a:t>
            </a:r>
            <a:r>
              <a:rPr lang="en-US" sz="1600" err="1">
                <a:latin typeface="Arial Nova"/>
                <a:ea typeface="+mj-lt"/>
                <a:cs typeface="+mj-lt"/>
              </a:rPr>
              <a:t>acordo</a:t>
            </a:r>
            <a:r>
              <a:rPr lang="en-US" sz="1600" dirty="0">
                <a:latin typeface="Arial Nova"/>
                <a:ea typeface="+mj-lt"/>
                <a:cs typeface="+mj-lt"/>
              </a:rPr>
              <a:t> com </a:t>
            </a:r>
            <a:r>
              <a:rPr lang="en-US" sz="1600" u="sng" dirty="0">
                <a:latin typeface="Arial Nova"/>
                <a:ea typeface="+mj-lt"/>
                <a:cs typeface="+mj-lt"/>
                <a:hlinkClick r:id="rId9">
                  <a:extLst>
                    <a:ext uri="{A12FA001-AC4F-418D-AE19-62706E023703}">
                      <ahyp:hlinkClr xmlns:ahyp="http://schemas.microsoft.com/office/drawing/2018/hyperlinkcolor" val="tx"/>
                    </a:ext>
                  </a:extLst>
                </a:hlinkClick>
              </a:rPr>
              <a:t>o REKT Database</a:t>
            </a:r>
            <a:r>
              <a:rPr lang="en-US" sz="1600" dirty="0">
                <a:latin typeface="Arial Nova"/>
                <a:ea typeface="+mj-lt"/>
                <a:cs typeface="+mj-lt"/>
              </a:rPr>
              <a:t> , o </a:t>
            </a:r>
            <a:r>
              <a:rPr lang="en-US" sz="1600" u="sng" dirty="0">
                <a:latin typeface="Arial Nova"/>
                <a:ea typeface="+mj-lt"/>
                <a:cs typeface="+mj-lt"/>
                <a:hlinkClick r:id="rId10">
                  <a:extLst>
                    <a:ext uri="{A12FA001-AC4F-418D-AE19-62706E023703}">
                      <ahyp:hlinkClr xmlns:ahyp="http://schemas.microsoft.com/office/drawing/2018/hyperlinkcolor" val="tx"/>
                    </a:ext>
                  </a:extLst>
                </a:hlinkClick>
              </a:rPr>
              <a:t>primeiro</a:t>
            </a:r>
            <a:r>
              <a:rPr lang="en-US" sz="1600" dirty="0">
                <a:latin typeface="Arial Nova"/>
                <a:ea typeface="+mj-lt"/>
                <a:cs typeface="+mj-lt"/>
              </a:rPr>
              <a:t> banco de dados do </a:t>
            </a:r>
            <a:r>
              <a:rPr lang="en-US" sz="1600" err="1">
                <a:latin typeface="Arial Nova"/>
                <a:ea typeface="+mj-lt"/>
                <a:cs typeface="+mj-lt"/>
              </a:rPr>
              <a:t>mundo</a:t>
            </a:r>
            <a:r>
              <a:rPr lang="en-US" sz="1600" dirty="0">
                <a:latin typeface="Arial Nova"/>
                <a:ea typeface="+mj-lt"/>
                <a:cs typeface="+mj-lt"/>
              </a:rPr>
              <a:t> de golpes, hacks e exploits DeFi, </a:t>
            </a:r>
            <a:r>
              <a:rPr lang="en-US" sz="1600" err="1">
                <a:latin typeface="Arial Nova"/>
                <a:ea typeface="+mj-lt"/>
                <a:cs typeface="+mj-lt"/>
              </a:rPr>
              <a:t>os</a:t>
            </a:r>
            <a:r>
              <a:rPr lang="en-US" sz="1600" dirty="0">
                <a:latin typeface="Arial Nova"/>
                <a:ea typeface="+mj-lt"/>
                <a:cs typeface="+mj-lt"/>
              </a:rPr>
              <a:t> </a:t>
            </a:r>
            <a:r>
              <a:rPr lang="en-US" sz="1600" err="1">
                <a:latin typeface="Arial Nova"/>
                <a:ea typeface="+mj-lt"/>
                <a:cs typeface="+mj-lt"/>
              </a:rPr>
              <a:t>protocolos</a:t>
            </a:r>
            <a:r>
              <a:rPr lang="en-US" sz="1600" dirty="0">
                <a:latin typeface="Arial Nova"/>
                <a:ea typeface="+mj-lt"/>
                <a:cs typeface="+mj-lt"/>
              </a:rPr>
              <a:t> DeFi </a:t>
            </a:r>
            <a:r>
              <a:rPr lang="en-US" sz="1600" u="sng" dirty="0">
                <a:latin typeface="Arial Nova"/>
                <a:ea typeface="+mj-lt"/>
                <a:cs typeface="+mj-lt"/>
                <a:hlinkClick r:id="rId11">
                  <a:extLst>
                    <a:ext uri="{A12FA001-AC4F-418D-AE19-62706E023703}">
                      <ahyp:hlinkClr xmlns:ahyp="http://schemas.microsoft.com/office/drawing/2018/hyperlinkcolor" val="tx"/>
                    </a:ext>
                  </a:extLst>
                </a:hlinkClick>
              </a:rPr>
              <a:t>perderam</a:t>
            </a:r>
            <a:r>
              <a:rPr lang="en-US" sz="1600" dirty="0">
                <a:latin typeface="Arial Nova"/>
                <a:ea typeface="+mj-lt"/>
                <a:cs typeface="+mj-lt"/>
              </a:rPr>
              <a:t> US$ 4,75 </a:t>
            </a:r>
            <a:r>
              <a:rPr lang="en-US" sz="1600" err="1">
                <a:latin typeface="Arial Nova"/>
                <a:ea typeface="+mj-lt"/>
                <a:cs typeface="+mj-lt"/>
              </a:rPr>
              <a:t>bilhões</a:t>
            </a:r>
            <a:r>
              <a:rPr lang="en-US" sz="1600" dirty="0">
                <a:latin typeface="Arial Nova"/>
                <a:ea typeface="+mj-lt"/>
                <a:cs typeface="+mj-lt"/>
              </a:rPr>
              <a:t> no total </a:t>
            </a:r>
            <a:r>
              <a:rPr lang="en-US" sz="1600" err="1">
                <a:latin typeface="Arial Nova"/>
                <a:ea typeface="+mj-lt"/>
                <a:cs typeface="+mj-lt"/>
              </a:rPr>
              <a:t>devido</a:t>
            </a:r>
            <a:r>
              <a:rPr lang="en-US" sz="1600" dirty="0">
                <a:latin typeface="Arial Nova"/>
                <a:ea typeface="+mj-lt"/>
                <a:cs typeface="+mj-lt"/>
              </a:rPr>
              <a:t> a golpes, hacks e exploits </a:t>
            </a:r>
            <a:r>
              <a:rPr lang="en-US" sz="1600" err="1">
                <a:latin typeface="Arial Nova"/>
                <a:ea typeface="+mj-lt"/>
                <a:cs typeface="+mj-lt"/>
              </a:rPr>
              <a:t>desde</a:t>
            </a:r>
            <a:r>
              <a:rPr lang="en-US" sz="1600" dirty="0">
                <a:latin typeface="Arial Nova"/>
                <a:ea typeface="+mj-lt"/>
                <a:cs typeface="+mj-lt"/>
              </a:rPr>
              <a:t> o </a:t>
            </a:r>
            <a:r>
              <a:rPr lang="en-US" sz="1600" err="1">
                <a:latin typeface="Arial Nova"/>
                <a:ea typeface="+mj-lt"/>
                <a:cs typeface="+mj-lt"/>
              </a:rPr>
              <a:t>início</a:t>
            </a:r>
            <a:r>
              <a:rPr lang="en-US" sz="1600" dirty="0">
                <a:latin typeface="Arial Nova"/>
                <a:ea typeface="+mj-lt"/>
                <a:cs typeface="+mj-lt"/>
              </a:rPr>
              <a:t>, com </a:t>
            </a:r>
            <a:r>
              <a:rPr lang="en-US" sz="1600" err="1">
                <a:latin typeface="Arial Nova"/>
                <a:ea typeface="+mj-lt"/>
                <a:cs typeface="+mj-lt"/>
              </a:rPr>
              <a:t>apenas</a:t>
            </a:r>
            <a:r>
              <a:rPr lang="en-US" sz="1600" dirty="0">
                <a:latin typeface="Arial Nova"/>
                <a:ea typeface="+mj-lt"/>
                <a:cs typeface="+mj-lt"/>
              </a:rPr>
              <a:t> US$ 1 </a:t>
            </a:r>
            <a:r>
              <a:rPr lang="en-US" sz="1600" err="1">
                <a:latin typeface="Arial Nova"/>
                <a:ea typeface="+mj-lt"/>
                <a:cs typeface="+mj-lt"/>
              </a:rPr>
              <a:t>bilhão</a:t>
            </a:r>
            <a:r>
              <a:rPr lang="en-US" sz="1600" dirty="0">
                <a:latin typeface="Arial Nova"/>
                <a:ea typeface="+mj-lt"/>
                <a:cs typeface="+mj-lt"/>
              </a:rPr>
              <a:t> </a:t>
            </a:r>
            <a:r>
              <a:rPr lang="en-US" sz="1600" err="1">
                <a:latin typeface="Arial Nova"/>
                <a:ea typeface="+mj-lt"/>
                <a:cs typeface="+mj-lt"/>
              </a:rPr>
              <a:t>recuperados</a:t>
            </a:r>
            <a:r>
              <a:rPr lang="en-US" sz="1600" dirty="0">
                <a:latin typeface="Arial Nova"/>
                <a:ea typeface="+mj-lt"/>
                <a:cs typeface="+mj-lt"/>
              </a:rPr>
              <a:t> com </a:t>
            </a:r>
            <a:r>
              <a:rPr lang="en-US" sz="1600">
                <a:latin typeface="Arial Nova"/>
                <a:ea typeface="+mj-lt"/>
                <a:cs typeface="+mj-lt"/>
              </a:rPr>
              <a:t>sucesso.</a:t>
            </a:r>
            <a:br>
              <a:rPr lang="en-US" sz="1600" dirty="0">
                <a:latin typeface="Arial Nova"/>
                <a:ea typeface="+mj-lt"/>
                <a:cs typeface="+mj-lt"/>
              </a:rPr>
            </a:br>
            <a:endParaRPr lang="en-US" sz="1600" dirty="0">
              <a:latin typeface="Arial Nova"/>
              <a:ea typeface="+mj-lt"/>
              <a:cs typeface="+mj-lt"/>
            </a:endParaRPr>
          </a:p>
          <a:p>
            <a:r>
              <a:rPr lang="en-US" sz="2000">
                <a:latin typeface="Arial Nova"/>
                <a:ea typeface="+mj-lt"/>
                <a:cs typeface="+mj-lt"/>
              </a:rPr>
              <a:t>Solução:</a:t>
            </a:r>
          </a:p>
          <a:p>
            <a:pPr marL="285750" indent="-285750">
              <a:buFont typeface="Arial"/>
              <a:buChar char="•"/>
            </a:pPr>
            <a:r>
              <a:rPr lang="en-US" sz="1800" err="1">
                <a:latin typeface="Arial Nova"/>
                <a:ea typeface="+mj-lt"/>
                <a:cs typeface="+mj-lt"/>
              </a:rPr>
              <a:t>Criptografia</a:t>
            </a:r>
            <a:r>
              <a:rPr lang="en-US" sz="1800">
                <a:latin typeface="Arial Nova"/>
                <a:ea typeface="+mj-lt"/>
                <a:cs typeface="+mj-lt"/>
              </a:rPr>
              <a:t> de dados: Armazenar dados de pacientes em formato criptografado para tornar mais difícil para os invasores acessar informações sensíveis.</a:t>
            </a:r>
            <a:endParaRPr lang="en-US" sz="6600">
              <a:latin typeface="Arial Nova"/>
            </a:endParaRPr>
          </a:p>
          <a:p>
            <a:pPr marL="285750" indent="-285750">
              <a:buFont typeface="Arial"/>
              <a:buChar char="•"/>
            </a:pPr>
            <a:r>
              <a:rPr lang="en-US" sz="1800" err="1">
                <a:latin typeface="Arial Nova"/>
                <a:ea typeface="+mj-lt"/>
                <a:cs typeface="+mj-lt"/>
              </a:rPr>
              <a:t>Monitoramento</a:t>
            </a:r>
            <a:r>
              <a:rPr lang="en-US" sz="1800">
                <a:latin typeface="Arial Nova"/>
                <a:ea typeface="+mj-lt"/>
                <a:cs typeface="+mj-lt"/>
              </a:rPr>
              <a:t> de rede: Implementar sistemas de monitoramento de rede para detectar atividades suspeitas e intrusões em tempo real.</a:t>
            </a:r>
            <a:endParaRPr lang="en-US" sz="6600">
              <a:latin typeface="Arial Nova"/>
            </a:endParaRPr>
          </a:p>
          <a:p>
            <a:endParaRPr lang="en-US" dirty="0">
              <a:latin typeface="Arial Nova"/>
              <a:ea typeface="+mj-lt"/>
              <a:cs typeface="+mj-lt"/>
            </a:endParaRPr>
          </a:p>
          <a:p>
            <a:endParaRPr lang="en-US" sz="2400">
              <a:latin typeface="Arial Nova"/>
            </a:endParaRPr>
          </a:p>
          <a:p>
            <a:endParaRPr lang="en-US">
              <a:ea typeface="+mj-lt"/>
              <a:cs typeface="+mj-lt"/>
            </a:endParaRPr>
          </a:p>
          <a:p>
            <a:br>
              <a:rPr lang="en-US" sz="2400" dirty="0">
                <a:latin typeface="Microsoft Sans Serif"/>
                <a:ea typeface="+mj-lt"/>
                <a:cs typeface="+mj-lt"/>
              </a:rPr>
            </a:br>
            <a:br>
              <a:rPr lang="en-US" sz="2400" dirty="0">
                <a:latin typeface="Microsoft Sans Serif"/>
                <a:ea typeface="+mj-lt"/>
                <a:cs typeface="+mj-lt"/>
              </a:rPr>
            </a:br>
            <a:br>
              <a:rPr lang="en-US" sz="2400" dirty="0">
                <a:latin typeface="Microsoft Sans Serif"/>
                <a:ea typeface="+mj-lt"/>
                <a:cs typeface="+mj-lt"/>
              </a:rPr>
            </a:br>
            <a:endParaRPr lang="en-US" sz="1200">
              <a:solidFill>
                <a:srgbClr val="D1D5DB"/>
              </a:solidFill>
              <a:latin typeface="Avenir Next LT Pro"/>
            </a:endParaRPr>
          </a:p>
          <a:p>
            <a:br>
              <a:rPr lang="en-US" sz="2400" dirty="0">
                <a:latin typeface="Microsoft Sans Serif"/>
                <a:ea typeface="+mj-lt"/>
                <a:cs typeface="+mj-lt"/>
              </a:rPr>
            </a:br>
            <a:br>
              <a:rPr lang="en-US" sz="2400" dirty="0">
                <a:latin typeface="Microsoft Sans Serif"/>
                <a:ea typeface="+mj-lt"/>
                <a:cs typeface="+mj-lt"/>
              </a:rPr>
            </a:br>
            <a:br>
              <a:rPr lang="en-US" sz="2400" dirty="0">
                <a:latin typeface="Microsoft Sans Serif"/>
                <a:ea typeface="+mj-lt"/>
                <a:cs typeface="+mj-lt"/>
              </a:rPr>
            </a:br>
            <a:endParaRPr lang="en-US" sz="2400">
              <a:latin typeface="Avenir Next LT Pro"/>
              <a:ea typeface="Microsoft Sans Serif"/>
              <a:cs typeface="Microsoft Sans Serif"/>
            </a:endParaRPr>
          </a:p>
        </p:txBody>
      </p:sp>
    </p:spTree>
    <p:extLst>
      <p:ext uri="{BB962C8B-B14F-4D97-AF65-F5344CB8AC3E}">
        <p14:creationId xmlns:p14="http://schemas.microsoft.com/office/powerpoint/2010/main" val="2518172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20D028B-E14D-0BE8-5B66-84A5E359100F}"/>
              </a:ext>
            </a:extLst>
          </p:cNvPr>
          <p:cNvSpPr>
            <a:spLocks noGrp="1"/>
          </p:cNvSpPr>
          <p:nvPr>
            <p:ph type="title"/>
          </p:nvPr>
        </p:nvSpPr>
        <p:spPr>
          <a:xfrm>
            <a:off x="550864" y="549275"/>
            <a:ext cx="3565524" cy="1997855"/>
          </a:xfrm>
        </p:spPr>
        <p:txBody>
          <a:bodyPr vert="horz" wrap="square" lIns="0" tIns="0" rIns="0" bIns="0" rtlCol="0" anchor="b" anchorCtr="0">
            <a:noAutofit/>
          </a:bodyPr>
          <a:lstStyle/>
          <a:p>
            <a:r>
              <a:rPr lang="pt-BR" sz="2800">
                <a:ea typeface="+mj-lt"/>
                <a:cs typeface="+mj-lt"/>
              </a:rPr>
              <a:t>Ataque de </a:t>
            </a:r>
            <a:r>
              <a:rPr lang="pt-BR" sz="2800">
                <a:latin typeface="Arial"/>
                <a:ea typeface="+mj-lt"/>
                <a:cs typeface="Arial"/>
              </a:rPr>
              <a:t>ransomware</a:t>
            </a:r>
            <a:r>
              <a:rPr lang="pt-BR" sz="2800">
                <a:ea typeface="+mj-lt"/>
                <a:cs typeface="+mj-lt"/>
              </a:rPr>
              <a:t>– Prefeitura de Antonina – PR</a:t>
            </a:r>
            <a:endParaRPr lang="pt-BR" sz="2800"/>
          </a:p>
        </p:txBody>
      </p:sp>
      <p:sp>
        <p:nvSpPr>
          <p:cNvPr id="3" name="Espaço Reservado para Conteúdo 2">
            <a:extLst>
              <a:ext uri="{FF2B5EF4-FFF2-40B4-BE49-F238E27FC236}">
                <a16:creationId xmlns:a16="http://schemas.microsoft.com/office/drawing/2014/main" id="{072E8FF9-B77E-D5A4-F130-B0A532FF3FAC}"/>
              </a:ext>
            </a:extLst>
          </p:cNvPr>
          <p:cNvSpPr>
            <a:spLocks noGrp="1"/>
          </p:cNvSpPr>
          <p:nvPr>
            <p:ph idx="1"/>
          </p:nvPr>
        </p:nvSpPr>
        <p:spPr>
          <a:xfrm>
            <a:off x="550863" y="2678400"/>
            <a:ext cx="3565525" cy="3414425"/>
          </a:xfrm>
        </p:spPr>
        <p:txBody>
          <a:bodyPr vert="horz" lIns="0" tIns="0" rIns="0" bIns="0" rtlCol="0" anchor="t">
            <a:normAutofit/>
          </a:bodyPr>
          <a:lstStyle/>
          <a:p>
            <a:pPr>
              <a:lnSpc>
                <a:spcPct val="100000"/>
              </a:lnSpc>
            </a:pPr>
            <a:r>
              <a:rPr lang="pt-BR" sz="1200"/>
              <a:t>Lá</a:t>
            </a:r>
            <a:r>
              <a:rPr lang="pt-BR" sz="1200">
                <a:ea typeface="+mn-lt"/>
                <a:cs typeface="+mn-lt"/>
              </a:rPr>
              <a:t> no Paraná, mas especificamente a Prefeitura de Antonina, teve seu Portal da Transparência invadido por hackers. Foram roubados dados referentes às movimentações financeiras, além de dados públicos. Ocorreu também que os links relacionados aos registros financeiros, licitações e dados públicos mostravam avisos de erro. E para que fosse feita a restauração dos dados, os invasores exigiram pagamento para que a devolução das informações fosse realizada. Mas como a prefeitura tinha um backup completo dos dados e foi possível restaurar o portal.</a:t>
            </a:r>
            <a:endParaRPr lang="pt-BR" sz="1200">
              <a:solidFill>
                <a:srgbClr val="FFFFFF">
                  <a:alpha val="60000"/>
                </a:srgbClr>
              </a:solidFill>
            </a:endParaRPr>
          </a:p>
          <a:p>
            <a:pPr>
              <a:lnSpc>
                <a:spcPct val="100000"/>
              </a:lnSpc>
            </a:pPr>
            <a:endParaRPr lang="pt-BR" sz="1200"/>
          </a:p>
        </p:txBody>
      </p:sp>
      <p:pic>
        <p:nvPicPr>
          <p:cNvPr id="18" name="Picture 4" descr="Cadeado em placa-mãe de computador">
            <a:extLst>
              <a:ext uri="{FF2B5EF4-FFF2-40B4-BE49-F238E27FC236}">
                <a16:creationId xmlns:a16="http://schemas.microsoft.com/office/drawing/2014/main" id="{34320A7A-5C2C-DE13-2F1D-5A6E3D14286C}"/>
              </a:ext>
            </a:extLst>
          </p:cNvPr>
          <p:cNvPicPr>
            <a:picLocks noChangeAspect="1"/>
          </p:cNvPicPr>
          <p:nvPr/>
        </p:nvPicPr>
        <p:blipFill rotWithShape="1">
          <a:blip r:embed="rId2"/>
          <a:srcRect r="25633" b="4"/>
          <a:stretch/>
        </p:blipFill>
        <p:spPr>
          <a:xfrm>
            <a:off x="4550899" y="10"/>
            <a:ext cx="7641102" cy="6857990"/>
          </a:xfrm>
          <a:custGeom>
            <a:avLst/>
            <a:gdLst/>
            <a:ahLst/>
            <a:cxnLst/>
            <a:rect l="l" t="t" r="r" b="b"/>
            <a:pathLst>
              <a:path w="7641102" h="6858000">
                <a:moveTo>
                  <a:pt x="0" y="0"/>
                </a:moveTo>
                <a:lnTo>
                  <a:pt x="7641102" y="0"/>
                </a:lnTo>
                <a:lnTo>
                  <a:pt x="7641102" y="6858000"/>
                </a:lnTo>
                <a:lnTo>
                  <a:pt x="0" y="6858000"/>
                </a:lnTo>
                <a:close/>
              </a:path>
            </a:pathLst>
          </a:custGeom>
        </p:spPr>
      </p:pic>
      <p:sp>
        <p:nvSpPr>
          <p:cNvPr id="19" name="Rectangle 10">
            <a:extLst>
              <a:ext uri="{FF2B5EF4-FFF2-40B4-BE49-F238E27FC236}">
                <a16:creationId xmlns:a16="http://schemas.microsoft.com/office/drawing/2014/main" id="{6FF3A87B-2255-45E0-A551-C11FAF932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8" y="5773729"/>
            <a:ext cx="7641102"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9643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20D028B-E14D-0BE8-5B66-84A5E359100F}"/>
              </a:ext>
            </a:extLst>
          </p:cNvPr>
          <p:cNvSpPr>
            <a:spLocks noGrp="1"/>
          </p:cNvSpPr>
          <p:nvPr>
            <p:ph type="title"/>
          </p:nvPr>
        </p:nvSpPr>
        <p:spPr>
          <a:xfrm>
            <a:off x="550864" y="549275"/>
            <a:ext cx="3565524" cy="1997855"/>
          </a:xfrm>
        </p:spPr>
        <p:txBody>
          <a:bodyPr vert="horz" wrap="square" lIns="0" tIns="0" rIns="0" bIns="0" rtlCol="0" anchor="b" anchorCtr="0">
            <a:noAutofit/>
          </a:bodyPr>
          <a:lstStyle/>
          <a:p>
            <a:r>
              <a:rPr lang="pt-BR" sz="2800">
                <a:ea typeface="+mj-lt"/>
                <a:cs typeface="+mj-lt"/>
              </a:rPr>
              <a:t>TWITTER</a:t>
            </a:r>
            <a:endParaRPr lang="pt-BR"/>
          </a:p>
        </p:txBody>
      </p:sp>
      <p:sp>
        <p:nvSpPr>
          <p:cNvPr id="3" name="Espaço Reservado para Conteúdo 2">
            <a:extLst>
              <a:ext uri="{FF2B5EF4-FFF2-40B4-BE49-F238E27FC236}">
                <a16:creationId xmlns:a16="http://schemas.microsoft.com/office/drawing/2014/main" id="{072E8FF9-B77E-D5A4-F130-B0A532FF3FAC}"/>
              </a:ext>
            </a:extLst>
          </p:cNvPr>
          <p:cNvSpPr>
            <a:spLocks noGrp="1"/>
          </p:cNvSpPr>
          <p:nvPr>
            <p:ph idx="1"/>
          </p:nvPr>
        </p:nvSpPr>
        <p:spPr>
          <a:xfrm>
            <a:off x="550863" y="2678400"/>
            <a:ext cx="3565525" cy="3414425"/>
          </a:xfrm>
        </p:spPr>
        <p:txBody>
          <a:bodyPr vert="horz" lIns="0" tIns="0" rIns="0" bIns="0" rtlCol="0" anchor="t">
            <a:normAutofit fontScale="92500"/>
          </a:bodyPr>
          <a:lstStyle/>
          <a:p>
            <a:pPr marL="0" indent="0">
              <a:lnSpc>
                <a:spcPct val="90000"/>
              </a:lnSpc>
              <a:spcAft>
                <a:spcPts val="0"/>
              </a:spcAft>
              <a:buNone/>
            </a:pPr>
            <a:endParaRPr lang="en-US" sz="1400">
              <a:solidFill>
                <a:srgbClr val="000000"/>
              </a:solidFill>
              <a:latin typeface="Arial"/>
              <a:ea typeface="+mn-lt"/>
              <a:cs typeface="Arial"/>
            </a:endParaRPr>
          </a:p>
          <a:p>
            <a:pPr>
              <a:lnSpc>
                <a:spcPct val="90000"/>
              </a:lnSpc>
              <a:spcAft>
                <a:spcPts val="0"/>
              </a:spcAft>
              <a:buFont typeface="Arial"/>
              <a:buChar char="•"/>
            </a:pPr>
            <a:r>
              <a:rPr lang="en-US" sz="1400">
                <a:solidFill>
                  <a:schemeClr val="tx1"/>
                </a:solidFill>
                <a:latin typeface="Arial"/>
                <a:cs typeface="Arial"/>
              </a:rPr>
              <a:t>O twitter no </a:t>
            </a:r>
            <a:r>
              <a:rPr lang="en-US" sz="1400" err="1">
                <a:solidFill>
                  <a:schemeClr val="tx1"/>
                </a:solidFill>
                <a:latin typeface="Arial"/>
                <a:cs typeface="Arial"/>
              </a:rPr>
              <a:t>passado</a:t>
            </a:r>
            <a:r>
              <a:rPr lang="en-US" sz="1400">
                <a:solidFill>
                  <a:schemeClr val="tx1"/>
                </a:solidFill>
                <a:latin typeface="Arial"/>
                <a:cs typeface="Arial"/>
              </a:rPr>
              <a:t> </a:t>
            </a:r>
            <a:r>
              <a:rPr lang="en-US" sz="1400" err="1">
                <a:solidFill>
                  <a:schemeClr val="tx1"/>
                </a:solidFill>
                <a:latin typeface="Arial"/>
                <a:cs typeface="Arial"/>
              </a:rPr>
              <a:t>teve</a:t>
            </a:r>
            <a:r>
              <a:rPr lang="en-US" sz="1400">
                <a:solidFill>
                  <a:schemeClr val="tx1"/>
                </a:solidFill>
                <a:latin typeface="Arial"/>
                <a:cs typeface="Arial"/>
              </a:rPr>
              <a:t> um </a:t>
            </a:r>
            <a:r>
              <a:rPr lang="en-US" sz="1400" err="1">
                <a:solidFill>
                  <a:schemeClr val="tx1"/>
                </a:solidFill>
                <a:latin typeface="Arial"/>
                <a:cs typeface="Arial"/>
              </a:rPr>
              <a:t>problema</a:t>
            </a:r>
            <a:r>
              <a:rPr lang="en-US" sz="1400">
                <a:solidFill>
                  <a:schemeClr val="tx1"/>
                </a:solidFill>
                <a:latin typeface="Arial"/>
                <a:cs typeface="Arial"/>
              </a:rPr>
              <a:t> com o </a:t>
            </a:r>
            <a:r>
              <a:rPr lang="en-US" sz="1400" err="1">
                <a:solidFill>
                  <a:schemeClr val="tx1"/>
                </a:solidFill>
                <a:latin typeface="Arial"/>
                <a:cs typeface="Arial"/>
              </a:rPr>
              <a:t>vazamento</a:t>
            </a:r>
            <a:r>
              <a:rPr lang="en-US" sz="1400">
                <a:solidFill>
                  <a:schemeClr val="tx1"/>
                </a:solidFill>
                <a:latin typeface="Arial"/>
                <a:cs typeface="Arial"/>
              </a:rPr>
              <a:t> de dados de 5,4 </a:t>
            </a:r>
            <a:r>
              <a:rPr lang="en-US" sz="1400" err="1">
                <a:solidFill>
                  <a:schemeClr val="tx1"/>
                </a:solidFill>
                <a:latin typeface="Arial"/>
                <a:cs typeface="Arial"/>
              </a:rPr>
              <a:t>milhões</a:t>
            </a:r>
            <a:r>
              <a:rPr lang="en-US" sz="1400">
                <a:solidFill>
                  <a:schemeClr val="tx1"/>
                </a:solidFill>
                <a:latin typeface="Arial"/>
                <a:cs typeface="Arial"/>
              </a:rPr>
              <a:t> de </a:t>
            </a:r>
            <a:r>
              <a:rPr lang="en-US" sz="1400" err="1">
                <a:solidFill>
                  <a:schemeClr val="tx1"/>
                </a:solidFill>
                <a:latin typeface="Arial"/>
                <a:cs typeface="Arial"/>
              </a:rPr>
              <a:t>pessoas</a:t>
            </a:r>
            <a:r>
              <a:rPr lang="en-US" sz="1400">
                <a:solidFill>
                  <a:schemeClr val="tx1"/>
                </a:solidFill>
                <a:latin typeface="Arial"/>
                <a:cs typeface="Arial"/>
              </a:rPr>
              <a:t>.</a:t>
            </a:r>
          </a:p>
          <a:p>
            <a:pPr>
              <a:lnSpc>
                <a:spcPct val="90000"/>
              </a:lnSpc>
              <a:spcAft>
                <a:spcPts val="0"/>
              </a:spcAft>
              <a:buFont typeface="Arial"/>
              <a:buChar char="•"/>
            </a:pPr>
            <a:r>
              <a:rPr lang="en-US" sz="1400">
                <a:solidFill>
                  <a:schemeClr val="tx1"/>
                </a:solidFill>
                <a:latin typeface="Arial"/>
                <a:cs typeface="Arial"/>
              </a:rPr>
              <a:t>O bug </a:t>
            </a:r>
            <a:r>
              <a:rPr lang="en-US" sz="1400" err="1">
                <a:solidFill>
                  <a:schemeClr val="tx1"/>
                </a:solidFill>
                <a:latin typeface="Arial"/>
                <a:cs typeface="Arial"/>
              </a:rPr>
              <a:t>permitia</a:t>
            </a:r>
            <a:r>
              <a:rPr lang="en-US" sz="1400">
                <a:solidFill>
                  <a:schemeClr val="tx1"/>
                </a:solidFill>
                <a:latin typeface="Arial"/>
                <a:cs typeface="Arial"/>
              </a:rPr>
              <a:t> a </a:t>
            </a:r>
            <a:r>
              <a:rPr lang="en-US" sz="1400" err="1">
                <a:solidFill>
                  <a:schemeClr val="tx1"/>
                </a:solidFill>
                <a:latin typeface="Arial"/>
                <a:cs typeface="Arial"/>
              </a:rPr>
              <a:t>qualquer</a:t>
            </a:r>
            <a:r>
              <a:rPr lang="en-US" sz="1400">
                <a:solidFill>
                  <a:schemeClr val="tx1"/>
                </a:solidFill>
                <a:latin typeface="Arial"/>
                <a:cs typeface="Arial"/>
              </a:rPr>
              <a:t> </a:t>
            </a:r>
            <a:r>
              <a:rPr lang="en-US" sz="1400" err="1">
                <a:solidFill>
                  <a:schemeClr val="tx1"/>
                </a:solidFill>
                <a:latin typeface="Arial"/>
                <a:cs typeface="Arial"/>
              </a:rPr>
              <a:t>pessoa</a:t>
            </a:r>
            <a:r>
              <a:rPr lang="en-US" sz="1400">
                <a:solidFill>
                  <a:schemeClr val="tx1"/>
                </a:solidFill>
                <a:latin typeface="Arial"/>
                <a:cs typeface="Arial"/>
              </a:rPr>
              <a:t> </a:t>
            </a:r>
            <a:r>
              <a:rPr lang="en-US" sz="1400" err="1">
                <a:solidFill>
                  <a:schemeClr val="tx1"/>
                </a:solidFill>
                <a:latin typeface="Arial"/>
                <a:cs typeface="Arial"/>
              </a:rPr>
              <a:t>identificar</a:t>
            </a:r>
            <a:r>
              <a:rPr lang="en-US" sz="1400">
                <a:solidFill>
                  <a:schemeClr val="tx1"/>
                </a:solidFill>
                <a:latin typeface="Arial"/>
                <a:cs typeface="Arial"/>
              </a:rPr>
              <a:t> o titular da </a:t>
            </a:r>
            <a:r>
              <a:rPr lang="en-US" sz="1400" err="1">
                <a:solidFill>
                  <a:schemeClr val="tx1"/>
                </a:solidFill>
                <a:latin typeface="Arial"/>
                <a:cs typeface="Arial"/>
              </a:rPr>
              <a:t>conta</a:t>
            </a:r>
            <a:r>
              <a:rPr lang="en-US" sz="1400">
                <a:solidFill>
                  <a:schemeClr val="tx1"/>
                </a:solidFill>
                <a:latin typeface="Arial"/>
                <a:cs typeface="Arial"/>
              </a:rPr>
              <a:t> </a:t>
            </a:r>
            <a:r>
              <a:rPr lang="en-US" sz="1400" err="1">
                <a:solidFill>
                  <a:schemeClr val="tx1"/>
                </a:solidFill>
                <a:latin typeface="Arial"/>
                <a:cs typeface="Arial"/>
              </a:rPr>
              <a:t>ao</a:t>
            </a:r>
            <a:r>
              <a:rPr lang="en-US" sz="1400">
                <a:solidFill>
                  <a:schemeClr val="tx1"/>
                </a:solidFill>
                <a:latin typeface="Arial"/>
                <a:cs typeface="Arial"/>
              </a:rPr>
              <a:t> </a:t>
            </a:r>
            <a:r>
              <a:rPr lang="en-US" sz="1400" err="1">
                <a:solidFill>
                  <a:schemeClr val="tx1"/>
                </a:solidFill>
                <a:latin typeface="Arial"/>
                <a:cs typeface="Arial"/>
              </a:rPr>
              <a:t>informar</a:t>
            </a:r>
            <a:r>
              <a:rPr lang="en-US" sz="1400">
                <a:solidFill>
                  <a:schemeClr val="tx1"/>
                </a:solidFill>
                <a:latin typeface="Arial"/>
                <a:cs typeface="Arial"/>
              </a:rPr>
              <a:t> o </a:t>
            </a:r>
            <a:r>
              <a:rPr lang="en-US" sz="1400" err="1">
                <a:solidFill>
                  <a:schemeClr val="tx1"/>
                </a:solidFill>
                <a:latin typeface="Arial"/>
                <a:cs typeface="Arial"/>
              </a:rPr>
              <a:t>número</a:t>
            </a:r>
            <a:r>
              <a:rPr lang="en-US" sz="1400">
                <a:solidFill>
                  <a:schemeClr val="tx1"/>
                </a:solidFill>
                <a:latin typeface="Arial"/>
                <a:cs typeface="Arial"/>
              </a:rPr>
              <a:t> de </a:t>
            </a:r>
            <a:r>
              <a:rPr lang="en-US" sz="1400" err="1">
                <a:solidFill>
                  <a:schemeClr val="tx1"/>
                </a:solidFill>
                <a:latin typeface="Arial"/>
                <a:cs typeface="Arial"/>
              </a:rPr>
              <a:t>telefone</a:t>
            </a:r>
            <a:r>
              <a:rPr lang="en-US" sz="1400">
                <a:solidFill>
                  <a:schemeClr val="tx1"/>
                </a:solidFill>
                <a:latin typeface="Arial"/>
                <a:cs typeface="Arial"/>
              </a:rPr>
              <a:t> </a:t>
            </a:r>
            <a:r>
              <a:rPr lang="en-US" sz="1400" err="1">
                <a:solidFill>
                  <a:schemeClr val="tx1"/>
                </a:solidFill>
                <a:latin typeface="Arial"/>
                <a:cs typeface="Arial"/>
              </a:rPr>
              <a:t>ou</a:t>
            </a:r>
            <a:r>
              <a:rPr lang="en-US" sz="1400">
                <a:solidFill>
                  <a:schemeClr val="tx1"/>
                </a:solidFill>
                <a:latin typeface="Arial"/>
                <a:cs typeface="Arial"/>
              </a:rPr>
              <a:t> um </a:t>
            </a:r>
            <a:r>
              <a:rPr lang="en-US" sz="1400" err="1">
                <a:solidFill>
                  <a:schemeClr val="tx1"/>
                </a:solidFill>
                <a:latin typeface="Arial"/>
                <a:cs typeface="Arial"/>
              </a:rPr>
              <a:t>endereço</a:t>
            </a:r>
            <a:r>
              <a:rPr lang="en-US" sz="1400">
                <a:solidFill>
                  <a:schemeClr val="tx1"/>
                </a:solidFill>
                <a:latin typeface="Arial"/>
                <a:cs typeface="Arial"/>
              </a:rPr>
              <a:t> de e-mail </a:t>
            </a:r>
            <a:r>
              <a:rPr lang="en-US" sz="1400" err="1">
                <a:solidFill>
                  <a:schemeClr val="tx1"/>
                </a:solidFill>
                <a:latin typeface="Arial"/>
                <a:cs typeface="Arial"/>
              </a:rPr>
              <a:t>nos</a:t>
            </a:r>
            <a:r>
              <a:rPr lang="en-US" sz="1400">
                <a:solidFill>
                  <a:schemeClr val="tx1"/>
                </a:solidFill>
                <a:latin typeface="Arial"/>
                <a:cs typeface="Arial"/>
              </a:rPr>
              <a:t> </a:t>
            </a:r>
            <a:r>
              <a:rPr lang="en-US" sz="1400" err="1">
                <a:solidFill>
                  <a:schemeClr val="tx1"/>
                </a:solidFill>
                <a:latin typeface="Arial"/>
                <a:cs typeface="Arial"/>
              </a:rPr>
              <a:t>sistemas</a:t>
            </a:r>
            <a:r>
              <a:rPr lang="en-US" sz="1400">
                <a:solidFill>
                  <a:schemeClr val="tx1"/>
                </a:solidFill>
                <a:latin typeface="Arial"/>
                <a:cs typeface="Arial"/>
              </a:rPr>
              <a:t> da rede social. </a:t>
            </a:r>
            <a:r>
              <a:rPr lang="en-US" sz="1400" err="1">
                <a:solidFill>
                  <a:schemeClr val="tx1"/>
                </a:solidFill>
                <a:latin typeface="Arial"/>
                <a:cs typeface="Arial"/>
              </a:rPr>
              <a:t>Depois</a:t>
            </a:r>
            <a:r>
              <a:rPr lang="en-US" sz="1400">
                <a:solidFill>
                  <a:schemeClr val="tx1"/>
                </a:solidFill>
                <a:latin typeface="Arial"/>
                <a:cs typeface="Arial"/>
              </a:rPr>
              <a:t> </a:t>
            </a:r>
            <a:r>
              <a:rPr lang="en-US" sz="1400" err="1">
                <a:solidFill>
                  <a:schemeClr val="tx1"/>
                </a:solidFill>
                <a:latin typeface="Arial"/>
                <a:cs typeface="Arial"/>
              </a:rPr>
              <a:t>disso</a:t>
            </a:r>
            <a:r>
              <a:rPr lang="en-US" sz="1400">
                <a:solidFill>
                  <a:schemeClr val="tx1"/>
                </a:solidFill>
                <a:latin typeface="Arial"/>
                <a:cs typeface="Arial"/>
              </a:rPr>
              <a:t>, a rede social </a:t>
            </a:r>
            <a:r>
              <a:rPr lang="en-US" sz="1400" err="1">
                <a:solidFill>
                  <a:schemeClr val="tx1"/>
                </a:solidFill>
                <a:latin typeface="Arial"/>
                <a:cs typeface="Arial"/>
              </a:rPr>
              <a:t>apresentava</a:t>
            </a:r>
            <a:r>
              <a:rPr lang="en-US" sz="1400">
                <a:solidFill>
                  <a:schemeClr val="tx1"/>
                </a:solidFill>
                <a:latin typeface="Arial"/>
                <a:cs typeface="Arial"/>
              </a:rPr>
              <a:t> a </a:t>
            </a:r>
            <a:r>
              <a:rPr lang="en-US" sz="1400" err="1">
                <a:solidFill>
                  <a:schemeClr val="tx1"/>
                </a:solidFill>
                <a:latin typeface="Arial"/>
                <a:cs typeface="Arial"/>
              </a:rPr>
              <a:t>conta</a:t>
            </a:r>
            <a:r>
              <a:rPr lang="en-US" sz="1400">
                <a:solidFill>
                  <a:schemeClr val="tx1"/>
                </a:solidFill>
                <a:latin typeface="Arial"/>
                <a:cs typeface="Arial"/>
              </a:rPr>
              <a:t> </a:t>
            </a:r>
            <a:r>
              <a:rPr lang="en-US" sz="1400" err="1">
                <a:solidFill>
                  <a:schemeClr val="tx1"/>
                </a:solidFill>
                <a:latin typeface="Arial"/>
                <a:cs typeface="Arial"/>
              </a:rPr>
              <a:t>em</a:t>
            </a:r>
            <a:r>
              <a:rPr lang="en-US" sz="1400">
                <a:solidFill>
                  <a:schemeClr val="tx1"/>
                </a:solidFill>
                <a:latin typeface="Arial"/>
                <a:cs typeface="Arial"/>
              </a:rPr>
              <a:t> que esses dados </a:t>
            </a:r>
            <a:r>
              <a:rPr lang="en-US" sz="1400" err="1">
                <a:solidFill>
                  <a:schemeClr val="tx1"/>
                </a:solidFill>
                <a:latin typeface="Arial"/>
                <a:cs typeface="Arial"/>
              </a:rPr>
              <a:t>estavam</a:t>
            </a:r>
            <a:r>
              <a:rPr lang="en-US" sz="1400">
                <a:solidFill>
                  <a:schemeClr val="tx1"/>
                </a:solidFill>
                <a:latin typeface="Arial"/>
                <a:cs typeface="Arial"/>
              </a:rPr>
              <a:t> </a:t>
            </a:r>
            <a:r>
              <a:rPr lang="en-US" sz="1400" err="1">
                <a:solidFill>
                  <a:schemeClr val="tx1"/>
                </a:solidFill>
                <a:latin typeface="Arial"/>
                <a:cs typeface="Arial"/>
              </a:rPr>
              <a:t>vinculados</a:t>
            </a:r>
            <a:r>
              <a:rPr lang="en-US" sz="1400">
                <a:solidFill>
                  <a:schemeClr val="tx1"/>
                </a:solidFill>
                <a:latin typeface="Arial"/>
                <a:cs typeface="Arial"/>
              </a:rPr>
              <a:t>, </a:t>
            </a:r>
            <a:r>
              <a:rPr lang="en-US" sz="1400" err="1">
                <a:solidFill>
                  <a:schemeClr val="tx1"/>
                </a:solidFill>
                <a:latin typeface="Arial"/>
                <a:cs typeface="Arial"/>
              </a:rPr>
              <a:t>expondo</a:t>
            </a:r>
            <a:r>
              <a:rPr lang="en-US" sz="1400">
                <a:solidFill>
                  <a:schemeClr val="tx1"/>
                </a:solidFill>
                <a:latin typeface="Arial"/>
                <a:cs typeface="Arial"/>
              </a:rPr>
              <a:t> </a:t>
            </a:r>
            <a:r>
              <a:rPr lang="en-US" sz="1400" err="1">
                <a:solidFill>
                  <a:schemeClr val="tx1"/>
                </a:solidFill>
                <a:latin typeface="Arial"/>
                <a:cs typeface="Arial"/>
              </a:rPr>
              <a:t>perfis</a:t>
            </a:r>
            <a:r>
              <a:rPr lang="en-US" sz="1400">
                <a:solidFill>
                  <a:schemeClr val="tx1"/>
                </a:solidFill>
                <a:latin typeface="Arial"/>
                <a:cs typeface="Arial"/>
              </a:rPr>
              <a:t> privados e </a:t>
            </a:r>
            <a:r>
              <a:rPr lang="en-US" sz="1400" err="1">
                <a:solidFill>
                  <a:schemeClr val="tx1"/>
                </a:solidFill>
                <a:latin typeface="Arial"/>
                <a:cs typeface="Arial"/>
              </a:rPr>
              <a:t>pseudônimos</a:t>
            </a:r>
            <a:r>
              <a:rPr lang="en-US" sz="1400">
                <a:solidFill>
                  <a:schemeClr val="tx1"/>
                </a:solidFill>
                <a:latin typeface="Arial"/>
                <a:cs typeface="Arial"/>
              </a:rPr>
              <a:t>.</a:t>
            </a:r>
          </a:p>
          <a:p>
            <a:pPr>
              <a:lnSpc>
                <a:spcPct val="90000"/>
              </a:lnSpc>
              <a:spcAft>
                <a:spcPts val="0"/>
              </a:spcAft>
              <a:buFont typeface="Arial"/>
              <a:buChar char="•"/>
            </a:pPr>
            <a:r>
              <a:rPr lang="en-US" sz="1400">
                <a:solidFill>
                  <a:schemeClr val="tx1"/>
                </a:solidFill>
                <a:latin typeface="Arial"/>
                <a:cs typeface="Arial"/>
              </a:rPr>
              <a:t>A </a:t>
            </a:r>
            <a:r>
              <a:rPr lang="en-US" sz="1400" err="1">
                <a:solidFill>
                  <a:schemeClr val="tx1"/>
                </a:solidFill>
                <a:latin typeface="Arial"/>
                <a:cs typeface="Arial"/>
              </a:rPr>
              <a:t>companhia</a:t>
            </a:r>
            <a:r>
              <a:rPr lang="en-US" sz="1400">
                <a:solidFill>
                  <a:schemeClr val="tx1"/>
                </a:solidFill>
                <a:latin typeface="Arial"/>
                <a:cs typeface="Arial"/>
              </a:rPr>
              <a:t> </a:t>
            </a:r>
            <a:r>
              <a:rPr lang="en-US" sz="1400" err="1">
                <a:solidFill>
                  <a:schemeClr val="tx1"/>
                </a:solidFill>
                <a:latin typeface="Arial"/>
                <a:cs typeface="Arial"/>
              </a:rPr>
              <a:t>alega</a:t>
            </a:r>
            <a:r>
              <a:rPr lang="en-US" sz="1400">
                <a:solidFill>
                  <a:schemeClr val="tx1"/>
                </a:solidFill>
                <a:latin typeface="Arial"/>
                <a:cs typeface="Arial"/>
              </a:rPr>
              <a:t> que, </a:t>
            </a:r>
            <a:r>
              <a:rPr lang="en-US" sz="1400" err="1">
                <a:solidFill>
                  <a:schemeClr val="tx1"/>
                </a:solidFill>
                <a:latin typeface="Arial"/>
                <a:cs typeface="Arial"/>
              </a:rPr>
              <a:t>ao</a:t>
            </a:r>
            <a:r>
              <a:rPr lang="en-US" sz="1400">
                <a:solidFill>
                  <a:schemeClr val="tx1"/>
                </a:solidFill>
                <a:latin typeface="Arial"/>
                <a:cs typeface="Arial"/>
              </a:rPr>
              <a:t> saber da </a:t>
            </a:r>
            <a:r>
              <a:rPr lang="en-US" sz="1400" err="1">
                <a:solidFill>
                  <a:schemeClr val="tx1"/>
                </a:solidFill>
                <a:latin typeface="Arial"/>
                <a:cs typeface="Arial"/>
              </a:rPr>
              <a:t>vulnerabilidade</a:t>
            </a:r>
            <a:r>
              <a:rPr lang="en-US" sz="1400">
                <a:solidFill>
                  <a:schemeClr val="tx1"/>
                </a:solidFill>
                <a:latin typeface="Arial"/>
                <a:cs typeface="Arial"/>
              </a:rPr>
              <a:t>, </a:t>
            </a:r>
            <a:r>
              <a:rPr lang="en-US" sz="1400" err="1">
                <a:solidFill>
                  <a:schemeClr val="tx1"/>
                </a:solidFill>
                <a:latin typeface="Arial"/>
                <a:cs typeface="Arial"/>
              </a:rPr>
              <a:t>realizou</a:t>
            </a:r>
            <a:r>
              <a:rPr lang="en-US" sz="1400">
                <a:solidFill>
                  <a:schemeClr val="tx1"/>
                </a:solidFill>
                <a:latin typeface="Arial"/>
                <a:cs typeface="Arial"/>
              </a:rPr>
              <a:t> </a:t>
            </a:r>
            <a:r>
              <a:rPr lang="en-US" sz="1400" err="1">
                <a:solidFill>
                  <a:schemeClr val="tx1"/>
                </a:solidFill>
                <a:latin typeface="Arial"/>
                <a:cs typeface="Arial"/>
              </a:rPr>
              <a:t>uma</a:t>
            </a:r>
            <a:r>
              <a:rPr lang="en-US" sz="1400">
                <a:solidFill>
                  <a:schemeClr val="tx1"/>
                </a:solidFill>
                <a:latin typeface="Arial"/>
                <a:cs typeface="Arial"/>
              </a:rPr>
              <a:t> </a:t>
            </a:r>
            <a:r>
              <a:rPr lang="en-US" sz="1400" err="1">
                <a:solidFill>
                  <a:schemeClr val="tx1"/>
                </a:solidFill>
                <a:latin typeface="Arial"/>
                <a:cs typeface="Arial"/>
              </a:rPr>
              <a:t>atualização</a:t>
            </a:r>
            <a:r>
              <a:rPr lang="en-US" sz="1400">
                <a:solidFill>
                  <a:schemeClr val="tx1"/>
                </a:solidFill>
                <a:latin typeface="Arial"/>
                <a:cs typeface="Arial"/>
              </a:rPr>
              <a:t> no </a:t>
            </a:r>
            <a:r>
              <a:rPr lang="en-US" sz="1400" err="1">
                <a:solidFill>
                  <a:schemeClr val="tx1"/>
                </a:solidFill>
                <a:latin typeface="Arial"/>
                <a:cs typeface="Arial"/>
              </a:rPr>
              <a:t>código</a:t>
            </a:r>
            <a:r>
              <a:rPr lang="en-US" sz="1400">
                <a:solidFill>
                  <a:schemeClr val="tx1"/>
                </a:solidFill>
                <a:latin typeface="Arial"/>
                <a:cs typeface="Arial"/>
              </a:rPr>
              <a:t> de </a:t>
            </a:r>
            <a:r>
              <a:rPr lang="en-US" sz="1400" err="1">
                <a:solidFill>
                  <a:schemeClr val="tx1"/>
                </a:solidFill>
                <a:latin typeface="Arial"/>
                <a:cs typeface="Arial"/>
              </a:rPr>
              <a:t>segurança</a:t>
            </a:r>
            <a:r>
              <a:rPr lang="en-US" sz="1400">
                <a:solidFill>
                  <a:schemeClr val="tx1"/>
                </a:solidFill>
                <a:latin typeface="Arial"/>
                <a:cs typeface="Arial"/>
              </a:rPr>
              <a:t>.</a:t>
            </a:r>
          </a:p>
          <a:p>
            <a:pPr>
              <a:lnSpc>
                <a:spcPct val="90000"/>
              </a:lnSpc>
              <a:spcAft>
                <a:spcPts val="0"/>
              </a:spcAft>
              <a:buFont typeface="Arial"/>
              <a:buChar char="•"/>
            </a:pPr>
            <a:endParaRPr lang="en-US" sz="1400">
              <a:solidFill>
                <a:srgbClr val="000000"/>
              </a:solidFill>
              <a:latin typeface="Arial"/>
              <a:cs typeface="Arial"/>
            </a:endParaRPr>
          </a:p>
          <a:p>
            <a:pPr marL="0" indent="0">
              <a:lnSpc>
                <a:spcPct val="90000"/>
              </a:lnSpc>
              <a:spcAft>
                <a:spcPts val="0"/>
              </a:spcAft>
              <a:buNone/>
            </a:pPr>
            <a:endParaRPr lang="en-US" sz="1400">
              <a:solidFill>
                <a:srgbClr val="000000"/>
              </a:solidFill>
              <a:latin typeface="Arial"/>
              <a:cs typeface="Arial"/>
            </a:endParaRPr>
          </a:p>
          <a:p>
            <a:pPr>
              <a:lnSpc>
                <a:spcPct val="100000"/>
              </a:lnSpc>
            </a:pPr>
            <a:endParaRPr lang="pt-BR" sz="1200"/>
          </a:p>
        </p:txBody>
      </p:sp>
      <p:pic>
        <p:nvPicPr>
          <p:cNvPr id="18" name="Picture 4" descr="Cadeado em placa-mãe de computador">
            <a:extLst>
              <a:ext uri="{FF2B5EF4-FFF2-40B4-BE49-F238E27FC236}">
                <a16:creationId xmlns:a16="http://schemas.microsoft.com/office/drawing/2014/main" id="{34320A7A-5C2C-DE13-2F1D-5A6E3D14286C}"/>
              </a:ext>
            </a:extLst>
          </p:cNvPr>
          <p:cNvPicPr>
            <a:picLocks noChangeAspect="1"/>
          </p:cNvPicPr>
          <p:nvPr/>
        </p:nvPicPr>
        <p:blipFill rotWithShape="1">
          <a:blip r:embed="rId2"/>
          <a:srcRect r="25633" b="4"/>
          <a:stretch/>
        </p:blipFill>
        <p:spPr>
          <a:xfrm>
            <a:off x="4550899" y="10"/>
            <a:ext cx="7641102" cy="6857990"/>
          </a:xfrm>
          <a:custGeom>
            <a:avLst/>
            <a:gdLst/>
            <a:ahLst/>
            <a:cxnLst/>
            <a:rect l="l" t="t" r="r" b="b"/>
            <a:pathLst>
              <a:path w="7641102" h="6858000">
                <a:moveTo>
                  <a:pt x="0" y="0"/>
                </a:moveTo>
                <a:lnTo>
                  <a:pt x="7641102" y="0"/>
                </a:lnTo>
                <a:lnTo>
                  <a:pt x="7641102" y="6858000"/>
                </a:lnTo>
                <a:lnTo>
                  <a:pt x="0" y="6858000"/>
                </a:lnTo>
                <a:close/>
              </a:path>
            </a:pathLst>
          </a:custGeom>
        </p:spPr>
      </p:pic>
      <p:sp>
        <p:nvSpPr>
          <p:cNvPr id="19" name="Rectangle 10">
            <a:extLst>
              <a:ext uri="{FF2B5EF4-FFF2-40B4-BE49-F238E27FC236}">
                <a16:creationId xmlns:a16="http://schemas.microsoft.com/office/drawing/2014/main" id="{6FF3A87B-2255-45E0-A551-C11FAF932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8" y="5773729"/>
            <a:ext cx="7641102"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9405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20D028B-E14D-0BE8-5B66-84A5E359100F}"/>
              </a:ext>
            </a:extLst>
          </p:cNvPr>
          <p:cNvSpPr>
            <a:spLocks noGrp="1"/>
          </p:cNvSpPr>
          <p:nvPr>
            <p:ph type="title"/>
          </p:nvPr>
        </p:nvSpPr>
        <p:spPr>
          <a:xfrm>
            <a:off x="550864" y="549275"/>
            <a:ext cx="3565524" cy="1997855"/>
          </a:xfrm>
        </p:spPr>
        <p:txBody>
          <a:bodyPr vert="horz" wrap="square" lIns="0" tIns="0" rIns="0" bIns="0" rtlCol="0" anchor="b" anchorCtr="0">
            <a:noAutofit/>
          </a:bodyPr>
          <a:lstStyle/>
          <a:p>
            <a:r>
              <a:rPr lang="pt-BR" sz="2800"/>
              <a:t>PIXAR</a:t>
            </a:r>
          </a:p>
        </p:txBody>
      </p:sp>
      <p:sp>
        <p:nvSpPr>
          <p:cNvPr id="3" name="Espaço Reservado para Conteúdo 2">
            <a:extLst>
              <a:ext uri="{FF2B5EF4-FFF2-40B4-BE49-F238E27FC236}">
                <a16:creationId xmlns:a16="http://schemas.microsoft.com/office/drawing/2014/main" id="{072E8FF9-B77E-D5A4-F130-B0A532FF3FAC}"/>
              </a:ext>
            </a:extLst>
          </p:cNvPr>
          <p:cNvSpPr>
            <a:spLocks noGrp="1"/>
          </p:cNvSpPr>
          <p:nvPr>
            <p:ph idx="1"/>
          </p:nvPr>
        </p:nvSpPr>
        <p:spPr>
          <a:xfrm>
            <a:off x="550863" y="2678400"/>
            <a:ext cx="3565525" cy="3414425"/>
          </a:xfrm>
        </p:spPr>
        <p:txBody>
          <a:bodyPr vert="horz" lIns="0" tIns="0" rIns="0" bIns="0" rtlCol="0" anchor="t">
            <a:normAutofit/>
          </a:bodyPr>
          <a:lstStyle/>
          <a:p>
            <a:r>
              <a:rPr lang="pt-BR" sz="1200">
                <a:solidFill>
                  <a:schemeClr val="tx1"/>
                </a:solidFill>
                <a:ea typeface="+mn-lt"/>
                <a:cs typeface="+mn-lt"/>
              </a:rPr>
              <a:t>Na época de produção de Toy </a:t>
            </a:r>
            <a:r>
              <a:rPr lang="pt-BR" sz="1200" err="1">
                <a:solidFill>
                  <a:schemeClr val="tx1"/>
                </a:solidFill>
                <a:ea typeface="+mn-lt"/>
                <a:cs typeface="+mn-lt"/>
              </a:rPr>
              <a:t>Story</a:t>
            </a:r>
            <a:r>
              <a:rPr lang="pt-BR" sz="1200">
                <a:solidFill>
                  <a:schemeClr val="tx1"/>
                </a:solidFill>
                <a:ea typeface="+mn-lt"/>
                <a:cs typeface="+mn-lt"/>
              </a:rPr>
              <a:t> 2, quase a totalidade do longa metragem foi perdida devido ao um erro acidental de um funcionário. Em seguida, técnicos da Pixar constataram que os procedimentos programados de backup não funcionavam há cerca de um mês.</a:t>
            </a:r>
            <a:endParaRPr lang="pt-BR">
              <a:solidFill>
                <a:schemeClr val="tx1"/>
              </a:solidFill>
              <a:ea typeface="+mn-lt"/>
              <a:cs typeface="+mn-lt"/>
            </a:endParaRPr>
          </a:p>
          <a:p>
            <a:r>
              <a:rPr lang="pt-BR" sz="1200">
                <a:solidFill>
                  <a:schemeClr val="tx1"/>
                </a:solidFill>
                <a:ea typeface="+mn-lt"/>
                <a:cs typeface="+mn-lt"/>
              </a:rPr>
              <a:t>Para a sorte dos estúdios, a diretora técnica do filme, que vinha trabalhando de casa nos últimos tempos para ficar com os filhos, havia feito cópias de todo o filme e transferido as mesmas para seu computador pessoal.</a:t>
            </a:r>
            <a:endParaRPr lang="pt-BR">
              <a:solidFill>
                <a:schemeClr val="tx1"/>
              </a:solidFill>
              <a:ea typeface="+mn-lt"/>
              <a:cs typeface="+mn-lt"/>
            </a:endParaRPr>
          </a:p>
          <a:p>
            <a:pPr>
              <a:lnSpc>
                <a:spcPct val="100000"/>
              </a:lnSpc>
            </a:pPr>
            <a:endParaRPr lang="pt-BR" sz="1200">
              <a:solidFill>
                <a:schemeClr val="tx1"/>
              </a:solidFill>
            </a:endParaRPr>
          </a:p>
          <a:p>
            <a:pPr>
              <a:lnSpc>
                <a:spcPct val="100000"/>
              </a:lnSpc>
            </a:pPr>
            <a:endParaRPr lang="pt-BR" sz="1200">
              <a:solidFill>
                <a:schemeClr val="tx1"/>
              </a:solidFill>
            </a:endParaRPr>
          </a:p>
        </p:txBody>
      </p:sp>
      <p:pic>
        <p:nvPicPr>
          <p:cNvPr id="18" name="Picture 4" descr="Cadeado em placa-mãe de computador">
            <a:extLst>
              <a:ext uri="{FF2B5EF4-FFF2-40B4-BE49-F238E27FC236}">
                <a16:creationId xmlns:a16="http://schemas.microsoft.com/office/drawing/2014/main" id="{34320A7A-5C2C-DE13-2F1D-5A6E3D14286C}"/>
              </a:ext>
            </a:extLst>
          </p:cNvPr>
          <p:cNvPicPr>
            <a:picLocks noChangeAspect="1"/>
          </p:cNvPicPr>
          <p:nvPr/>
        </p:nvPicPr>
        <p:blipFill rotWithShape="1">
          <a:blip r:embed="rId2"/>
          <a:srcRect r="25633" b="4"/>
          <a:stretch/>
        </p:blipFill>
        <p:spPr>
          <a:xfrm>
            <a:off x="4550899" y="10"/>
            <a:ext cx="7641102" cy="6857990"/>
          </a:xfrm>
          <a:custGeom>
            <a:avLst/>
            <a:gdLst/>
            <a:ahLst/>
            <a:cxnLst/>
            <a:rect l="l" t="t" r="r" b="b"/>
            <a:pathLst>
              <a:path w="7641102" h="6858000">
                <a:moveTo>
                  <a:pt x="0" y="0"/>
                </a:moveTo>
                <a:lnTo>
                  <a:pt x="7641102" y="0"/>
                </a:lnTo>
                <a:lnTo>
                  <a:pt x="7641102" y="6858000"/>
                </a:lnTo>
                <a:lnTo>
                  <a:pt x="0" y="6858000"/>
                </a:lnTo>
                <a:close/>
              </a:path>
            </a:pathLst>
          </a:custGeom>
        </p:spPr>
      </p:pic>
      <p:sp>
        <p:nvSpPr>
          <p:cNvPr id="19" name="Rectangle 10">
            <a:extLst>
              <a:ext uri="{FF2B5EF4-FFF2-40B4-BE49-F238E27FC236}">
                <a16:creationId xmlns:a16="http://schemas.microsoft.com/office/drawing/2014/main" id="{6FF3A87B-2255-45E0-A551-C11FAF932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8" y="5773729"/>
            <a:ext cx="7641102"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9195572"/>
      </p:ext>
    </p:extLst>
  </p:cSld>
  <p:clrMapOvr>
    <a:masterClrMapping/>
  </p:clrMapOvr>
</p:sld>
</file>

<file path=ppt/theme/theme1.xml><?xml version="1.0" encoding="utf-8"?>
<a:theme xmlns:a="http://schemas.openxmlformats.org/drawingml/2006/main" name="3DFloatVTI">
  <a:themeElements>
    <a:clrScheme name="AnalogousFromRegularSeedLeftStep">
      <a:dk1>
        <a:srgbClr val="000000"/>
      </a:dk1>
      <a:lt1>
        <a:srgbClr val="FFFFFF"/>
      </a:lt1>
      <a:dk2>
        <a:srgbClr val="30213A"/>
      </a:dk2>
      <a:lt2>
        <a:srgbClr val="E2E5E8"/>
      </a:lt2>
      <a:accent1>
        <a:srgbClr val="C4884C"/>
      </a:accent1>
      <a:accent2>
        <a:srgbClr val="B2443A"/>
      </a:accent2>
      <a:accent3>
        <a:srgbClr val="C44C74"/>
      </a:accent3>
      <a:accent4>
        <a:srgbClr val="B23A94"/>
      </a:accent4>
      <a:accent5>
        <a:srgbClr val="AF4CC4"/>
      </a:accent5>
      <a:accent6>
        <a:srgbClr val="6C3AB2"/>
      </a:accent6>
      <a:hlink>
        <a:srgbClr val="3F7FBF"/>
      </a:hlink>
      <a:folHlink>
        <a:srgbClr val="7F7F7F"/>
      </a:folHlink>
    </a:clrScheme>
    <a:fontScheme name="Float">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F9E4EC373333D34297701B43A0CEAEC0" ma:contentTypeVersion="10" ma:contentTypeDescription="Crie um novo documento." ma:contentTypeScope="" ma:versionID="8509fb8f3790e499a3636bda1e9fa982">
  <xsd:schema xmlns:xsd="http://www.w3.org/2001/XMLSchema" xmlns:xs="http://www.w3.org/2001/XMLSchema" xmlns:p="http://schemas.microsoft.com/office/2006/metadata/properties" xmlns:ns2="1c694d5f-2e14-43c6-bf9d-1a8af7616951" xmlns:ns3="6fb731b2-bdc0-42bb-becb-c6b54008358b" targetNamespace="http://schemas.microsoft.com/office/2006/metadata/properties" ma:root="true" ma:fieldsID="71e2616eb7e62100f5be71230088a549" ns2:_="" ns3:_="">
    <xsd:import namespace="1c694d5f-2e14-43c6-bf9d-1a8af7616951"/>
    <xsd:import namespace="6fb731b2-bdc0-42bb-becb-c6b54008358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c694d5f-2e14-43c6-bf9d-1a8af761695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lcf76f155ced4ddcb4097134ff3c332f" ma:index="12" nillable="true" ma:taxonomy="true" ma:internalName="lcf76f155ced4ddcb4097134ff3c332f" ma:taxonomyFieldName="MediaServiceImageTags" ma:displayName="Marcações de imagem" ma:readOnly="false" ma:fieldId="{5cf76f15-5ced-4ddc-b409-7134ff3c332f}" ma:taxonomyMulti="true" ma:sspId="7b9497d1-976c-460c-b354-1ae52b23e8cc"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fb731b2-bdc0-42bb-becb-c6b54008358b"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d67660d0-75e2-4841-931e-f47aa2eeb6e0}" ma:internalName="TaxCatchAll" ma:showField="CatchAllData" ma:web="6fb731b2-bdc0-42bb-becb-c6b54008358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1c694d5f-2e14-43c6-bf9d-1a8af7616951">
      <Terms xmlns="http://schemas.microsoft.com/office/infopath/2007/PartnerControls"/>
    </lcf76f155ced4ddcb4097134ff3c332f>
    <TaxCatchAll xmlns="6fb731b2-bdc0-42bb-becb-c6b54008358b"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DBA5242-6080-4A24-8A3B-2AA75081D0A7}">
  <ds:schemaRefs>
    <ds:schemaRef ds:uri="1c694d5f-2e14-43c6-bf9d-1a8af7616951"/>
    <ds:schemaRef ds:uri="6fb731b2-bdc0-42bb-becb-c6b54008358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FAD0D75E-1D75-4227-BECD-DD81C34ACADD}">
  <ds:schemaRefs>
    <ds:schemaRef ds:uri="1c694d5f-2e14-43c6-bf9d-1a8af7616951"/>
    <ds:schemaRef ds:uri="6fb731b2-bdc0-42bb-becb-c6b54008358b"/>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129202E-1EA1-49A5-BD89-225C2E3819F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10</Slides>
  <Notes>0</Notes>
  <HiddenSlides>0</HiddenSlides>
  <ScaleCrop>false</ScaleCrop>
  <HeadingPairs>
    <vt:vector size="4" baseType="variant">
      <vt:variant>
        <vt:lpstr>Tema</vt:lpstr>
      </vt:variant>
      <vt:variant>
        <vt:i4>1</vt:i4>
      </vt:variant>
      <vt:variant>
        <vt:lpstr>Títulos de slides</vt:lpstr>
      </vt:variant>
      <vt:variant>
        <vt:i4>10</vt:i4>
      </vt:variant>
    </vt:vector>
  </HeadingPairs>
  <TitlesOfParts>
    <vt:vector size="11" baseType="lpstr">
      <vt:lpstr>3DFloatVTI</vt:lpstr>
      <vt:lpstr>Atividade vazamento de dados</vt:lpstr>
      <vt:lpstr> GOOGLE E FACEBOOK SÃO ENGANADOS EM US$ 100 MILHÕES No possivelmente maior ataque de engenharia social até hoje, os golpistas enviaram e-mails de phishing para funcionários do Google e do Facebook que extorquiram US$ 100 milhões dos gigantes da tecnologia durante um período de dois anos. As mensagens que incluíam faturas de bens e serviços — que foram genuinamente fornecidas pelo fabricante — arquivavam o pagamento via depósito direto em uma conta fraudulenta.  Em 2019, um cidadão lituano, Evaldas Rimasauskas, se declarou culpado do roubo por fraude eletrônica, onde configurou contas falsas que se passavam por fabricantes no Google e Facebook e contas bancárias em nome da empresa.  Solução:  Treinamento de conscientização: As empresas podem oferecer treinamento de conscientização em segurança para funcionários, ensinando-os a identificar e-mails de phishing. Filtros de e-mail avançados: Implementar filtros de e-mail avançados que analisem e classifiquem os e-mails em busca de características suspeitas. Autenticação de dois fatores (2FA): Exigir a autenticação de dois fatores para todas as transações financeiras ou mudanças de conta.          </vt:lpstr>
      <vt:lpstr> DEPARTAMENTO DO TRABALHO DOS EUA IMITADO EM UM ATAQUE DE PHISHING POR E-MAIL Um sofisticado ataque de phishing projetado para roubar credenciais do Office 365 representando o Departamento do Trabalho dos EUA ganhou as manchetes como um marco de quão convincentes as tentativas de phishing se tornaram.  O ataque de janeiro usou dois métodos para se passar pelo endereço de e-mail do Departamento do Trabalho — falsificando o domínio de e-mail real (“ resposta@dol [.]gov”) e comprando domínios semelhantes (“dol-gov[.]com” e “dol -gov[.]us”) — que não foi detectado pelos gateways de segurança. Além disso, os e-mails foram escritos profissionalmente e carimbados com a marca oficial do governo, convidando os destinatários a concorrer a um projeto do governo, que continha links e anexos maliciosos.  Solução: Monitoramento de domínio: Monitorar regularmente o registro de domínios relacionados à empresa e bloquear ou relatar atividades suspeitas. Gateways de segurança robustos: Utilizar gateways de segurança de e-mail que detectem e bloqueiem e-mails de phishing com conteúdo malicioso.         </vt:lpstr>
      <vt:lpstr> GUERRA DIGITAL: RÚSSIA X UCRÂNIA Agências governamentais e organizações não governamentais ucranianas lidam com táticas cibernéticas russas há anos, como apagões , interferência eleitoral , violações de dados e malware destrutivo em servidores em todo o país.  Então, quando a controvérsia da guerra começou a se manifestar em fevereiro, a Microsoft alertou sobre uma nova campanha de spear phishing por um grupo de hackers russo, Gamaredon. De acordo com as descobertas da Microsoft, o grupo supostamente visava “organizações críticas para resposta a emergências e garantia da segurança do território ucraniano” desde 2021. Desde então, a Ucrânia formou um “Exército de TI” voluntário, preparado para montar ataques DDoS, enquanto hacktivistas de todo o mundo usaram armas digitais para ajudar a Ucrânia no conflito. Como resultado, a Rússia sofreu violações de dados e interrupções de serviço em “ uma escala sem precedentes ”, relata Matt Burgess para The Wired .    Solução: Firewall avançado e detecção de intrusão: Implementar firewalls avançados e sistemas de detecção de intrusão para proteger redes e sistemas críticos. Treinamento de segurança: Educar os funcionários sobre ameaças cibernéticas e táticas de spear phishing. Compartilhamento de inteligência de ameaças: Colaborar com agências de segurança e empresas de cibersegurança para compartilhar informações sobre ameaças em tempo real.        </vt:lpstr>
      <vt:lpstr>ROUBO DE DADOS DE PROVEDORES DE SAÚDE Dois milhões de americanos podem ter sido comprometidos por uma violação de dados – incluindo nomes, números de previdência social, datas de nascimento, endereços, informações de cobrança e informações médicas – em junho, depois que os invasores atacaram um provedor de serviços de Massachusetts, o Shields Health Care Group, em março.  Movendo-se para o sul, o Baptist Health System e o Resolute Health Hospital no Texas anunciaram uma violação semelhante três meses depois. Tanto o Kaiser Permanente quanto o Yuma Regional Medical Center, no Arizona, também divulgaram violações de dados em junho, afetando um total de 770.000 pacientes.  Solução: Criptografia de dados: Armazenar dados de pacientes em formato criptografado para tornar mais difícil para os invasores acessar informações sensíveis. Monitoramento de rede: Implementar sistemas de monitoramento de rede para detectar atividades suspeitas e intrusões em tempo real.           </vt:lpstr>
      <vt:lpstr>HACKS DA PLATAFORMA DEFI A rápida expansão do ecossistema de criptomoedas trouxe grandes perdas.  No final de março, hackers norte-coreanos conhecidos como Lazarus Group usaram chaves privadas hackeadas para roubar ativos financeiros descentralizados (ou DeFi ), avaliados em US$ 625 milhões na época, de stablecoin Ethereum e USDC da popular blockchain Ronin. Isso ocorreu depois que outro grupo explorou vulnerabilidades na ponte de outra plataforma, a Wormhole, por US$ 320 milhões em sua variante Ethereum . Mais tarde, os atacantes atacaram o protocolo de stablecoin Beanstalk, concedendo a si mesmos um “empréstimo em flash” para roubar cerca de US$ 182 milhões em criptomoeda em abril. De acordo com o REKT Database , o primeiro banco de dados do mundo de golpes, hacks e exploits DeFi, os protocolos DeFi perderam US$ 4,75 bilhões no total devido a golpes, hacks e exploits desde o início, com apenas US$ 1 bilhão recuperados com sucesso.  Solução: Criptografia de dados: Armazenar dados de pacientes em formato criptografado para tornar mais difícil para os invasores acessar informações sensíveis. Monitoramento de rede: Implementar sistemas de monitoramento de rede para detectar atividades suspeitas e intrusões em tempo real.           </vt:lpstr>
      <vt:lpstr>Ataque de ransomware– Prefeitura de Antonina – PR</vt:lpstr>
      <vt:lpstr>TWITTER</vt:lpstr>
      <vt:lpstr>PIXAR</vt:lpstr>
      <vt:lpstr>Consultoria de segurança para as Empresas  Verificação de 2 etapas  VPN, para evitar man in the middle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41</cp:revision>
  <dcterms:created xsi:type="dcterms:W3CDTF">2023-08-22T21:01:54Z</dcterms:created>
  <dcterms:modified xsi:type="dcterms:W3CDTF">2023-09-24T17:13:44Z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0x010100F9E4EC373333D34297701B43A0CEAEC0</vt:lpwstr>
  </property>
  <property fmtid="{D5CDD505-2E9C-101B-9397-08002B2CF9AE}" pid="3" name="MediaServiceImageTags">
    <vt:lpwstr/>
  </property>
</Properties>
</file>