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450499" y="2005325"/>
            <a:ext cx="1238544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400" spc="10" dirty="0" smtClean="0">
                <a:solidFill>
                  <a:srgbClr val="FFFFFF"/>
                </a:solidFill>
                <a:latin typeface="Calibri"/>
                <a:cs typeface="Calibri"/>
              </a:rPr>
              <a:t>Tratar atraso aos</a:t>
            </a:r>
          </a:p>
          <a:p>
            <a:pPr marL="0">
              <a:lnSpc>
                <a:spcPct val="100000"/>
              </a:lnSpc>
            </a:pPr>
            <a:r>
              <a:rPr lang="pt-BR" sz="1400" spc="10" dirty="0" smtClean="0">
                <a:solidFill>
                  <a:srgbClr val="FFFFFF"/>
                </a:solidFill>
                <a:latin typeface="Calibri"/>
                <a:cs typeface="Calibri"/>
              </a:rPr>
              <a:t>dividendos</a:t>
            </a:r>
            <a:endParaRPr lang="pt-BR" sz="1400" spc="10" dirty="0" smtClean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528316" y="370221"/>
            <a:ext cx="65421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dirty="0" smtClean="0">
                <a:solidFill>
                  <a:schemeClr val="bg1"/>
                </a:solidFill>
                <a:latin typeface="Calibri"/>
                <a:cs typeface="Calibri"/>
              </a:rPr>
              <a:t>Cliente</a:t>
            </a: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1326" y="38434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6558" y="38386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8" y="814393"/>
                </a:moveTo>
                <a:lnTo>
                  <a:pt x="4768" y="4768"/>
                </a:lnTo>
                <a:lnTo>
                  <a:pt x="1319218" y="4768"/>
                </a:lnTo>
                <a:lnTo>
                  <a:pt x="1319218" y="814393"/>
                </a:lnTo>
                <a:lnTo>
                  <a:pt x="4768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595880" y="4148851"/>
            <a:ext cx="581569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pc="10" dirty="0" smtClean="0">
                <a:solidFill>
                  <a:srgbClr val="FFFFFF"/>
                </a:solidFill>
                <a:latin typeface="Calibri"/>
                <a:cs typeface="Calibri"/>
              </a:rPr>
              <a:t>Banco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7215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738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539486" y="4110497"/>
            <a:ext cx="906274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Vendedor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010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533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8161401" y="4110497"/>
            <a:ext cx="844783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Relatório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33801" y="2519299"/>
            <a:ext cx="2067306" cy="1305687"/>
          </a:xfrm>
          <a:custGeom>
            <a:avLst/>
            <a:gdLst/>
            <a:ahLst/>
            <a:cxnLst/>
            <a:rect l="l" t="t" r="r" b="b"/>
            <a:pathLst>
              <a:path w="2067306" h="1305687">
                <a:moveTo>
                  <a:pt x="2011045" y="29972"/>
                </a:moveTo>
                <a:lnTo>
                  <a:pt x="51054" y="1267714"/>
                </a:lnTo>
                <a:lnTo>
                  <a:pt x="56133" y="1275842"/>
                </a:lnTo>
                <a:lnTo>
                  <a:pt x="2016252" y="37973"/>
                </a:lnTo>
                <a:close/>
                <a:moveTo>
                  <a:pt x="2023237" y="73025"/>
                </a:moveTo>
                <a:lnTo>
                  <a:pt x="2067306" y="0"/>
                </a:lnTo>
                <a:lnTo>
                  <a:pt x="1982597" y="8509"/>
                </a:lnTo>
                <a:close/>
                <a:moveTo>
                  <a:pt x="44069" y="1232789"/>
                </a:moveTo>
                <a:lnTo>
                  <a:pt x="0" y="1305687"/>
                </a:lnTo>
                <a:lnTo>
                  <a:pt x="84708" y="1297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7" y="349885"/>
            <a:ext cx="1887093" cy="779145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34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2254463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Tratar atraso aos dividendos</a:t>
            </a:r>
            <a:endParaRPr sz="1000" dirty="0" smtClean="0">
              <a:latin typeface="Arial"/>
              <a:cs typeface="Arial"/>
            </a:endParaRPr>
          </a:p>
          <a:p>
            <a:r>
              <a:rPr sz="1000" b="1" spc="10" dirty="0" err="1" smtClean="0">
                <a:latin typeface="Arial"/>
                <a:cs typeface="Arial"/>
              </a:rPr>
              <a:t>Evento</a:t>
            </a:r>
            <a:r>
              <a:rPr sz="1000" b="1" spc="10" dirty="0">
                <a:latin typeface="Arial"/>
                <a:cs typeface="Arial"/>
              </a:rPr>
              <a:t>: </a:t>
            </a:r>
            <a:r>
              <a:rPr lang="pt-BR" sz="1000" dirty="0"/>
              <a:t>Vendedor </a:t>
            </a:r>
            <a:r>
              <a:rPr lang="pt-BR" sz="1000" dirty="0" err="1" smtClean="0"/>
              <a:t>atarasa</a:t>
            </a:r>
            <a:r>
              <a:rPr lang="pt-BR" sz="1000" dirty="0" smtClean="0"/>
              <a:t> </a:t>
            </a:r>
            <a:r>
              <a:rPr lang="pt-BR" sz="1000" dirty="0"/>
              <a:t>dividendos 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Objetivo: </a:t>
            </a:r>
            <a:r>
              <a:rPr lang="pt-BR" sz="1000" spc="10" dirty="0" smtClean="0">
                <a:latin typeface="Arial"/>
                <a:cs typeface="Arial"/>
              </a:rPr>
              <a:t>Tratar atraso aos dividendos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Trabalhadores envolvidos: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561496" cy="1385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Vendedor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4213333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 smtClean="0">
                <a:latin typeface="Arial"/>
                <a:cs typeface="Arial"/>
              </a:rPr>
              <a:t>  </a:t>
            </a:r>
            <a:r>
              <a:rPr lang="pt-BR" sz="1000" spc="10" dirty="0" smtClean="0">
                <a:latin typeface="Arial"/>
                <a:cs typeface="Arial"/>
              </a:rPr>
              <a:t>Vendedor entra em contato com dividendos para negociar o pagamento</a:t>
            </a:r>
          </a:p>
          <a:p>
            <a:pPr marL="0">
              <a:lnSpc>
                <a:spcPct val="100000"/>
              </a:lnSpc>
            </a:pPr>
            <a:r>
              <a:rPr lang="pt-BR" sz="1000" spc="10" dirty="0" smtClean="0">
                <a:latin typeface="Arial"/>
                <a:cs typeface="Arial"/>
              </a:rPr>
              <a:t>  O pagamento aos dividendos ficam como pendentes</a:t>
            </a:r>
          </a:p>
          <a:p>
            <a:r>
              <a:rPr lang="pt-BR" sz="1000" spc="10" dirty="0">
                <a:latin typeface="Arial"/>
                <a:cs typeface="Arial"/>
              </a:rPr>
              <a:t> </a:t>
            </a:r>
            <a:r>
              <a:rPr lang="pt-BR" sz="1000" spc="10" dirty="0" smtClean="0">
                <a:latin typeface="Arial"/>
                <a:cs typeface="Arial"/>
              </a:rPr>
              <a:t> </a:t>
            </a:r>
            <a:r>
              <a:rPr lang="pt-BR" sz="1000" spc="10" dirty="0">
                <a:latin typeface="Arial"/>
                <a:cs typeface="Arial"/>
              </a:rPr>
              <a:t>Guarda as informações </a:t>
            </a:r>
            <a:r>
              <a:rPr lang="pt-BR" sz="1000" spc="10" dirty="0" smtClean="0">
                <a:latin typeface="Arial"/>
                <a:cs typeface="Arial"/>
              </a:rPr>
              <a:t>de pendências </a:t>
            </a:r>
            <a:r>
              <a:rPr lang="pt-BR" sz="1000" spc="10" dirty="0">
                <a:latin typeface="Arial"/>
                <a:cs typeface="Arial"/>
              </a:rPr>
              <a:t>em Relatório</a:t>
            </a:r>
            <a:r>
              <a:rPr lang="pt-BR" sz="1000" spc="10" dirty="0" smtClean="0">
                <a:latin typeface="Arial"/>
                <a:cs typeface="Arial"/>
              </a:rPr>
              <a:t> </a:t>
            </a:r>
            <a:endParaRPr sz="1000" dirty="0">
              <a:latin typeface="Arial"/>
              <a:cs typeface="Arial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6829425" y="2298584"/>
            <a:ext cx="1552575" cy="1435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5817489" y="2876550"/>
            <a:ext cx="126111" cy="8572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bject 4"/>
          <p:cNvSpPr/>
          <p:nvPr/>
        </p:nvSpPr>
        <p:spPr>
          <a:xfrm>
            <a:off x="2381224" y="214290"/>
            <a:ext cx="1314450" cy="800100"/>
          </a:xfrm>
          <a:custGeom>
            <a:avLst/>
            <a:gdLst/>
            <a:ahLst/>
            <a:cxnLst/>
            <a:rect l="l" t="t" r="r" b="b"/>
            <a:pathLst>
              <a:path w="1314450" h="800100">
                <a:moveTo>
                  <a:pt x="0" y="800100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0100"/>
                </a:lnTo>
                <a:lnTo>
                  <a:pt x="0" y="800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text 1"/>
          <p:cNvSpPr txBox="1"/>
          <p:nvPr/>
        </p:nvSpPr>
        <p:spPr>
          <a:xfrm>
            <a:off x="2571089" y="513010"/>
            <a:ext cx="575157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dirty="0" smtClean="0">
                <a:solidFill>
                  <a:schemeClr val="bg1"/>
                </a:solidFill>
                <a:latin typeface="Calibri"/>
                <a:cs typeface="Calibri"/>
              </a:rPr>
              <a:t>Banco</a:t>
            </a:r>
            <a:endParaRPr lang="pt-BR" sz="18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095736" y="571480"/>
            <a:ext cx="11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pendente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877">
            <a:off x="4738678" y="857233"/>
            <a:ext cx="1702251" cy="714380"/>
          </a:xfrm>
          <a:prstGeom prst="rect">
            <a:avLst/>
          </a:prstGeom>
        </p:spPr>
      </p:pic>
      <p:sp>
        <p:nvSpPr>
          <p:cNvPr id="43" name="object 15"/>
          <p:cNvSpPr/>
          <p:nvPr/>
        </p:nvSpPr>
        <p:spPr>
          <a:xfrm rot="5400000">
            <a:off x="3875070" y="506394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44196" y="0"/>
                </a:moveTo>
                <a:lnTo>
                  <a:pt x="33020" y="428498"/>
                </a:lnTo>
                <a:lnTo>
                  <a:pt x="42545" y="428752"/>
                </a:lnTo>
                <a:lnTo>
                  <a:pt x="53721" y="127"/>
                </a:lnTo>
                <a:close/>
                <a:moveTo>
                  <a:pt x="0" y="415036"/>
                </a:moveTo>
                <a:lnTo>
                  <a:pt x="36195" y="492125"/>
                </a:lnTo>
                <a:lnTo>
                  <a:pt x="76200" y="416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"/>
          <p:cNvSpPr/>
          <p:nvPr/>
        </p:nvSpPr>
        <p:spPr>
          <a:xfrm>
            <a:off x="2174062" y="1363988"/>
            <a:ext cx="1314450" cy="800100"/>
          </a:xfrm>
          <a:custGeom>
            <a:avLst/>
            <a:gdLst/>
            <a:ahLst/>
            <a:cxnLst/>
            <a:rect l="l" t="t" r="r" b="b"/>
            <a:pathLst>
              <a:path w="1314450" h="800100">
                <a:moveTo>
                  <a:pt x="0" y="800100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0100"/>
                </a:lnTo>
                <a:lnTo>
                  <a:pt x="0" y="800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text 1"/>
          <p:cNvSpPr txBox="1"/>
          <p:nvPr/>
        </p:nvSpPr>
        <p:spPr>
          <a:xfrm>
            <a:off x="2316938" y="1649740"/>
            <a:ext cx="1078885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dirty="0" smtClean="0">
                <a:solidFill>
                  <a:schemeClr val="bg1"/>
                </a:solidFill>
                <a:latin typeface="Calibri"/>
                <a:cs typeface="Calibri"/>
              </a:rPr>
              <a:t>Fornecedor</a:t>
            </a: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46" name="object 15"/>
          <p:cNvSpPr/>
          <p:nvPr/>
        </p:nvSpPr>
        <p:spPr>
          <a:xfrm rot="5400000">
            <a:off x="3767030" y="1553695"/>
            <a:ext cx="71438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44196" y="0"/>
                </a:moveTo>
                <a:lnTo>
                  <a:pt x="33020" y="428498"/>
                </a:lnTo>
                <a:lnTo>
                  <a:pt x="42545" y="428752"/>
                </a:lnTo>
                <a:lnTo>
                  <a:pt x="53721" y="127"/>
                </a:lnTo>
                <a:close/>
                <a:moveTo>
                  <a:pt x="0" y="415036"/>
                </a:moveTo>
                <a:lnTo>
                  <a:pt x="36195" y="492125"/>
                </a:lnTo>
                <a:lnTo>
                  <a:pt x="76200" y="416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7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95">
            <a:off x="4584084" y="1871928"/>
            <a:ext cx="652927" cy="27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" name="CaixaDeTexto 47"/>
          <p:cNvSpPr txBox="1"/>
          <p:nvPr/>
        </p:nvSpPr>
        <p:spPr>
          <a:xfrm>
            <a:off x="3991644" y="1687494"/>
            <a:ext cx="857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pendente</a:t>
            </a:r>
            <a:endParaRPr lang="pt-BR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61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Thiago</cp:lastModifiedBy>
  <cp:revision>12</cp:revision>
  <dcterms:created xsi:type="dcterms:W3CDTF">2019-04-23T08:14:59Z</dcterms:created>
  <dcterms:modified xsi:type="dcterms:W3CDTF">2019-05-17T22:46:19Z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