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25" autoAdjust="0"/>
  </p:normalViewPr>
  <p:slideViewPr>
    <p:cSldViewPr>
      <p:cViewPr>
        <p:scale>
          <a:sx n="84" d="100"/>
          <a:sy n="84" d="100"/>
        </p:scale>
        <p:origin x="-96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3F95-C411-4AF9-B184-DD05D64C2EB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D992-C66C-4E01-8780-20A57EAF115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4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Hardware" TargetMode="External"/><Relationship Id="rId3" Type="http://schemas.openxmlformats.org/officeDocument/2006/relationships/hyperlink" Target="http://pt.wikipedia.org/wiki/Computadores" TargetMode="External"/><Relationship Id="rId7" Type="http://schemas.openxmlformats.org/officeDocument/2006/relationships/hyperlink" Target="http://pt.wikipedia.org/wiki/Rede_de_computador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-mail" TargetMode="External"/><Relationship Id="rId5" Type="http://schemas.openxmlformats.org/officeDocument/2006/relationships/hyperlink" Target="http://pt.wikipedia.org/wiki/Impressora" TargetMode="External"/><Relationship Id="rId4" Type="http://schemas.openxmlformats.org/officeDocument/2006/relationships/hyperlink" Target="http://pt.wikipedia.org/wiki/Dados" TargetMode="External"/><Relationship Id="rId9" Type="http://schemas.openxmlformats.org/officeDocument/2006/relationships/hyperlink" Target="http://pt.wikipedia.org/wiki/Softwar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 pelo menos 2 ou mais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dores"/>
              </a:rPr>
              <a:t>computadores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outros dispositivos interligados entre si de modo a poderem compartilhar recursos físicos e lógicos, estes podem ser do tipo: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dos"/>
              </a:rPr>
              <a:t>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mpressora"/>
              </a:rPr>
              <a:t>impressoras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mensagens (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-mail"/>
              </a:rPr>
              <a:t>e-mails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),entre outros.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Internet é um amplo sistema de comunicação que conecta muitas redes de computadores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redes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dores"/>
              </a:rPr>
              <a:t>computadores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permitir a troca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dos"/>
              </a:rPr>
              <a:t>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entre computadores e a partilha de recursos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ardware"/>
              </a:rPr>
              <a:t>hardware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ftware"/>
              </a:rPr>
              <a:t>software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de Theo </a:t>
            </a:r>
            <a:r>
              <a:rPr lang="pt-BR" dirty="0" err="1" smtClean="0"/>
              <a:t>Kantor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D992-C66C-4E01-8780-20A57EAF115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062000-EE22-4E60-AD5A-398AD37CA7D0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67ED86-D1F3-4C45-B8E1-AB2C0BD5F31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citation.cfm?id=86395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ime.eb.br/dissertacoes/2013-Marcelo_Camilo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Redes cognitivas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2000" dirty="0" smtClean="0">
                <a:latin typeface="Calibri" panose="020F0502020204030204" pitchFamily="34" charset="0"/>
              </a:rPr>
              <a:t>João Gabriel - </a:t>
            </a:r>
            <a:r>
              <a:rPr lang="pt-BR" sz="2000" dirty="0" err="1" smtClean="0">
                <a:latin typeface="Calibri" panose="020F0502020204030204" pitchFamily="34" charset="0"/>
              </a:rPr>
              <a:t>jgsma</a:t>
            </a:r>
            <a:endParaRPr lang="pt-BR" sz="2000" dirty="0" smtClean="0">
              <a:latin typeface="Calibri" panose="020F0502020204030204" pitchFamily="34" charset="0"/>
            </a:endParaRPr>
          </a:p>
          <a:p>
            <a:pPr algn="r"/>
            <a:r>
              <a:rPr lang="pt-BR" sz="2000" dirty="0" smtClean="0">
                <a:latin typeface="Calibri" panose="020F0502020204030204" pitchFamily="34" charset="0"/>
              </a:rPr>
              <a:t>José Rodolfo - </a:t>
            </a:r>
            <a:r>
              <a:rPr lang="pt-BR" sz="2000" dirty="0" err="1" smtClean="0">
                <a:latin typeface="Calibri" panose="020F0502020204030204" pitchFamily="34" charset="0"/>
              </a:rPr>
              <a:t>jrlf</a:t>
            </a:r>
            <a:endParaRPr lang="pt-BR" sz="2000" dirty="0" smtClean="0">
              <a:latin typeface="Calibri" panose="020F0502020204030204" pitchFamily="34" charset="0"/>
            </a:endParaRPr>
          </a:p>
          <a:p>
            <a:pPr algn="r"/>
            <a:r>
              <a:rPr lang="pt-BR" sz="2000" dirty="0" smtClean="0">
                <a:latin typeface="Calibri" panose="020F0502020204030204" pitchFamily="34" charset="0"/>
              </a:rPr>
              <a:t>Marina </a:t>
            </a:r>
            <a:r>
              <a:rPr lang="pt-BR" sz="2000" dirty="0" err="1" smtClean="0">
                <a:latin typeface="Calibri" panose="020F0502020204030204" pitchFamily="34" charset="0"/>
              </a:rPr>
              <a:t>Haack</a:t>
            </a:r>
            <a:r>
              <a:rPr lang="pt-BR" sz="2000" dirty="0" smtClean="0">
                <a:latin typeface="Calibri" panose="020F0502020204030204" pitchFamily="34" charset="0"/>
              </a:rPr>
              <a:t> - </a:t>
            </a:r>
            <a:r>
              <a:rPr lang="pt-BR" sz="2000" dirty="0" err="1" smtClean="0">
                <a:latin typeface="Calibri" panose="020F0502020204030204" pitchFamily="34" charset="0"/>
              </a:rPr>
              <a:t>mmlh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Aplicações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http://2.bp.blogspot.com/-HjKxa382tlg/TYIJFKHBcgI/AAAAAAAAANs/JcIk2p5pc0Y/s1600/size_590_japao-destruicao-terrem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33761"/>
            <a:ext cx="5619750" cy="42195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3"/>
          <p:cNvSpPr/>
          <p:nvPr/>
        </p:nvSpPr>
        <p:spPr>
          <a:xfrm>
            <a:off x="2577008" y="1700808"/>
            <a:ext cx="494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alibri Light" panose="020F0302020204030204" pitchFamily="34" charset="0"/>
              </a:rPr>
              <a:t>Redes</a:t>
            </a:r>
            <a:r>
              <a:rPr lang="en-US" sz="2800" dirty="0" smtClean="0">
                <a:latin typeface="Calibri Light" panose="020F0302020204030204" pitchFamily="34" charset="0"/>
              </a:rPr>
              <a:t> de </a:t>
            </a:r>
            <a:r>
              <a:rPr lang="en-US" sz="2800" dirty="0" err="1" smtClean="0">
                <a:latin typeface="Calibri Light" panose="020F0302020204030204" pitchFamily="34" charset="0"/>
              </a:rPr>
              <a:t>Emergência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Aplicações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www.forte.jor.br/wp-content/uploads/2012/05/Comemora%C3%A7%C3%A3o-do-Dia-das-Comunica%C3%A7%C3%B5es-no-CCOMGEx2-foto-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74" y="2490356"/>
            <a:ext cx="5617690" cy="37469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3"/>
          <p:cNvSpPr/>
          <p:nvPr/>
        </p:nvSpPr>
        <p:spPr>
          <a:xfrm>
            <a:off x="2555776" y="1916832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alibri Light" panose="020F0302020204030204" pitchFamily="34" charset="0"/>
              </a:rPr>
              <a:t>Redes</a:t>
            </a:r>
            <a:r>
              <a:rPr lang="en-US" sz="2800" dirty="0" smtClean="0">
                <a:latin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</a:rPr>
              <a:t>militares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457256" cy="1143000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Espectro de radiofrequência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9590" y="1628800"/>
            <a:ext cx="74888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 Light" panose="020F0302020204030204" pitchFamily="34" charset="0"/>
              </a:rPr>
              <a:t>Faixas </a:t>
            </a:r>
            <a:r>
              <a:rPr lang="pt-BR" sz="2800" dirty="0">
                <a:latin typeface="Calibri Light" panose="020F0302020204030204" pitchFamily="34" charset="0"/>
              </a:rPr>
              <a:t>do </a:t>
            </a:r>
            <a:r>
              <a:rPr lang="pt-BR" sz="2800" dirty="0" smtClean="0">
                <a:latin typeface="Calibri Light" panose="020F0302020204030204" pitchFamily="34" charset="0"/>
              </a:rPr>
              <a:t>espectro vendidas </a:t>
            </a:r>
            <a:r>
              <a:rPr lang="pt-BR" sz="2800" dirty="0">
                <a:latin typeface="Calibri Light" panose="020F0302020204030204" pitchFamily="34" charset="0"/>
              </a:rPr>
              <a:t>a </a:t>
            </a:r>
            <a:r>
              <a:rPr lang="pt-BR" sz="2800" dirty="0" smtClean="0">
                <a:latin typeface="Calibri Light" panose="020F0302020204030204" pitchFamily="34" charset="0"/>
              </a:rPr>
              <a:t>serviços, através de licenças.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 smtClean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 Light" panose="020F0302020204030204" pitchFamily="34" charset="0"/>
              </a:rPr>
              <a:t>L</a:t>
            </a:r>
            <a:r>
              <a:rPr lang="pt-BR" sz="2800" dirty="0" smtClean="0">
                <a:latin typeface="Calibri Light" panose="020F0302020204030204" pitchFamily="34" charset="0"/>
              </a:rPr>
              <a:t>icenças </a:t>
            </a:r>
            <a:r>
              <a:rPr lang="pt-BR" sz="2800" dirty="0">
                <a:latin typeface="Calibri Light" panose="020F0302020204030204" pitchFamily="34" charset="0"/>
              </a:rPr>
              <a:t>são gerenciadas por </a:t>
            </a:r>
            <a:r>
              <a:rPr lang="pt-BR" sz="2800" dirty="0" smtClean="0">
                <a:latin typeface="Calibri Light" panose="020F0302020204030204" pitchFamily="34" charset="0"/>
              </a:rPr>
              <a:t>agências </a:t>
            </a:r>
            <a:r>
              <a:rPr lang="pt-BR" sz="2800" dirty="0">
                <a:latin typeface="Calibri Light" panose="020F0302020204030204" pitchFamily="34" charset="0"/>
              </a:rPr>
              <a:t>governamentais, através de </a:t>
            </a:r>
            <a:r>
              <a:rPr lang="pt-BR" sz="2800" dirty="0" smtClean="0">
                <a:latin typeface="Calibri Light" panose="020F0302020204030204" pitchFamily="34" charset="0"/>
              </a:rPr>
              <a:t>políticas </a:t>
            </a:r>
            <a:r>
              <a:rPr lang="pt-BR" sz="2800" dirty="0">
                <a:latin typeface="Calibri Light" panose="020F0302020204030204" pitchFamily="34" charset="0"/>
              </a:rPr>
              <a:t>de </a:t>
            </a:r>
            <a:r>
              <a:rPr lang="pt-BR" sz="2800" dirty="0" smtClean="0">
                <a:latin typeface="Calibri Light" panose="020F0302020204030204" pitchFamily="34" charset="0"/>
              </a:rPr>
              <a:t>alocação.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1032" name="Picture 8" descr="http://sistemas.anatel.gov.br/sis/etc-SISAPI/images/cabecalho/topo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9" y="4365104"/>
            <a:ext cx="710679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Espectro de radiofrequência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36375"/>
            <a:ext cx="6912768" cy="411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588551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Calibri Light" pitchFamily="34" charset="0"/>
              </a:rPr>
              <a:t>Medição da utilização do espectro de 0-6 GHz no centro de Berkeley.</a:t>
            </a:r>
          </a:p>
        </p:txBody>
      </p:sp>
    </p:spTree>
    <p:extLst>
      <p:ext uri="{BB962C8B-B14F-4D97-AF65-F5344CB8AC3E}">
        <p14:creationId xmlns:p14="http://schemas.microsoft.com/office/powerpoint/2010/main" val="3707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Calibri" panose="020F0502020204030204" pitchFamily="34" charset="0"/>
              </a:rPr>
              <a:t>Espectro de radiofrequência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479435"/>
            <a:ext cx="6747520" cy="415782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Calibri Light" panose="020F0302020204030204" pitchFamily="34" charset="0"/>
              </a:rPr>
              <a:t>Requisitos para o acesso oportunista: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2060848"/>
            <a:ext cx="7684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 Light" panose="020F0302020204030204" pitchFamily="34" charset="0"/>
              </a:rPr>
              <a:t>Detectar </a:t>
            </a:r>
            <a:r>
              <a:rPr lang="pt-BR" sz="2800" dirty="0">
                <a:latin typeface="Calibri Light" panose="020F0302020204030204" pitchFamily="34" charset="0"/>
              </a:rPr>
              <a:t>faixas de frequência </a:t>
            </a:r>
            <a:r>
              <a:rPr lang="pt-BR" sz="2800" dirty="0" smtClean="0">
                <a:latin typeface="Calibri Light" panose="020F0302020204030204" pitchFamily="34" charset="0"/>
              </a:rPr>
              <a:t>disponíveis;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800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 Light" panose="020F0302020204030204" pitchFamily="34" charset="0"/>
              </a:rPr>
              <a:t>Selecionar o melhor canal disponível</a:t>
            </a:r>
            <a:r>
              <a:rPr lang="pt-BR" sz="2800" dirty="0" smtClean="0">
                <a:latin typeface="Calibri Light" panose="020F0302020204030204" pitchFamily="34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800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 Light" panose="020F0302020204030204" pitchFamily="34" charset="0"/>
              </a:rPr>
              <a:t>Permitir </a:t>
            </a:r>
            <a:r>
              <a:rPr lang="pt-BR" sz="2800" dirty="0" smtClean="0">
                <a:latin typeface="Calibri Light" panose="020F0302020204030204" pitchFamily="34" charset="0"/>
              </a:rPr>
              <a:t>e gerenciar o acesso de usuários </a:t>
            </a:r>
            <a:r>
              <a:rPr lang="pt-BR" sz="2800" dirty="0">
                <a:latin typeface="Calibri Light" panose="020F0302020204030204" pitchFamily="34" charset="0"/>
              </a:rPr>
              <a:t>secundários </a:t>
            </a:r>
            <a:r>
              <a:rPr lang="pt-BR" sz="2800" dirty="0" smtClean="0">
                <a:latin typeface="Calibri Light" panose="020F0302020204030204" pitchFamily="34" charset="0"/>
              </a:rPr>
              <a:t>a </a:t>
            </a:r>
            <a:r>
              <a:rPr lang="pt-BR" sz="2800" dirty="0">
                <a:latin typeface="Calibri Light" panose="020F0302020204030204" pitchFamily="34" charset="0"/>
              </a:rPr>
              <a:t>esse </a:t>
            </a:r>
            <a:r>
              <a:rPr lang="pt-BR" sz="2800" dirty="0" smtClean="0">
                <a:latin typeface="Calibri Light" panose="020F0302020204030204" pitchFamily="34" charset="0"/>
              </a:rPr>
              <a:t>canal;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800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 Light" panose="020F0302020204030204" pitchFamily="34" charset="0"/>
              </a:rPr>
              <a:t>Evacuar os usuários </a:t>
            </a:r>
            <a:r>
              <a:rPr lang="pt-BR" sz="2800" dirty="0" smtClean="0">
                <a:latin typeface="Calibri Light" panose="020F0302020204030204" pitchFamily="34" charset="0"/>
              </a:rPr>
              <a:t>secundários, </a:t>
            </a:r>
            <a:r>
              <a:rPr lang="pt-BR" sz="2800" dirty="0">
                <a:latin typeface="Calibri Light" panose="020F0302020204030204" pitchFamily="34" charset="0"/>
              </a:rPr>
              <a:t>mantendo a </a:t>
            </a:r>
            <a:r>
              <a:rPr lang="pt-BR" sz="2800" dirty="0" smtClean="0">
                <a:latin typeface="Calibri Light" panose="020F0302020204030204" pitchFamily="34" charset="0"/>
              </a:rPr>
              <a:t>comunicação.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Conclusão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1812" y="1719572"/>
            <a:ext cx="7920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 Light" panose="020F0302020204030204" pitchFamily="34" charset="0"/>
              </a:rPr>
              <a:t>Melhorias sobre redes comuns: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Calibri Light" panose="020F0302020204030204" pitchFamily="34" charset="0"/>
              </a:rPr>
              <a:t>Adaptabilidade;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Calibri Light" panose="020F0302020204030204" pitchFamily="34" charset="0"/>
              </a:rPr>
              <a:t>Robustez;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Calibri Light" panose="020F0302020204030204" pitchFamily="34" charset="0"/>
              </a:rPr>
              <a:t>Tráfego.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800" dirty="0" smtClean="0">
              <a:latin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 Light" panose="020F0302020204030204" pitchFamily="34" charset="0"/>
              </a:rPr>
              <a:t>Espectro de Frequência;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800" dirty="0" smtClean="0">
              <a:latin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Calibri Light" panose="020F0302020204030204" pitchFamily="34" charset="0"/>
              </a:rPr>
              <a:t>Não</a:t>
            </a:r>
            <a:r>
              <a:rPr lang="pt-BR" sz="2800" dirty="0" smtClean="0">
                <a:latin typeface="Calibri Light" panose="020F0302020204030204" pitchFamily="34" charset="0"/>
              </a:rPr>
              <a:t> é uma </a:t>
            </a:r>
            <a:r>
              <a:rPr lang="pt-BR" sz="2800" dirty="0" err="1" smtClean="0">
                <a:latin typeface="Calibri Light" panose="020F0302020204030204" pitchFamily="34" charset="0"/>
              </a:rPr>
              <a:t>panacéia</a:t>
            </a:r>
            <a:r>
              <a:rPr lang="pt-BR" sz="2800" dirty="0" smtClean="0">
                <a:latin typeface="Calibri Light" panose="020F0302020204030204" pitchFamily="34" charset="0"/>
              </a:rPr>
              <a:t>.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Referências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12729" y="1484784"/>
            <a:ext cx="7920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 Light" pitchFamily="34" charset="0"/>
              </a:rPr>
              <a:t>THOMAS, Ryan W.. </a:t>
            </a:r>
            <a:r>
              <a:rPr lang="en-US" sz="1500" b="1" dirty="0">
                <a:latin typeface="Calibri Light" pitchFamily="34" charset="0"/>
              </a:rPr>
              <a:t>Cognitive Networks. </a:t>
            </a:r>
            <a:r>
              <a:rPr lang="en-US" sz="1500" dirty="0">
                <a:latin typeface="Calibri Light" pitchFamily="34" charset="0"/>
              </a:rPr>
              <a:t>2007. 195 f. </a:t>
            </a:r>
            <a:r>
              <a:rPr lang="en-US" sz="1500" dirty="0" err="1">
                <a:latin typeface="Calibri Light" pitchFamily="34" charset="0"/>
              </a:rPr>
              <a:t>Tese</a:t>
            </a:r>
            <a:r>
              <a:rPr lang="en-US" sz="1500" dirty="0">
                <a:latin typeface="Calibri Light" pitchFamily="34" charset="0"/>
              </a:rPr>
              <a:t> (</a:t>
            </a:r>
            <a:r>
              <a:rPr lang="en-US" sz="1500" dirty="0" err="1">
                <a:latin typeface="Calibri Light" pitchFamily="34" charset="0"/>
              </a:rPr>
              <a:t>Doutorado</a:t>
            </a:r>
            <a:r>
              <a:rPr lang="en-US" sz="1500" dirty="0">
                <a:latin typeface="Calibri Light" pitchFamily="34" charset="0"/>
              </a:rPr>
              <a:t>) - </a:t>
            </a:r>
            <a:r>
              <a:rPr lang="en-US" sz="1500" dirty="0" err="1">
                <a:latin typeface="Calibri Light" pitchFamily="34" charset="0"/>
              </a:rPr>
              <a:t>Curso</a:t>
            </a:r>
            <a:r>
              <a:rPr lang="en-US" sz="1500" dirty="0">
                <a:latin typeface="Calibri Light" pitchFamily="34" charset="0"/>
              </a:rPr>
              <a:t> de </a:t>
            </a:r>
            <a:r>
              <a:rPr lang="en-US" sz="1500" dirty="0" err="1">
                <a:latin typeface="Calibri Light" pitchFamily="34" charset="0"/>
              </a:rPr>
              <a:t>Engenharia</a:t>
            </a:r>
            <a:r>
              <a:rPr lang="en-US" sz="1500" dirty="0">
                <a:latin typeface="Calibri Light" pitchFamily="34" charset="0"/>
              </a:rPr>
              <a:t> da </a:t>
            </a:r>
            <a:r>
              <a:rPr lang="en-US" sz="1500" dirty="0" err="1">
                <a:latin typeface="Calibri Light" pitchFamily="34" charset="0"/>
              </a:rPr>
              <a:t>Computação</a:t>
            </a:r>
            <a:r>
              <a:rPr lang="en-US" sz="1500" dirty="0">
                <a:latin typeface="Calibri Light" pitchFamily="34" charset="0"/>
              </a:rPr>
              <a:t>, Faculty Of The Virginia Polytechnic Institute And State University, Blacksburg, Virginia, 2007</a:t>
            </a:r>
            <a:r>
              <a:rPr lang="en-US" sz="1500" dirty="0" smtClean="0">
                <a:latin typeface="Calibri Light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500" dirty="0">
              <a:latin typeface="Calibri Light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 Light" pitchFamily="34" charset="0"/>
              </a:rPr>
              <a:t>R. W. Thomas, L. A. DaSilva, and A. B. Mackenzie. Cognitive networks. In </a:t>
            </a:r>
            <a:r>
              <a:rPr lang="en-US" sz="1500" i="1" dirty="0" err="1">
                <a:latin typeface="Calibri Light" pitchFamily="34" charset="0"/>
              </a:rPr>
              <a:t>Proceedingsof</a:t>
            </a:r>
            <a:r>
              <a:rPr lang="en-US" sz="1500" i="1" dirty="0">
                <a:latin typeface="Calibri Light" pitchFamily="34" charset="0"/>
              </a:rPr>
              <a:t> the First IEEE International Symposium on New Frontiers in Dynamic Spectrum Access Networks</a:t>
            </a:r>
            <a:r>
              <a:rPr lang="en-US" sz="1500" dirty="0">
                <a:latin typeface="Calibri Light" pitchFamily="34" charset="0"/>
              </a:rPr>
              <a:t>, Baltimore, MD, USA, November 2005</a:t>
            </a:r>
            <a:r>
              <a:rPr lang="en-US" sz="1500" dirty="0" smtClean="0">
                <a:latin typeface="Calibri Light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500" dirty="0">
              <a:latin typeface="Calibri Light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Calibri Light" pitchFamily="34" charset="0"/>
              </a:rPr>
              <a:t>Sousa, Marcelo Portela, et al. "Redes Cognitivas: Um Novo Paradigma para as Comunicações Sem Fio." </a:t>
            </a:r>
            <a:r>
              <a:rPr lang="pt-BR" sz="1500" i="1" dirty="0">
                <a:latin typeface="Calibri Light" pitchFamily="34" charset="0"/>
              </a:rPr>
              <a:t>Minicursos do XXVIII Simpósio Brasileiro de Redes de Computadores e Sistemas </a:t>
            </a:r>
            <a:r>
              <a:rPr lang="pt-BR" sz="1500" i="1" dirty="0" err="1">
                <a:latin typeface="Calibri Light" pitchFamily="34" charset="0"/>
              </a:rPr>
              <a:t>Distribuıdos</a:t>
            </a:r>
            <a:r>
              <a:rPr lang="pt-BR" sz="1500" dirty="0">
                <a:latin typeface="Calibri Light" pitchFamily="34" charset="0"/>
              </a:rPr>
              <a:t> (2010): 153-197</a:t>
            </a:r>
            <a:r>
              <a:rPr lang="pt-BR" sz="1500" dirty="0" smtClean="0">
                <a:latin typeface="Calibri Light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500" dirty="0">
              <a:latin typeface="Calibri Light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 Light" pitchFamily="34" charset="0"/>
              </a:rPr>
              <a:t>Clark, D.D. et al. (2003), </a:t>
            </a:r>
            <a:r>
              <a:rPr lang="en-US" sz="1500" u="sng" dirty="0">
                <a:latin typeface="Calibri Light" pitchFamily="34" charset="0"/>
                <a:hlinkClick r:id="rId3"/>
              </a:rPr>
              <a:t>"A knowledge plane for the internet"</a:t>
            </a:r>
            <a:r>
              <a:rPr lang="en-US" sz="1500" dirty="0">
                <a:latin typeface="Calibri Light" pitchFamily="34" charset="0"/>
              </a:rPr>
              <a:t>, </a:t>
            </a:r>
            <a:r>
              <a:rPr lang="en-US" sz="1500" i="1" dirty="0">
                <a:latin typeface="Calibri Light" pitchFamily="34" charset="0"/>
              </a:rPr>
              <a:t>Proceedings of the SIGCOMM 2003</a:t>
            </a:r>
            <a:r>
              <a:rPr lang="en-US" sz="1500" dirty="0">
                <a:latin typeface="Calibri Light" pitchFamily="34" charset="0"/>
              </a:rPr>
              <a:t>, Karlsruhe, </a:t>
            </a:r>
            <a:r>
              <a:rPr lang="en-US" sz="1500" dirty="0" smtClean="0">
                <a:latin typeface="Calibri Light" pitchFamily="34" charset="0"/>
              </a:rPr>
              <a:t>Germany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500" dirty="0">
              <a:latin typeface="Calibri Light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Calibri Light" pitchFamily="34" charset="0"/>
              </a:rPr>
              <a:t>Camilo, M. J. O. MECANISMOS DE SEGURANÇA EM REDES DE RADIOS COGNITIVOS Acesso em </a:t>
            </a:r>
            <a:r>
              <a:rPr lang="pt-BR" sz="1500" u="sng" dirty="0">
                <a:latin typeface="Calibri Light" pitchFamily="34" charset="0"/>
                <a:hlinkClick r:id="rId4"/>
              </a:rPr>
              <a:t>http://www.comp.ime.eb.br/dissertacoes/2013-Marcelo_Camilo.pdf</a:t>
            </a:r>
            <a:r>
              <a:rPr lang="pt-BR" sz="1500" dirty="0">
                <a:latin typeface="Calibri Light" pitchFamily="34" charset="0"/>
              </a:rPr>
              <a:t> (data do acesso : 24/11/2</a:t>
            </a:r>
            <a:r>
              <a:rPr lang="pt-BR" sz="1500" dirty="0" smtClean="0">
                <a:latin typeface="Calibri Light" pitchFamily="34" charset="0"/>
              </a:rPr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500" dirty="0">
              <a:latin typeface="Calibri Light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 Light" pitchFamily="34" charset="0"/>
              </a:rPr>
              <a:t>D. </a:t>
            </a:r>
            <a:r>
              <a:rPr lang="en-US" sz="1500" dirty="0" err="1">
                <a:latin typeface="Calibri Light" pitchFamily="34" charset="0"/>
              </a:rPr>
              <a:t>Cabric</a:t>
            </a:r>
            <a:r>
              <a:rPr lang="en-US" sz="1500" dirty="0">
                <a:latin typeface="Calibri Light" pitchFamily="34" charset="0"/>
              </a:rPr>
              <a:t>, S. M. Mishra, and R. W. </a:t>
            </a:r>
            <a:r>
              <a:rPr lang="en-US" sz="1500" dirty="0" err="1">
                <a:latin typeface="Calibri Light" pitchFamily="34" charset="0"/>
              </a:rPr>
              <a:t>Brodersen</a:t>
            </a:r>
            <a:r>
              <a:rPr lang="en-US" sz="1500" dirty="0">
                <a:latin typeface="Calibri Light" pitchFamily="34" charset="0"/>
              </a:rPr>
              <a:t>. Implementation issues in spectrum sensing for cognitive radios. In </a:t>
            </a:r>
            <a:r>
              <a:rPr lang="en-US" sz="1500" i="1" dirty="0">
                <a:latin typeface="Calibri Light" pitchFamily="34" charset="0"/>
              </a:rPr>
              <a:t>Proceedings of the </a:t>
            </a:r>
            <a:r>
              <a:rPr lang="en-US" sz="1500" i="1" dirty="0" err="1">
                <a:latin typeface="Calibri Light" pitchFamily="34" charset="0"/>
              </a:rPr>
              <a:t>Asilomar</a:t>
            </a:r>
            <a:r>
              <a:rPr lang="en-US" sz="1500" i="1" dirty="0">
                <a:latin typeface="Calibri Light" pitchFamily="34" charset="0"/>
              </a:rPr>
              <a:t> Conference on Signals, Systems, and Computers</a:t>
            </a:r>
            <a:r>
              <a:rPr lang="en-US" sz="1500" dirty="0">
                <a:latin typeface="Calibri Light" pitchFamily="34" charset="0"/>
              </a:rPr>
              <a:t>, 200</a:t>
            </a:r>
            <a:endParaRPr lang="pt-BR" sz="1500" dirty="0">
              <a:latin typeface="Calibri Ligh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_D-uT9cuJFZQ/SEDJTP0-HVI/AAAAAAAAAB0/zJCQM8gny2w/s400/PONTO%2BDE%2BINTERROGA%C3%87%C3%83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72034"/>
            <a:ext cx="2281878" cy="29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Roteiro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pt-BR" sz="2800" dirty="0" smtClean="0">
              <a:latin typeface="Calibri Light" panose="020F03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800" dirty="0" smtClean="0">
                <a:latin typeface="Calibri Light" panose="020F0302020204030204" pitchFamily="34" charset="0"/>
              </a:rPr>
              <a:t>Conceitos básicos</a:t>
            </a:r>
          </a:p>
          <a:p>
            <a:pPr>
              <a:spcAft>
                <a:spcPts val="1200"/>
              </a:spcAft>
            </a:pPr>
            <a:r>
              <a:rPr lang="pt-BR" sz="2800" dirty="0" smtClean="0">
                <a:latin typeface="Calibri Light" panose="020F0302020204030204" pitchFamily="34" charset="0"/>
              </a:rPr>
              <a:t>História</a:t>
            </a:r>
          </a:p>
          <a:p>
            <a:pPr>
              <a:spcAft>
                <a:spcPts val="1200"/>
              </a:spcAft>
            </a:pPr>
            <a:r>
              <a:rPr lang="pt-BR" sz="2800" dirty="0" smtClean="0">
                <a:latin typeface="Calibri Light" panose="020F0302020204030204" pitchFamily="34" charset="0"/>
              </a:rPr>
              <a:t>Definição</a:t>
            </a:r>
          </a:p>
          <a:p>
            <a:pPr>
              <a:spcAft>
                <a:spcPts val="1200"/>
              </a:spcAft>
            </a:pPr>
            <a:r>
              <a:rPr lang="pt-BR" sz="2800" dirty="0" smtClean="0">
                <a:latin typeface="Calibri Light" panose="020F0302020204030204" pitchFamily="34" charset="0"/>
              </a:rPr>
              <a:t>Aplicações</a:t>
            </a:r>
          </a:p>
          <a:p>
            <a:pPr>
              <a:spcAft>
                <a:spcPts val="1200"/>
              </a:spcAft>
            </a:pPr>
            <a:r>
              <a:rPr lang="pt-BR" sz="2800" dirty="0" smtClean="0">
                <a:latin typeface="Calibri Light" panose="020F0302020204030204" pitchFamily="34" charset="0"/>
              </a:rPr>
              <a:t>Conclusão</a:t>
            </a:r>
          </a:p>
          <a:p>
            <a:pPr>
              <a:spcAft>
                <a:spcPts val="1200"/>
              </a:spcAft>
            </a:pPr>
            <a:r>
              <a:rPr lang="pt-BR" sz="2800" dirty="0" smtClean="0">
                <a:latin typeface="Calibri Light" panose="020F0302020204030204" pitchFamily="34" charset="0"/>
              </a:rPr>
              <a:t>Referências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9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Conceitos básicos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educacao.cc/wp-content/uploads/2011/09/rede-de-computado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9333"/>
            <a:ext cx="6264696" cy="37687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8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Conceitos básicos</a:t>
            </a:r>
            <a:endParaRPr lang="pt-BR" sz="4400" dirty="0">
              <a:latin typeface="Calibri" panose="020F050202020403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64288" y="1342564"/>
            <a:ext cx="8140532" cy="5470812"/>
            <a:chOff x="364288" y="1268760"/>
            <a:chExt cx="8140532" cy="54708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8" t="29537" r="24787" b="12524"/>
            <a:stretch/>
          </p:blipFill>
          <p:spPr bwMode="auto">
            <a:xfrm>
              <a:off x="364288" y="1556792"/>
              <a:ext cx="7743392" cy="496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5220072" y="1268760"/>
              <a:ext cx="208823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416588" y="6307524"/>
              <a:ext cx="208823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1957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História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cms.comsoc.org/SiteGen/Uploads/Public/Docs_TC_CN/Mito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4666"/>
            <a:ext cx="4032448" cy="478758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004048" y="2175050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alibri Light" panose="020F0302020204030204" pitchFamily="34" charset="0"/>
              </a:rPr>
              <a:t>Dr. </a:t>
            </a:r>
            <a:r>
              <a:rPr lang="pt-BR" sz="2800" smtClean="0">
                <a:latin typeface="Calibri Light" panose="020F0302020204030204" pitchFamily="34" charset="0"/>
              </a:rPr>
              <a:t>J. </a:t>
            </a:r>
            <a:r>
              <a:rPr lang="pt-BR" sz="2800" dirty="0" err="1" smtClean="0">
                <a:latin typeface="Calibri Light" panose="020F0302020204030204" pitchFamily="34" charset="0"/>
              </a:rPr>
              <a:t>Mitola</a:t>
            </a:r>
            <a:r>
              <a:rPr lang="pt-BR" sz="2800" dirty="0" smtClean="0">
                <a:latin typeface="Calibri Light" panose="020F0302020204030204" pitchFamily="34" charset="0"/>
              </a:rPr>
              <a:t> - 1999</a:t>
            </a:r>
            <a:endParaRPr lang="pt-BR" sz="2800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 Light" panose="020F0302020204030204" pitchFamily="34" charset="0"/>
              </a:rPr>
              <a:t>Rádio cognitivo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História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27584" y="2136776"/>
            <a:ext cx="6980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</a:rPr>
              <a:t>IBM's autonomic networks challenge </a:t>
            </a:r>
            <a:r>
              <a:rPr lang="en-US" sz="2800" dirty="0" smtClean="0">
                <a:latin typeface="Calibri Light" panose="020F0302020204030204" pitchFamily="34" charset="0"/>
              </a:rPr>
              <a:t>- 2001</a:t>
            </a:r>
            <a:endParaRPr lang="pt-BR" sz="2800" dirty="0">
              <a:latin typeface="Calibri Light" panose="020F0302020204030204" pitchFamily="34" charset="0"/>
            </a:endParaRPr>
          </a:p>
        </p:txBody>
      </p:sp>
      <p:pic>
        <p:nvPicPr>
          <p:cNvPr id="5122" name="Picture 2" descr="http://www.acsfoundation.com.au/assets/img/ibm-logo-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24796" r="4401" b="24272"/>
          <a:stretch/>
        </p:blipFill>
        <p:spPr bwMode="auto">
          <a:xfrm>
            <a:off x="611560" y="2924944"/>
            <a:ext cx="7412736" cy="29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5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História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11560" y="2060848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alibri Light" panose="020F0302020204030204" pitchFamily="34" charset="0"/>
              </a:rPr>
              <a:t>“... uma rede dotada de capacidade cognitiva, que pode perceber as condições atuais da rede e então planejar, decidir e atuar sobre essas condições”</a:t>
            </a:r>
          </a:p>
          <a:p>
            <a:r>
              <a:rPr lang="pt-BR" sz="2800" dirty="0">
                <a:latin typeface="Calibri Light" panose="020F0302020204030204" pitchFamily="34" charset="0"/>
              </a:rPr>
              <a:t>	</a:t>
            </a:r>
            <a:r>
              <a:rPr lang="pt-BR" sz="2800" dirty="0" smtClean="0">
                <a:latin typeface="Calibri Light" panose="020F0302020204030204" pitchFamily="34" charset="0"/>
              </a:rPr>
              <a:t>	R</a:t>
            </a:r>
            <a:r>
              <a:rPr lang="pt-BR" sz="2800" dirty="0">
                <a:latin typeface="Calibri Light" panose="020F0302020204030204" pitchFamily="34" charset="0"/>
              </a:rPr>
              <a:t>. W. Thomas, L. A. </a:t>
            </a:r>
            <a:r>
              <a:rPr lang="pt-BR" sz="2800" dirty="0" err="1">
                <a:latin typeface="Calibri Light" panose="020F0302020204030204" pitchFamily="34" charset="0"/>
              </a:rPr>
              <a:t>DaSilva</a:t>
            </a:r>
            <a:r>
              <a:rPr lang="pt-BR" sz="2800" dirty="0">
                <a:latin typeface="Calibri Light" panose="020F0302020204030204" pitchFamily="34" charset="0"/>
              </a:rPr>
              <a:t>, </a:t>
            </a:r>
            <a:r>
              <a:rPr lang="pt-BR" sz="2800" dirty="0" err="1">
                <a:latin typeface="Calibri Light" panose="020F0302020204030204" pitchFamily="34" charset="0"/>
              </a:rPr>
              <a:t>and</a:t>
            </a:r>
            <a:r>
              <a:rPr lang="pt-BR" sz="2800" dirty="0">
                <a:latin typeface="Calibri Light" panose="020F0302020204030204" pitchFamily="34" charset="0"/>
              </a:rPr>
              <a:t> A. B. </a:t>
            </a:r>
            <a:r>
              <a:rPr lang="pt-BR" sz="2800" dirty="0" smtClean="0">
                <a:latin typeface="Calibri Light" panose="020F0302020204030204" pitchFamily="34" charset="0"/>
              </a:rPr>
              <a:t>Mackenzie - 2005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Definição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blog.slideshare.net/wp-content/uploads/2013/05/internet-100016261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518179" cy="388843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Calibri" panose="020F0502020204030204" pitchFamily="34" charset="0"/>
              </a:rPr>
              <a:t>Aplicações </a:t>
            </a:r>
            <a:endParaRPr lang="pt-BR" sz="44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http://www.finolexblog.com/wp-content/uploads/2012/12/fiber-optic-cable-stock-693x3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8" y="2670769"/>
            <a:ext cx="6600825" cy="36385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3"/>
          <p:cNvSpPr/>
          <p:nvPr/>
        </p:nvSpPr>
        <p:spPr>
          <a:xfrm>
            <a:off x="2555776" y="1916832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alibri Light" panose="020F0302020204030204" pitchFamily="34" charset="0"/>
              </a:rPr>
              <a:t>Aluguel</a:t>
            </a:r>
            <a:r>
              <a:rPr lang="en-US" sz="2800" dirty="0" smtClean="0">
                <a:latin typeface="Calibri Light" panose="020F0302020204030204" pitchFamily="34" charset="0"/>
              </a:rPr>
              <a:t>  de </a:t>
            </a:r>
            <a:r>
              <a:rPr lang="en-US" sz="2800" dirty="0" err="1" smtClean="0">
                <a:latin typeface="Calibri Light" panose="020F0302020204030204" pitchFamily="34" charset="0"/>
              </a:rPr>
              <a:t>rede</a:t>
            </a:r>
            <a:endParaRPr lang="pt-B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26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281</TotalTime>
  <Words>220</Words>
  <Application>Microsoft Office PowerPoint</Application>
  <PresentationFormat>On-screen Show (4:3)</PresentationFormat>
  <Paragraphs>84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Balcão Envidraçado</vt:lpstr>
      <vt:lpstr>Redes cognitivas</vt:lpstr>
      <vt:lpstr>Roteiro</vt:lpstr>
      <vt:lpstr>Conceitos básicos</vt:lpstr>
      <vt:lpstr>Conceitos básicos</vt:lpstr>
      <vt:lpstr>História</vt:lpstr>
      <vt:lpstr>História</vt:lpstr>
      <vt:lpstr>História</vt:lpstr>
      <vt:lpstr>Definição</vt:lpstr>
      <vt:lpstr>Aplicações </vt:lpstr>
      <vt:lpstr>Aplicações</vt:lpstr>
      <vt:lpstr>Aplicações</vt:lpstr>
      <vt:lpstr>Espectro de radiofrequência</vt:lpstr>
      <vt:lpstr>Espectro de radiofrequência</vt:lpstr>
      <vt:lpstr>Espectro de radiofrequência</vt:lpstr>
      <vt:lpstr>Conclusão</vt:lpstr>
      <vt:lpstr>Referências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cognitivas</dc:title>
  <dc:creator>pet</dc:creator>
  <cp:lastModifiedBy>Haack</cp:lastModifiedBy>
  <cp:revision>23</cp:revision>
  <dcterms:created xsi:type="dcterms:W3CDTF">2014-02-14T12:24:56Z</dcterms:created>
  <dcterms:modified xsi:type="dcterms:W3CDTF">2014-02-17T14:40:50Z</dcterms:modified>
</cp:coreProperties>
</file>