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E4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6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BF8C-AD33-415B-AEC9-32E3220BDCC7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48BC-0D51-4399-8816-BACFAA1A4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347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BF8C-AD33-415B-AEC9-32E3220BDCC7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48BC-0D51-4399-8816-BACFAA1A4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86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BF8C-AD33-415B-AEC9-32E3220BDCC7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48BC-0D51-4399-8816-BACFAA1A4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92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BF8C-AD33-415B-AEC9-32E3220BDCC7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48BC-0D51-4399-8816-BACFAA1A4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15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BF8C-AD33-415B-AEC9-32E3220BDCC7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48BC-0D51-4399-8816-BACFAA1A4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11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BF8C-AD33-415B-AEC9-32E3220BDCC7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48BC-0D51-4399-8816-BACFAA1A4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5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BF8C-AD33-415B-AEC9-32E3220BDCC7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48BC-0D51-4399-8816-BACFAA1A4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7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BF8C-AD33-415B-AEC9-32E3220BDCC7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48BC-0D51-4399-8816-BACFAA1A4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54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BF8C-AD33-415B-AEC9-32E3220BDCC7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48BC-0D51-4399-8816-BACFAA1A4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67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BF8C-AD33-415B-AEC9-32E3220BDCC7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48BC-0D51-4399-8816-BACFAA1A4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35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BF8C-AD33-415B-AEC9-32E3220BDCC7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48BC-0D51-4399-8816-BACFAA1A4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15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4BF8C-AD33-415B-AEC9-32E3220BDCC7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848BC-0D51-4399-8816-BACFAA1A4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18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4640238" y="327547"/>
            <a:ext cx="2911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Probabilidade</a:t>
            </a:r>
            <a:endParaRPr lang="pt-BR" sz="36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288876" y="1301424"/>
            <a:ext cx="46925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É a chance de um evento ocorrer, como o jogo de cara ou coroa, ambos os lados possuem chance de serem cara ou coroa, ou seja 50%. Mesmo que seja jogada uma vez e logo em seguida a chance não diminuiu e não aumenta continuará a mesma. Se jogado o jogo várias vezes, o resultado tende a igualar a 50%, independente de quantas vezes.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88876" y="3794414"/>
            <a:ext cx="4692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Fórmula:</a:t>
            </a:r>
          </a:p>
          <a:p>
            <a:pPr algn="just"/>
            <a:r>
              <a:rPr lang="pt-BR" dirty="0" smtClean="0"/>
              <a:t>P(A) = n(A)</a:t>
            </a:r>
          </a:p>
          <a:p>
            <a:pPr algn="just"/>
            <a:r>
              <a:rPr lang="pt-BR" dirty="0"/>
              <a:t> </a:t>
            </a:r>
            <a:r>
              <a:rPr lang="pt-BR" dirty="0" smtClean="0"/>
              <a:t>           n(S)</a:t>
            </a:r>
          </a:p>
        </p:txBody>
      </p:sp>
      <p:cxnSp>
        <p:nvCxnSpPr>
          <p:cNvPr id="9" name="Conector reto 8"/>
          <p:cNvCxnSpPr/>
          <p:nvPr/>
        </p:nvCxnSpPr>
        <p:spPr>
          <a:xfrm flipH="1">
            <a:off x="900752" y="4367284"/>
            <a:ext cx="4776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288875" y="4717744"/>
            <a:ext cx="5020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P(A): Probabilidade do evento acontecer</a:t>
            </a:r>
          </a:p>
          <a:p>
            <a:pPr algn="just"/>
            <a:r>
              <a:rPr lang="pt-BR" dirty="0"/>
              <a:t>n</a:t>
            </a:r>
            <a:r>
              <a:rPr lang="pt-BR" dirty="0" smtClean="0"/>
              <a:t>(A): Número de elementos A, o evento esperado</a:t>
            </a:r>
          </a:p>
          <a:p>
            <a:pPr algn="just"/>
            <a:r>
              <a:rPr lang="pt-BR" dirty="0" smtClean="0"/>
              <a:t>N(S): Número de elementos B, as possibilidades</a:t>
            </a:r>
          </a:p>
        </p:txBody>
      </p:sp>
      <p:sp>
        <p:nvSpPr>
          <p:cNvPr id="28" name="Seta Dobrada 27"/>
          <p:cNvSpPr/>
          <p:nvPr/>
        </p:nvSpPr>
        <p:spPr>
          <a:xfrm flipV="1">
            <a:off x="464024" y="5678942"/>
            <a:ext cx="1187356" cy="885462"/>
          </a:xfrm>
          <a:prstGeom prst="bentArrow">
            <a:avLst>
              <a:gd name="adj1" fmla="val 20566"/>
              <a:gd name="adj2" fmla="val 30173"/>
              <a:gd name="adj3" fmla="val 50000"/>
              <a:gd name="adj4" fmla="val 82327"/>
            </a:avLst>
          </a:prstGeom>
          <a:solidFill>
            <a:srgbClr val="71E4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1651380" y="5825740"/>
            <a:ext cx="5020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Um dado comum de 6 lados com números de 1 a 6,</a:t>
            </a:r>
          </a:p>
          <a:p>
            <a:pPr algn="just"/>
            <a:r>
              <a:rPr lang="pt-BR" dirty="0" smtClean="0"/>
              <a:t>Qual a probabilidade dos números 1 e 3 caírem?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6671483" y="5918073"/>
            <a:ext cx="4151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P=A    P =  2 = 0,3333 ou 33,33% ou 1</a:t>
            </a:r>
          </a:p>
          <a:p>
            <a:pPr algn="just"/>
            <a:r>
              <a:rPr lang="pt-BR" dirty="0" smtClean="0"/>
              <a:t>     S           6                                           3</a:t>
            </a:r>
          </a:p>
        </p:txBody>
      </p:sp>
      <p:cxnSp>
        <p:nvCxnSpPr>
          <p:cNvPr id="31" name="Conector reto 30"/>
          <p:cNvCxnSpPr/>
          <p:nvPr/>
        </p:nvCxnSpPr>
        <p:spPr>
          <a:xfrm flipH="1">
            <a:off x="6908053" y="6241238"/>
            <a:ext cx="2570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H="1">
            <a:off x="7697337" y="6241238"/>
            <a:ext cx="1615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 flipH="1">
            <a:off x="10060675" y="6257158"/>
            <a:ext cx="1615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6908053" y="1297043"/>
            <a:ext cx="46925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Em cassinos é muito presente a probabilidade de ganhar. Suponhamos que sejam 47% do jogador ganhar e 53% do cassino ganhar. Se jogar muitas vezes podemos observar que se jogado por exemplo 700 vezes, a proporção de vitórias do cassino e do jogador se aproxima de 47% e 53%, partindo para a lei dos grandes números diz que, se uma experiência aleatória for repetida várias vezes, a média dos resultados tende a aproximar daquela experiência.</a:t>
            </a:r>
          </a:p>
        </p:txBody>
      </p:sp>
    </p:spTree>
    <p:extLst>
      <p:ext uri="{BB962C8B-B14F-4D97-AF65-F5344CB8AC3E}">
        <p14:creationId xmlns:p14="http://schemas.microsoft.com/office/powerpoint/2010/main" val="2569205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231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</dc:creator>
  <cp:lastModifiedBy>Gui</cp:lastModifiedBy>
  <cp:revision>6</cp:revision>
  <dcterms:created xsi:type="dcterms:W3CDTF">2024-06-12T18:10:02Z</dcterms:created>
  <dcterms:modified xsi:type="dcterms:W3CDTF">2024-06-12T18:42:17Z</dcterms:modified>
</cp:coreProperties>
</file>