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5ebcbdec0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55ebcbdec0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5ebcbdec0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55ebcbdec0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ab3a6bc623532d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1ab3a6bc623532d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5f9dde23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55f9dde23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5f9dde23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5f9dde23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55f9dde234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5ebcbdec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55ebcbdec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5ebcbdec0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55ebcbdec0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5ebcbdec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55ebcbdec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5ebcbdec0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55ebcbdec0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5ebcbdec0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55ebcbdec0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Google Shape;28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panorâmica com legenda">
  <p:cSld name="Imagem panorâmica com legenda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6" name="Google Shape;126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4" name="Google Shape;134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5" name="Google Shape;135;p11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1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7" name="Google Shape;137;p11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8" name="Google Shape;138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 showMasterSp="0">
  <p:cSld name="Título e Legenda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4" name="Google Shape;14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2" name="Google Shape;152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3" name="Google Shape;153;p12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5" name="Google Shape;155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 showMasterSp="0">
  <p:cSld name="Citação com Legenda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1" name="Google Shape;161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9" name="Google Shape;169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0" name="Google Shape;170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/>
          </a:p>
        </p:txBody>
      </p:sp>
      <p:sp>
        <p:nvSpPr>
          <p:cNvPr id="172" name="Google Shape;172;p13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4" name="Google Shape;174;p13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5" name="Google Shape;175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 showMasterSp="0">
  <p:cSld name="Cartão de Nom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1" name="Google Shape;181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9" name="Google Shape;189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0" name="Google Shape;190;p14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3">
  <p:cSld name="Coluna 3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15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0" name="Google Shape;200;p15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1" name="Google Shape;201;p15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2" name="Google Shape;202;p15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3" name="Google Shape;203;p15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4" name="Google Shape;204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de Imagem 3">
  <p:cSld name="Coluna de Imagem 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6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2" name="Google Shape;212;p16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3" name="Google Shape;213;p16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4" name="Google Shape;214;p16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5" name="Google Shape;215;p16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6" name="Google Shape;216;p16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7" name="Google Shape;217;p16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8" name="Google Shape;218;p1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9" name="Google Shape;219;p16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20" name="Google Shape;220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6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7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8" name="Google Shape;228;p17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3" name="Google Shape;233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2" name="Google Shape;242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3" name="Google Shape;243;p18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8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5" name="Google Shape;245;p18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Google Shape;44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2" name="Google Shape;52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8" name="Google Shape;88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7" name="Google Shape;97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8" name="Google Shape;98;p9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1" name="Google Shape;101;p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7" name="Google Shape;10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7" name="Google Shape;117;p10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0" y="794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pic>
        <p:nvPicPr>
          <p:cNvPr descr="quadro colorido de roxo" id="256" name="Google Shape;256;p19"/>
          <p:cNvPicPr preferRelativeResize="0"/>
          <p:nvPr/>
        </p:nvPicPr>
        <p:blipFill rotWithShape="1">
          <a:blip r:embed="rId3">
            <a:alphaModFix amt="55000"/>
          </a:blip>
          <a:srcRect b="21257" l="0" r="-1" t="0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9"/>
          <p:cNvSpPr txBox="1"/>
          <p:nvPr>
            <p:ph type="ctrTitle"/>
          </p:nvPr>
        </p:nvSpPr>
        <p:spPr>
          <a:xfrm>
            <a:off x="1154954" y="2099733"/>
            <a:ext cx="8827245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entury Gothic"/>
              <a:buNone/>
            </a:pPr>
            <a:r>
              <a:rPr lang="pt-BR">
                <a:solidFill>
                  <a:srgbClr val="FFFFFF"/>
                </a:solidFill>
              </a:rPr>
              <a:t>Á</a:t>
            </a:r>
            <a:r>
              <a:rPr lang="pt-BR">
                <a:solidFill>
                  <a:srgbClr val="FFFFFF"/>
                </a:solidFill>
              </a:rPr>
              <a:t>rvore B e B+</a:t>
            </a:r>
            <a:endParaRPr/>
          </a:p>
        </p:txBody>
      </p:sp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1154954" y="4777379"/>
            <a:ext cx="8827245" cy="1780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>
                <a:solidFill>
                  <a:srgbClr val="FFFFFF"/>
                </a:solidFill>
              </a:rPr>
              <a:t>GUILHERME HENRIQUE SANTOS VIEIRA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>
                <a:solidFill>
                  <a:srgbClr val="FFFFFF"/>
                </a:solidFill>
              </a:rPr>
              <a:t>CEZANILDO ARAÚJO JÚNIOR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>
                <a:solidFill>
                  <a:srgbClr val="FFFFFF"/>
                </a:solidFill>
              </a:rPr>
              <a:t>JOÃO PAULO CALIXTO DA SILVA</a:t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pt-BR"/>
              <a:t>Busca de Chaves</a:t>
            </a:r>
            <a:endParaRPr/>
          </a:p>
        </p:txBody>
      </p:sp>
      <p:sp>
        <p:nvSpPr>
          <p:cNvPr id="318" name="Google Shape;318;p28"/>
          <p:cNvSpPr txBox="1"/>
          <p:nvPr>
            <p:ph idx="1" type="body"/>
          </p:nvPr>
        </p:nvSpPr>
        <p:spPr>
          <a:xfrm>
            <a:off x="1154954" y="2468032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A busca da Árvore B ocorre de forma semelhante a inser</a:t>
            </a:r>
            <a:r>
              <a:rPr lang="pt-BR"/>
              <a:t>ção: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Começando pela raiz, Árvore usa a chave para se guiar pelas páginas e ir descendo as camadas até que encontre a página onde a chave se encontre ou termine em uma folha (quando a chave não está em uma Árvore)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Continuando o exemplo anterior, buscaremos as chaves 3, 20 e 11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pt-BR"/>
              <a:t>Exclus</a:t>
            </a:r>
            <a:r>
              <a:rPr lang="pt-BR"/>
              <a:t>ão de Chaves</a:t>
            </a:r>
            <a:endParaRPr/>
          </a:p>
        </p:txBody>
      </p:sp>
      <p:sp>
        <p:nvSpPr>
          <p:cNvPr id="324" name="Google Shape;324;p29"/>
          <p:cNvSpPr txBox="1"/>
          <p:nvPr>
            <p:ph idx="1" type="body"/>
          </p:nvPr>
        </p:nvSpPr>
        <p:spPr>
          <a:xfrm>
            <a:off x="1154954" y="2468032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Chaves apenas podem ser adicionadas nas folhas, porém, quando se trata da exclus</a:t>
            </a:r>
            <a:r>
              <a:rPr lang="pt-BR"/>
              <a:t>ão, as chaves podem ser deletadas de qualquer lugar da árvore. Para fazer a exclusão de forma que as regras da árvore não sejam quebradas é preciso tomar muito mais cuidado, tornando esse o assunto de  longe mais complexo de ser abordado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pt-BR"/>
              <a:t>Exclusão de Chaves</a:t>
            </a:r>
            <a:endParaRPr/>
          </a:p>
        </p:txBody>
      </p:sp>
      <p:sp>
        <p:nvSpPr>
          <p:cNvPr id="330" name="Google Shape;330;p30"/>
          <p:cNvSpPr txBox="1"/>
          <p:nvPr>
            <p:ph idx="1" type="body"/>
          </p:nvPr>
        </p:nvSpPr>
        <p:spPr>
          <a:xfrm>
            <a:off x="1154954" y="2468032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040"/>
              <a:buChar char="►"/>
            </a:pPr>
            <a:r>
              <a:rPr b="1" lang="pt-BR" sz="2400"/>
              <a:t>Caso 1 - Exclusão simples</a:t>
            </a:r>
            <a:endParaRPr b="1"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40386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b="1" lang="pt-BR" sz="2400"/>
              <a:t>Caso 1 - Exclusão por filhos</a:t>
            </a:r>
            <a:endParaRPr b="1" sz="2400"/>
          </a:p>
          <a:p>
            <a:pPr indent="-36576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pt-BR"/>
              <a:t>Casos A, B, C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40386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b="1" lang="pt-BR" sz="2400"/>
              <a:t>Caso 1 - Exclusão por pai</a:t>
            </a:r>
            <a:endParaRPr b="1" sz="2400"/>
          </a:p>
          <a:p>
            <a:pPr indent="-36576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pt-BR"/>
              <a:t>Casos A, B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pt-BR"/>
              <a:t>Árvore B+</a:t>
            </a:r>
            <a:endParaRPr/>
          </a:p>
        </p:txBody>
      </p:sp>
      <p:pic>
        <p:nvPicPr>
          <p:cNvPr id="336" name="Google Shape;3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863" y="2817350"/>
            <a:ext cx="7662276" cy="344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/>
          <p:nvPr>
            <p:ph type="ctrTitle"/>
          </p:nvPr>
        </p:nvSpPr>
        <p:spPr>
          <a:xfrm>
            <a:off x="1154950" y="2099728"/>
            <a:ext cx="8825700" cy="181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265" name="Google Shape;265;p20"/>
          <p:cNvSpPr txBox="1"/>
          <p:nvPr>
            <p:ph idx="1" type="body"/>
          </p:nvPr>
        </p:nvSpPr>
        <p:spPr>
          <a:xfrm>
            <a:off x="1154954" y="2468032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As Árvores B são estruturas de dados auto-balanceadas que armazenam dados classificados. Elas que são bem adaptadas para sistemas de armazenamento que leem ou escrevem blocos de dados relativamente grandes, como o disco,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Os nós presentes em uma </a:t>
            </a:r>
            <a:r>
              <a:rPr lang="pt-BR"/>
              <a:t>árvore B podem ser categorizados em dois tipos, nós internos</a:t>
            </a:r>
            <a:r>
              <a:rPr lang="pt-BR"/>
              <a:t> e folhas.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Uma característica importante sobre a árvore B e que ela é </a:t>
            </a:r>
            <a:r>
              <a:rPr lang="pt-BR"/>
              <a:t>construída</a:t>
            </a:r>
            <a:r>
              <a:rPr lang="pt-BR"/>
              <a:t> de forma que todas as suas folhas sempre estejam na mesma camada, isso significa dizer que a </a:t>
            </a:r>
            <a:r>
              <a:rPr lang="pt-BR"/>
              <a:t>árvore B está sempre balanceada.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pt-BR"/>
              <a:t>Página (nó)</a:t>
            </a:r>
            <a:endParaRPr/>
          </a:p>
        </p:txBody>
      </p:sp>
      <p:sp>
        <p:nvSpPr>
          <p:cNvPr id="271" name="Google Shape;271;p21"/>
          <p:cNvSpPr txBox="1"/>
          <p:nvPr>
            <p:ph idx="1" type="body"/>
          </p:nvPr>
        </p:nvSpPr>
        <p:spPr>
          <a:xfrm>
            <a:off x="1154954" y="2468032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Um nó (ou página) em uma Árvore B pode ser descrito como (principalmente) um array de valores e um array de filhos (outros nós) e pode ser representado da seguinte forma: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Em uma Árvore B a variável 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pt-BR"/>
              <a:t>(sendo 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pt-BR"/>
              <a:t>&gt;= 2) têm a função de gerenciar a quantidades mínimas e máximas de chaves e filhos que uma página pode ter.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104" y="3429000"/>
            <a:ext cx="2095792" cy="10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pt-BR"/>
              <a:t>Página (nó)</a:t>
            </a:r>
            <a:endParaRPr/>
          </a:p>
        </p:txBody>
      </p:sp>
      <p:sp>
        <p:nvSpPr>
          <p:cNvPr id="278" name="Google Shape;278;p22"/>
          <p:cNvSpPr txBox="1"/>
          <p:nvPr>
            <p:ph idx="1" type="body"/>
          </p:nvPr>
        </p:nvSpPr>
        <p:spPr>
          <a:xfrm>
            <a:off x="1154954" y="2468032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Para qualquer página exceto a raiz, o número de chaves mínimo é de t-1 chaves e o máximo é de 2t-1, ao passar disso a página passa pelo processo denominado </a:t>
            </a:r>
            <a:r>
              <a:rPr i="1" lang="pt-BR"/>
              <a:t>split</a:t>
            </a:r>
            <a:r>
              <a:rPr lang="pt-BR"/>
              <a:t>, onde ela se divide em duas e passa uma de suas chaves a página superior a ela, ou cria uma caso seja a raiz.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 número de filhos que uma página interna deve possuir é de </a:t>
            </a:r>
            <a:r>
              <a:rPr b="1" lang="pt-BR"/>
              <a:t>n+1</a:t>
            </a:r>
            <a:r>
              <a:rPr lang="pt-BR"/>
              <a:t>, sendo </a:t>
            </a:r>
            <a:r>
              <a:rPr b="1" lang="pt-BR"/>
              <a:t>n</a:t>
            </a:r>
            <a:r>
              <a:rPr lang="pt-BR"/>
              <a:t> igual ao número de chaves presente no nó.</a:t>
            </a:r>
            <a:endParaRPr/>
          </a:p>
        </p:txBody>
      </p:sp>
      <p:pic>
        <p:nvPicPr>
          <p:cNvPr id="279" name="Google Shape;2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688" y="3661825"/>
            <a:ext cx="54102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pt-BR"/>
              <a:t>Chave</a:t>
            </a:r>
            <a:endParaRPr/>
          </a:p>
        </p:txBody>
      </p:sp>
      <p:sp>
        <p:nvSpPr>
          <p:cNvPr id="285" name="Google Shape;285;p23"/>
          <p:cNvSpPr txBox="1"/>
          <p:nvPr>
            <p:ph idx="1" type="body"/>
          </p:nvPr>
        </p:nvSpPr>
        <p:spPr>
          <a:xfrm>
            <a:off x="1154954" y="2468032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Os valores guardados na Árvore B são acompanhados por chaves. Elas são valores </a:t>
            </a:r>
            <a:r>
              <a:rPr lang="pt-BR"/>
              <a:t>comparáveis</a:t>
            </a:r>
            <a:r>
              <a:rPr lang="pt-BR"/>
              <a:t> entre </a:t>
            </a:r>
            <a:r>
              <a:rPr lang="pt-BR"/>
              <a:t>si</a:t>
            </a:r>
            <a:r>
              <a:rPr lang="pt-BR"/>
              <a:t> que são usados para organizar os valores nos nós de forma organizada e sequencial. As chaves sempre são adicionadas em ordem sequencial.</a:t>
            </a:r>
            <a:endParaRPr/>
          </a:p>
        </p:txBody>
      </p:sp>
      <p:pic>
        <p:nvPicPr>
          <p:cNvPr id="286" name="Google Shape;2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913" y="4686300"/>
            <a:ext cx="1793782" cy="668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pt-BR"/>
              <a:t>Filhos</a:t>
            </a:r>
            <a:endParaRPr/>
          </a:p>
        </p:txBody>
      </p:sp>
      <p:sp>
        <p:nvSpPr>
          <p:cNvPr id="292" name="Google Shape;292;p24"/>
          <p:cNvSpPr txBox="1"/>
          <p:nvPr>
            <p:ph idx="1" type="body"/>
          </p:nvPr>
        </p:nvSpPr>
        <p:spPr>
          <a:xfrm>
            <a:off x="1154954" y="2468032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Um nó, quando não é uma folha, possui </a:t>
            </a:r>
            <a:r>
              <a:rPr b="1" lang="pt-BR"/>
              <a:t>n+1</a:t>
            </a:r>
            <a:r>
              <a:rPr lang="pt-BR"/>
              <a:t> filhos (sendo </a:t>
            </a:r>
            <a:r>
              <a:rPr b="1" lang="pt-BR"/>
              <a:t>n</a:t>
            </a:r>
            <a:r>
              <a:rPr lang="pt-BR"/>
              <a:t> o número de chaves presente no nó), isso pois cada filho pode ser “encaixado” entre cada chave. Isso é feito de forma que cada filho tenha o valor de suas próprias chaves entre os valores das chaves do pai em que ele se encaixa, deixando assim a busca rápida e precisa</a:t>
            </a:r>
            <a:endParaRPr/>
          </a:p>
        </p:txBody>
      </p:sp>
      <p:pic>
        <p:nvPicPr>
          <p:cNvPr id="293" name="Google Shape;2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850" y="4265175"/>
            <a:ext cx="59817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pt-BR"/>
              <a:t>Inserção de Chaves</a:t>
            </a:r>
            <a:endParaRPr/>
          </a:p>
        </p:txBody>
      </p:sp>
      <p:sp>
        <p:nvSpPr>
          <p:cNvPr id="299" name="Google Shape;299;p25"/>
          <p:cNvSpPr txBox="1"/>
          <p:nvPr>
            <p:ph idx="1" type="body"/>
          </p:nvPr>
        </p:nvSpPr>
        <p:spPr>
          <a:xfrm>
            <a:off x="1154954" y="2468032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Em uma Árvore B, a inserção de chaves sempre ocorre pelas folhas. Primeiramente a Árvore </a:t>
            </a:r>
            <a:r>
              <a:rPr lang="pt-BR"/>
              <a:t>acessa</a:t>
            </a:r>
            <a:r>
              <a:rPr lang="pt-BR"/>
              <a:t> as páginas internas (começando pela raiz) e usa suas chaves para se guiar e acessar a página a qual a chave deve ser inserida para que a Árvore continue organizada</a:t>
            </a:r>
            <a:endParaRPr/>
          </a:p>
        </p:txBody>
      </p:sp>
      <p:pic>
        <p:nvPicPr>
          <p:cNvPr id="300" name="Google Shape;3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850" y="4267200"/>
            <a:ext cx="59817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pt-BR"/>
              <a:t>Inserção de Chaves (Split)</a:t>
            </a:r>
            <a:endParaRPr/>
          </a:p>
        </p:txBody>
      </p:sp>
      <p:sp>
        <p:nvSpPr>
          <p:cNvPr id="306" name="Google Shape;306;p26"/>
          <p:cNvSpPr txBox="1"/>
          <p:nvPr>
            <p:ph idx="1" type="body"/>
          </p:nvPr>
        </p:nvSpPr>
        <p:spPr>
          <a:xfrm>
            <a:off x="1154954" y="2468032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Quando uma página passa do número máximo de chaves (</a:t>
            </a:r>
            <a:r>
              <a:rPr b="1" lang="pt-BR"/>
              <a:t>n &gt; 2t-1 </a:t>
            </a:r>
            <a:r>
              <a:rPr i="1" lang="pt-BR"/>
              <a:t>ou</a:t>
            </a:r>
            <a:endParaRPr i="1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 &gt;= 2t</a:t>
            </a:r>
            <a:r>
              <a:rPr lang="pt-BR"/>
              <a:t>), a página entre em processo de </a:t>
            </a:r>
            <a:r>
              <a:rPr i="1" lang="pt-BR"/>
              <a:t>split</a:t>
            </a:r>
            <a:r>
              <a:rPr lang="pt-BR"/>
              <a:t>, onde ela cria outra páginas e divide suas chaves com ela, após isso ela passa uma de suas chaves para seu pai (caso ela seja uma raiz ela cria uma nova página acima que será a nova raiz)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pt-BR"/>
              <a:t>Inserção de Chaves (Exemplo)</a:t>
            </a:r>
            <a:endParaRPr/>
          </a:p>
        </p:txBody>
      </p:sp>
      <p:sp>
        <p:nvSpPr>
          <p:cNvPr id="312" name="Google Shape;312;p27"/>
          <p:cNvSpPr txBox="1"/>
          <p:nvPr>
            <p:ph idx="1" type="body"/>
          </p:nvPr>
        </p:nvSpPr>
        <p:spPr>
          <a:xfrm>
            <a:off x="1154954" y="2468032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Chaves a serem inseridas:  3, 20, 18, 9, 14, 5 8, 2, 12, 6, 7, 23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Íon – Sala da Diretoria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