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7" r:id="rId5"/>
    <p:sldId id="2147471156" r:id="rId6"/>
    <p:sldId id="2147471157" r:id="rId7"/>
    <p:sldId id="2147471201" r:id="rId8"/>
    <p:sldId id="2147471158" r:id="rId9"/>
    <p:sldId id="2147471203" r:id="rId10"/>
    <p:sldId id="2147471205" r:id="rId11"/>
    <p:sldId id="2147471204" r:id="rId12"/>
    <p:sldId id="2147471159" r:id="rId13"/>
    <p:sldId id="2147471202" r:id="rId14"/>
    <p:sldId id="2147471200" r:id="rId15"/>
    <p:sldId id="2147471206" r:id="rId16"/>
    <p:sldId id="2147471207" r:id="rId17"/>
    <p:sldId id="2147471208" r:id="rId18"/>
    <p:sldId id="2147471209" r:id="rId19"/>
    <p:sldId id="2147471210" r:id="rId20"/>
    <p:sldId id="2147471211" r:id="rId21"/>
    <p:sldId id="2147471212" r:id="rId22"/>
    <p:sldId id="214747121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5C6CB-42A7-4191-CCB0-DA37E020EFDB}" v="69" dt="2025-05-24T16:09:24.421"/>
    <p1510:client id="{88DAF8A5-9D73-D2A7-14B3-FFFD0146C4DB}" v="9" dt="2025-05-24T16:10:45.940"/>
    <p1510:client id="{92D3448B-0CE2-7F4A-8389-A0088A782B72}" v="27" dt="2025-05-24T16:14:54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60" d="100"/>
          <a:sy n="60" d="100"/>
        </p:scale>
        <p:origin x="13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9A4F-01FB-40ED-B024-CE81905D6D15}" type="datetimeFigureOut"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047F-CC2B-4C82-8C10-E09CC64BB1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39F64EB7-3853-BB05-44AE-250FC0217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932F9492-A0BF-CD35-D75C-436674FD3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9C00CCA5-8CAD-9486-4978-017A430DE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F9C81-55A5-4326-8502-47DA60A7C1BC}" type="slidenum">
              <a:rPr lang="pt-B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13993-F645-42BB-BDC6-6C27EE5904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13993-F645-42BB-BDC6-6C27EE5904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04C-C841-F63F-EF9C-2D9822D2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F6D4D-675E-A7E7-BDC6-1B9AA0DB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E944-8A01-E41F-6F75-54A60A0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0EDC-2BAE-C954-5B49-5947048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4623-4735-822A-8F18-7AB13F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5EDF-2119-F798-A03C-50B2AEF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1E18-E903-75D7-AA58-E5A8D80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C66C-06C2-E604-27F9-DACD796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167B-CC90-563D-1BFC-6F80D99D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286-F1DB-308D-CAD9-B6BA8A1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1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3EC9-43AC-C49C-F581-D836E79C7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66BB-384C-B1FC-2D54-C90FB987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23A2-21F1-B3BF-EBCA-3CD3D31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3832-EF08-7839-B54F-73B1DDA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CCF3-348B-A0FB-1897-53BA7299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608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67F0-97B6-4898-1464-EA6D06D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71A3-FBAA-0C71-30EF-C4C3E173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FBE3-8886-056A-CEA2-3B982DF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3C0C-F52E-BE24-4A52-DECAEFDA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6E4C-CD78-12A3-4EBE-974AD95E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098-F150-419A-A9BC-1EE2D26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16AB-E376-897E-2C52-BE550EF0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FC71-64BC-F172-8AD4-BD987727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C6BA-5773-1B7F-16CE-FF65088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EE54-D726-42B6-D5E5-2C3CE711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846-2F6A-744F-C918-4917FC4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DA83-FA02-B316-386E-56F833394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5A66-8D0B-630E-20D2-1B5AE8E1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83B9-A8BF-A4A6-AADD-40633E1B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B37AD-9875-6D91-41B1-8D72704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534F-6DDA-54E0-0E08-DF759D2A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74E-2150-50EE-B6ED-D1299E6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9A8-52A3-B7D3-1198-F2643D6A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41E-0D60-0601-83D3-87FE70A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987-0357-7CFE-B623-A47635D7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4B78B-D078-5238-80D0-B789567B1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6AC4-1B5E-E3A1-C60C-AA5BC95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1C5C5-6977-4577-D5C5-9EE92B18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43670-CA73-9D7B-9113-E81AE033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52B-98E1-7087-B344-6A38D86D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864BB-DC36-E4AC-B1FC-D0C8F6A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BBF-0928-4374-620E-8BFEFFA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3C37-7172-77E1-F696-20197EE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75BA1-AFED-96B0-7CA0-898C67A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919E-04B3-10BD-5A4C-A73AD9D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1FBF-BFF7-212B-DA76-2B2A254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1075-D163-3EE4-B161-258DEBFB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32FB-A51D-DF66-7C51-DDCCFA9E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AB59-B641-D3EC-29D5-B7871F5E1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1CC6-5465-6E80-1CE8-862753C8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E4E7-2E7F-1D99-0C56-7CED5E4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5DDF2-15B4-3C53-645F-201F3DAA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1610-D8BE-4877-12C9-B496F4C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19008-EC03-AD15-F71B-5241856BC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7B67-E286-0A94-D5ED-CBEC3A4E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531A-7D3A-CD92-40A8-5162542F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D5FE-359C-0EAE-36C6-58177F8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E3CF-3717-AD65-E174-187608C1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FB70-60B5-3946-7116-14D8432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E5CC-74BF-9813-F0F7-130A0F6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1B58-A81C-14C0-BBEE-454AD11C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F92EF-C2C2-4FE7-B0CC-B56D04CC503C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01C3-5120-A0B1-3A39-21E843BC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CA61-C6CE-4C8F-CC70-60D1DCD5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C5CAC-0D2B-42EC-9BE4-D43DD57308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7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vcstar.com/story/news/2023/02/01/alaska-airlines-crash-victims-honored-in-port-hueneme-23-years-on/69833413007/" TargetMode="Externa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tecspgov.sharepoint.com/:b:/r/sites/Section_TAM003.A841.N.068.146.20251/Shared%20Documents/General/NTSB%20Alaska%20Airlines%20Flight%20261.pdf?csf=1&amp;web=1&amp;e=A7eKmS" TargetMode="External"/><Relationship Id="rId7" Type="http://schemas.openxmlformats.org/officeDocument/2006/relationships/hyperlink" Target="https://fatecspgov.sharepoint.com/:b:/r/sites/Section_TAM003.A841.N.068.146.20251/Shared%20Documents/General/Ni%CC%81vel%20de%20Alerta%20para%20a%20Falha%20do%20Conjunto%20de%20Eixo.pdf?csf=1&amp;web=1&amp;e=Zcs9Fo" TargetMode="External"/><Relationship Id="rId2" Type="http://schemas.openxmlformats.org/officeDocument/2006/relationships/hyperlink" Target="https://fatecspgov.sharepoint.com/:b:/r/sites/Section_TAM003.A841.N.068.146.20251/Shared%20Documents/General/Modos%20de%20Falha%20do%20Sistema%20de%20Compensac%CC%A7a%CC%83o%20do%20Estabilizador%20Horizontal.pdf?csf=1&amp;web=1&amp;e=iTEzL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atecspgov.sharepoint.com/:w:/r/sites/Section_TAM003.A841.N.068.146.20251/Shared%20Documents/General/Trabalho%20Complementar.docx?d=w61aa6432222147d6bf48961a2e0e4cf8&amp;csf=1&amp;web=1&amp;e=1ZXT4F" TargetMode="External"/><Relationship Id="rId5" Type="http://schemas.openxmlformats.org/officeDocument/2006/relationships/hyperlink" Target="https://fatecspgov.sharepoint.com/:b:/r/sites/Section_TAM003.A841.N.068.146.20251/Shared%20Documents/General/Ana%CC%81lise%20Custos%20de%20Manutenc%CC%A7a%CC%83o%20MD-80.pdf?csf=1&amp;web=1&amp;e=RxevLF" TargetMode="External"/><Relationship Id="rId4" Type="http://schemas.openxmlformats.org/officeDocument/2006/relationships/hyperlink" Target="https://fatecspgov.sharepoint.com/:b:/r/sites/Section_TAM003.A841.N.068.146.20251/Shared%20Documents/General/NTSB%20Report.pdf?csf=1&amp;web=1&amp;e=F9Goa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0">
            <a:extLst>
              <a:ext uri="{FF2B5EF4-FFF2-40B4-BE49-F238E27FC236}">
                <a16:creationId xmlns:a16="http://schemas.microsoft.com/office/drawing/2014/main" id="{757D0703-03A4-E2AC-89F6-1896980D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2" y="865108"/>
            <a:ext cx="591661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pt-BR" altLang="en-US" sz="4400" b="1" dirty="0">
                <a:latin typeface="Arial"/>
                <a:cs typeface="Arial"/>
              </a:rPr>
              <a:t>Aprendizado por projetos integradores – Análise acidente </a:t>
            </a:r>
            <a:r>
              <a:rPr lang="pt-BR" sz="4400" b="1" dirty="0">
                <a:latin typeface="Aptos"/>
                <a:cs typeface="Arial"/>
              </a:rPr>
              <a:t>Alaska Airlines Voo 261</a:t>
            </a:r>
            <a:endParaRPr lang="pt-BR" altLang="en-US" sz="4400" b="1" dirty="0">
              <a:latin typeface="Arial"/>
              <a:cs typeface="Arial"/>
            </a:endParaRPr>
          </a:p>
          <a:p>
            <a:pPr algn="ctr" eaLnBrk="1" hangingPunct="1"/>
            <a:r>
              <a:rPr lang="pt-BR" altLang="en-US" sz="4400" b="1" dirty="0">
                <a:latin typeface="Arial"/>
                <a:cs typeface="Arial"/>
              </a:rPr>
              <a:t>(3ª Sprint)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96C1FA7F-1A38-5E94-6C19-4334A4C2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3077" name="Imagem 33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6139919-3579-45A7-9435-05383A4A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 descr="Uma imagem com transporte, céu, plaina, aeronave&#10;&#10;Os conteúdos gerados pela IA podem estar incorretos.">
            <a:extLst>
              <a:ext uri="{FF2B5EF4-FFF2-40B4-BE49-F238E27FC236}">
                <a16:creationId xmlns:a16="http://schemas.microsoft.com/office/drawing/2014/main" id="{C7BC912A-59F7-CC19-EAA1-B4F12DE0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82" y="1194242"/>
            <a:ext cx="5286375" cy="35242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FFF2B1-C76B-27E6-88F6-32E0306A9BEB}"/>
              </a:ext>
            </a:extLst>
          </p:cNvPr>
          <p:cNvSpPr txBox="1"/>
          <p:nvPr/>
        </p:nvSpPr>
        <p:spPr>
          <a:xfrm>
            <a:off x="5873327" y="5022401"/>
            <a:ext cx="6640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Nomes: Guilherme Andrew, Thiago Camilo, Pedro Monteiro</a:t>
            </a:r>
          </a:p>
        </p:txBody>
      </p:sp>
    </p:spTree>
  </p:cSld>
  <p:clrMapOvr>
    <a:masterClrMapping/>
  </p:clrMapOvr>
  <p:transition spd="slow" advTm="484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3A0C-57B2-FBFC-605E-0C0B519B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C018C630-19EC-0FEE-3D58-612E3B68B93D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89647-6F84-73D8-C245-356B2883AA47}"/>
              </a:ext>
            </a:extLst>
          </p:cNvPr>
          <p:cNvSpPr txBox="1"/>
          <p:nvPr/>
        </p:nvSpPr>
        <p:spPr>
          <a:xfrm>
            <a:off x="253758" y="135243"/>
            <a:ext cx="14934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4499DF-481F-B8D8-179C-C9724773FF7B}"/>
              </a:ext>
            </a:extLst>
          </p:cNvPr>
          <p:cNvSpPr txBox="1"/>
          <p:nvPr/>
        </p:nvSpPr>
        <p:spPr>
          <a:xfrm>
            <a:off x="204278" y="564779"/>
            <a:ext cx="638347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11.2 - Análise das taxas de falhas dos componentes do conjunto do eixo</a:t>
            </a:r>
            <a:endParaRPr lang="pt-BR" sz="1400" u="sng" dirty="0">
              <a:solidFill>
                <a:srgbClr val="0070C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CAC68-6937-0C2A-7DA9-0E93DBFF3BC2}"/>
              </a:ext>
            </a:extLst>
          </p:cNvPr>
          <p:cNvSpPr txBox="1"/>
          <p:nvPr/>
        </p:nvSpPr>
        <p:spPr>
          <a:xfrm>
            <a:off x="10315467" y="0"/>
            <a:ext cx="18750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4A8BBD-7143-A374-19BC-7340BB1A9CF0}"/>
              </a:ext>
            </a:extLst>
          </p:cNvPr>
          <p:cNvSpPr txBox="1"/>
          <p:nvPr/>
        </p:nvSpPr>
        <p:spPr>
          <a:xfrm>
            <a:off x="1677939" y="189420"/>
            <a:ext cx="907517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Monitoramento da Frota em Serviço</a:t>
            </a:r>
            <a:endParaRPr lang="pt-P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3841E7-C300-E4BA-077A-3B6ECD9C25D7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B778CD3-C535-4FA8-014F-93A17EBF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43515-A6A6-6254-212A-04FE0E678FFA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181A61-6AE7-AB3B-7D91-C33D90B6560D}"/>
              </a:ext>
            </a:extLst>
          </p:cNvPr>
          <p:cNvSpPr txBox="1"/>
          <p:nvPr/>
        </p:nvSpPr>
        <p:spPr>
          <a:xfrm>
            <a:off x="629961" y="440322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5400" b="1" dirty="0">
                <a:latin typeface="MS Gothic"/>
                <a:ea typeface="MS Gothic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0DEC82-5C12-5C84-3B37-41F1442A7010}"/>
              </a:ext>
            </a:extLst>
          </p:cNvPr>
          <p:cNvSpPr txBox="1"/>
          <p:nvPr/>
        </p:nvSpPr>
        <p:spPr>
          <a:xfrm>
            <a:off x="3925364" y="44418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D99B3B-91DD-5950-5A2F-A29F14A6C2F7}"/>
              </a:ext>
            </a:extLst>
          </p:cNvPr>
          <p:cNvSpPr txBox="1"/>
          <p:nvPr/>
        </p:nvSpPr>
        <p:spPr>
          <a:xfrm>
            <a:off x="251062" y="1031499"/>
            <a:ext cx="7770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Os componentes do conjunto do eixo com taxas de falha comprovadas são: 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06D3D-06CD-6E90-0AD3-8F54A02E591E}"/>
              </a:ext>
            </a:extLst>
          </p:cNvPr>
          <p:cNvSpPr txBox="1"/>
          <p:nvPr/>
        </p:nvSpPr>
        <p:spPr>
          <a:xfrm>
            <a:off x="272753" y="2061370"/>
            <a:ext cx="5276601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 </a:t>
            </a:r>
            <a:r>
              <a:rPr lang="pt-PT" b="1" dirty="0">
                <a:ea typeface="+mn-lt"/>
                <a:cs typeface="+mn-lt"/>
              </a:rPr>
              <a:t>Motores elétricos Primário e Secundário </a:t>
            </a:r>
            <a:endParaRPr lang="pt-PT" dirty="0"/>
          </a:p>
          <a:p>
            <a:r>
              <a:rPr lang="pt-PT" u="sng" dirty="0">
                <a:ea typeface="+mn-lt"/>
                <a:cs typeface="+mn-lt"/>
              </a:rPr>
              <a:t>Estimativa de Confiabilidade:</a:t>
            </a:r>
            <a:r>
              <a:rPr lang="pt-PT" dirty="0">
                <a:ea typeface="+mn-lt"/>
                <a:cs typeface="+mn-lt"/>
              </a:rPr>
              <a:t> MTBF: 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102.396 horas</a:t>
            </a:r>
            <a:r>
              <a:rPr lang="pt-PT" dirty="0">
                <a:ea typeface="+mn-lt"/>
                <a:cs typeface="+mn-lt"/>
              </a:rPr>
              <a:t> (11.69 anos) </a:t>
            </a:r>
          </a:p>
          <a:p>
            <a:r>
              <a:rPr lang="pt-PT" dirty="0">
                <a:ea typeface="+mn-lt"/>
                <a:cs typeface="+mn-lt"/>
              </a:rPr>
              <a:t>Taxa de Falha Média: 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9.77 FPMH</a:t>
            </a:r>
            <a:r>
              <a:rPr lang="pt-PT" dirty="0">
                <a:ea typeface="+mn-lt"/>
                <a:cs typeface="+mn-lt"/>
              </a:rPr>
              <a:t> (falhas por milhão de horas)</a:t>
            </a:r>
            <a:br>
              <a:rPr lang="pt-PT" sz="1600" dirty="0">
                <a:ea typeface="+mn-lt"/>
                <a:cs typeface="+mn-lt"/>
              </a:rPr>
            </a:br>
            <a:endParaRPr lang="pt-PT" sz="16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FB278F-4051-0689-1FDC-93C056B92A6A}"/>
              </a:ext>
            </a:extLst>
          </p:cNvPr>
          <p:cNvSpPr txBox="1"/>
          <p:nvPr/>
        </p:nvSpPr>
        <p:spPr>
          <a:xfrm>
            <a:off x="6051536" y="5168072"/>
            <a:ext cx="5395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</a:t>
            </a:r>
            <a:r>
              <a:rPr lang="pt-PT" b="1" dirty="0">
                <a:ea typeface="+mn-lt"/>
                <a:cs typeface="+mn-lt"/>
              </a:rPr>
              <a:t>Engrenagens dos Motores Primário e Secundário</a:t>
            </a:r>
            <a:br>
              <a:rPr lang="pt-PT" dirty="0">
                <a:ea typeface="+mn-lt"/>
                <a:cs typeface="+mn-lt"/>
              </a:rPr>
            </a:br>
            <a:endParaRPr lang="pt-PT" dirty="0">
              <a:ea typeface="+mn-lt"/>
              <a:cs typeface="+mn-lt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ECA936-5F3B-A6FF-7939-0DD11E267839}"/>
              </a:ext>
            </a:extLst>
          </p:cNvPr>
          <p:cNvSpPr txBox="1"/>
          <p:nvPr/>
        </p:nvSpPr>
        <p:spPr>
          <a:xfrm>
            <a:off x="6048282" y="4121526"/>
            <a:ext cx="51578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 </a:t>
            </a:r>
            <a:r>
              <a:rPr lang="pt-PT" b="1" dirty="0">
                <a:ea typeface="+mn-lt"/>
                <a:cs typeface="+mn-lt"/>
              </a:rPr>
              <a:t>Eixo trapezoidal (acme </a:t>
            </a:r>
            <a:r>
              <a:rPr lang="pt-PT" b="1" dirty="0" err="1">
                <a:ea typeface="+mn-lt"/>
                <a:cs typeface="+mn-lt"/>
              </a:rPr>
              <a:t>screw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jackscrew</a:t>
            </a:r>
            <a:r>
              <a:rPr lang="pt-PT" b="1" dirty="0">
                <a:ea typeface="+mn-lt"/>
                <a:cs typeface="+mn-lt"/>
              </a:rPr>
              <a:t>)</a:t>
            </a:r>
            <a:br>
              <a:rPr lang="en-US" dirty="0"/>
            </a:br>
            <a:endParaRPr lang="en-US">
              <a:ea typeface="+mn-lt"/>
              <a:cs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4C58DB-4893-1002-B8F4-7FAE49F42EB4}"/>
              </a:ext>
            </a:extLst>
          </p:cNvPr>
          <p:cNvSpPr txBox="1"/>
          <p:nvPr/>
        </p:nvSpPr>
        <p:spPr>
          <a:xfrm>
            <a:off x="6042046" y="3279271"/>
            <a:ext cx="5909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 </a:t>
            </a:r>
            <a:r>
              <a:rPr lang="pt-PT" b="1" dirty="0">
                <a:ea typeface="+mn-lt"/>
                <a:cs typeface="+mn-lt"/>
              </a:rPr>
              <a:t>Porca trapezoidal (acme </a:t>
            </a:r>
            <a:r>
              <a:rPr lang="pt-PT" b="1" dirty="0" err="1">
                <a:ea typeface="+mn-lt"/>
                <a:cs typeface="+mn-lt"/>
              </a:rPr>
              <a:t>nut</a:t>
            </a:r>
            <a:r>
              <a:rPr lang="pt-PT" b="1" dirty="0">
                <a:ea typeface="+mn-lt"/>
                <a:cs typeface="+mn-lt"/>
              </a:rPr>
              <a:t>)</a:t>
            </a:r>
            <a:br>
              <a:rPr lang="pt-PT" dirty="0">
                <a:ea typeface="+mn-lt"/>
                <a:cs typeface="+mn-lt"/>
              </a:rPr>
            </a:b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0ACA890-D17E-62DB-56FB-8F1B15E51D2C}"/>
              </a:ext>
            </a:extLst>
          </p:cNvPr>
          <p:cNvSpPr txBox="1"/>
          <p:nvPr/>
        </p:nvSpPr>
        <p:spPr>
          <a:xfrm>
            <a:off x="6051942" y="3676606"/>
            <a:ext cx="60089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</a:t>
            </a:r>
            <a:r>
              <a:rPr lang="pt-PT" b="1" dirty="0">
                <a:ea typeface="+mn-lt"/>
                <a:cs typeface="+mn-lt"/>
              </a:rPr>
              <a:t>Tubo de torque (torque tube)</a:t>
            </a:r>
            <a:br>
              <a:rPr lang="pt-PT" dirty="0">
                <a:ea typeface="+mn-lt"/>
                <a:cs typeface="+mn-lt"/>
              </a:rPr>
            </a:b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E928E36-1EE6-514B-5DB5-264F8EE1B3D2}"/>
              </a:ext>
            </a:extLst>
          </p:cNvPr>
          <p:cNvSpPr txBox="1"/>
          <p:nvPr/>
        </p:nvSpPr>
        <p:spPr>
          <a:xfrm flipH="1">
            <a:off x="6054517" y="4546108"/>
            <a:ext cx="59173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</a:t>
            </a:r>
            <a:r>
              <a:rPr lang="pt-PT" b="1" dirty="0">
                <a:ea typeface="+mn-lt"/>
                <a:cs typeface="+mn-lt"/>
              </a:rPr>
              <a:t>Anel suporte estabilizador do eixo trapezoidal (</a:t>
            </a:r>
            <a:r>
              <a:rPr lang="pt-PT" b="1" dirty="0" err="1">
                <a:ea typeface="+mn-lt"/>
                <a:cs typeface="+mn-lt"/>
              </a:rPr>
              <a:t>gimbal</a:t>
            </a:r>
            <a:r>
              <a:rPr lang="pt-PT" b="1" dirty="0">
                <a:ea typeface="+mn-lt"/>
                <a:cs typeface="+mn-lt"/>
              </a:rPr>
              <a:t> ring)</a:t>
            </a:r>
            <a:br>
              <a:rPr lang="en-US" dirty="0"/>
            </a:br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EF8CE4-8176-D427-4029-9974933B59D6}"/>
              </a:ext>
            </a:extLst>
          </p:cNvPr>
          <p:cNvSpPr txBox="1"/>
          <p:nvPr/>
        </p:nvSpPr>
        <p:spPr>
          <a:xfrm>
            <a:off x="249706" y="3788039"/>
            <a:ext cx="54052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✅ </a:t>
            </a:r>
            <a:r>
              <a:rPr lang="pt-PT" b="1" dirty="0">
                <a:ea typeface="+mn-lt"/>
                <a:cs typeface="+mn-lt"/>
              </a:rPr>
              <a:t>Fixação dos batentes estriado mecânico inferior e superior do eixo estriado e tubo de torque</a:t>
            </a:r>
            <a:br>
              <a:rPr lang="pt-PT" dirty="0">
                <a:ea typeface="+mn-lt"/>
                <a:cs typeface="+mn-lt"/>
              </a:rPr>
            </a:br>
            <a:r>
              <a:rPr lang="pt-PT" u="sng" dirty="0"/>
              <a:t>Estimativa de Confiabilidade:</a:t>
            </a:r>
            <a:r>
              <a:rPr lang="pt-PT" dirty="0"/>
              <a:t> MTBF: </a:t>
            </a:r>
            <a:r>
              <a:rPr lang="pt-PT" dirty="0">
                <a:solidFill>
                  <a:srgbClr val="FF0000"/>
                </a:solidFill>
              </a:rPr>
              <a:t>840.584.995 horas</a:t>
            </a:r>
            <a:r>
              <a:rPr lang="pt-PT" dirty="0"/>
              <a:t> (95.957.19 anos) Taxa de Falha Média: </a:t>
            </a:r>
            <a:r>
              <a:rPr lang="pt-PT" dirty="0">
                <a:solidFill>
                  <a:srgbClr val="FF0000"/>
                </a:solidFill>
              </a:rPr>
              <a:t>0.00 FPMH</a:t>
            </a:r>
            <a:r>
              <a:rPr lang="pt-PT" dirty="0"/>
              <a:t> (falhas por milhão de horas) 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EF347F8-AA33-D99D-5919-D4B3E8E7C7F8}"/>
              </a:ext>
            </a:extLst>
          </p:cNvPr>
          <p:cNvCxnSpPr/>
          <p:nvPr/>
        </p:nvCxnSpPr>
        <p:spPr>
          <a:xfrm>
            <a:off x="5769698" y="1645599"/>
            <a:ext cx="10438" cy="444673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7F7C13-29E2-0767-F7A0-FF1AE786CEEB}"/>
              </a:ext>
            </a:extLst>
          </p:cNvPr>
          <p:cNvSpPr txBox="1"/>
          <p:nvPr/>
        </p:nvSpPr>
        <p:spPr>
          <a:xfrm>
            <a:off x="6041775" y="1647227"/>
            <a:ext cx="540525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★</a:t>
            </a:r>
            <a:r>
              <a:rPr lang="pt-PT" dirty="0"/>
              <a:t> </a:t>
            </a:r>
            <a:r>
              <a:rPr lang="pt-PT" b="1" dirty="0"/>
              <a:t>Todos</a:t>
            </a:r>
            <a:r>
              <a:rPr lang="pt-PT" dirty="0"/>
              <a:t> esses componentes tem a mesma taxa de falhas:</a:t>
            </a:r>
            <a:br>
              <a:rPr lang="pt-PT" dirty="0"/>
            </a:br>
            <a:r>
              <a:rPr lang="pt-PT" sz="1600" u="sng" dirty="0"/>
              <a:t>Estimativa de Confiabilidade:</a:t>
            </a:r>
            <a:r>
              <a:rPr lang="pt-PT" sz="1600" dirty="0"/>
              <a:t> MTBF: </a:t>
            </a:r>
            <a:r>
              <a:rPr lang="pt-PT" sz="1600" dirty="0">
                <a:solidFill>
                  <a:srgbClr val="FF0000"/>
                </a:solidFill>
              </a:rPr>
              <a:t>74.558 horas</a:t>
            </a:r>
            <a:r>
              <a:rPr lang="pt-PT" sz="1600" dirty="0"/>
              <a:t> (8.51 anos) </a:t>
            </a:r>
            <a:endParaRPr lang="pt-PT"/>
          </a:p>
          <a:p>
            <a:r>
              <a:rPr lang="pt-PT" sz="1600" dirty="0"/>
              <a:t>Taxa de Falha Média: </a:t>
            </a:r>
            <a:r>
              <a:rPr lang="pt-PT" sz="1600" dirty="0">
                <a:solidFill>
                  <a:srgbClr val="FF0000"/>
                </a:solidFill>
              </a:rPr>
              <a:t>13.41 FPMH</a:t>
            </a:r>
            <a:r>
              <a:rPr lang="pt-PT" sz="1600" dirty="0"/>
              <a:t> (falhas por milhão de horas)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9649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194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506690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11.3 – Extensão de Intervalos de Manutenção Periódica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489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944787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DD54EF-D6B7-831A-0349-5ABB18746CD1}"/>
              </a:ext>
            </a:extLst>
          </p:cNvPr>
          <p:cNvSpPr txBox="1"/>
          <p:nvPr/>
        </p:nvSpPr>
        <p:spPr>
          <a:xfrm>
            <a:off x="187853" y="966615"/>
            <a:ext cx="54263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BR" dirty="0"/>
              <a:t>📌 A </a:t>
            </a:r>
            <a:r>
              <a:rPr lang="pt-BR" b="1" dirty="0"/>
              <a:t>Alaska Airlines </a:t>
            </a:r>
            <a:r>
              <a:rPr lang="pt-BR" dirty="0"/>
              <a:t>implementou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extensões nos intervalos de manutenção periódica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com base na </a:t>
            </a:r>
            <a:r>
              <a:rPr lang="pt-BR" b="1" dirty="0"/>
              <a:t>transição</a:t>
            </a:r>
            <a:r>
              <a:rPr lang="pt-BR" dirty="0"/>
              <a:t> do sistema </a:t>
            </a:r>
            <a:r>
              <a:rPr lang="pt-BR" b="1" dirty="0"/>
              <a:t>MSG-2 para o MSG-3</a:t>
            </a:r>
            <a:r>
              <a:rPr lang="pt-BR" dirty="0"/>
              <a:t>. Essa mudança refletia uma filosofia de manutenção mais centrada em </a:t>
            </a:r>
            <a:r>
              <a:rPr lang="pt-BR" b="1" dirty="0"/>
              <a:t>confiabilidade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agrupamento de tarefas dentro de pacotes maiores</a:t>
            </a:r>
            <a:r>
              <a:rPr lang="pt-BR" dirty="0"/>
              <a:t>, como o </a:t>
            </a:r>
            <a:r>
              <a:rPr lang="pt-BR" b="1" dirty="0"/>
              <a:t>Check C</a:t>
            </a:r>
            <a:r>
              <a:rPr lang="pt-BR" dirty="0"/>
              <a:t>. Com isso, diversas tarefas que antes eram </a:t>
            </a:r>
            <a:r>
              <a:rPr lang="pt-BR" dirty="0">
                <a:solidFill>
                  <a:srgbClr val="FF0000"/>
                </a:solidFill>
              </a:rPr>
              <a:t>executadas em prazos menores passaram a ser realizadas em intervalos mais longos</a:t>
            </a:r>
            <a:r>
              <a:rPr lang="pt-BR" dirty="0"/>
              <a:t>, como 3.600 horas de voo ou 15 meses, o que ocorresse primeiro (</a:t>
            </a:r>
            <a:r>
              <a:rPr lang="pt-BR" b="1" dirty="0"/>
              <a:t>Lubrificação</a:t>
            </a:r>
            <a:r>
              <a:rPr lang="pt-BR" dirty="0"/>
              <a:t>) e a cada 2 Checks C (7.200 FH)                    (</a:t>
            </a:r>
            <a:r>
              <a:rPr lang="pt-BR" b="1" dirty="0"/>
              <a:t>Folga do eixo</a:t>
            </a:r>
            <a:r>
              <a:rPr lang="pt-BR" dirty="0"/>
              <a:t>).</a:t>
            </a:r>
          </a:p>
          <a:p>
            <a:pPr indent="457200" algn="just"/>
            <a:r>
              <a:rPr lang="pt-BR" dirty="0"/>
              <a:t>📌 Contudo, essa </a:t>
            </a:r>
            <a:r>
              <a:rPr lang="pt-BR" b="1" dirty="0"/>
              <a:t>extensão</a:t>
            </a:r>
            <a:r>
              <a:rPr lang="pt-BR" dirty="0"/>
              <a:t> não foi resultado de uma análise técnica </a:t>
            </a:r>
            <a:r>
              <a:rPr lang="pt-BR" dirty="0">
                <a:solidFill>
                  <a:srgbClr val="FF0000"/>
                </a:solidFill>
              </a:rPr>
              <a:t>individualizada de cada tarefa</a:t>
            </a:r>
            <a:r>
              <a:rPr lang="pt-BR" dirty="0"/>
              <a:t>. O próprio presidente do </a:t>
            </a:r>
            <a:r>
              <a:rPr lang="pt-BR" b="1" dirty="0"/>
              <a:t>MRB</a:t>
            </a:r>
            <a:r>
              <a:rPr lang="pt-BR" dirty="0"/>
              <a:t> do </a:t>
            </a:r>
            <a:r>
              <a:rPr lang="pt-BR" b="1" dirty="0"/>
              <a:t>MD-80</a:t>
            </a:r>
            <a:r>
              <a:rPr lang="pt-BR" dirty="0"/>
              <a:t> reconheceu que as decisões foram tomadas com base em </a:t>
            </a:r>
            <a:r>
              <a:rPr lang="pt-BR" dirty="0">
                <a:solidFill>
                  <a:srgbClr val="FF0000"/>
                </a:solidFill>
              </a:rPr>
              <a:t>dados agregados </a:t>
            </a:r>
            <a:r>
              <a:rPr lang="pt-BR" dirty="0"/>
              <a:t>e que a extensão dos </a:t>
            </a:r>
            <a:r>
              <a:rPr lang="pt-BR" dirty="0">
                <a:solidFill>
                  <a:srgbClr val="FF0000"/>
                </a:solidFill>
              </a:rPr>
              <a:t>intervalos foi tratada como parte de um pacote</a:t>
            </a:r>
            <a:r>
              <a:rPr lang="pt-BR" b="1" dirty="0"/>
              <a:t>, sem avaliação detalhada</a:t>
            </a:r>
            <a:r>
              <a:rPr lang="pt-BR" dirty="0"/>
              <a:t> dos impactos isolados de cada </a:t>
            </a:r>
            <a:r>
              <a:rPr lang="pt-BR" b="1" dirty="0"/>
              <a:t>tarefa afetada.</a:t>
            </a:r>
          </a:p>
          <a:p>
            <a:pPr indent="457200"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16" name="Imagem 15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A53B71E9-682C-CC91-2D03-392FEF9C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95" y="564779"/>
            <a:ext cx="1428750" cy="803672"/>
          </a:xfrm>
          <a:prstGeom prst="rect">
            <a:avLst/>
          </a:prstGeom>
        </p:spPr>
      </p:pic>
      <p:pic>
        <p:nvPicPr>
          <p:cNvPr id="2050" name="Picture 2" descr="Air Crash Investigation: Cutting Corners (Alaska Airlines Flight 261 ...">
            <a:extLst>
              <a:ext uri="{FF2B5EF4-FFF2-40B4-BE49-F238E27FC236}">
                <a16:creationId xmlns:a16="http://schemas.microsoft.com/office/drawing/2014/main" id="{FD07C357-A50D-6579-AAF8-041E205F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51" y="1761932"/>
            <a:ext cx="6292645" cy="353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3825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00217" y="446443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194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521598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11.3.1 – Extensão de Intervalos de Manutenção Periódica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489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DD54EF-D6B7-831A-0349-5ABB18746CD1}"/>
              </a:ext>
            </a:extLst>
          </p:cNvPr>
          <p:cNvSpPr txBox="1"/>
          <p:nvPr/>
        </p:nvSpPr>
        <p:spPr>
          <a:xfrm>
            <a:off x="89458" y="461469"/>
            <a:ext cx="56893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endParaRPr lang="pt-BR" dirty="0"/>
          </a:p>
          <a:p>
            <a:pPr indent="457200" algn="just"/>
            <a:endParaRPr lang="pt-BR" dirty="0"/>
          </a:p>
          <a:p>
            <a:pPr indent="457200" algn="just"/>
            <a:r>
              <a:rPr lang="pt-BR" dirty="0"/>
              <a:t>📌 Além disso, </a:t>
            </a:r>
            <a:r>
              <a:rPr lang="pt-BR" b="1" dirty="0"/>
              <a:t>documentos anteriores</a:t>
            </a:r>
            <a:r>
              <a:rPr lang="pt-BR" dirty="0"/>
              <a:t> que indicavam intervalos mais curtos não foram devidamente </a:t>
            </a:r>
            <a:r>
              <a:rPr lang="pt-BR" b="1" dirty="0"/>
              <a:t>considerados</a:t>
            </a:r>
            <a:r>
              <a:rPr lang="pt-BR" dirty="0"/>
              <a:t>. A falta de consulta aos </a:t>
            </a:r>
            <a:r>
              <a:rPr lang="pt-BR" dirty="0">
                <a:solidFill>
                  <a:srgbClr val="FF0000"/>
                </a:solidFill>
              </a:rPr>
              <a:t>engenheiros de projeto da Boeing </a:t>
            </a:r>
            <a:r>
              <a:rPr lang="pt-BR" dirty="0"/>
              <a:t>durante a definição dos novos intervalos também demonstra uma falha crítica no processo. A ausência de revisões sistemáticas e de acompanhamento técnico eficaz contribuiu para decisões de extensão que comprometeram a eficácia da manutenção.</a:t>
            </a:r>
          </a:p>
          <a:p>
            <a:pPr indent="457200" algn="just"/>
            <a:r>
              <a:rPr lang="pt-BR" dirty="0"/>
              <a:t>📌 </a:t>
            </a:r>
            <a:r>
              <a:rPr lang="pt-BR" b="1" dirty="0">
                <a:solidFill>
                  <a:srgbClr val="FF0000"/>
                </a:solidFill>
              </a:rPr>
              <a:t>Nota: </a:t>
            </a:r>
            <a:r>
              <a:rPr lang="pt-BR" dirty="0"/>
              <a:t>No contexto do monitoramento da frota em serviço, o caso da </a:t>
            </a:r>
            <a:r>
              <a:rPr lang="pt-BR" b="1" dirty="0"/>
              <a:t>Alaska Airlines </a:t>
            </a:r>
            <a:r>
              <a:rPr lang="pt-BR" dirty="0"/>
              <a:t>evidencia como a </a:t>
            </a:r>
            <a:r>
              <a:rPr lang="pt-BR" b="1" dirty="0"/>
              <a:t>manutenção eficaz de componentes críticos </a:t>
            </a:r>
            <a:r>
              <a:rPr lang="pt-BR" dirty="0"/>
              <a:t>exige a adoção de práticas complementares, como a </a:t>
            </a:r>
            <a:r>
              <a:rPr lang="pt-BR" b="1" dirty="0"/>
              <a:t>lubrificação </a:t>
            </a:r>
            <a:r>
              <a:rPr lang="pt-BR" dirty="0"/>
              <a:t>adequada e a </a:t>
            </a:r>
            <a:r>
              <a:rPr lang="pt-BR" b="1" dirty="0"/>
              <a:t>verificação</a:t>
            </a:r>
            <a:r>
              <a:rPr lang="pt-BR" dirty="0"/>
              <a:t> periódica de </a:t>
            </a:r>
            <a:r>
              <a:rPr lang="pt-BR" b="1" dirty="0"/>
              <a:t>folgas axiais</a:t>
            </a:r>
            <a:r>
              <a:rPr lang="pt-BR" dirty="0"/>
              <a:t>. Essas ações eram </a:t>
            </a:r>
            <a:r>
              <a:rPr lang="pt-BR" b="1" dirty="0"/>
              <a:t>fundamentais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prevenir o desgaste acelerado e evitar falhas catastróficas em sistemas de comando de voo</a:t>
            </a:r>
            <a:r>
              <a:rPr lang="pt-BR" dirty="0"/>
              <a:t>, como o conjunto jackscrew/porca trapezoidal do estabilizador horizontal  elemento central no acidente do voo 261.</a:t>
            </a:r>
          </a:p>
          <a:p>
            <a:pPr algn="just"/>
            <a:endParaRPr lang="pt-BR" dirty="0"/>
          </a:p>
        </p:txBody>
      </p:sp>
      <p:pic>
        <p:nvPicPr>
          <p:cNvPr id="16" name="Imagem 15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A53B71E9-682C-CC91-2D03-392FEF9C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93" y="501987"/>
            <a:ext cx="1428751" cy="803672"/>
          </a:xfrm>
          <a:prstGeom prst="rect">
            <a:avLst/>
          </a:prstGeom>
        </p:spPr>
      </p:pic>
      <p:pic>
        <p:nvPicPr>
          <p:cNvPr id="13" name="Picture 2" descr="Focus">
            <a:extLst>
              <a:ext uri="{FF2B5EF4-FFF2-40B4-BE49-F238E27FC236}">
                <a16:creationId xmlns:a16="http://schemas.microsoft.com/office/drawing/2014/main" id="{F183071E-AB7F-C1CF-9BE9-C0482B48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22" y="1885142"/>
            <a:ext cx="6018567" cy="3385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294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194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895982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11.4 – Discorra sobre a atuação da Alaska Airlines na extensão dos intervalos de lubrificação e Check C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439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41192" y="1932653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B92B45-F613-FA42-1C81-100B2C1198E5}"/>
              </a:ext>
            </a:extLst>
          </p:cNvPr>
          <p:cNvSpPr txBox="1"/>
          <p:nvPr/>
        </p:nvSpPr>
        <p:spPr>
          <a:xfrm>
            <a:off x="367482" y="1019119"/>
            <a:ext cx="48414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📌 Sob a lógica MSG-2, a Alaska Airlines praticava lubrificação a </a:t>
            </a:r>
            <a:r>
              <a:rPr lang="pt-BR" b="1" dirty="0"/>
              <a:t>cada dois Checks B (700 FH</a:t>
            </a:r>
            <a:r>
              <a:rPr lang="pt-BR" dirty="0"/>
              <a:t>) em </a:t>
            </a:r>
            <a:r>
              <a:rPr lang="pt-BR" b="1" dirty="0"/>
              <a:t>1985</a:t>
            </a:r>
            <a:r>
              <a:rPr lang="pt-BR" dirty="0"/>
              <a:t>, passando a realizar a cada </a:t>
            </a:r>
            <a:r>
              <a:rPr lang="pt-BR" b="1" dirty="0"/>
              <a:t>Check B (500 FH) </a:t>
            </a:r>
            <a:r>
              <a:rPr lang="pt-BR" dirty="0"/>
              <a:t>em </a:t>
            </a:r>
            <a:r>
              <a:rPr lang="pt-BR" b="1" dirty="0"/>
              <a:t>1987</a:t>
            </a:r>
            <a:r>
              <a:rPr lang="pt-BR" dirty="0"/>
              <a:t> e, após a </a:t>
            </a:r>
            <a:r>
              <a:rPr lang="pt-BR" dirty="0">
                <a:solidFill>
                  <a:srgbClr val="FF0000"/>
                </a:solidFill>
              </a:rPr>
              <a:t>eliminação do Check B</a:t>
            </a:r>
            <a:r>
              <a:rPr lang="pt-BR" dirty="0"/>
              <a:t>, a cada </a:t>
            </a:r>
            <a:r>
              <a:rPr lang="pt-BR" b="1" dirty="0"/>
              <a:t>8 Checks A</a:t>
            </a:r>
            <a:r>
              <a:rPr lang="pt-BR" dirty="0"/>
              <a:t>, com intervalos </a:t>
            </a:r>
            <a:r>
              <a:rPr lang="pt-BR" b="1" dirty="0"/>
              <a:t>sucessivamente aumentados</a:t>
            </a:r>
            <a:r>
              <a:rPr lang="pt-BR" dirty="0"/>
              <a:t>: 1.000 FH (1988), 1.200 FH (1991) e 1.600 FH (1994).</a:t>
            </a:r>
          </a:p>
          <a:p>
            <a:pPr algn="just"/>
            <a:r>
              <a:rPr lang="pt-BR" dirty="0"/>
              <a:t>📌 Em julho de 1996, a lubrificação do conjunto do eixo foi </a:t>
            </a:r>
            <a:r>
              <a:rPr lang="pt-BR" dirty="0">
                <a:solidFill>
                  <a:srgbClr val="FF0000"/>
                </a:solidFill>
              </a:rPr>
              <a:t>removida do Check A </a:t>
            </a:r>
            <a:r>
              <a:rPr lang="pt-BR" dirty="0"/>
              <a:t>e passou a ser controlada por um cartão de tarefa baseado em tempo: </a:t>
            </a:r>
            <a:r>
              <a:rPr lang="pt-BR" b="1" dirty="0"/>
              <a:t>8 meses</a:t>
            </a:r>
            <a:r>
              <a:rPr lang="pt-BR" dirty="0"/>
              <a:t>. A justificativa apresentada à FAA para esse novo intervalo foi a adoção do MSG-3 MRB, que estabelecia a lubrificação apenas no Check C. 📌 A partir desse momento, o </a:t>
            </a:r>
            <a:r>
              <a:rPr lang="pt-BR" b="1" dirty="0"/>
              <a:t>intervalo de lubrificação </a:t>
            </a:r>
            <a:r>
              <a:rPr lang="pt-BR" dirty="0"/>
              <a:t>passou a acompanhar o </a:t>
            </a:r>
            <a:r>
              <a:rPr lang="pt-BR" b="1" dirty="0"/>
              <a:t>Check C </a:t>
            </a:r>
            <a:r>
              <a:rPr lang="pt-BR" dirty="0"/>
              <a:t>e não mais os </a:t>
            </a:r>
            <a:r>
              <a:rPr lang="pt-BR" dirty="0">
                <a:solidFill>
                  <a:srgbClr val="FF0000"/>
                </a:solidFill>
              </a:rPr>
              <a:t>eventos de manutenção de menor escala</a:t>
            </a:r>
            <a:r>
              <a:rPr lang="pt-BR" dirty="0"/>
              <a:t>.</a:t>
            </a:r>
          </a:p>
          <a:p>
            <a:pPr indent="457200" algn="just"/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14BCDD8-218D-B999-4D50-E431899A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30" y="1121862"/>
            <a:ext cx="6780570" cy="267348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C94B5D-D189-9D1F-9419-6C1C7F7603FB}"/>
              </a:ext>
            </a:extLst>
          </p:cNvPr>
          <p:cNvSpPr txBox="1"/>
          <p:nvPr/>
        </p:nvSpPr>
        <p:spPr>
          <a:xfrm>
            <a:off x="5269330" y="4041224"/>
            <a:ext cx="6475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OBS:  </a:t>
            </a:r>
            <a:r>
              <a:rPr lang="pt-BR" dirty="0"/>
              <a:t>Durante o período coberto pelo MSG-2, os documentos originais de certificação, como </a:t>
            </a:r>
            <a:r>
              <a:rPr lang="pt-BR" b="1" dirty="0"/>
              <a:t>o Douglas Process Standard 3.17-49 (1964)</a:t>
            </a:r>
            <a:r>
              <a:rPr lang="pt-BR" dirty="0"/>
              <a:t>, recomendavam </a:t>
            </a:r>
            <a:r>
              <a:rPr lang="pt-BR" dirty="0">
                <a:solidFill>
                  <a:srgbClr val="FF0000"/>
                </a:solidFill>
              </a:rPr>
              <a:t>intervalos de lubrificação entre 300 e 350 horas de voo</a:t>
            </a:r>
            <a:r>
              <a:rPr lang="pt-BR" dirty="0"/>
              <a:t>. Posteriormente, o </a:t>
            </a:r>
            <a:r>
              <a:rPr lang="pt-BR" b="1" dirty="0"/>
              <a:t>OAMP</a:t>
            </a:r>
            <a:r>
              <a:rPr lang="pt-BR" dirty="0"/>
              <a:t> inicial para o </a:t>
            </a:r>
            <a:r>
              <a:rPr lang="pt-BR" b="1" dirty="0"/>
              <a:t>DC-9 e MD-80 </a:t>
            </a:r>
            <a:r>
              <a:rPr lang="pt-BR" dirty="0">
                <a:solidFill>
                  <a:srgbClr val="FF0000"/>
                </a:solidFill>
              </a:rPr>
              <a:t>recomendava lubrificação a cada 600 a 900 horas</a:t>
            </a:r>
            <a:r>
              <a:rPr lang="pt-BR" dirty="0"/>
              <a:t>.</a:t>
            </a:r>
          </a:p>
        </p:txBody>
      </p:sp>
      <p:pic>
        <p:nvPicPr>
          <p:cNvPr id="19" name="Imagem 18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544891AE-380F-EED6-4DB3-17533723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470" y="465332"/>
            <a:ext cx="1428750" cy="8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07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194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907171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11.4.1 – Discorra sobre a atuação da Alaska Airlines na extensão dos intervalos de lubrificação e Check C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439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41192" y="1932653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B92B45-F613-FA42-1C81-100B2C1198E5}"/>
              </a:ext>
            </a:extLst>
          </p:cNvPr>
          <p:cNvSpPr txBox="1"/>
          <p:nvPr/>
        </p:nvSpPr>
        <p:spPr>
          <a:xfrm>
            <a:off x="365153" y="1183843"/>
            <a:ext cx="59517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BR" dirty="0"/>
              <a:t>⚠️ Adicionalmente, o documento </a:t>
            </a:r>
            <a:r>
              <a:rPr lang="pt-BR" b="1" dirty="0"/>
              <a:t>MSG-3 OAMP  </a:t>
            </a:r>
            <a:r>
              <a:rPr lang="pt-BR" dirty="0"/>
              <a:t>que também estabelecia o </a:t>
            </a:r>
            <a:r>
              <a:rPr lang="pt-BR" b="1" dirty="0"/>
              <a:t>intervalo de 3.600 FH (Check C) </a:t>
            </a:r>
            <a:r>
              <a:rPr lang="pt-BR" dirty="0"/>
              <a:t>para a </a:t>
            </a:r>
            <a:r>
              <a:rPr lang="pt-BR" b="1" dirty="0"/>
              <a:t>lubrificação,</a:t>
            </a:r>
            <a:r>
              <a:rPr lang="pt-BR" dirty="0"/>
              <a:t>  </a:t>
            </a:r>
            <a:r>
              <a:rPr lang="pt-BR" dirty="0">
                <a:solidFill>
                  <a:srgbClr val="FF0000"/>
                </a:solidFill>
              </a:rPr>
              <a:t>não continha um limite de tempo explícito</a:t>
            </a:r>
            <a:r>
              <a:rPr lang="pt-BR" dirty="0"/>
              <a:t>, o que levou o presidente do </a:t>
            </a:r>
            <a:r>
              <a:rPr lang="pt-BR" b="1" dirty="0"/>
              <a:t>MD-80 MRB </a:t>
            </a:r>
            <a:r>
              <a:rPr lang="pt-BR" dirty="0"/>
              <a:t>da </a:t>
            </a:r>
            <a:r>
              <a:rPr lang="pt-BR" b="1" dirty="0"/>
              <a:t>FAA</a:t>
            </a:r>
            <a:r>
              <a:rPr lang="pt-BR" dirty="0"/>
              <a:t> a declarar, em audiência, que tal omissão poderia ser um </a:t>
            </a:r>
            <a:r>
              <a:rPr lang="pt-BR" b="1" dirty="0"/>
              <a:t>erro</a:t>
            </a:r>
            <a:r>
              <a:rPr lang="pt-BR" dirty="0"/>
              <a:t> </a:t>
            </a:r>
            <a:r>
              <a:rPr lang="pt-BR" b="1" dirty="0"/>
              <a:t>tipográfico</a:t>
            </a:r>
            <a:r>
              <a:rPr lang="pt-BR" dirty="0"/>
              <a:t>. Ainda assim, essa </a:t>
            </a:r>
            <a:r>
              <a:rPr lang="pt-BR" dirty="0">
                <a:solidFill>
                  <a:srgbClr val="FF0000"/>
                </a:solidFill>
              </a:rPr>
              <a:t>ausência contribuiu para a adoção de práticas menos conservadoras pela companhia</a:t>
            </a:r>
            <a:r>
              <a:rPr lang="pt-BR" dirty="0"/>
              <a:t>, em desacordo com as recomendações históricas da fabricante Douglas.</a:t>
            </a:r>
          </a:p>
          <a:p>
            <a:pPr indent="457200" algn="just"/>
            <a:r>
              <a:rPr lang="pt-BR" dirty="0"/>
              <a:t>📌 A decisão final de reduzir o intervalo para 650 FH só foi tomada em </a:t>
            </a:r>
            <a:r>
              <a:rPr lang="pt-BR" dirty="0">
                <a:solidFill>
                  <a:srgbClr val="FF0000"/>
                </a:solidFill>
              </a:rPr>
              <a:t>6 de abril de 2000</a:t>
            </a:r>
            <a:r>
              <a:rPr lang="pt-BR" dirty="0"/>
              <a:t>, após o acidente com o voo 261, por meio das </a:t>
            </a:r>
            <a:r>
              <a:rPr lang="pt-BR" b="1" dirty="0"/>
              <a:t>ADs 2000-03-51 e 2000-15-15</a:t>
            </a:r>
            <a:r>
              <a:rPr lang="pt-BR" dirty="0"/>
              <a:t>. Isso evidencia o </a:t>
            </a:r>
            <a:r>
              <a:rPr lang="pt-BR" dirty="0">
                <a:solidFill>
                  <a:srgbClr val="FF0000"/>
                </a:solidFill>
              </a:rPr>
              <a:t>impacto crítico que decisões relacionadas à extensão de intervalos de manutenção periódica</a:t>
            </a:r>
            <a:r>
              <a:rPr lang="pt-BR" dirty="0"/>
              <a:t> especialmente tarefas como a lubrificação  podem ter quando são baseadas apenas em agrupamento lógico e dados estatísticos, </a:t>
            </a:r>
            <a:r>
              <a:rPr lang="pt-BR" b="1" dirty="0"/>
              <a:t>sem considerar o histórico técnico e os fundamentos de projeto</a:t>
            </a:r>
            <a:r>
              <a:rPr lang="pt-BR" dirty="0"/>
              <a:t>.</a:t>
            </a:r>
          </a:p>
          <a:p>
            <a:pPr indent="457200" algn="just"/>
            <a:endParaRPr lang="pt-BR" dirty="0"/>
          </a:p>
        </p:txBody>
      </p:sp>
      <p:pic>
        <p:nvPicPr>
          <p:cNvPr id="19" name="Imagem 18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544891AE-380F-EED6-4DB3-17533723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58" y="756770"/>
            <a:ext cx="1887189" cy="1061544"/>
          </a:xfrm>
          <a:prstGeom prst="rect">
            <a:avLst/>
          </a:prstGeom>
        </p:spPr>
      </p:pic>
      <p:pic>
        <p:nvPicPr>
          <p:cNvPr id="4" name="Picture 12" descr="Close-up of a document with text&#10;&#10;AI-generated content may be incorrect.">
            <a:extLst>
              <a:ext uri="{FF2B5EF4-FFF2-40B4-BE49-F238E27FC236}">
                <a16:creationId xmlns:a16="http://schemas.microsoft.com/office/drawing/2014/main" id="{4C43ED30-865D-C432-8827-7B091D73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66" y="2621234"/>
            <a:ext cx="5891419" cy="19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00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345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604261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11.5 – Considere a atuação da FAA na aprovação destas Extensões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640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pic>
        <p:nvPicPr>
          <p:cNvPr id="4" name="Imagem 3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6E9DBDA0-69C3-EF93-DCBC-C912FFA3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539" y="501785"/>
            <a:ext cx="1428750" cy="8036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4C1A11-75E6-930F-FB26-6C839AC90DEC}"/>
              </a:ext>
            </a:extLst>
          </p:cNvPr>
          <p:cNvSpPr txBox="1"/>
          <p:nvPr/>
        </p:nvSpPr>
        <p:spPr>
          <a:xfrm flipH="1">
            <a:off x="-3917685" y="5471871"/>
            <a:ext cx="58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E6B3B6D-D49F-75B1-3F6C-DF83D5AC0D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7634" y="996640"/>
            <a:ext cx="57274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📌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Federal Aviation Administration (FAA)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desempenhou um papel direto e formal na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aceitação das extensões dos intervalos de lubrificação promovidas pela Alaska Airlines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Em 1996, a tarefa de lubrificação do conjunto do eixo foi deslocada para um cartão de tarefa controlado por tempo, com intervalo máximo de 8 meses (cerca de 2.550 horas de voo). Essa extensão foi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revisada e aceita oficialmente pelo FAA PMI (Principal Maintenance Inspector) responsável pela Alaska Airlines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conforme consta nos registros oficiais.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📌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PMI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justificou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aceitação com base no intervalo estendido do MSG-3 MRB para o Check C: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intervalo MSG-3 estendido (3.600 horas de voo ou 15 meses, o que ocorrer primeiro) foi apresentado como base para o aumento do intervalo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.”</a:t>
            </a:r>
          </a:p>
        </p:txBody>
      </p:sp>
      <p:pic>
        <p:nvPicPr>
          <p:cNvPr id="3078" name="Picture 6" descr="FAA">
            <a:extLst>
              <a:ext uri="{FF2B5EF4-FFF2-40B4-BE49-F238E27FC236}">
                <a16:creationId xmlns:a16="http://schemas.microsoft.com/office/drawing/2014/main" id="{94614C73-F356-9E34-6C00-5F0D203B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812" y="1198880"/>
            <a:ext cx="432189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39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345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619169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11.5.1 – Considere a atuação da FAA na aprovação destas Extensões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640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Desenvolva Monitoramento da Frota em Serviço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pic>
        <p:nvPicPr>
          <p:cNvPr id="4" name="Imagem 3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6E9DBDA0-69C3-EF93-DCBC-C912FFA39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539" y="501785"/>
            <a:ext cx="1428750" cy="8036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4C1A11-75E6-930F-FB26-6C839AC90DEC}"/>
              </a:ext>
            </a:extLst>
          </p:cNvPr>
          <p:cNvSpPr txBox="1"/>
          <p:nvPr/>
        </p:nvSpPr>
        <p:spPr>
          <a:xfrm flipH="1">
            <a:off x="-3917685" y="5471871"/>
            <a:ext cx="58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E6B3B6D-D49F-75B1-3F6C-DF83D5AC0D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239" y="3258780"/>
            <a:ext cx="57274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231F97A-15FA-7953-2158-92165047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85" y="1011253"/>
            <a:ext cx="647612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📌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entanto, a atuação da FAA foi posteriormente questionada durante a audiência pública do NTSB. O presidente do MD-80 MRB da FAA afirmou que: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mudança na tarefa de lubrificação foi considerada como parte de um pacote maior do Check 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.”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 seja, a extensão de intervalo não foi submetida a uma análise técnica individualizada, mas tratada como uma consequência indireta da ampliação geral do Check C</a:t>
            </a:r>
            <a:r>
              <a:rPr lang="pt-BR" altLang="pt-BR" dirty="0"/>
              <a:t>.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pt-BR" altLang="pt-BR" dirty="0"/>
              <a:t>      </a:t>
            </a:r>
            <a:r>
              <a:rPr lang="pt-BR" dirty="0"/>
              <a:t>📌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FAA também não identificou que 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intervalos anteriores recomendados pela Douglas (600–900 FH)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haviam sido ignorados durante o processo de transição do MSG-2 para o MSG-3. Isso foi apontado como uma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falha de avaliação crítica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já que: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“O intervalo de lubrificação recomendado anteriormente pela Douglas de 600 a 900 horas de voo não foi considerado durante o processo de tomada de decisão do MSG-3.”</a:t>
            </a:r>
          </a:p>
        </p:txBody>
      </p:sp>
      <p:pic>
        <p:nvPicPr>
          <p:cNvPr id="5122" name="Picture 2" descr="FAA">
            <a:extLst>
              <a:ext uri="{FF2B5EF4-FFF2-40B4-BE49-F238E27FC236}">
                <a16:creationId xmlns:a16="http://schemas.microsoft.com/office/drawing/2014/main" id="{085731BB-36AD-3C0C-5ACC-34CAFEBD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64" y="1009242"/>
            <a:ext cx="2606450" cy="26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76FEA3-AB04-4D36-D24F-255BC95FE292}"/>
              </a:ext>
            </a:extLst>
          </p:cNvPr>
          <p:cNvSpPr txBox="1"/>
          <p:nvPr/>
        </p:nvSpPr>
        <p:spPr>
          <a:xfrm>
            <a:off x="6776289" y="3810707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OBS: </a:t>
            </a:r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resposta formal da FAA </a:t>
            </a:r>
            <a:r>
              <a:rPr lang="pt-BR" dirty="0"/>
              <a:t>só </a:t>
            </a:r>
            <a:r>
              <a:rPr lang="pt-BR" b="1" dirty="0"/>
              <a:t>ocorreu após o acidente do voo 261</a:t>
            </a:r>
            <a:r>
              <a:rPr lang="pt-BR" dirty="0"/>
              <a:t>. Em 6 de abril de 2000, a agência emitiu as Diretrizes de Aeronavegabilidade (ADs) 2000-03-51 e 2000-15-15, que </a:t>
            </a:r>
            <a:r>
              <a:rPr lang="pt-BR" b="1" dirty="0"/>
              <a:t>determinaram a redução do intervalo de lubrificação para 650 horas de voo</a:t>
            </a:r>
            <a:r>
              <a:rPr lang="pt-BR" dirty="0"/>
              <a:t>, encerrando a política anterior de lubrificação com base em tempo (8 meses).</a:t>
            </a:r>
          </a:p>
        </p:txBody>
      </p:sp>
    </p:spTree>
    <p:extLst>
      <p:ext uri="{BB962C8B-B14F-4D97-AF65-F5344CB8AC3E}">
        <p14:creationId xmlns:p14="http://schemas.microsoft.com/office/powerpoint/2010/main" val="298111143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345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12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264207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12.1 – Fazer a conclusão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640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Conclusão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pic>
        <p:nvPicPr>
          <p:cNvPr id="4" name="Imagem 3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B3C6795D-A9C0-0F68-361B-871CD3DF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539" y="501785"/>
            <a:ext cx="1428750" cy="80367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2AF835-C7BC-A812-1BA1-85E84D7399DE}"/>
              </a:ext>
            </a:extLst>
          </p:cNvPr>
          <p:cNvSpPr txBox="1"/>
          <p:nvPr/>
        </p:nvSpPr>
        <p:spPr>
          <a:xfrm>
            <a:off x="457349" y="1305457"/>
            <a:ext cx="53218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BR" dirty="0"/>
              <a:t>Com virtude dos fatos mencionados ao longo do trabalho, o acidente com o voo 261 da Alaska Airlines foi causado por uma falha catastrófica no conjunto do eixo trapezoidal do estabilizador horizontal, resultante de desgaste excessivo nas roscas da porca trapezoidal devido à lubrificação inadequada e à extensão indevida dos intervalos de manutenção. Apesar de a tripulação estar devidamente treinada e certificada, e de a aeronave ter sido despachada conforme os regulamentos, o programa de manutenção da Alaska Airlines apresentava deficiências graves e sistêmicas, com falhas nos procedimentos de lubrificação, verificação de folga e revisão de componentes críticos. A supervisão da FAA também foi falha, contribuindo para a continuidade de práticas de manutenção inadequadas.</a:t>
            </a:r>
          </a:p>
        </p:txBody>
      </p:sp>
      <p:pic>
        <p:nvPicPr>
          <p:cNvPr id="11" name="Picture 2" descr="Tragédia do Alaska Airlines 261 - Asas Brasil Magazine">
            <a:extLst>
              <a:ext uri="{FF2B5EF4-FFF2-40B4-BE49-F238E27FC236}">
                <a16:creationId xmlns:a16="http://schemas.microsoft.com/office/drawing/2014/main" id="{4A11A438-4216-1D13-50F7-796D9441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32" y="1681798"/>
            <a:ext cx="5895329" cy="366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425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52919" y="59345"/>
            <a:ext cx="159502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 12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279114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12.1.1 – Fazer a conclusão</a:t>
            </a:r>
            <a:endParaRPr lang="pt-BR" sz="1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95516" y="110640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Conclusão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>
                <a:latin typeface="Aptos"/>
                <a:ea typeface="+mn-lt"/>
                <a:cs typeface="+mn-lt"/>
              </a:rPr>
              <a:t>   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04AD27-3894-F42D-3177-7EB0C13C2C50}"/>
              </a:ext>
            </a:extLst>
          </p:cNvPr>
          <p:cNvSpPr txBox="1"/>
          <p:nvPr/>
        </p:nvSpPr>
        <p:spPr>
          <a:xfrm>
            <a:off x="1131360" y="1885141"/>
            <a:ext cx="6006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 </a:t>
            </a:r>
            <a:endParaRPr lang="en-US" sz="1600" b="1" dirty="0"/>
          </a:p>
        </p:txBody>
      </p:sp>
      <p:pic>
        <p:nvPicPr>
          <p:cNvPr id="4" name="Imagem 3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B3C6795D-A9C0-0F68-361B-871CD3DF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539" y="501785"/>
            <a:ext cx="1428750" cy="80367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2AF835-C7BC-A812-1BA1-85E84D7399DE}"/>
              </a:ext>
            </a:extLst>
          </p:cNvPr>
          <p:cNvSpPr txBox="1"/>
          <p:nvPr/>
        </p:nvSpPr>
        <p:spPr>
          <a:xfrm>
            <a:off x="297490" y="1668773"/>
            <a:ext cx="53218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pt-BR" dirty="0"/>
              <a:t>O projeto do conjunto de eixo não previa um mecanismo à prova de falhas, o que agravou as consequências da falha única. Portanto, o caso da Alaska Airlines serve como um alerta severo sobre os riscos de estender intervalos de manutenção sem uma estrutura analítica de monitoramento integrada. A extensão de intervalos pode ser viável, desde que sustentada por dados consistentes, acompanhamento contínuo de tendência, verificação de folgas e eficácia real da lubrificação. Sem isso, qualquer ganho logístico ou financeiro se transforma em um potencial fator de risco operacional. </a:t>
            </a:r>
          </a:p>
        </p:txBody>
      </p:sp>
      <p:pic>
        <p:nvPicPr>
          <p:cNvPr id="11" name="Picture 2" descr="Alaska Airlines crash victims honored in Port Hueneme 23 years on">
            <a:extLst>
              <a:ext uri="{FF2B5EF4-FFF2-40B4-BE49-F238E27FC236}">
                <a16:creationId xmlns:a16="http://schemas.microsoft.com/office/drawing/2014/main" id="{0DFF52CB-FA5B-59DD-807B-01E178B4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10" y="1765494"/>
            <a:ext cx="5818105" cy="3279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18313E-032E-6CD3-4976-5B1E264DBDC0}"/>
              </a:ext>
            </a:extLst>
          </p:cNvPr>
          <p:cNvSpPr txBox="1"/>
          <p:nvPr/>
        </p:nvSpPr>
        <p:spPr>
          <a:xfrm>
            <a:off x="5633884" y="5235221"/>
            <a:ext cx="6558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Alaska Airlines crash victims honored in Port Hueneme 23 years on</a:t>
            </a:r>
          </a:p>
        </p:txBody>
      </p:sp>
    </p:spTree>
    <p:extLst>
      <p:ext uri="{BB962C8B-B14F-4D97-AF65-F5344CB8AC3E}">
        <p14:creationId xmlns:p14="http://schemas.microsoft.com/office/powerpoint/2010/main" val="6740469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0C3D0F-A690-2836-2A40-B742826DB3D5}"/>
              </a:ext>
            </a:extLst>
          </p:cNvPr>
          <p:cNvSpPr txBox="1"/>
          <p:nvPr/>
        </p:nvSpPr>
        <p:spPr>
          <a:xfrm>
            <a:off x="4628696" y="10457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244DED-E2DA-A4C8-BC77-6A1832E3EB33}"/>
              </a:ext>
            </a:extLst>
          </p:cNvPr>
          <p:cNvSpPr txBox="1"/>
          <p:nvPr/>
        </p:nvSpPr>
        <p:spPr>
          <a:xfrm>
            <a:off x="873512" y="1245219"/>
            <a:ext cx="107586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Modos de Falha do Sistema de Compensação do Estabilizador Horizontal.pdf</a:t>
            </a:r>
            <a:endParaRPr lang="pt-PT"/>
          </a:p>
          <a:p>
            <a:r>
              <a:rPr lang="pt-BR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Alaska Airlines Flight 261.pdf</a:t>
            </a:r>
            <a:endParaRPr lang="pt-BR"/>
          </a:p>
          <a:p>
            <a:r>
              <a:rPr lang="pt-BR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Report.pdf</a:t>
            </a:r>
            <a:br>
              <a:rPr lang="pt-BR" b="1" dirty="0"/>
            </a:br>
            <a:r>
              <a:rPr lang="pt-BR" b="1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Análise Custos de Manutenção MD-80.pdf</a:t>
            </a:r>
            <a:br>
              <a:rPr lang="pt-BR" b="1" dirty="0"/>
            </a:br>
            <a:r>
              <a:rPr lang="pt-BR" b="1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Trabalho Complementar.docx</a:t>
            </a:r>
            <a:br>
              <a:rPr lang="pt-BR" b="1" dirty="0"/>
            </a:br>
            <a:r>
              <a:rPr lang="pt-BR" b="1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Nível de Alerta para a Falha do Conjunto de Eixo.pdf</a:t>
            </a:r>
            <a:endParaRPr lang="pt-BR" b="1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b="1" dirty="0"/>
          </a:p>
          <a:p>
            <a:endParaRPr lang="pt-BR" b="1" u="sng"/>
          </a:p>
        </p:txBody>
      </p:sp>
    </p:spTree>
    <p:extLst>
      <p:ext uri="{BB962C8B-B14F-4D97-AF65-F5344CB8AC3E}">
        <p14:creationId xmlns:p14="http://schemas.microsoft.com/office/powerpoint/2010/main" val="32681980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9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856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9.1 – Estoque recomendado para a Alaska Airlines que possuía 48 aeronaves na época do acidente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0BEC99-5C62-4578-B83D-CED6B1C4FCEB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 dirty="0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381407-2E89-446F-9A6D-AA9CC3B54AEB}"/>
              </a:ext>
            </a:extLst>
          </p:cNvPr>
          <p:cNvSpPr txBox="1"/>
          <p:nvPr/>
        </p:nvSpPr>
        <p:spPr>
          <a:xfrm>
            <a:off x="1472190" y="-3768"/>
            <a:ext cx="95242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Peças de Reposição: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A Alaska Airlines não possuía conjuntos de eixos estocados. Com base nos dados de falhas reportadas indicadas no relatório do NTSB, e no limite de vida de 30.000 horas do conjunto do eixo, estime e desenvolva os seguintes dados:</a:t>
            </a:r>
            <a:endParaRPr lang="pt-BR" sz="1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14872-996C-1DD8-2DED-D781186F41E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/>
              </a:rPr>
              <a:t>Manutenção de Aeronaves – 29° Turma</a:t>
            </a:r>
            <a:r>
              <a:rPr lang="pt-BR" sz="1600" dirty="0">
                <a:latin typeface="Arial"/>
                <a:cs typeface="Arial"/>
              </a:rPr>
              <a:t>​</a:t>
            </a:r>
            <a:endParaRPr lang="pt-BR" sz="1600" dirty="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B026C9F-FF45-B4FE-FCC2-557D63B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6AD93C-2F87-47BD-8129-272C27F2C031}"/>
              </a:ext>
            </a:extLst>
          </p:cNvPr>
          <p:cNvSpPr txBox="1"/>
          <p:nvPr/>
        </p:nvSpPr>
        <p:spPr>
          <a:xfrm>
            <a:off x="1059089" y="1271950"/>
            <a:ext cx="1007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Alaska Airlines possuía 48 aeronaves;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Limite vida útil do conjunto do eixo: 30.000 horas de voo;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MTBF: 9.000 horas de voo.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F8B6A9-1952-CAD5-6867-69000059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4" y="2472279"/>
            <a:ext cx="8021169" cy="108600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A0BF17-6CB9-514A-6C4B-03AE256E46F6}"/>
              </a:ext>
            </a:extLst>
          </p:cNvPr>
          <p:cNvSpPr txBox="1"/>
          <p:nvPr/>
        </p:nvSpPr>
        <p:spPr>
          <a:xfrm>
            <a:off x="1059088" y="3959998"/>
            <a:ext cx="458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Substituindo para os valores que nós temos:</a:t>
            </a:r>
          </a:p>
          <a:p>
            <a:r>
              <a:rPr lang="pt-BR" dirty="0"/>
              <a:t>30.000/9.000 = 3,33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72F99F-8C23-7FAF-5576-49DF5D876D0C}"/>
              </a:ext>
            </a:extLst>
          </p:cNvPr>
          <p:cNvSpPr txBox="1"/>
          <p:nvPr/>
        </p:nvSpPr>
        <p:spPr>
          <a:xfrm>
            <a:off x="5769204" y="3967897"/>
            <a:ext cx="4595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Substituições para a frota da Alaska Airlines:</a:t>
            </a:r>
          </a:p>
          <a:p>
            <a:r>
              <a:rPr lang="pt-BR" dirty="0"/>
              <a:t>48 x 3,33 = 160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E87314-4B70-D3A6-2788-FB008494C2B4}"/>
              </a:ext>
            </a:extLst>
          </p:cNvPr>
          <p:cNvSpPr txBox="1"/>
          <p:nvPr/>
        </p:nvSpPr>
        <p:spPr>
          <a:xfrm>
            <a:off x="3820004" y="4939719"/>
            <a:ext cx="364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Estoque inicial recomendado :</a:t>
            </a:r>
          </a:p>
          <a:p>
            <a:r>
              <a:rPr lang="pt-BR" dirty="0"/>
              <a:t>160 x 0.15 = 24 Conjuntos de Eixos </a:t>
            </a:r>
          </a:p>
        </p:txBody>
      </p:sp>
    </p:spTree>
    <p:extLst>
      <p:ext uri="{BB962C8B-B14F-4D97-AF65-F5344CB8AC3E}">
        <p14:creationId xmlns:p14="http://schemas.microsoft.com/office/powerpoint/2010/main" val="18696276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9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</a:t>
            </a:r>
            <a:r>
              <a:rPr lang="pt-BR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9.2</a:t>
            </a: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Estoque da Boeing para suprir a necessidade da frota de 1.194 aeronaves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 dirty="0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/>
              </a:rPr>
              <a:t>Manutenção de Aeronaves – 29° Turma</a:t>
            </a:r>
            <a:r>
              <a:rPr lang="pt-BR" sz="1600" dirty="0">
                <a:latin typeface="Arial"/>
                <a:cs typeface="Arial"/>
              </a:rPr>
              <a:t>​</a:t>
            </a:r>
            <a:endParaRPr lang="pt-BR" sz="1600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71A2B9F-3D10-1630-253C-45B9A688E576}"/>
              </a:ext>
            </a:extLst>
          </p:cNvPr>
          <p:cNvSpPr txBox="1"/>
          <p:nvPr/>
        </p:nvSpPr>
        <p:spPr>
          <a:xfrm>
            <a:off x="1472190" y="-3768"/>
            <a:ext cx="95242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Peças de Reposição: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A Alaska Airlines não possuía conjuntos de eixos estocados. Com base nos dados de falhas reportadas indicadas no relatório do NTSB, e no limite de vida de 30.000 horas do conjunto do eixo, estime e desenvolva os seguintes dados:</a:t>
            </a:r>
            <a:endParaRPr lang="pt-BR" sz="1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04007D8-4A89-3E84-26D8-E1A2D0CB3E94}"/>
              </a:ext>
            </a:extLst>
          </p:cNvPr>
          <p:cNvSpPr txBox="1"/>
          <p:nvPr/>
        </p:nvSpPr>
        <p:spPr>
          <a:xfrm>
            <a:off x="906472" y="1446663"/>
            <a:ext cx="351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Boeing supre 1.194 aeronaves;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Vida útil: 30.000 horas de voo;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MTBF: 9.000 horas de voo;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CB4BC1-D41F-6AD6-E00A-F5205F3569A1}"/>
              </a:ext>
            </a:extLst>
          </p:cNvPr>
          <p:cNvSpPr txBox="1"/>
          <p:nvPr/>
        </p:nvSpPr>
        <p:spPr>
          <a:xfrm>
            <a:off x="1031793" y="3298051"/>
            <a:ext cx="423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Substituindo para os valores novamente:</a:t>
            </a:r>
          </a:p>
          <a:p>
            <a:r>
              <a:rPr lang="pt-BR" dirty="0"/>
              <a:t>30.000/9.000 = 3,33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D06EF3-6D41-12CB-F13E-F3FBD95775ED}"/>
              </a:ext>
            </a:extLst>
          </p:cNvPr>
          <p:cNvSpPr txBox="1"/>
          <p:nvPr/>
        </p:nvSpPr>
        <p:spPr>
          <a:xfrm>
            <a:off x="5864738" y="3298051"/>
            <a:ext cx="3824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Substituições para a frota da Boeing:</a:t>
            </a:r>
          </a:p>
          <a:p>
            <a:r>
              <a:rPr lang="pt-BR" dirty="0"/>
              <a:t>1.194 x 3,33 = 3976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0FB3E0-C335-8A3F-74FC-0980FC04E430}"/>
              </a:ext>
            </a:extLst>
          </p:cNvPr>
          <p:cNvSpPr txBox="1"/>
          <p:nvPr/>
        </p:nvSpPr>
        <p:spPr>
          <a:xfrm>
            <a:off x="3820004" y="4939719"/>
            <a:ext cx="389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Estoque inicial recomendado :</a:t>
            </a:r>
          </a:p>
          <a:p>
            <a:r>
              <a:rPr lang="pt-BR" dirty="0"/>
              <a:t>3976 x 0.15 = 596 Conjuntos de Eixos </a:t>
            </a:r>
          </a:p>
        </p:txBody>
      </p:sp>
    </p:spTree>
    <p:extLst>
      <p:ext uri="{BB962C8B-B14F-4D97-AF65-F5344CB8AC3E}">
        <p14:creationId xmlns:p14="http://schemas.microsoft.com/office/powerpoint/2010/main" val="22690178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7B50-A68D-7BF4-1C76-EBADBD9A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7137CA88-2DD5-3624-C548-E9EADD944A1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14EB-84FD-EB49-FCAB-DA0853510260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9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60E72-2CAB-5A16-9B08-04F069208E5A}"/>
              </a:ext>
            </a:extLst>
          </p:cNvPr>
          <p:cNvSpPr txBox="1"/>
          <p:nvPr/>
        </p:nvSpPr>
        <p:spPr>
          <a:xfrm>
            <a:off x="204278" y="564779"/>
            <a:ext cx="1036213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9.3 - Com base no preço de lista de um conjunto do eixo de US$ 80.000, estime um preço de PBH para o conjunto do eixo</a:t>
            </a:r>
            <a:endParaRPr lang="pt-BR" sz="1400" u="sng" dirty="0">
              <a:solidFill>
                <a:srgbClr val="0070C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2E2692-198A-570C-A052-7F8323FD6A72}"/>
              </a:ext>
            </a:extLst>
          </p:cNvPr>
          <p:cNvSpPr txBox="1"/>
          <p:nvPr/>
        </p:nvSpPr>
        <p:spPr>
          <a:xfrm>
            <a:off x="10315467" y="0"/>
            <a:ext cx="18750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A9657-B1FB-26E1-5358-D9C628F2B033}"/>
              </a:ext>
            </a:extLst>
          </p:cNvPr>
          <p:cNvSpPr txBox="1"/>
          <p:nvPr/>
        </p:nvSpPr>
        <p:spPr>
          <a:xfrm>
            <a:off x="1559186" y="31082"/>
            <a:ext cx="9075172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Peças de Reposição: A Alaska Airlines não possuía conjuntos de eixos estocados. Com base nos dados de falhas reportadas indicadas no relatório do NTSB, e no limite de vida de 30.000 horas do conjunto do eixo, estime e desenvolva os seguintes dados:</a:t>
            </a:r>
            <a:endParaRPr lang="pt-PT" sz="1200" dirty="0">
              <a:solidFill>
                <a:srgbClr val="000000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9F892-D1B5-E664-E37A-493684B43F8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61AA0D3-FA8E-5738-3BEC-F3925541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CEAF1-1164-B9FE-2576-9A1B4D419D47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9F52AE-465A-6AC7-B1C5-3A0DDF0BF115}"/>
              </a:ext>
            </a:extLst>
          </p:cNvPr>
          <p:cNvSpPr txBox="1"/>
          <p:nvPr/>
        </p:nvSpPr>
        <p:spPr>
          <a:xfrm>
            <a:off x="357887" y="873567"/>
            <a:ext cx="112736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➨PBH (</a:t>
            </a:r>
            <a:r>
              <a:rPr lang="pt-PT" dirty="0" err="1">
                <a:ea typeface="+mn-lt"/>
                <a:cs typeface="+mn-lt"/>
              </a:rPr>
              <a:t>Power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Hour</a:t>
            </a:r>
            <a:r>
              <a:rPr lang="pt-PT" dirty="0">
                <a:ea typeface="+mn-lt"/>
                <a:cs typeface="+mn-lt"/>
              </a:rPr>
              <a:t>), é um </a:t>
            </a:r>
            <a:r>
              <a:rPr lang="pt-PT" b="1" dirty="0">
                <a:solidFill>
                  <a:srgbClr val="FF0000"/>
                </a:solidFill>
                <a:ea typeface="+mn-lt"/>
                <a:cs typeface="+mn-lt"/>
              </a:rPr>
              <a:t>modelo de contrato de manutenção aeronáutica</a:t>
            </a:r>
            <a:r>
              <a:rPr lang="pt-PT" dirty="0">
                <a:ea typeface="+mn-lt"/>
                <a:cs typeface="+mn-lt"/>
              </a:rPr>
              <a:t> no qual o proprietário ou operador de uma aeronave paga um valor fixo por hora de voo para cobrir os custos de manutenção de determinados componentes. </a:t>
            </a:r>
            <a:endParaRPr lang="pt-PT"/>
          </a:p>
          <a:p>
            <a:pPr algn="just"/>
            <a:r>
              <a:rPr lang="pt-PT" dirty="0">
                <a:ea typeface="+mn-lt"/>
                <a:cs typeface="+mn-lt"/>
              </a:rPr>
              <a:t>   ➥ Baseia-se na ideia de repartir, ao longo do tempo, os custos totais de manutenção do componente pelas horas de voo previstas nesse período.</a:t>
            </a:r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B4F75D-AA8C-AEFF-729F-1945F5A38460}"/>
              </a:ext>
            </a:extLst>
          </p:cNvPr>
          <p:cNvSpPr txBox="1"/>
          <p:nvPr/>
        </p:nvSpPr>
        <p:spPr>
          <a:xfrm>
            <a:off x="610169" y="383914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5400" b="1" dirty="0">
                <a:latin typeface="MS Gothic"/>
                <a:ea typeface="MS Gothic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D9E536-423B-64C6-E337-AFF85BD96B87}"/>
              </a:ext>
            </a:extLst>
          </p:cNvPr>
          <p:cNvSpPr txBox="1"/>
          <p:nvPr/>
        </p:nvSpPr>
        <p:spPr>
          <a:xfrm>
            <a:off x="3935260" y="4352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endParaRPr lang="pt-PT" dirty="0"/>
          </a:p>
        </p:txBody>
      </p:sp>
      <p:pic>
        <p:nvPicPr>
          <p:cNvPr id="14" name="Imagem 13" descr="Uma imagem com texto, Tipo de letra, captura de ecrã, file&#10;&#10;Os conteúdos gerados por IA poderão estar incorretos.">
            <a:extLst>
              <a:ext uri="{FF2B5EF4-FFF2-40B4-BE49-F238E27FC236}">
                <a16:creationId xmlns:a16="http://schemas.microsoft.com/office/drawing/2014/main" id="{D1EA8C63-4389-EFC4-9F95-DCE8ED85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45" y="2632121"/>
            <a:ext cx="8763000" cy="819150"/>
          </a:xfrm>
          <a:prstGeom prst="rect">
            <a:avLst/>
          </a:prstGeom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9D3CBD2-D721-9CA2-2336-221B1B5DE6D4}"/>
              </a:ext>
            </a:extLst>
          </p:cNvPr>
          <p:cNvCxnSpPr/>
          <p:nvPr/>
        </p:nvCxnSpPr>
        <p:spPr>
          <a:xfrm>
            <a:off x="1075151" y="3757808"/>
            <a:ext cx="9686794" cy="31315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1407BC-9F01-B351-BF2A-E515223EF03F}"/>
              </a:ext>
            </a:extLst>
          </p:cNvPr>
          <p:cNvSpPr txBox="1"/>
          <p:nvPr/>
        </p:nvSpPr>
        <p:spPr>
          <a:xfrm>
            <a:off x="365342" y="4112712"/>
            <a:ext cx="59686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ea typeface="+mn-lt"/>
                <a:cs typeface="+mn-lt"/>
              </a:rPr>
              <a:t>★</a:t>
            </a:r>
            <a:r>
              <a:rPr lang="pt-PT" sz="2400" dirty="0"/>
              <a:t> No caso do conjunto do eixo, com limite de vida de 30.000 horas e custo de US$80.000 , seu PBH seria de:</a:t>
            </a:r>
            <a:endParaRPr lang="pt-PT" dirty="0"/>
          </a:p>
        </p:txBody>
      </p:sp>
      <p:pic>
        <p:nvPicPr>
          <p:cNvPr id="17" name="Imagem 16" descr="Uma imagem com Tipo de letra, texto, file, branco&#10;&#10;Os conteúdos gerados por IA poderão estar incorretos.">
            <a:extLst>
              <a:ext uri="{FF2B5EF4-FFF2-40B4-BE49-F238E27FC236}">
                <a16:creationId xmlns:a16="http://schemas.microsoft.com/office/drawing/2014/main" id="{8F9EB6C6-1062-19EF-E890-D764A74C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222" y="4289055"/>
            <a:ext cx="4972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807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9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52919" y="677222"/>
            <a:ext cx="1197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9.4 – Discorra sobre o conceito de aprovisionamento de peças de reposição (Inicial e Recorrente) e as alternativas existentes para a reposição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conjunto do eixo do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 dirty="0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/>
              </a:rPr>
              <a:t>Manutenção de Aeronaves – 29° Turma</a:t>
            </a:r>
            <a:r>
              <a:rPr lang="pt-BR" sz="1600" dirty="0">
                <a:latin typeface="Arial"/>
                <a:cs typeface="Arial"/>
              </a:rPr>
              <a:t>​</a:t>
            </a:r>
            <a:endParaRPr lang="pt-BR" sz="1600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5ED02A-D851-2380-9213-2D047D89AA2C}"/>
              </a:ext>
            </a:extLst>
          </p:cNvPr>
          <p:cNvSpPr txBox="1"/>
          <p:nvPr/>
        </p:nvSpPr>
        <p:spPr>
          <a:xfrm>
            <a:off x="1472190" y="-3768"/>
            <a:ext cx="95242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Peças de Reposição: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A Alaska Airlines não possuía conjuntos de eixos estocados. Com base nos dados de falhas reportadas indicadas no relatório do NTSB, e no limite de vida de 30.000 horas do conjunto do eixo, estime e desenvolva os seguintes dados:</a:t>
            </a:r>
            <a:endParaRPr lang="pt-BR" sz="12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0E3BC0-1707-6936-648F-6F34C47BC5E6}"/>
              </a:ext>
            </a:extLst>
          </p:cNvPr>
          <p:cNvSpPr txBox="1"/>
          <p:nvPr/>
        </p:nvSpPr>
        <p:spPr>
          <a:xfrm>
            <a:off x="252919" y="1419767"/>
            <a:ext cx="875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Aprovisionamento: </a:t>
            </a:r>
            <a:r>
              <a:rPr lang="pt-BR" dirty="0"/>
              <a:t>Planejamento e gestão de estoque referente à peças de reposição.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800E4E-3553-D1FE-651C-22DDC3D3A13E}"/>
              </a:ext>
            </a:extLst>
          </p:cNvPr>
          <p:cNvSpPr txBox="1"/>
          <p:nvPr/>
        </p:nvSpPr>
        <p:spPr>
          <a:xfrm>
            <a:off x="252919" y="2194288"/>
            <a:ext cx="808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Diferença entre aprovisionamento inicial e aprovisionamento recorrente.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Inicial: </a:t>
            </a:r>
            <a:r>
              <a:rPr lang="pt-BR" dirty="0"/>
              <a:t>Manter peças prontas para uso;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Recorrente: </a:t>
            </a:r>
            <a:r>
              <a:rPr lang="pt-BR" dirty="0"/>
              <a:t>Garantir a reposição de peças conforme forem sendo utilizadas.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D3A14-1EBD-1D7E-44F2-03E36DF89E7E}"/>
              </a:ext>
            </a:extLst>
          </p:cNvPr>
          <p:cNvSpPr txBox="1"/>
          <p:nvPr/>
        </p:nvSpPr>
        <p:spPr>
          <a:xfrm>
            <a:off x="252919" y="3497252"/>
            <a:ext cx="7616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/>
              <a:t>Alternativas para a Alaska Airlines: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Power </a:t>
            </a:r>
            <a:r>
              <a:rPr lang="pt-BR" b="1" dirty="0" err="1"/>
              <a:t>by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Hour:</a:t>
            </a:r>
          </a:p>
          <a:p>
            <a:r>
              <a:rPr lang="pt-BR" dirty="0"/>
              <a:t>Contrato para reposição, manutenção e logística de peças; </a:t>
            </a:r>
          </a:p>
          <a:p>
            <a:r>
              <a:rPr lang="pt-BR" dirty="0"/>
              <a:t>Melhor opção para quem não quer ter estoque próprio.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Estoque direto:</a:t>
            </a:r>
          </a:p>
          <a:p>
            <a:r>
              <a:rPr lang="pt-BR" dirty="0"/>
              <a:t>Estoque de peças próprio para reposições imediatas e mão de obra própria.</a:t>
            </a:r>
          </a:p>
        </p:txBody>
      </p:sp>
    </p:spTree>
    <p:extLst>
      <p:ext uri="{BB962C8B-B14F-4D97-AF65-F5344CB8AC3E}">
        <p14:creationId xmlns:p14="http://schemas.microsoft.com/office/powerpoint/2010/main" val="11175613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A00F-4B0B-AE80-068E-6C126EA5E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2724694-7BA4-9390-55EF-98892B485592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DA4D7-CFD2-35A1-29A2-2EEA249FB217}"/>
              </a:ext>
            </a:extLst>
          </p:cNvPr>
          <p:cNvSpPr txBox="1"/>
          <p:nvPr/>
        </p:nvSpPr>
        <p:spPr>
          <a:xfrm>
            <a:off x="204278" y="110005"/>
            <a:ext cx="148355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10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20B38-304D-FD9F-DD57-042985B05C0E}"/>
              </a:ext>
            </a:extLst>
          </p:cNvPr>
          <p:cNvSpPr txBox="1"/>
          <p:nvPr/>
        </p:nvSpPr>
        <p:spPr>
          <a:xfrm>
            <a:off x="204278" y="564779"/>
            <a:ext cx="234551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10.1 - Custo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Check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C</a:t>
            </a:r>
            <a:endParaRPr lang="pt-BR" sz="1400" u="sng" dirty="0">
              <a:solidFill>
                <a:srgbClr val="0070C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2BD57F-EE73-10C3-BD05-348B30C8229D}"/>
              </a:ext>
            </a:extLst>
          </p:cNvPr>
          <p:cNvSpPr txBox="1"/>
          <p:nvPr/>
        </p:nvSpPr>
        <p:spPr>
          <a:xfrm>
            <a:off x="10315467" y="0"/>
            <a:ext cx="18750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DF948E-94C7-32F2-4D49-D943881D34D4}"/>
              </a:ext>
            </a:extLst>
          </p:cNvPr>
          <p:cNvSpPr txBox="1"/>
          <p:nvPr/>
        </p:nvSpPr>
        <p:spPr>
          <a:xfrm>
            <a:off x="1608667" y="31082"/>
            <a:ext cx="9075172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Custos de Manutenção: Discorra sobre os custos associados as tarefas de manutenção do sistema de compensação do estabilizador horizontal:</a:t>
            </a:r>
            <a:endParaRPr lang="pt-PT" dirty="0">
              <a:solidFill>
                <a:srgbClr val="000000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1CC5EB-4364-4D67-5A10-E0FD4536F1D0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8E7B872-5826-E39A-B039-7AFB3248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0F877-1E7C-3C0A-EBF6-2DCD00B8C770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2D2BBA-414E-65C4-859B-79CF296C9ACA}"/>
              </a:ext>
            </a:extLst>
          </p:cNvPr>
          <p:cNvSpPr txBox="1"/>
          <p:nvPr/>
        </p:nvSpPr>
        <p:spPr>
          <a:xfrm>
            <a:off x="610169" y="383914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5400" b="1" dirty="0">
                <a:latin typeface="MS Gothic"/>
                <a:ea typeface="MS Gothic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223500-31D4-3F2F-955C-CDF538AB749A}"/>
              </a:ext>
            </a:extLst>
          </p:cNvPr>
          <p:cNvSpPr txBox="1"/>
          <p:nvPr/>
        </p:nvSpPr>
        <p:spPr>
          <a:xfrm>
            <a:off x="3935260" y="4352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endParaRPr lang="pt-PT" dirty="0"/>
          </a:p>
        </p:txBody>
      </p:sp>
      <p:pic>
        <p:nvPicPr>
          <p:cNvPr id="10" name="Imagem 9" descr="Uma imagem com texto, captura de ecrã, número, Tipo de letra&#10;&#10;Os conteúdos gerados por IA poderão estar incorretos.">
            <a:extLst>
              <a:ext uri="{FF2B5EF4-FFF2-40B4-BE49-F238E27FC236}">
                <a16:creationId xmlns:a16="http://schemas.microsoft.com/office/drawing/2014/main" id="{FEBF73A3-213E-C25B-890A-982FEE4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44" y="1484292"/>
            <a:ext cx="6414405" cy="369149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3D2981-7BB0-BF7D-C008-78D37A4EF18B}"/>
              </a:ext>
            </a:extLst>
          </p:cNvPr>
          <p:cNvSpPr txBox="1"/>
          <p:nvPr/>
        </p:nvSpPr>
        <p:spPr>
          <a:xfrm>
            <a:off x="106551" y="719026"/>
            <a:ext cx="559327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pt-PT"/>
          </a:p>
          <a:p>
            <a:r>
              <a:rPr lang="pt-PT" dirty="0">
                <a:ea typeface="+mn-lt"/>
                <a:cs typeface="+mn-lt"/>
              </a:rPr>
              <a:t>✱ </a:t>
            </a:r>
            <a:r>
              <a:rPr lang="pt-PT" b="1" dirty="0">
                <a:ea typeface="+mn-lt"/>
                <a:cs typeface="+mn-lt"/>
              </a:rPr>
              <a:t>Intervalo de Realização: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 O </a:t>
            </a:r>
            <a:r>
              <a:rPr lang="pt-PT" err="1">
                <a:ea typeface="+mn-lt"/>
                <a:cs typeface="+mn-lt"/>
              </a:rPr>
              <a:t>Check</a:t>
            </a:r>
            <a:r>
              <a:rPr lang="pt-PT" dirty="0">
                <a:ea typeface="+mn-lt"/>
                <a:cs typeface="+mn-lt"/>
              </a:rPr>
              <a:t> C ocorre, em média, a cada 15 meses ou a cada 3.250 horas de voo. Esse intervalo foi definido considerando a utilização típica de uma aeronave MD‑80 e os requisitos do programa de manutenção (MSG‑2). 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✱ </a:t>
            </a:r>
            <a:r>
              <a:rPr lang="pt-PT" b="1" dirty="0">
                <a:ea typeface="+mn-lt"/>
                <a:cs typeface="+mn-lt"/>
              </a:rPr>
              <a:t>Consumo de Mão-de-Obra: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 A execução do </a:t>
            </a:r>
            <a:r>
              <a:rPr lang="pt-PT" dirty="0" err="1">
                <a:ea typeface="+mn-lt"/>
                <a:cs typeface="+mn-lt"/>
              </a:rPr>
              <a:t>Check</a:t>
            </a:r>
            <a:r>
              <a:rPr lang="pt-PT" dirty="0">
                <a:ea typeface="+mn-lt"/>
                <a:cs typeface="+mn-lt"/>
              </a:rPr>
              <a:t> C demanda aproximadamente </a:t>
            </a:r>
            <a:r>
              <a:rPr lang="pt-PT" b="1" dirty="0">
                <a:ea typeface="+mn-lt"/>
                <a:cs typeface="+mn-lt"/>
              </a:rPr>
              <a:t>1.500 homem-hora (MH)</a:t>
            </a:r>
            <a:r>
              <a:rPr lang="pt-PT" dirty="0">
                <a:ea typeface="+mn-lt"/>
                <a:cs typeface="+mn-lt"/>
              </a:rPr>
              <a:t>. Nas descrições do documento, esse valor reflete uma média que pode ser decomposta em:</a:t>
            </a:r>
            <a:endParaRPr lang="pt-PT" dirty="0"/>
          </a:p>
          <a:p>
            <a:pPr marL="742950" lvl="1" indent="-285750" algn="just">
              <a:buFont typeface="Arial"/>
              <a:buChar char="•"/>
            </a:pPr>
            <a:r>
              <a:rPr lang="pt-PT" dirty="0">
                <a:ea typeface="+mn-lt"/>
                <a:cs typeface="+mn-lt"/>
              </a:rPr>
              <a:t>Cerca de 1.000 MH destinadas a tarefas rotineiras,</a:t>
            </a:r>
            <a:endParaRPr lang="pt-PT" dirty="0"/>
          </a:p>
          <a:p>
            <a:pPr marL="742950" lvl="1" indent="-285750" algn="just">
              <a:buFont typeface="Arial"/>
              <a:buChar char="•"/>
            </a:pPr>
            <a:r>
              <a:rPr lang="pt-PT" dirty="0">
                <a:ea typeface="+mn-lt"/>
                <a:cs typeface="+mn-lt"/>
              </a:rPr>
              <a:t>Aproximadamente 400 MH para correções não rotineiras, e</a:t>
            </a:r>
            <a:endParaRPr lang="pt-PT" dirty="0"/>
          </a:p>
          <a:p>
            <a:pPr marL="742950" lvl="1" indent="-285750" algn="just">
              <a:buFont typeface="Arial"/>
              <a:buChar char="•"/>
            </a:pPr>
            <a:r>
              <a:rPr lang="pt-PT" dirty="0">
                <a:ea typeface="+mn-lt"/>
                <a:cs typeface="+mn-lt"/>
              </a:rPr>
              <a:t>Em torno de 200 MH para trabalhos de limpeza, reforma de cabine ou tarefas específicas nessa área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62749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7682-854F-71EF-F8BA-74B92B19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38E22D80-21A6-D332-7BAC-C66BBA5E7B2D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23CFC-B70A-D90F-EFAF-B6279A34911C}"/>
              </a:ext>
            </a:extLst>
          </p:cNvPr>
          <p:cNvSpPr txBox="1"/>
          <p:nvPr/>
        </p:nvSpPr>
        <p:spPr>
          <a:xfrm>
            <a:off x="204278" y="110005"/>
            <a:ext cx="148355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10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248D84-D351-310C-A046-48D90ADA61DF}"/>
              </a:ext>
            </a:extLst>
          </p:cNvPr>
          <p:cNvSpPr txBox="1"/>
          <p:nvPr/>
        </p:nvSpPr>
        <p:spPr>
          <a:xfrm>
            <a:off x="204278" y="564779"/>
            <a:ext cx="249459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10.1.1 - Custo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Check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C</a:t>
            </a:r>
            <a:endParaRPr lang="pt-BR" sz="1400" u="sng" dirty="0">
              <a:solidFill>
                <a:srgbClr val="0070C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AB2DBB-431D-15B8-D590-21D5032C92DE}"/>
              </a:ext>
            </a:extLst>
          </p:cNvPr>
          <p:cNvSpPr txBox="1"/>
          <p:nvPr/>
        </p:nvSpPr>
        <p:spPr>
          <a:xfrm>
            <a:off x="10315467" y="0"/>
            <a:ext cx="18750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FDC601-0E48-F2CA-CBE4-23AB43372469}"/>
              </a:ext>
            </a:extLst>
          </p:cNvPr>
          <p:cNvSpPr txBox="1"/>
          <p:nvPr/>
        </p:nvSpPr>
        <p:spPr>
          <a:xfrm>
            <a:off x="1608667" y="31082"/>
            <a:ext cx="9075172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Custos de Manutenção: Discorra sobre os custos associados as tarefas de manutenção do sistema de compensação do estabilizador horizontal:</a:t>
            </a:r>
            <a:endParaRPr lang="pt-PT" dirty="0">
              <a:solidFill>
                <a:srgbClr val="000000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DE8910-340E-AC55-A010-83FF550D8B13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0EAEFC9-4794-339E-43EE-B05A6DBE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885B7-F4CB-80BB-3235-E5A45124EA8B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F4AFA1-D1D0-5D74-BA3C-05D4064A0D73}"/>
              </a:ext>
            </a:extLst>
          </p:cNvPr>
          <p:cNvSpPr txBox="1"/>
          <p:nvPr/>
        </p:nvSpPr>
        <p:spPr>
          <a:xfrm>
            <a:off x="610169" y="383914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5400" b="1" dirty="0">
                <a:latin typeface="MS Gothic"/>
                <a:ea typeface="MS Gothic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ACB619-1A98-097E-D36B-13D6FCFFDD01}"/>
              </a:ext>
            </a:extLst>
          </p:cNvPr>
          <p:cNvSpPr txBox="1"/>
          <p:nvPr/>
        </p:nvSpPr>
        <p:spPr>
          <a:xfrm>
            <a:off x="3935260" y="4352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endParaRPr lang="pt-PT" dirty="0"/>
          </a:p>
        </p:txBody>
      </p:sp>
      <p:pic>
        <p:nvPicPr>
          <p:cNvPr id="10" name="Imagem 9" descr="Uma imagem com texto, captura de ecrã, número, Tipo de letra&#10;&#10;Os conteúdos gerados por IA poderão estar incorretos.">
            <a:extLst>
              <a:ext uri="{FF2B5EF4-FFF2-40B4-BE49-F238E27FC236}">
                <a16:creationId xmlns:a16="http://schemas.microsoft.com/office/drawing/2014/main" id="{4F0B8F08-5BD3-04B1-0DF6-AB87039C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44" y="1484292"/>
            <a:ext cx="6414405" cy="369149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3AA053-8C04-6495-C572-A2ECA6F763E5}"/>
              </a:ext>
            </a:extLst>
          </p:cNvPr>
          <p:cNvSpPr txBox="1"/>
          <p:nvPr/>
        </p:nvSpPr>
        <p:spPr>
          <a:xfrm>
            <a:off x="106551" y="719026"/>
            <a:ext cx="55932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FDFD25-50D5-BDF5-3D97-87314496A95E}"/>
              </a:ext>
            </a:extLst>
          </p:cNvPr>
          <p:cNvSpPr txBox="1"/>
          <p:nvPr/>
        </p:nvSpPr>
        <p:spPr>
          <a:xfrm>
            <a:off x="480163" y="1221286"/>
            <a:ext cx="48413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✱ </a:t>
            </a:r>
            <a:r>
              <a:rPr lang="pt-PT" b="1" dirty="0">
                <a:ea typeface="+mn-lt"/>
                <a:cs typeface="+mn-lt"/>
              </a:rPr>
              <a:t>Custos: </a:t>
            </a:r>
            <a:br>
              <a:rPr lang="pt-PT" b="1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➥ </a:t>
            </a:r>
            <a:r>
              <a:rPr lang="pt-PT" u="sng" dirty="0">
                <a:ea typeface="+mn-lt"/>
                <a:cs typeface="+mn-lt"/>
              </a:rPr>
              <a:t>Mão-de-Obra:</a:t>
            </a:r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Com taxa de US$50 por MH, o custo da mão-de-obra atinge US$75.000.</a:t>
            </a:r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➥ </a:t>
            </a:r>
            <a:r>
              <a:rPr lang="pt-PT" u="sng" dirty="0">
                <a:ea typeface="+mn-lt"/>
                <a:cs typeface="+mn-lt"/>
              </a:rPr>
              <a:t>Materiais:</a:t>
            </a:r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Insumos e peças consumíveis totalizam aproximadamente US$18.000.</a:t>
            </a:r>
            <a:endParaRPr lang="pt-PT"/>
          </a:p>
          <a:p>
            <a:pPr marL="285750" indent="-285750" algn="just">
              <a:buFont typeface="Arial"/>
              <a:buChar char="•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✱ </a:t>
            </a:r>
            <a:r>
              <a:rPr lang="pt-PT" b="1" dirty="0">
                <a:ea typeface="+mn-lt"/>
                <a:cs typeface="+mn-lt"/>
              </a:rPr>
              <a:t>Custo Total: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➥ Sendo a soma dos custos de mão-de-obra e materiais, o </a:t>
            </a:r>
            <a:r>
              <a:rPr lang="pt-PT" dirty="0" err="1">
                <a:ea typeface="+mn-lt"/>
                <a:cs typeface="+mn-lt"/>
              </a:rPr>
              <a:t>Check</a:t>
            </a:r>
            <a:r>
              <a:rPr lang="pt-PT" dirty="0">
                <a:ea typeface="+mn-lt"/>
                <a:cs typeface="+mn-lt"/>
              </a:rPr>
              <a:t> C resulta em US$93.000.</a:t>
            </a:r>
            <a:endParaRPr lang="pt-PT" dirty="0"/>
          </a:p>
          <a:p>
            <a:pPr marL="285750" indent="-285750" algn="just">
              <a:buFont typeface="Arial"/>
              <a:buChar char="•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✱ </a:t>
            </a:r>
            <a:r>
              <a:rPr lang="pt-PT" b="1" dirty="0">
                <a:ea typeface="+mn-lt"/>
                <a:cs typeface="+mn-lt"/>
              </a:rPr>
              <a:t>Custo por Hora de Voo:</a:t>
            </a:r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➥ Distribuído em 3.250 horas de voo, o custo efetivo é de cerca de US$29 por hora de voo.</a:t>
            </a:r>
            <a:endParaRPr lang="pt-PT"/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1491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1A5FC-D544-48DF-F34A-B6F0E33B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41D7269-BE63-11AC-7C79-B1B9EDB991B6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09B2B-6D30-A1A1-C8D8-B4E79BBDA0BC}"/>
              </a:ext>
            </a:extLst>
          </p:cNvPr>
          <p:cNvSpPr txBox="1"/>
          <p:nvPr/>
        </p:nvSpPr>
        <p:spPr>
          <a:xfrm>
            <a:off x="204278" y="110005"/>
            <a:ext cx="148355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10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1691-4F2F-03C2-93EC-1A57555C3B58}"/>
              </a:ext>
            </a:extLst>
          </p:cNvPr>
          <p:cNvSpPr txBox="1"/>
          <p:nvPr/>
        </p:nvSpPr>
        <p:spPr>
          <a:xfrm>
            <a:off x="204278" y="564779"/>
            <a:ext cx="1188177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10.2 - Reserva de Manutenção para a manutenção e substituição do conjunto do eixo do sistema de compensação do estabilizador horizontal</a:t>
            </a:r>
            <a:endParaRPr lang="pt-BR" sz="1400" u="sng" dirty="0">
              <a:solidFill>
                <a:srgbClr val="0070C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007F38-5F44-C9A1-24BF-8FC16CCF5F1B}"/>
              </a:ext>
            </a:extLst>
          </p:cNvPr>
          <p:cNvSpPr txBox="1"/>
          <p:nvPr/>
        </p:nvSpPr>
        <p:spPr>
          <a:xfrm>
            <a:off x="10315467" y="0"/>
            <a:ext cx="18750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u="sng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974A05-A097-07F3-0878-7505351FD8C2}"/>
              </a:ext>
            </a:extLst>
          </p:cNvPr>
          <p:cNvSpPr txBox="1"/>
          <p:nvPr/>
        </p:nvSpPr>
        <p:spPr>
          <a:xfrm>
            <a:off x="1608667" y="31082"/>
            <a:ext cx="9075172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rgbClr val="0070C0"/>
                </a:solidFill>
                <a:latin typeface="Arial"/>
                <a:cs typeface="Arial"/>
              </a:rPr>
              <a:t>Custos de Manutenção: Discorra sobre os custos associados as tarefas de manutenção do sistema de compensação do estabilizador horizontal:</a:t>
            </a:r>
            <a:endParaRPr lang="pt-PT" dirty="0">
              <a:solidFill>
                <a:srgbClr val="000000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13505B-C947-BF9A-62DC-9F0EBBFCCDBC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DFA4040F-29CC-927B-853D-3CF8C959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297E58-60CE-3592-371B-BBD59DD6CD11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DDC38-D245-1ACA-4A02-B53CF2185126}"/>
              </a:ext>
            </a:extLst>
          </p:cNvPr>
          <p:cNvSpPr txBox="1"/>
          <p:nvPr/>
        </p:nvSpPr>
        <p:spPr>
          <a:xfrm>
            <a:off x="610169" y="383914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5400" b="1" dirty="0">
                <a:latin typeface="MS Gothic"/>
                <a:ea typeface="MS Gothic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BAECBD-2BEE-E82F-0519-D509D920218D}"/>
              </a:ext>
            </a:extLst>
          </p:cNvPr>
          <p:cNvSpPr txBox="1"/>
          <p:nvPr/>
        </p:nvSpPr>
        <p:spPr>
          <a:xfrm>
            <a:off x="3935260" y="4352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FFE619-4914-2E1A-1941-777568B422F2}"/>
              </a:ext>
            </a:extLst>
          </p:cNvPr>
          <p:cNvSpPr txBox="1"/>
          <p:nvPr/>
        </p:nvSpPr>
        <p:spPr>
          <a:xfrm>
            <a:off x="709809" y="1740359"/>
            <a:ext cx="424632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➠ Segundo o relatório da NTSB, a tarefa de lubrificação do estabilizador horizontal (incluindo remoção e fechamento dos painéis de acesso) demorava:</a:t>
            </a:r>
            <a:endParaRPr lang="pt-PT"/>
          </a:p>
          <a:p>
            <a:pPr algn="just"/>
            <a:r>
              <a:rPr lang="pt-PT" dirty="0">
                <a:ea typeface="+mn-lt"/>
                <a:cs typeface="+mn-lt"/>
              </a:rPr>
              <a:t>➥</a:t>
            </a:r>
            <a:r>
              <a:rPr lang="pt-PT" b="1" dirty="0">
                <a:ea typeface="+mn-lt"/>
                <a:cs typeface="+mn-lt"/>
              </a:rPr>
              <a:t>Estimativa oficial da Boeing</a:t>
            </a:r>
            <a:r>
              <a:rPr lang="pt-PT" dirty="0">
                <a:ea typeface="+mn-lt"/>
                <a:cs typeface="+mn-lt"/>
              </a:rPr>
              <a:t>: aproximadamente 4,5 homem-hora</a:t>
            </a:r>
            <a:endParaRPr lang="pt-PT"/>
          </a:p>
          <a:p>
            <a:pPr algn="just"/>
            <a:r>
              <a:rPr lang="pt-PT" dirty="0">
                <a:ea typeface="+mn-lt"/>
                <a:cs typeface="+mn-lt"/>
              </a:rPr>
              <a:t>➥</a:t>
            </a:r>
            <a:r>
              <a:rPr lang="pt-PT" b="1" dirty="0">
                <a:ea typeface="+mn-lt"/>
                <a:cs typeface="+mn-lt"/>
              </a:rPr>
              <a:t>Relato do mecânico da </a:t>
            </a:r>
            <a:r>
              <a:rPr lang="pt-PT" b="1" dirty="0" err="1">
                <a:ea typeface="+mn-lt"/>
                <a:cs typeface="+mn-lt"/>
              </a:rPr>
              <a:t>Alaska</a:t>
            </a:r>
            <a:r>
              <a:rPr lang="pt-PT" b="1" dirty="0">
                <a:ea typeface="+mn-lt"/>
                <a:cs typeface="+mn-lt"/>
              </a:rPr>
              <a:t> Airlines (1997):</a:t>
            </a:r>
            <a:r>
              <a:rPr lang="pt-PT" dirty="0">
                <a:ea typeface="+mn-lt"/>
                <a:cs typeface="+mn-lt"/>
              </a:rPr>
              <a:t> "algumas horas"</a:t>
            </a:r>
            <a:endParaRPr lang="pt-PT"/>
          </a:p>
          <a:p>
            <a:pPr algn="just"/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★Presume-se que toda mão de obra tenha um custo médio de US$50 por homem-hora, portanto, por causa da tarefa de lubrificação, a reserva de manutenção teria que haver um valor adicional de 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US$225 para cada tarefa de lubrificação.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3BDA5B-6A7C-32D0-E538-070817A61571}"/>
              </a:ext>
            </a:extLst>
          </p:cNvPr>
          <p:cNvSpPr txBox="1"/>
          <p:nvPr/>
        </p:nvSpPr>
        <p:spPr>
          <a:xfrm>
            <a:off x="709808" y="1064712"/>
            <a:ext cx="40062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✔️</a:t>
            </a:r>
            <a:r>
              <a:rPr lang="pt-PT" dirty="0"/>
              <a:t> O custo do conjunto do eixo é de US$80.000, com PBH de US$2,67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84CD4B-D86E-AC7A-35A1-E85916338E75}"/>
              </a:ext>
            </a:extLst>
          </p:cNvPr>
          <p:cNvSpPr txBox="1"/>
          <p:nvPr/>
        </p:nvSpPr>
        <p:spPr>
          <a:xfrm>
            <a:off x="6096000" y="1878903"/>
            <a:ext cx="545717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1200" dirty="0">
              <a:solidFill>
                <a:srgbClr val="232425"/>
              </a:solidFill>
            </a:endParaRPr>
          </a:p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➠ </a:t>
            </a: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Quanto à medição da folga do conjunto do eixo (</a:t>
            </a:r>
            <a:r>
              <a:rPr lang="pt-PT" dirty="0" err="1">
                <a:solidFill>
                  <a:srgbClr val="232425"/>
                </a:solidFill>
                <a:ea typeface="+mn-lt"/>
                <a:cs typeface="+mn-lt"/>
              </a:rPr>
              <a:t>end</a:t>
            </a: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 play </a:t>
            </a:r>
            <a:r>
              <a:rPr lang="pt-PT" dirty="0" err="1">
                <a:solidFill>
                  <a:srgbClr val="232425"/>
                </a:solidFill>
                <a:ea typeface="+mn-lt"/>
                <a:cs typeface="+mn-lt"/>
              </a:rPr>
              <a:t>check</a:t>
            </a: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), o relatório da NTSB não especifica um tempo exato para a execução desta tarefa. O procedimento envolvia:</a:t>
            </a:r>
            <a:endParaRPr lang="pt-PT"/>
          </a:p>
          <a:p>
            <a:pPr marL="285750" indent="-285750" algn="just">
              <a:buFont typeface="Arial"/>
              <a:buChar char="•"/>
            </a:pP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Instalação de um acessório especial (</a:t>
            </a:r>
            <a:r>
              <a:rPr lang="pt-PT" err="1">
                <a:solidFill>
                  <a:srgbClr val="232425"/>
                </a:solidFill>
                <a:ea typeface="+mn-lt"/>
                <a:cs typeface="+mn-lt"/>
              </a:rPr>
              <a:t>restraining</a:t>
            </a: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232425"/>
                </a:solidFill>
                <a:ea typeface="+mn-lt"/>
                <a:cs typeface="+mn-lt"/>
              </a:rPr>
              <a:t>fixture</a:t>
            </a: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)</a:t>
            </a:r>
            <a:endParaRPr lang="pt-PT" dirty="0"/>
          </a:p>
          <a:p>
            <a:pPr marL="285750" indent="-285750" algn="just">
              <a:buFont typeface="Arial"/>
              <a:buChar char="•"/>
            </a:pP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Aplicação de torque específico</a:t>
            </a:r>
            <a:endParaRPr lang="pt-PT" dirty="0"/>
          </a:p>
          <a:p>
            <a:pPr marL="285750" indent="-285750" algn="just">
              <a:buFont typeface="Arial"/>
              <a:buChar char="•"/>
            </a:pP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Instalação de relógio comparador</a:t>
            </a:r>
            <a:endParaRPr lang="pt-PT" dirty="0"/>
          </a:p>
          <a:p>
            <a:pPr marL="285750" indent="-285750" algn="just">
              <a:buFont typeface="Arial"/>
              <a:buChar char="•"/>
            </a:pPr>
            <a:r>
              <a:rPr lang="pt-PT" dirty="0">
                <a:solidFill>
                  <a:srgbClr val="232425"/>
                </a:solidFill>
                <a:ea typeface="+mn-lt"/>
                <a:cs typeface="+mn-lt"/>
              </a:rPr>
              <a:t>Repetição das medições várias vezes até obter resultados consistentes</a:t>
            </a:r>
            <a:endParaRPr lang="pt-PT" dirty="0"/>
          </a:p>
          <a:p>
            <a:endParaRPr lang="pt-PT" dirty="0">
              <a:solidFill>
                <a:srgbClr val="232425"/>
              </a:solidFill>
            </a:endParaRPr>
          </a:p>
          <a:p>
            <a:pPr algn="l"/>
            <a:endParaRPr lang="pt-PT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C5836912-ECAD-3340-2F63-BF1334AA2F97}"/>
              </a:ext>
            </a:extLst>
          </p:cNvPr>
          <p:cNvCxnSpPr/>
          <p:nvPr/>
        </p:nvCxnSpPr>
        <p:spPr>
          <a:xfrm>
            <a:off x="5720218" y="1388300"/>
            <a:ext cx="10438" cy="444673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851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49101" y="89488"/>
            <a:ext cx="161057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14834" y="168490"/>
            <a:ext cx="86694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070C0"/>
                </a:solidFill>
                <a:latin typeface="Arial"/>
                <a:cs typeface="Arial"/>
              </a:rPr>
              <a:t>Monitoramento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 da Frota em Serviço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7655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</a:t>
            </a:r>
            <a:r>
              <a:rPr lang="pt-BR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</a:t>
            </a: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Dados de confiabilidade do Sistema de Compensação do Estabilizador Horizontal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lvl="0" algn="ctr">
              <a:defRPr/>
            </a:pPr>
            <a:r>
              <a:rPr lang="pt-BR" u="sng" dirty="0">
                <a:solidFill>
                  <a:srgbClr val="0070C0"/>
                </a:solidFill>
              </a:rPr>
              <a:t>Pedro Monteiro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/>
              </a:rPr>
              <a:t>Manutenção de Aeronaves – 29° Turma</a:t>
            </a:r>
            <a:r>
              <a:rPr lang="pt-BR" sz="1600" dirty="0">
                <a:latin typeface="Arial"/>
                <a:cs typeface="Arial"/>
              </a:rPr>
              <a:t>​</a:t>
            </a:r>
            <a:endParaRPr lang="pt-BR" sz="1600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B62F02-4473-A10E-5007-FD00BB1DF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9" y="2868751"/>
            <a:ext cx="2962696" cy="3892477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F8D9896E-2D98-ECAD-4F6F-C8EC69D00037}"/>
              </a:ext>
            </a:extLst>
          </p:cNvPr>
          <p:cNvSpPr txBox="1">
            <a:spLocks/>
          </p:cNvSpPr>
          <p:nvPr/>
        </p:nvSpPr>
        <p:spPr>
          <a:xfrm>
            <a:off x="6095999" y="1497447"/>
            <a:ext cx="6015245" cy="4166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Devido às falhas da equipe de manutenção, a confiabilidade do Sistema de Compensação do Estabilizador Horizontal foi comprometida, conforme relatório NTSB, principalmente o conjunto eixo e porca trapezoidais devido ao grande desgaste da porca acme.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81C84E1-A95E-621B-FFC8-B14BCA51F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27" y="1110606"/>
            <a:ext cx="2799833" cy="36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58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C8C8E19CACC74492B9A8CFE4B9C3C5" ma:contentTypeVersion="8" ma:contentTypeDescription="Crie um novo documento." ma:contentTypeScope="" ma:versionID="5f7f90a054b770ccb0fd1d735e66f0e5">
  <xsd:schema xmlns:xsd="http://www.w3.org/2001/XMLSchema" xmlns:xs="http://www.w3.org/2001/XMLSchema" xmlns:p="http://schemas.microsoft.com/office/2006/metadata/properties" xmlns:ns2="c386ad6e-f1c1-472a-b77c-c0a45f147158" targetNamespace="http://schemas.microsoft.com/office/2006/metadata/properties" ma:root="true" ma:fieldsID="7b36690f352fe723f3d5d7bf87e742bb" ns2:_="">
    <xsd:import namespace="c386ad6e-f1c1-472a-b77c-c0a45f14715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6ad6e-f1c1-472a-b77c-c0a45f1471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86ad6e-f1c1-472a-b77c-c0a45f147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0D63C-65EF-4F2A-B7EE-D579CE0D4797}"/>
</file>

<file path=customXml/itemProps2.xml><?xml version="1.0" encoding="utf-8"?>
<ds:datastoreItem xmlns:ds="http://schemas.openxmlformats.org/officeDocument/2006/customXml" ds:itemID="{B6C7BBB0-65E3-4575-8567-14986480DDE4}">
  <ds:schemaRefs>
    <ds:schemaRef ds:uri="b5b4fdda-cf04-458a-9d93-49e24552b6f6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872017-E752-4F53-8D5B-27287A871F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514</Words>
  <Application>Microsoft Office PowerPoint</Application>
  <PresentationFormat>Widescreen</PresentationFormat>
  <Paragraphs>56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ELIAS PEREIRA</dc:creator>
  <cp:lastModifiedBy>PEDRO MONTEIRO DE OLIVEIRA</cp:lastModifiedBy>
  <cp:revision>60</cp:revision>
  <dcterms:created xsi:type="dcterms:W3CDTF">2025-03-11T00:08:10Z</dcterms:created>
  <dcterms:modified xsi:type="dcterms:W3CDTF">2025-05-24T16:15:38Z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0x0101001BC8C8E19CACC74492B9A8CFE4B9C3C5</vt:lpwstr>
  </property>
</Properties>
</file>