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40"/>
  </p:notesMasterIdLst>
  <p:sldIdLst>
    <p:sldId id="257" r:id="rId5"/>
    <p:sldId id="2147471156" r:id="rId6"/>
    <p:sldId id="2147471157" r:id="rId7"/>
    <p:sldId id="2147471172" r:id="rId8"/>
    <p:sldId id="2147471194" r:id="rId9"/>
    <p:sldId id="2147471158" r:id="rId10"/>
    <p:sldId id="2147471195" r:id="rId11"/>
    <p:sldId id="2147471196" r:id="rId12"/>
    <p:sldId id="2147471197" r:id="rId13"/>
    <p:sldId id="2147471173" r:id="rId14"/>
    <p:sldId id="2147471174" r:id="rId15"/>
    <p:sldId id="2147471160" r:id="rId16"/>
    <p:sldId id="2147471175" r:id="rId17"/>
    <p:sldId id="2147471165" r:id="rId18"/>
    <p:sldId id="2147471166" r:id="rId19"/>
    <p:sldId id="2147471167" r:id="rId20"/>
    <p:sldId id="2147471168" r:id="rId21"/>
    <p:sldId id="2147471169" r:id="rId22"/>
    <p:sldId id="2147471186" r:id="rId23"/>
    <p:sldId id="2147471187" r:id="rId24"/>
    <p:sldId id="2147471188" r:id="rId25"/>
    <p:sldId id="2147471189" r:id="rId26"/>
    <p:sldId id="2147471190" r:id="rId27"/>
    <p:sldId id="2147471176" r:id="rId28"/>
    <p:sldId id="2147471177" r:id="rId29"/>
    <p:sldId id="2147471178" r:id="rId30"/>
    <p:sldId id="2147471192" r:id="rId31"/>
    <p:sldId id="2147471180" r:id="rId32"/>
    <p:sldId id="2147471162" r:id="rId33"/>
    <p:sldId id="2147471163" r:id="rId34"/>
    <p:sldId id="2147471181" r:id="rId35"/>
    <p:sldId id="2147471182" r:id="rId36"/>
    <p:sldId id="2147471191" r:id="rId37"/>
    <p:sldId id="2147471193" r:id="rId38"/>
    <p:sldId id="2147471198" r:id="rId3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CE0AAD4-222F-3084-B2C8-BEF419BE5B08}" v="2851" dt="2025-03-31T22:52:40.148"/>
    <p1510:client id="{45B6EF06-5E9C-33EA-8B5E-B66D5B255207}" v="2725" dt="2025-03-30T06:40:28.20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notesMaster" Target="notesMasters/notesMaster1.xml"/><Relationship Id="rId45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4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2AB178-FCA9-4478-A18F-223F6C5C5FB2}" type="datetimeFigureOut">
              <a:t>31/03/2025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B13993-F645-42BB-BDC6-6C27EE590429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13058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Espaço Reservado para Imagem de Slide 1">
            <a:extLst>
              <a:ext uri="{FF2B5EF4-FFF2-40B4-BE49-F238E27FC236}">
                <a16:creationId xmlns:a16="http://schemas.microsoft.com/office/drawing/2014/main" id="{39F64EB7-3853-BB05-44AE-250FC021731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Espaço Reservado para Anotações 2">
            <a:extLst>
              <a:ext uri="{FF2B5EF4-FFF2-40B4-BE49-F238E27FC236}">
                <a16:creationId xmlns:a16="http://schemas.microsoft.com/office/drawing/2014/main" id="{932F9492-A0BF-CD35-D75C-436674FD37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4100" name="Espaço Reservado para Número de Slide 3">
            <a:extLst>
              <a:ext uri="{FF2B5EF4-FFF2-40B4-BE49-F238E27FC236}">
                <a16:creationId xmlns:a16="http://schemas.microsoft.com/office/drawing/2014/main" id="{9C00CCA5-8CAD-9486-4978-017A430DE3A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74F9C81-55A5-4326-8502-47DA60A7C1BC}" type="slidenum">
              <a:rPr lang="pt-BR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pt-B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E804C-C841-F63F-EF9C-2D9822D29A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7F6D4D-675E-A7E7-BDC6-1B9AA0DB3F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41E944-8A01-E41F-6F75-54A60A0FB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F92EF-C2C2-4FE7-B0CC-B56D04CC503C}" type="datetimeFigureOut">
              <a:rPr lang="pt-BR" smtClean="0"/>
              <a:t>31/03/2025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600EDC-2BAE-C954-5B49-59470487B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354623-4735-822A-8F18-7AB13F249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C5CAC-0D2B-42EC-9BE4-D43DD57308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5038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15EDF-2119-F798-A03C-50B2AEF26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B31E18-E903-75D7-AA58-E5A8D8062C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81C66C-06C2-E604-27F9-DACD7967E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F92EF-C2C2-4FE7-B0CC-B56D04CC503C}" type="datetimeFigureOut">
              <a:rPr lang="pt-BR" smtClean="0"/>
              <a:t>31/03/2025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9167B-CC90-563D-1BFC-6F80D99D8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FFC286-F1DB-308D-CAD9-B6BA8A182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C5CAC-0D2B-42EC-9BE4-D43DD57308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7194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333EC9-43AC-C49C-F581-D836E79C75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4A66BB-384C-B1FC-2D54-C90FB98785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2723A2-21F1-B3BF-EBCA-3CD3D310F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F92EF-C2C2-4FE7-B0CC-B56D04CC503C}" type="datetimeFigureOut">
              <a:rPr lang="pt-BR" smtClean="0"/>
              <a:t>31/03/2025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603832-EF08-7839-B54F-73B1DDA03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85CCF3-348B-A0FB-1897-53BA7299E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C5CAC-0D2B-42EC-9BE4-D43DD57308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59982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Limp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2960861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767F0-97B6-4898-1464-EA6D06DA0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6A71A3-FBAA-0C71-30EF-C4C3E17395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E8FBE3-8886-056A-CEA2-3B982DFBE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F92EF-C2C2-4FE7-B0CC-B56D04CC503C}" type="datetimeFigureOut">
              <a:rPr lang="pt-BR" smtClean="0"/>
              <a:t>31/03/2025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FB3C0C-F52E-BE24-4A52-DECAEFDA9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9F6E4C-CD78-12A3-4EBE-974AD95ED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C5CAC-0D2B-42EC-9BE4-D43DD57308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5282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00098-F150-419A-A9BC-1EE2D261B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CC16AB-E376-897E-2C52-BE550EF00B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81FC71-64BC-F172-8AD4-BD9877270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F92EF-C2C2-4FE7-B0CC-B56D04CC503C}" type="datetimeFigureOut">
              <a:rPr lang="pt-BR" smtClean="0"/>
              <a:t>31/03/2025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0CC6BA-5773-1B7F-16CE-FF6508864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C9EE54-D726-42B6-D5E5-2C3CE7115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C5CAC-0D2B-42EC-9BE4-D43DD57308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1941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9F846-2F6A-744F-C918-4917FC4C3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7DDA83-FA02-B316-386E-56F8333941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155A66-8D0B-630E-20D2-1B5AE8E1E0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1483B9-A8BF-A4A6-AADD-40633E1B0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F92EF-C2C2-4FE7-B0CC-B56D04CC503C}" type="datetimeFigureOut">
              <a:rPr lang="pt-BR" smtClean="0"/>
              <a:t>31/03/2025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CB37AD-9875-6D91-41B1-8D727043B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DF534F-6DDA-54E0-0E08-DF759D2AC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C5CAC-0D2B-42EC-9BE4-D43DD57308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3987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8E74E-2150-50EE-B6ED-D1299E656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E459A8-52A3-B7D3-1198-F2643D6ACE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B8441E-0D60-0601-83D3-87FE70A615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958987-0357-7CFE-B623-A47635D7DC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94B78B-D078-5238-80D0-B789567B16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BB6AC4-1B5E-E3A1-C60C-AA5BC952B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F92EF-C2C2-4FE7-B0CC-B56D04CC503C}" type="datetimeFigureOut">
              <a:rPr lang="pt-BR" smtClean="0"/>
              <a:t>31/03/2025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31C5C5-6977-4577-D5C5-9EE92B183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643670-CA73-9D7B-9113-E81AE0338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C5CAC-0D2B-42EC-9BE4-D43DD57308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8375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1252B-98E1-7087-B344-6A38D86D7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F864BB-DC36-E4AC-B1FC-D0C8F6A2E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F92EF-C2C2-4FE7-B0CC-B56D04CC503C}" type="datetimeFigureOut">
              <a:rPr lang="pt-BR" smtClean="0"/>
              <a:t>31/03/2025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666BBF-0928-4374-620E-8BFEFFABB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ED3C37-7172-77E1-F696-20197EE60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C5CAC-0D2B-42EC-9BE4-D43DD57308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0080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A75BA1-AFED-96B0-7CA0-898C67A62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F92EF-C2C2-4FE7-B0CC-B56D04CC503C}" type="datetimeFigureOut">
              <a:rPr lang="pt-BR" smtClean="0"/>
              <a:t>31/03/2025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F0919E-04B3-10BD-5A4C-A73AD9D17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0E1FBF-BFF7-212B-DA76-2B2A25493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C5CAC-0D2B-42EC-9BE4-D43DD57308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6603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61075-D163-3EE4-B161-258DEBFB7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5D32FB-A51D-DF66-7C51-DDCCFA9E34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09AB59-B641-D3EC-29D5-B7871F5E1A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851CC6-5465-6E80-1CE8-862753C84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F92EF-C2C2-4FE7-B0CC-B56D04CC503C}" type="datetimeFigureOut">
              <a:rPr lang="pt-BR" smtClean="0"/>
              <a:t>31/03/2025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89E4E7-2E7F-1D99-0C56-7CED5E446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A5DDF2-15B4-3C53-645F-201F3DAAA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C5CAC-0D2B-42EC-9BE4-D43DD57308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0560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41610-D8BE-4877-12C9-B496F4C82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F19008-EC03-AD15-F71B-5241856BC9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347B67-E286-0A94-D5ED-CBEC3A4E0D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EA531A-7D3A-CD92-40A8-5162542F8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F92EF-C2C2-4FE7-B0CC-B56D04CC503C}" type="datetimeFigureOut">
              <a:rPr lang="pt-BR" smtClean="0"/>
              <a:t>31/03/2025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2ED5FE-359C-0EAE-36C6-58177F83A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E6E3CF-3717-AD65-E174-187608C1C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C5CAC-0D2B-42EC-9BE4-D43DD57308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7912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DFFB70-60B5-3946-7116-14D84326C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B9E5CC-74BF-9813-F0F7-130A0F6B0D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661B58-A81C-14C0-BBEE-454AD11CBF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1AF92EF-C2C2-4FE7-B0CC-B56D04CC503C}" type="datetimeFigureOut">
              <a:rPr lang="pt-BR" smtClean="0"/>
              <a:t>31/03/2025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B501C3-5120-A0B1-3A39-21E843BCB5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8DCA61-C6CE-4C8F-CC70-60D1DCD5E0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5EC5CAC-0D2B-42EC-9BE4-D43DD57308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2272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fatecspgov.sharepoint.com/:b:/r/sites/Section_TAM003.A841.N.068.146.20251/Shared%20Documents/General/NTSB%20Alaska%20Airlines%20Flight%20261.pdf?csf=1&amp;web=1&amp;e=A7eKmS" TargetMode="External"/><Relationship Id="rId2" Type="http://schemas.openxmlformats.org/officeDocument/2006/relationships/hyperlink" Target="https://fatecspgov.sharepoint.com/:b:/r/sites/Section_TAM003.A841.N.068.146.20251/Shared%20Documents/General/Modos%20de%20Falha%20do%20Sistema%20de%20Compensac%CC%A7a%CC%83o%20do%20Estabilizador%20Horizontal.pdf?csf=1&amp;web=1&amp;e=iTEzLQ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anac.gov.br/participacao-social/consultas-publicas/audiencias/2012/18/emenda134rbac25anexo.pdf" TargetMode="External"/><Relationship Id="rId5" Type="http://schemas.openxmlformats.org/officeDocument/2006/relationships/hyperlink" Target="https://www.faa.gov/documentLibrary/media/Advisory_Circular/AC_43-4B.pdf" TargetMode="External"/><Relationship Id="rId4" Type="http://schemas.openxmlformats.org/officeDocument/2006/relationships/hyperlink" Target="https://fatecspgov.sharepoint.com/:b:/r/sites/Section_TAM003.A841.N.068.146.20251/Shared%20Documents/General/NTSB%20Report.pdf?csf=1&amp;web=1&amp;e=F9GoaY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CaixaDeTexto 10">
            <a:extLst>
              <a:ext uri="{FF2B5EF4-FFF2-40B4-BE49-F238E27FC236}">
                <a16:creationId xmlns:a16="http://schemas.microsoft.com/office/drawing/2014/main" id="{757D0703-03A4-E2AC-89F6-1896980DD0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372" y="865108"/>
            <a:ext cx="5916613" cy="48320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>
            <a:spAutoFit/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algn="ctr"/>
            <a:r>
              <a:rPr lang="pt-BR" altLang="en-US" sz="4400" b="1" dirty="0">
                <a:latin typeface="Arial"/>
                <a:cs typeface="Arial"/>
              </a:rPr>
              <a:t>Aprendizado por projetos integradores – Análise acidente </a:t>
            </a:r>
            <a:r>
              <a:rPr lang="pt-BR" sz="4400" b="1" dirty="0">
                <a:latin typeface="Aptos"/>
                <a:cs typeface="Arial"/>
              </a:rPr>
              <a:t>Alaska Airlines Voo 261</a:t>
            </a:r>
            <a:endParaRPr lang="pt-BR" altLang="en-US" sz="4400" b="1" dirty="0">
              <a:latin typeface="Arial"/>
              <a:cs typeface="Arial"/>
            </a:endParaRPr>
          </a:p>
          <a:p>
            <a:pPr algn="ctr" eaLnBrk="1" hangingPunct="1"/>
            <a:r>
              <a:rPr lang="pt-BR" altLang="en-US" sz="4400" b="1" dirty="0">
                <a:latin typeface="Arial"/>
                <a:cs typeface="Arial"/>
              </a:rPr>
              <a:t>(1ª Sprint)</a:t>
            </a:r>
          </a:p>
        </p:txBody>
      </p:sp>
      <p:sp>
        <p:nvSpPr>
          <p:cNvPr id="3076" name="Footer Placeholder 3">
            <a:extLst>
              <a:ext uri="{FF2B5EF4-FFF2-40B4-BE49-F238E27FC236}">
                <a16:creationId xmlns:a16="http://schemas.microsoft.com/office/drawing/2014/main" id="{96C1FA7F-1A38-5E94-6C19-4334A4C2E9F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4038600" y="6197600"/>
            <a:ext cx="41148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ptos" panose="020B00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ptos" panose="020B00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pt-BR" altLang="en-US" sz="1600">
                <a:latin typeface="Arial" panose="020B0604020202020204" pitchFamily="34" charset="0"/>
                <a:cs typeface="Arial" panose="020B0604020202020204" pitchFamily="34" charset="0"/>
              </a:rPr>
              <a:t>Manutenção de Aeronaves – 29° Turma</a:t>
            </a:r>
          </a:p>
        </p:txBody>
      </p:sp>
      <p:pic>
        <p:nvPicPr>
          <p:cNvPr id="3077" name="Imagem 33" descr="Placa vermelha com letras brancas&#10;&#10;Descrição gerada automaticamente com confiança baixa">
            <a:extLst>
              <a:ext uri="{FF2B5EF4-FFF2-40B4-BE49-F238E27FC236}">
                <a16:creationId xmlns:a16="http://schemas.microsoft.com/office/drawing/2014/main" id="{26139919-3579-45A7-9435-05383A4AD3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2650" y="6038850"/>
            <a:ext cx="1422400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Imagem 1" descr="Uma imagem com transporte, céu, plaina, aeronave&#10;&#10;Os conteúdos gerados pela IA podem estar incorretos.">
            <a:extLst>
              <a:ext uri="{FF2B5EF4-FFF2-40B4-BE49-F238E27FC236}">
                <a16:creationId xmlns:a16="http://schemas.microsoft.com/office/drawing/2014/main" id="{C7BC912A-59F7-CC19-EAA1-B4F12DE0C1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0382" y="1194242"/>
            <a:ext cx="5286375" cy="3524250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65FFF2B1-C76B-27E6-88F6-32E0306A9BEB}"/>
              </a:ext>
            </a:extLst>
          </p:cNvPr>
          <p:cNvSpPr txBox="1"/>
          <p:nvPr/>
        </p:nvSpPr>
        <p:spPr>
          <a:xfrm>
            <a:off x="5873327" y="5022401"/>
            <a:ext cx="664000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dirty="0"/>
              <a:t>Nomes: Guilherme Andrew, Thiago Camilo, Pedro Monteiro</a:t>
            </a:r>
          </a:p>
        </p:txBody>
      </p:sp>
    </p:spTree>
  </p:cSld>
  <p:clrMapOvr>
    <a:masterClrMapping/>
  </p:clrMapOvr>
  <p:transition spd="slow" advTm="484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765545-CAE6-0F95-E720-09788BEC95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Linha">
            <a:extLst>
              <a:ext uri="{FF2B5EF4-FFF2-40B4-BE49-F238E27FC236}">
                <a16:creationId xmlns:a16="http://schemas.microsoft.com/office/drawing/2014/main" id="{08C17BEF-EB0F-2819-51F4-0A8EDCCD2A90}"/>
              </a:ext>
            </a:extLst>
          </p:cNvPr>
          <p:cNvSpPr/>
          <p:nvPr/>
        </p:nvSpPr>
        <p:spPr>
          <a:xfrm flipV="1">
            <a:off x="252919" y="486960"/>
            <a:ext cx="8852170" cy="30053"/>
          </a:xfrm>
          <a:prstGeom prst="line">
            <a:avLst/>
          </a:prstGeom>
          <a:ln w="57150">
            <a:gradFill flip="none" rotWithShape="1">
              <a:gsLst>
                <a:gs pos="41964">
                  <a:srgbClr val="B2CBFF">
                    <a:alpha val="85000"/>
                  </a:srgbClr>
                </a:gs>
                <a:gs pos="62953">
                  <a:srgbClr val="93B5FF"/>
                </a:gs>
                <a:gs pos="27972">
                  <a:srgbClr val="C7D9FF"/>
                </a:gs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  <a:miter lim="400000"/>
          </a:ln>
        </p:spPr>
        <p:txBody>
          <a:bodyPr lIns="25400" tIns="25400" rIns="25400" bIns="2540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900" b="0" i="0" u="none" strike="noStrike" kern="1200" cap="none" spc="0" normalizeH="0" baseline="0" noProof="0">
              <a:ln>
                <a:noFill/>
              </a:ln>
              <a:solidFill>
                <a:srgbClr val="001638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BDC387-00BD-105C-7FEF-F234513EDB2E}"/>
              </a:ext>
            </a:extLst>
          </p:cNvPr>
          <p:cNvSpPr txBox="1"/>
          <p:nvPr/>
        </p:nvSpPr>
        <p:spPr>
          <a:xfrm>
            <a:off x="204278" y="125347"/>
            <a:ext cx="1404389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l" defTabSz="2438338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Helvetica Neue"/>
              </a:rPr>
              <a:t>Capítulo</a:t>
            </a: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Helvetica Neue"/>
              </a:rPr>
              <a:t> 1</a:t>
            </a:r>
            <a:endParaRPr kumimoji="0" lang="pt-BR" sz="2000" b="1" i="0" u="none" strike="noStrike" kern="1200" cap="none" spc="0" normalizeH="0" baseline="0" noProof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C1381EF7-56AC-E061-FED4-BF747C17C779}"/>
              </a:ext>
            </a:extLst>
          </p:cNvPr>
          <p:cNvSpPr txBox="1"/>
          <p:nvPr/>
        </p:nvSpPr>
        <p:spPr>
          <a:xfrm>
            <a:off x="204278" y="564779"/>
            <a:ext cx="8250913" cy="307777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pt-BR" sz="1400" u="sng">
                <a:solidFill>
                  <a:srgbClr val="0070C0"/>
                </a:solidFill>
                <a:latin typeface="Arial"/>
                <a:cs typeface="Arial"/>
              </a:rPr>
              <a:t>Slide 1.9 - OAMP – </a:t>
            </a:r>
            <a:r>
              <a:rPr lang="pt-BR" sz="1400" u="sng" err="1">
                <a:solidFill>
                  <a:srgbClr val="0070C0"/>
                </a:solidFill>
                <a:latin typeface="Arial"/>
                <a:cs typeface="Arial"/>
              </a:rPr>
              <a:t>On-Aircraft</a:t>
            </a:r>
            <a:r>
              <a:rPr lang="pt-BR" sz="1400" u="sng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lang="pt-BR" sz="1400" u="sng" err="1">
                <a:solidFill>
                  <a:srgbClr val="0070C0"/>
                </a:solidFill>
                <a:latin typeface="Arial"/>
                <a:cs typeface="Arial"/>
              </a:rPr>
              <a:t>Maintenance</a:t>
            </a:r>
            <a:r>
              <a:rPr lang="pt-BR" sz="1400" u="sng">
                <a:solidFill>
                  <a:srgbClr val="0070C0"/>
                </a:solidFill>
                <a:latin typeface="Arial"/>
                <a:cs typeface="Arial"/>
              </a:rPr>
              <a:t> Planning (OAMP) </a:t>
            </a:r>
            <a:r>
              <a:rPr lang="pt-BR" sz="1400" u="sng">
                <a:solidFill>
                  <a:srgbClr val="0070C0"/>
                </a:solidFill>
                <a:latin typeface="Arial"/>
                <a:ea typeface="+mn-lt"/>
                <a:cs typeface="Arial"/>
              </a:rPr>
              <a:t>[Manual Geral de Manutenção - MGM]</a:t>
            </a:r>
            <a:endParaRPr lang="pt-BR" sz="1400" u="sng">
              <a:solidFill>
                <a:srgbClr val="0070C0"/>
              </a:solidFill>
              <a:latin typeface="Arial"/>
              <a:cs typeface="Arial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3097E42-1230-7BD3-92A8-9B9F634646CE}"/>
              </a:ext>
            </a:extLst>
          </p:cNvPr>
          <p:cNvSpPr txBox="1"/>
          <p:nvPr/>
        </p:nvSpPr>
        <p:spPr>
          <a:xfrm>
            <a:off x="10364949" y="0"/>
            <a:ext cx="1766236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sng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Resp.: </a:t>
            </a:r>
          </a:p>
          <a:p>
            <a:pPr algn="ctr">
              <a:defRPr/>
            </a:pPr>
            <a:r>
              <a:rPr lang="pt-BR" u="sng">
                <a:solidFill>
                  <a:srgbClr val="0070C0"/>
                </a:solidFill>
                <a:latin typeface="Aptos" panose="02110004020202020204"/>
              </a:rPr>
              <a:t>Pedro Monteiro</a:t>
            </a:r>
            <a:endParaRPr kumimoji="0" lang="pt-BR" sz="1800" b="0" i="0" u="sng" strike="noStrike" kern="1200" cap="none" spc="0" normalizeH="0" baseline="0" noProof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90B8E0BD-16B0-410C-5B7A-4477271D677F}"/>
              </a:ext>
            </a:extLst>
          </p:cNvPr>
          <p:cNvSpPr txBox="1"/>
          <p:nvPr/>
        </p:nvSpPr>
        <p:spPr>
          <a:xfrm>
            <a:off x="1608667" y="-18398"/>
            <a:ext cx="8669433" cy="73866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>
                <a:ln>
                  <a:noFill/>
                </a:ln>
                <a:solidFill>
                  <a:schemeClr val="accent4">
                    <a:lumMod val="76000"/>
                  </a:schemeClr>
                </a:solidFill>
                <a:effectLst/>
                <a:uLnTx/>
                <a:uFillTx/>
                <a:latin typeface="Arial"/>
                <a:cs typeface="Arial"/>
              </a:rPr>
              <a:t>Publicações Técnicas: Discorra sobre as publicações de manutenção que foram consideradas na análise do acidente.</a:t>
            </a:r>
            <a:endParaRPr lang="pt-BR" sz="1400" b="0" i="0" u="none" strike="noStrike" kern="1200" cap="none" spc="0" normalizeH="0" baseline="0" noProof="0">
              <a:ln>
                <a:noFill/>
              </a:ln>
              <a:solidFill>
                <a:schemeClr val="accent4">
                  <a:lumMod val="76000"/>
                </a:schemeClr>
              </a:solidFill>
              <a:effectLst/>
              <a:uLnTx/>
              <a:uFillTx/>
              <a:latin typeface="Arial"/>
              <a:cs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400" b="0" i="0" u="none" strike="noStrike" kern="1200" cap="none" spc="0" normalizeH="0" baseline="0" noProof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D862C932-E5F0-5AD5-B046-CC2F9B613692}"/>
              </a:ext>
            </a:extLst>
          </p:cNvPr>
          <p:cNvSpPr txBox="1"/>
          <p:nvPr/>
        </p:nvSpPr>
        <p:spPr>
          <a:xfrm>
            <a:off x="4260574" y="6369878"/>
            <a:ext cx="4841459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600">
                <a:latin typeface="Arial"/>
              </a:rPr>
              <a:t>Manutenção de Aeronaves – 29° Turma</a:t>
            </a:r>
            <a:r>
              <a:rPr lang="pt-BR" sz="1600">
                <a:latin typeface="Arial"/>
                <a:cs typeface="Arial"/>
              </a:rPr>
              <a:t>​</a:t>
            </a:r>
            <a:endParaRPr lang="pt-BR" sz="1600"/>
          </a:p>
        </p:txBody>
      </p:sp>
      <p:pic>
        <p:nvPicPr>
          <p:cNvPr id="3" name="Imagem 2" descr="Placa vermelha com letras brancas&#10;&#10;Descrição gerada automaticamente com confiança baixa">
            <a:extLst>
              <a:ext uri="{FF2B5EF4-FFF2-40B4-BE49-F238E27FC236}">
                <a16:creationId xmlns:a16="http://schemas.microsoft.com/office/drawing/2014/main" id="{897D430E-8C41-1AB6-6969-42C60D6ACA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2495" y="6023665"/>
            <a:ext cx="1428750" cy="685800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79289D22-B0D7-7A70-1E64-81AC1ECF60A6}"/>
              </a:ext>
            </a:extLst>
          </p:cNvPr>
          <p:cNvSpPr txBox="1"/>
          <p:nvPr/>
        </p:nvSpPr>
        <p:spPr>
          <a:xfrm>
            <a:off x="345312" y="1271286"/>
            <a:ext cx="11202363" cy="31107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just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pt-BR" sz="3600">
                <a:cs typeface="Arial"/>
              </a:rPr>
              <a:t>Manual de planejamento de manutenção baseado em históricos de manutenções.</a:t>
            </a:r>
            <a:endParaRPr lang="en-US" sz="3600">
              <a:cs typeface="Arial"/>
            </a:endParaRPr>
          </a:p>
          <a:p>
            <a:pPr marL="285750" indent="-285750" algn="just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pt-BR" sz="3600">
                <a:cs typeface="Arial"/>
              </a:rPr>
              <a:t>Planejando manutenções de acordo com acidentes passados diminui o risco de ocorrer acidentes com causas iguais.</a:t>
            </a:r>
            <a:endParaRPr lang="en-US" sz="2800">
              <a:cs typeface="Arial"/>
            </a:endParaRPr>
          </a:p>
          <a:p>
            <a:pPr>
              <a:lnSpc>
                <a:spcPts val="2775"/>
              </a:lnSpc>
            </a:pPr>
            <a:endParaRPr lang="en-US" sz="360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52543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EED67E-2861-85CD-9B72-C5F7BF2EE7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Linha">
            <a:extLst>
              <a:ext uri="{FF2B5EF4-FFF2-40B4-BE49-F238E27FC236}">
                <a16:creationId xmlns:a16="http://schemas.microsoft.com/office/drawing/2014/main" id="{0360760D-19D6-A561-F34A-29C1E8805814}"/>
              </a:ext>
            </a:extLst>
          </p:cNvPr>
          <p:cNvSpPr/>
          <p:nvPr/>
        </p:nvSpPr>
        <p:spPr>
          <a:xfrm flipV="1">
            <a:off x="252919" y="486960"/>
            <a:ext cx="8852170" cy="30053"/>
          </a:xfrm>
          <a:prstGeom prst="line">
            <a:avLst/>
          </a:prstGeom>
          <a:ln w="57150">
            <a:gradFill flip="none" rotWithShape="1">
              <a:gsLst>
                <a:gs pos="41964">
                  <a:srgbClr val="B2CBFF">
                    <a:alpha val="85000"/>
                  </a:srgbClr>
                </a:gs>
                <a:gs pos="62953">
                  <a:srgbClr val="93B5FF"/>
                </a:gs>
                <a:gs pos="27972">
                  <a:srgbClr val="C7D9FF"/>
                </a:gs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  <a:miter lim="400000"/>
          </a:ln>
        </p:spPr>
        <p:txBody>
          <a:bodyPr lIns="25400" tIns="25400" rIns="25400" bIns="2540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900" b="0" i="0" u="none" strike="noStrike" kern="1200" cap="none" spc="0" normalizeH="0" baseline="0" noProof="0">
              <a:ln>
                <a:noFill/>
              </a:ln>
              <a:solidFill>
                <a:srgbClr val="001638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A6588B-E72C-FA67-EC39-4FA4C79D8AD1}"/>
              </a:ext>
            </a:extLst>
          </p:cNvPr>
          <p:cNvSpPr txBox="1"/>
          <p:nvPr/>
        </p:nvSpPr>
        <p:spPr>
          <a:xfrm>
            <a:off x="204278" y="125347"/>
            <a:ext cx="1404389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l" defTabSz="2438338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Helvetica Neue"/>
              </a:rPr>
              <a:t>Capítulo</a:t>
            </a: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Helvetica Neue"/>
              </a:rPr>
              <a:t> 1</a:t>
            </a:r>
            <a:endParaRPr kumimoji="0" lang="pt-BR" sz="2000" b="1" i="0" u="none" strike="noStrike" kern="1200" cap="none" spc="0" normalizeH="0" baseline="0" noProof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80FB5F92-65E0-EC2C-1C9F-07F145C73DFB}"/>
              </a:ext>
            </a:extLst>
          </p:cNvPr>
          <p:cNvSpPr txBox="1"/>
          <p:nvPr/>
        </p:nvSpPr>
        <p:spPr>
          <a:xfrm>
            <a:off x="204278" y="564779"/>
            <a:ext cx="2834430" cy="307777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pt-BR" sz="1400" u="sng">
                <a:solidFill>
                  <a:srgbClr val="0070C0"/>
                </a:solidFill>
                <a:latin typeface="Arial"/>
                <a:cs typeface="Arial"/>
              </a:rPr>
              <a:t>Slide 1.10 - Service Bulletin (SB) 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D6324AD4-F8AE-95A2-4181-B86371E5C397}"/>
              </a:ext>
            </a:extLst>
          </p:cNvPr>
          <p:cNvSpPr txBox="1"/>
          <p:nvPr/>
        </p:nvSpPr>
        <p:spPr>
          <a:xfrm>
            <a:off x="10364949" y="0"/>
            <a:ext cx="1766236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sng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Resp.: </a:t>
            </a:r>
          </a:p>
          <a:p>
            <a:pPr algn="ctr">
              <a:defRPr/>
            </a:pPr>
            <a:r>
              <a:rPr lang="pt-BR" u="sng">
                <a:solidFill>
                  <a:srgbClr val="0070C0"/>
                </a:solidFill>
                <a:latin typeface="Aptos" panose="02110004020202020204"/>
              </a:rPr>
              <a:t>Pedro Monteiro</a:t>
            </a:r>
            <a:endParaRPr kumimoji="0" lang="pt-BR" sz="1800" b="0" i="0" u="sng" strike="noStrike" kern="1200" cap="none" spc="0" normalizeH="0" baseline="0" noProof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79DB4A1C-865F-3980-E07A-319DD3DE1EEC}"/>
              </a:ext>
            </a:extLst>
          </p:cNvPr>
          <p:cNvSpPr txBox="1"/>
          <p:nvPr/>
        </p:nvSpPr>
        <p:spPr>
          <a:xfrm>
            <a:off x="1608667" y="-18398"/>
            <a:ext cx="8669433" cy="73866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>
                <a:ln>
                  <a:noFill/>
                </a:ln>
                <a:solidFill>
                  <a:schemeClr val="accent4">
                    <a:lumMod val="76000"/>
                  </a:schemeClr>
                </a:solidFill>
                <a:effectLst/>
                <a:uLnTx/>
                <a:uFillTx/>
                <a:latin typeface="Arial"/>
                <a:cs typeface="Arial"/>
              </a:rPr>
              <a:t>Publicações Técnicas: Discorra sobre as publicações de manutenção que foram consideradas na análise do acidente.</a:t>
            </a:r>
            <a:endParaRPr lang="pt-BR" sz="1400" b="0" i="0" u="none" strike="noStrike" kern="1200" cap="none" spc="0" normalizeH="0" baseline="0" noProof="0">
              <a:ln>
                <a:noFill/>
              </a:ln>
              <a:solidFill>
                <a:schemeClr val="accent4">
                  <a:lumMod val="76000"/>
                </a:schemeClr>
              </a:solidFill>
              <a:effectLst/>
              <a:uLnTx/>
              <a:uFillTx/>
              <a:latin typeface="Arial"/>
              <a:cs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400" b="0" i="0" u="none" strike="noStrike" kern="1200" cap="none" spc="0" normalizeH="0" baseline="0" noProof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8A519D4B-B369-DBF4-48A5-7F7F7D9CCF65}"/>
              </a:ext>
            </a:extLst>
          </p:cNvPr>
          <p:cNvSpPr txBox="1"/>
          <p:nvPr/>
        </p:nvSpPr>
        <p:spPr>
          <a:xfrm>
            <a:off x="4260574" y="6369878"/>
            <a:ext cx="4841459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600">
                <a:latin typeface="Arial"/>
              </a:rPr>
              <a:t>Manutenção de Aeronaves – 29° Turma</a:t>
            </a:r>
            <a:r>
              <a:rPr lang="pt-BR" sz="1600">
                <a:latin typeface="Arial"/>
                <a:cs typeface="Arial"/>
              </a:rPr>
              <a:t>​</a:t>
            </a:r>
            <a:endParaRPr lang="pt-BR" sz="1600"/>
          </a:p>
        </p:txBody>
      </p:sp>
      <p:pic>
        <p:nvPicPr>
          <p:cNvPr id="3" name="Imagem 2" descr="Placa vermelha com letras brancas&#10;&#10;Descrição gerada automaticamente com confiança baixa">
            <a:extLst>
              <a:ext uri="{FF2B5EF4-FFF2-40B4-BE49-F238E27FC236}">
                <a16:creationId xmlns:a16="http://schemas.microsoft.com/office/drawing/2014/main" id="{E88FE3A0-39FE-BB56-CB8A-CA0DB386F2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2495" y="6023665"/>
            <a:ext cx="1428750" cy="685800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75D6C92D-A657-4005-2E8C-8173D0A33A63}"/>
              </a:ext>
            </a:extLst>
          </p:cNvPr>
          <p:cNvSpPr txBox="1"/>
          <p:nvPr/>
        </p:nvSpPr>
        <p:spPr>
          <a:xfrm>
            <a:off x="345312" y="1271286"/>
            <a:ext cx="11202363" cy="26121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just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pt-BR" sz="3600">
                <a:cs typeface="Arial"/>
              </a:rPr>
              <a:t>Documento com função de realizar a comunicação entre fabricantes e operadores de aeronaves.</a:t>
            </a:r>
            <a:endParaRPr lang="en-US" sz="3600">
              <a:cs typeface="Arial"/>
            </a:endParaRPr>
          </a:p>
          <a:p>
            <a:pPr marL="285750" indent="-285750" algn="just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pt-BR" sz="3600">
                <a:cs typeface="Arial"/>
              </a:rPr>
              <a:t>Melhorando a comunicação entre fabricantes e operadores, evita-se desconformidades.</a:t>
            </a:r>
            <a:endParaRPr lang="en-US" sz="2800"/>
          </a:p>
          <a:p>
            <a:pPr>
              <a:lnSpc>
                <a:spcPts val="2775"/>
              </a:lnSpc>
            </a:pPr>
            <a:endParaRPr lang="en-US" sz="360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3239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CDFE02-2A74-03D7-DFAC-FBE8D61C71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Linha">
            <a:extLst>
              <a:ext uri="{FF2B5EF4-FFF2-40B4-BE49-F238E27FC236}">
                <a16:creationId xmlns:a16="http://schemas.microsoft.com/office/drawing/2014/main" id="{F0B08BA7-6DE1-EDDA-49D7-17A6EA641D21}"/>
              </a:ext>
            </a:extLst>
          </p:cNvPr>
          <p:cNvSpPr/>
          <p:nvPr/>
        </p:nvSpPr>
        <p:spPr>
          <a:xfrm flipV="1">
            <a:off x="252919" y="486960"/>
            <a:ext cx="8852170" cy="30053"/>
          </a:xfrm>
          <a:prstGeom prst="line">
            <a:avLst/>
          </a:prstGeom>
          <a:ln w="57150">
            <a:gradFill flip="none" rotWithShape="1">
              <a:gsLst>
                <a:gs pos="41964">
                  <a:srgbClr val="B2CBFF">
                    <a:alpha val="85000"/>
                  </a:srgbClr>
                </a:gs>
                <a:gs pos="62953">
                  <a:srgbClr val="93B5FF"/>
                </a:gs>
                <a:gs pos="27972">
                  <a:srgbClr val="C7D9FF"/>
                </a:gs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  <a:miter lim="400000"/>
          </a:ln>
        </p:spPr>
        <p:txBody>
          <a:bodyPr lIns="25400" tIns="25400" rIns="25400" bIns="2540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900" b="0" i="0" u="none" strike="noStrike" kern="1200" cap="none" spc="0" normalizeH="0" baseline="0" noProof="0">
              <a:ln>
                <a:noFill/>
              </a:ln>
              <a:solidFill>
                <a:srgbClr val="001638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BDEDA9-AB16-97AC-1039-1E74DBC0216E}"/>
              </a:ext>
            </a:extLst>
          </p:cNvPr>
          <p:cNvSpPr txBox="1"/>
          <p:nvPr/>
        </p:nvSpPr>
        <p:spPr>
          <a:xfrm>
            <a:off x="204278" y="125347"/>
            <a:ext cx="1404389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l" defTabSz="2438338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Helvetica Neue"/>
              </a:rPr>
              <a:t>Capítulo</a:t>
            </a: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Helvetica Neue"/>
              </a:rPr>
              <a:t> 1</a:t>
            </a:r>
            <a:endParaRPr kumimoji="0" lang="pt-BR" sz="2000" b="1" i="0" u="none" strike="noStrike" kern="1200" cap="none" spc="0" normalizeH="0" baseline="0" noProof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306364F4-AF3D-9F7B-FA55-9470BB64D00D}"/>
              </a:ext>
            </a:extLst>
          </p:cNvPr>
          <p:cNvSpPr txBox="1"/>
          <p:nvPr/>
        </p:nvSpPr>
        <p:spPr>
          <a:xfrm>
            <a:off x="204278" y="564779"/>
            <a:ext cx="3407536" cy="307777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pt-BR" sz="1400" u="sng">
                <a:solidFill>
                  <a:srgbClr val="0070C0"/>
                </a:solidFill>
                <a:latin typeface="Arial"/>
                <a:cs typeface="Arial"/>
              </a:rPr>
              <a:t>Slide 1.11 - </a:t>
            </a:r>
            <a:r>
              <a:rPr lang="pt-BR" sz="1400" u="sng" err="1">
                <a:solidFill>
                  <a:srgbClr val="0070C0"/>
                </a:solidFill>
                <a:latin typeface="Arial"/>
                <a:cs typeface="Arial"/>
              </a:rPr>
              <a:t>Airworthiness</a:t>
            </a:r>
            <a:r>
              <a:rPr lang="pt-BR" sz="1400" u="sng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lang="pt-BR" sz="1400" u="sng" err="1">
                <a:solidFill>
                  <a:srgbClr val="0070C0"/>
                </a:solidFill>
                <a:latin typeface="Arial"/>
                <a:cs typeface="Arial"/>
              </a:rPr>
              <a:t>Directive</a:t>
            </a:r>
            <a:r>
              <a:rPr lang="pt-BR" sz="1400" u="sng">
                <a:solidFill>
                  <a:srgbClr val="0070C0"/>
                </a:solidFill>
                <a:latin typeface="Arial"/>
                <a:cs typeface="Arial"/>
              </a:rPr>
              <a:t> (AD) </a:t>
            </a:r>
            <a:endParaRPr lang="pt-BR" sz="1400" u="sng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5070F144-79CB-E353-9C5D-362DB7320F3E}"/>
              </a:ext>
            </a:extLst>
          </p:cNvPr>
          <p:cNvSpPr txBox="1"/>
          <p:nvPr/>
        </p:nvSpPr>
        <p:spPr>
          <a:xfrm>
            <a:off x="10364949" y="0"/>
            <a:ext cx="1766236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defRPr/>
            </a:pPr>
            <a:r>
              <a:rPr lang="pt-BR" u="sng" dirty="0" err="1">
                <a:solidFill>
                  <a:srgbClr val="0070C0"/>
                </a:solidFill>
                <a:latin typeface="Aptos" panose="02110004020202020204"/>
              </a:rPr>
              <a:t>Resp.:Thiago</a:t>
            </a:r>
            <a:r>
              <a:rPr lang="pt-BR" u="sng" dirty="0">
                <a:solidFill>
                  <a:srgbClr val="0070C0"/>
                </a:solidFill>
                <a:latin typeface="Aptos" panose="02110004020202020204"/>
              </a:rPr>
              <a:t> Camilo</a:t>
            </a:r>
            <a:endParaRPr lang="pt-BR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F61AA1A3-CE6E-B848-B99E-74360331CA56}"/>
              </a:ext>
            </a:extLst>
          </p:cNvPr>
          <p:cNvSpPr txBox="1"/>
          <p:nvPr/>
        </p:nvSpPr>
        <p:spPr>
          <a:xfrm>
            <a:off x="1608667" y="-18398"/>
            <a:ext cx="8669433" cy="73866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>
                <a:ln>
                  <a:noFill/>
                </a:ln>
                <a:solidFill>
                  <a:schemeClr val="accent4">
                    <a:lumMod val="76000"/>
                  </a:schemeClr>
                </a:solidFill>
                <a:effectLst/>
                <a:uLnTx/>
                <a:uFillTx/>
                <a:latin typeface="Arial"/>
                <a:cs typeface="Arial"/>
              </a:rPr>
              <a:t>Publicações Técnicas: Discorra sobre as publicações de manutenção que foram consideradas na análise do acidente.</a:t>
            </a:r>
            <a:endParaRPr lang="pt-BR" sz="1400" b="0" i="0" u="none" strike="noStrike" kern="1200" cap="none" spc="0" normalizeH="0" baseline="0" noProof="0">
              <a:ln>
                <a:noFill/>
              </a:ln>
              <a:solidFill>
                <a:schemeClr val="accent4">
                  <a:lumMod val="76000"/>
                </a:schemeClr>
              </a:solidFill>
              <a:effectLst/>
              <a:uLnTx/>
              <a:uFillTx/>
              <a:latin typeface="Arial"/>
              <a:cs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400" b="0" i="0" u="none" strike="noStrike" kern="1200" cap="none" spc="0" normalizeH="0" baseline="0" noProof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17FAE52A-648E-47D2-B13D-C545B37FA041}"/>
              </a:ext>
            </a:extLst>
          </p:cNvPr>
          <p:cNvSpPr txBox="1"/>
          <p:nvPr/>
        </p:nvSpPr>
        <p:spPr>
          <a:xfrm>
            <a:off x="4260574" y="6369878"/>
            <a:ext cx="4841459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600">
                <a:latin typeface="Arial"/>
              </a:rPr>
              <a:t>Manutenção de Aeronaves – 29° Turma</a:t>
            </a:r>
            <a:r>
              <a:rPr lang="pt-BR" sz="1600">
                <a:latin typeface="Arial"/>
                <a:cs typeface="Arial"/>
              </a:rPr>
              <a:t>​</a:t>
            </a:r>
            <a:endParaRPr lang="pt-BR" sz="1600"/>
          </a:p>
        </p:txBody>
      </p:sp>
      <p:pic>
        <p:nvPicPr>
          <p:cNvPr id="3" name="Imagem 2" descr="Placa vermelha com letras brancas&#10;&#10;Descrição gerada automaticamente com confiança baixa">
            <a:extLst>
              <a:ext uri="{FF2B5EF4-FFF2-40B4-BE49-F238E27FC236}">
                <a16:creationId xmlns:a16="http://schemas.microsoft.com/office/drawing/2014/main" id="{B18FB2A0-17E7-2D2B-E9F8-978FF3535A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2495" y="6023665"/>
            <a:ext cx="1428750" cy="6858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ACB3C64-BCDC-26E1-89BB-655B2320DCF9}"/>
              </a:ext>
            </a:extLst>
          </p:cNvPr>
          <p:cNvSpPr txBox="1"/>
          <p:nvPr/>
        </p:nvSpPr>
        <p:spPr>
          <a:xfrm>
            <a:off x="3818156" y="1694709"/>
            <a:ext cx="392214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>
                <a:ea typeface="+mn-lt"/>
                <a:cs typeface="+mn-lt"/>
              </a:rPr>
              <a:t>         </a:t>
            </a:r>
            <a:r>
              <a:rPr lang="en-US">
                <a:latin typeface="Aptos"/>
                <a:ea typeface="+mn-lt"/>
                <a:cs typeface="+mn-lt"/>
              </a:rPr>
              <a:t>   </a:t>
            </a:r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6D2600C-34A8-EF77-753A-CA1D669C23C8}"/>
              </a:ext>
            </a:extLst>
          </p:cNvPr>
          <p:cNvSpPr txBox="1"/>
          <p:nvPr/>
        </p:nvSpPr>
        <p:spPr>
          <a:xfrm>
            <a:off x="2432062" y="1237156"/>
            <a:ext cx="732957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/>
              <a:t>Caso Conjunto do </a:t>
            </a:r>
            <a:r>
              <a:rPr lang="en-US" sz="2400" b="1" err="1"/>
              <a:t>Eixo</a:t>
            </a:r>
            <a:r>
              <a:rPr lang="en-US" sz="2400" b="1"/>
              <a:t> do </a:t>
            </a:r>
            <a:r>
              <a:rPr lang="en-US" sz="2400" b="1" err="1"/>
              <a:t>Estabilizador</a:t>
            </a:r>
            <a:r>
              <a:rPr lang="en-US" sz="2400" b="1"/>
              <a:t> Horizontal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A49CE52-76DE-7A91-88DA-882DE555AD75}"/>
              </a:ext>
            </a:extLst>
          </p:cNvPr>
          <p:cNvSpPr txBox="1"/>
          <p:nvPr/>
        </p:nvSpPr>
        <p:spPr>
          <a:xfrm>
            <a:off x="257560" y="2052440"/>
            <a:ext cx="4410974" cy="480131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b="1">
                <a:ea typeface="+mn-lt"/>
                <a:cs typeface="+mn-lt"/>
              </a:rPr>
              <a:t>11/02/2000:</a:t>
            </a:r>
            <a:r>
              <a:rPr lang="en-US">
                <a:ea typeface="+mn-lt"/>
                <a:cs typeface="+mn-lt"/>
              </a:rPr>
              <a:t> A FAA </a:t>
            </a:r>
            <a:r>
              <a:rPr lang="en-US" err="1">
                <a:ea typeface="+mn-lt"/>
                <a:cs typeface="+mn-lt"/>
              </a:rPr>
              <a:t>emitiu</a:t>
            </a:r>
            <a:r>
              <a:rPr lang="en-US">
                <a:ea typeface="+mn-lt"/>
                <a:cs typeface="+mn-lt"/>
              </a:rPr>
              <a:t> a AD 2000-03-51 </a:t>
            </a:r>
            <a:r>
              <a:rPr lang="en-US" err="1">
                <a:ea typeface="+mn-lt"/>
                <a:cs typeface="+mn-lt"/>
              </a:rPr>
              <a:t>após</a:t>
            </a:r>
            <a:r>
              <a:rPr lang="en-US">
                <a:ea typeface="+mn-lt"/>
                <a:cs typeface="+mn-lt"/>
              </a:rPr>
              <a:t> o </a:t>
            </a:r>
            <a:r>
              <a:rPr lang="en-US" err="1">
                <a:ea typeface="+mn-lt"/>
                <a:cs typeface="+mn-lt"/>
              </a:rPr>
              <a:t>acidente</a:t>
            </a:r>
            <a:r>
              <a:rPr lang="en-US">
                <a:ea typeface="+mn-lt"/>
                <a:cs typeface="+mn-lt"/>
              </a:rPr>
              <a:t> da Alaska Airlines, </a:t>
            </a:r>
            <a:r>
              <a:rPr lang="en-US" err="1">
                <a:ea typeface="+mn-lt"/>
                <a:cs typeface="+mn-lt"/>
              </a:rPr>
              <a:t>exigindo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b="1" err="1">
                <a:solidFill>
                  <a:srgbClr val="FF0000"/>
                </a:solidFill>
                <a:ea typeface="+mn-lt"/>
                <a:cs typeface="+mn-lt"/>
              </a:rPr>
              <a:t>inspeções</a:t>
            </a:r>
            <a:r>
              <a:rPr lang="en-US" b="1">
                <a:solidFill>
                  <a:srgbClr val="FF0000"/>
                </a:solidFill>
                <a:ea typeface="+mn-lt"/>
                <a:cs typeface="+mn-lt"/>
              </a:rPr>
              <a:t> no conjunto do </a:t>
            </a:r>
            <a:r>
              <a:rPr lang="en-US" b="1" err="1">
                <a:solidFill>
                  <a:srgbClr val="FF0000"/>
                </a:solidFill>
                <a:ea typeface="+mn-lt"/>
                <a:cs typeface="+mn-lt"/>
              </a:rPr>
              <a:t>eixo</a:t>
            </a:r>
            <a:r>
              <a:rPr lang="en-US" b="1">
                <a:solidFill>
                  <a:srgbClr val="FF0000"/>
                </a:solidFill>
                <a:ea typeface="+mn-lt"/>
                <a:cs typeface="+mn-lt"/>
              </a:rPr>
              <a:t> do </a:t>
            </a:r>
            <a:r>
              <a:rPr lang="en-US" b="1" err="1">
                <a:solidFill>
                  <a:srgbClr val="FF0000"/>
                </a:solidFill>
                <a:ea typeface="+mn-lt"/>
                <a:cs typeface="+mn-lt"/>
              </a:rPr>
              <a:t>estabilizador</a:t>
            </a:r>
            <a:r>
              <a:rPr lang="en-US">
                <a:ea typeface="+mn-lt"/>
                <a:cs typeface="+mn-lt"/>
              </a:rPr>
              <a:t> horizontal </a:t>
            </a:r>
            <a:r>
              <a:rPr lang="en-US" err="1">
                <a:ea typeface="+mn-lt"/>
                <a:cs typeface="+mn-lt"/>
              </a:rPr>
              <a:t>devido</a:t>
            </a:r>
            <a:r>
              <a:rPr lang="en-US">
                <a:ea typeface="+mn-lt"/>
                <a:cs typeface="+mn-lt"/>
              </a:rPr>
              <a:t> a </a:t>
            </a:r>
            <a:r>
              <a:rPr lang="en-US" err="1">
                <a:ea typeface="+mn-lt"/>
                <a:cs typeface="+mn-lt"/>
              </a:rPr>
              <a:t>desgaste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excessivo</a:t>
            </a:r>
            <a:r>
              <a:rPr lang="en-US">
                <a:ea typeface="+mn-lt"/>
                <a:cs typeface="+mn-lt"/>
              </a:rPr>
              <a:t> e </a:t>
            </a:r>
            <a:r>
              <a:rPr lang="en-US" err="1">
                <a:ea typeface="+mn-lt"/>
                <a:cs typeface="+mn-lt"/>
              </a:rPr>
              <a:t>rebarbas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metálicas</a:t>
            </a:r>
            <a:r>
              <a:rPr lang="en-US">
                <a:ea typeface="+mn-lt"/>
                <a:cs typeface="+mn-lt"/>
              </a:rPr>
              <a:t>. Se </a:t>
            </a:r>
            <a:r>
              <a:rPr lang="en-US" err="1">
                <a:ea typeface="+mn-lt"/>
                <a:cs typeface="+mn-lt"/>
              </a:rPr>
              <a:t>falhas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encontradas</a:t>
            </a:r>
            <a:r>
              <a:rPr lang="en-US">
                <a:ea typeface="+mn-lt"/>
                <a:cs typeface="+mn-lt"/>
              </a:rPr>
              <a:t>, o conjunto </a:t>
            </a:r>
            <a:r>
              <a:rPr lang="en-US" err="1">
                <a:ea typeface="+mn-lt"/>
                <a:cs typeface="+mn-lt"/>
              </a:rPr>
              <a:t>deveria</a:t>
            </a:r>
            <a:r>
              <a:rPr lang="en-US">
                <a:ea typeface="+mn-lt"/>
                <a:cs typeface="+mn-lt"/>
              </a:rPr>
              <a:t> ser </a:t>
            </a:r>
            <a:r>
              <a:rPr lang="en-US" err="1">
                <a:ea typeface="+mn-lt"/>
                <a:cs typeface="+mn-lt"/>
              </a:rPr>
              <a:t>substituído</a:t>
            </a:r>
            <a:r>
              <a:rPr lang="en-US">
                <a:ea typeface="+mn-lt"/>
                <a:cs typeface="+mn-lt"/>
              </a:rPr>
              <a:t>.</a:t>
            </a:r>
            <a:endParaRPr lang="en-US"/>
          </a:p>
          <a:p>
            <a:pPr algn="just"/>
            <a:endParaRPr lang="en-US"/>
          </a:p>
          <a:p>
            <a:pPr algn="just"/>
            <a:endParaRPr lang="en-US"/>
          </a:p>
          <a:p>
            <a:pPr algn="just"/>
            <a:r>
              <a:rPr lang="en-US" b="1">
                <a:ea typeface="+mn-lt"/>
                <a:cs typeface="+mn-lt"/>
              </a:rPr>
              <a:t>28/07/2000</a:t>
            </a:r>
            <a:r>
              <a:rPr lang="en-US">
                <a:ea typeface="+mn-lt"/>
                <a:cs typeface="+mn-lt"/>
              </a:rPr>
              <a:t>: AD 2000-15-15 </a:t>
            </a:r>
            <a:r>
              <a:rPr lang="en-US" b="1" err="1">
                <a:ea typeface="+mn-lt"/>
                <a:cs typeface="+mn-lt"/>
              </a:rPr>
              <a:t>substituiu</a:t>
            </a:r>
            <a:r>
              <a:rPr lang="en-US">
                <a:ea typeface="+mn-lt"/>
                <a:cs typeface="+mn-lt"/>
              </a:rPr>
              <a:t> a AD 2000-03-51, </a:t>
            </a:r>
            <a:r>
              <a:rPr lang="en-US" b="1" err="1">
                <a:solidFill>
                  <a:srgbClr val="FF0000"/>
                </a:solidFill>
                <a:ea typeface="+mn-lt"/>
                <a:cs typeface="+mn-lt"/>
              </a:rPr>
              <a:t>ampliando</a:t>
            </a:r>
            <a:r>
              <a:rPr lang="en-US" b="1">
                <a:solidFill>
                  <a:srgbClr val="FF0000"/>
                </a:solidFill>
                <a:ea typeface="+mn-lt"/>
                <a:cs typeface="+mn-lt"/>
              </a:rPr>
              <a:t> as </a:t>
            </a:r>
            <a:r>
              <a:rPr lang="en-US" b="1" err="1">
                <a:solidFill>
                  <a:srgbClr val="FF0000"/>
                </a:solidFill>
                <a:ea typeface="+mn-lt"/>
                <a:cs typeface="+mn-lt"/>
              </a:rPr>
              <a:t>inspeções</a:t>
            </a:r>
            <a:r>
              <a:rPr lang="en-US">
                <a:ea typeface="+mn-lt"/>
                <a:cs typeface="+mn-lt"/>
              </a:rPr>
              <a:t> para </a:t>
            </a:r>
            <a:r>
              <a:rPr lang="en-US" err="1">
                <a:ea typeface="+mn-lt"/>
                <a:cs typeface="+mn-lt"/>
              </a:rPr>
              <a:t>incluir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partículas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metálicas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na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graxa</a:t>
            </a:r>
            <a:r>
              <a:rPr lang="en-US">
                <a:ea typeface="+mn-lt"/>
                <a:cs typeface="+mn-lt"/>
              </a:rPr>
              <a:t>, </a:t>
            </a:r>
            <a:r>
              <a:rPr lang="en-US" err="1">
                <a:ea typeface="+mn-lt"/>
                <a:cs typeface="+mn-lt"/>
              </a:rPr>
              <a:t>como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lascas</a:t>
            </a:r>
            <a:r>
              <a:rPr lang="en-US">
                <a:ea typeface="+mn-lt"/>
                <a:cs typeface="+mn-lt"/>
              </a:rPr>
              <a:t> e </a:t>
            </a:r>
            <a:r>
              <a:rPr lang="en-US" err="1">
                <a:ea typeface="+mn-lt"/>
                <a:cs typeface="+mn-lt"/>
              </a:rPr>
              <a:t>poeira</a:t>
            </a:r>
            <a:r>
              <a:rPr lang="en-US">
                <a:ea typeface="+mn-lt"/>
                <a:cs typeface="+mn-lt"/>
              </a:rPr>
              <a:t>, e </a:t>
            </a:r>
            <a:r>
              <a:rPr lang="en-US" err="1">
                <a:ea typeface="+mn-lt"/>
                <a:cs typeface="+mn-lt"/>
              </a:rPr>
              <a:t>exigindo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relatórios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sobre</a:t>
            </a:r>
            <a:r>
              <a:rPr lang="en-US">
                <a:ea typeface="+mn-lt"/>
                <a:cs typeface="+mn-lt"/>
              </a:rPr>
              <a:t> as </a:t>
            </a:r>
            <a:r>
              <a:rPr lang="en-US" err="1">
                <a:ea typeface="+mn-lt"/>
                <a:cs typeface="+mn-lt"/>
              </a:rPr>
              <a:t>verificações</a:t>
            </a:r>
            <a:r>
              <a:rPr lang="en-US">
                <a:ea typeface="+mn-lt"/>
                <a:cs typeface="+mn-lt"/>
              </a:rPr>
              <a:t> de </a:t>
            </a:r>
            <a:r>
              <a:rPr lang="en-US" err="1">
                <a:ea typeface="+mn-lt"/>
                <a:cs typeface="+mn-lt"/>
              </a:rPr>
              <a:t>folga</a:t>
            </a:r>
            <a:r>
              <a:rPr lang="en-US">
                <a:ea typeface="+mn-lt"/>
                <a:cs typeface="+mn-lt"/>
              </a:rPr>
              <a:t>.</a:t>
            </a:r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pic>
        <p:nvPicPr>
          <p:cNvPr id="13" name="Picture 12" descr="Close-up of a document with text&#10;&#10;AI-generated content may be incorrect.">
            <a:extLst>
              <a:ext uri="{FF2B5EF4-FFF2-40B4-BE49-F238E27FC236}">
                <a16:creationId xmlns:a16="http://schemas.microsoft.com/office/drawing/2014/main" id="{4C43ED30-865D-C432-8827-7B091D7319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1524" y="2559170"/>
            <a:ext cx="7242234" cy="2458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964073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E11C97-74F7-7B9A-766F-A588DBF59B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Linha">
            <a:extLst>
              <a:ext uri="{FF2B5EF4-FFF2-40B4-BE49-F238E27FC236}">
                <a16:creationId xmlns:a16="http://schemas.microsoft.com/office/drawing/2014/main" id="{6F0567B7-6603-8D12-FB83-B7C548F62D83}"/>
              </a:ext>
            </a:extLst>
          </p:cNvPr>
          <p:cNvSpPr/>
          <p:nvPr/>
        </p:nvSpPr>
        <p:spPr>
          <a:xfrm flipV="1">
            <a:off x="252919" y="486960"/>
            <a:ext cx="8852170" cy="30053"/>
          </a:xfrm>
          <a:prstGeom prst="line">
            <a:avLst/>
          </a:prstGeom>
          <a:ln w="57150">
            <a:gradFill flip="none" rotWithShape="1">
              <a:gsLst>
                <a:gs pos="41964">
                  <a:srgbClr val="B2CBFF">
                    <a:alpha val="85000"/>
                  </a:srgbClr>
                </a:gs>
                <a:gs pos="62953">
                  <a:srgbClr val="93B5FF"/>
                </a:gs>
                <a:gs pos="27972">
                  <a:srgbClr val="C7D9FF"/>
                </a:gs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  <a:miter lim="400000"/>
          </a:ln>
        </p:spPr>
        <p:txBody>
          <a:bodyPr lIns="25400" tIns="25400" rIns="25400" bIns="2540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900" b="0" i="0" u="none" strike="noStrike" kern="1200" cap="none" spc="0" normalizeH="0" baseline="0" noProof="0">
              <a:ln>
                <a:noFill/>
              </a:ln>
              <a:solidFill>
                <a:srgbClr val="001638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224A71-8113-FC91-2C1E-AAF9E784A6DC}"/>
              </a:ext>
            </a:extLst>
          </p:cNvPr>
          <p:cNvSpPr txBox="1"/>
          <p:nvPr/>
        </p:nvSpPr>
        <p:spPr>
          <a:xfrm>
            <a:off x="204278" y="125347"/>
            <a:ext cx="1404389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l" defTabSz="2438338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Helvetica Neue"/>
              </a:rPr>
              <a:t>Capítulo</a:t>
            </a: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Helvetica Neue"/>
              </a:rPr>
              <a:t> 1</a:t>
            </a:r>
            <a:endParaRPr kumimoji="0" lang="pt-BR" sz="2000" b="1" i="0" u="none" strike="noStrike" kern="1200" cap="none" spc="0" normalizeH="0" baseline="0" noProof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D2FA980E-A974-F9AF-7381-F4F4CB8DDD29}"/>
              </a:ext>
            </a:extLst>
          </p:cNvPr>
          <p:cNvSpPr txBox="1"/>
          <p:nvPr/>
        </p:nvSpPr>
        <p:spPr>
          <a:xfrm>
            <a:off x="204278" y="564779"/>
            <a:ext cx="2680542" cy="307777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pt-BR" sz="1400" u="sng">
                <a:solidFill>
                  <a:srgbClr val="0070C0"/>
                </a:solidFill>
                <a:latin typeface="Arial"/>
                <a:cs typeface="Arial"/>
              </a:rPr>
              <a:t>Slide 1.12 - </a:t>
            </a:r>
            <a:r>
              <a:rPr lang="pt-BR" sz="1400" u="sng" err="1">
                <a:solidFill>
                  <a:srgbClr val="0070C0"/>
                </a:solidFill>
                <a:latin typeface="Arial"/>
                <a:cs typeface="Arial"/>
              </a:rPr>
              <a:t>Information</a:t>
            </a:r>
            <a:r>
              <a:rPr lang="pt-BR" sz="1400" u="sng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lang="pt-BR" sz="1400" u="sng" err="1">
                <a:solidFill>
                  <a:srgbClr val="0070C0"/>
                </a:solidFill>
                <a:latin typeface="Arial"/>
                <a:cs typeface="Arial"/>
              </a:rPr>
              <a:t>Letters</a:t>
            </a:r>
            <a:r>
              <a:rPr lang="pt-BR" sz="1400" u="sng">
                <a:solidFill>
                  <a:srgbClr val="0070C0"/>
                </a:solidFill>
                <a:latin typeface="Arial"/>
                <a:cs typeface="Arial"/>
              </a:rPr>
              <a:t> 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910CBC0A-8D3F-728B-25B8-BF600D131066}"/>
              </a:ext>
            </a:extLst>
          </p:cNvPr>
          <p:cNvSpPr txBox="1"/>
          <p:nvPr/>
        </p:nvSpPr>
        <p:spPr>
          <a:xfrm>
            <a:off x="10364949" y="0"/>
            <a:ext cx="1766236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sng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Resp.: </a:t>
            </a:r>
          </a:p>
          <a:p>
            <a:pPr algn="ctr">
              <a:defRPr/>
            </a:pPr>
            <a:r>
              <a:rPr lang="pt-BR" u="sng">
                <a:solidFill>
                  <a:srgbClr val="0070C0"/>
                </a:solidFill>
                <a:latin typeface="Aptos" panose="02110004020202020204"/>
              </a:rPr>
              <a:t>Pedro Monteiro</a:t>
            </a:r>
            <a:endParaRPr kumimoji="0" lang="pt-BR" sz="1800" b="0" i="0" u="sng" strike="noStrike" kern="1200" cap="none" spc="0" normalizeH="0" baseline="0" noProof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B5A4959D-17F2-9E4F-1D47-2A35A05E1266}"/>
              </a:ext>
            </a:extLst>
          </p:cNvPr>
          <p:cNvSpPr txBox="1"/>
          <p:nvPr/>
        </p:nvSpPr>
        <p:spPr>
          <a:xfrm>
            <a:off x="1608667" y="-18398"/>
            <a:ext cx="8669433" cy="73866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>
                <a:ln>
                  <a:noFill/>
                </a:ln>
                <a:solidFill>
                  <a:schemeClr val="accent4">
                    <a:lumMod val="76000"/>
                  </a:schemeClr>
                </a:solidFill>
                <a:effectLst/>
                <a:uLnTx/>
                <a:uFillTx/>
                <a:latin typeface="Arial"/>
                <a:cs typeface="Arial"/>
              </a:rPr>
              <a:t>Publicações Técnicas: Discorra sobre as publicações de manutenção que foram consideradas na análise do acidente.</a:t>
            </a:r>
            <a:endParaRPr lang="pt-BR" sz="1400" b="0" i="0" u="none" strike="noStrike" kern="1200" cap="none" spc="0" normalizeH="0" baseline="0" noProof="0">
              <a:ln>
                <a:noFill/>
              </a:ln>
              <a:solidFill>
                <a:schemeClr val="accent4">
                  <a:lumMod val="76000"/>
                </a:schemeClr>
              </a:solidFill>
              <a:effectLst/>
              <a:uLnTx/>
              <a:uFillTx/>
              <a:latin typeface="Arial"/>
              <a:cs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400" b="0" i="0" u="none" strike="noStrike" kern="1200" cap="none" spc="0" normalizeH="0" baseline="0" noProof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0B2CCEE0-6B38-109A-8944-473D60BADA85}"/>
              </a:ext>
            </a:extLst>
          </p:cNvPr>
          <p:cNvSpPr txBox="1"/>
          <p:nvPr/>
        </p:nvSpPr>
        <p:spPr>
          <a:xfrm>
            <a:off x="4260574" y="6369878"/>
            <a:ext cx="4841459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600">
                <a:latin typeface="Arial"/>
              </a:rPr>
              <a:t>Manutenção de Aeronaves – 29° Turma</a:t>
            </a:r>
            <a:r>
              <a:rPr lang="pt-BR" sz="1600">
                <a:latin typeface="Arial"/>
                <a:cs typeface="Arial"/>
              </a:rPr>
              <a:t>​</a:t>
            </a:r>
            <a:endParaRPr lang="pt-BR" sz="1600"/>
          </a:p>
        </p:txBody>
      </p:sp>
      <p:pic>
        <p:nvPicPr>
          <p:cNvPr id="3" name="Imagem 2" descr="Placa vermelha com letras brancas&#10;&#10;Descrição gerada automaticamente com confiança baixa">
            <a:extLst>
              <a:ext uri="{FF2B5EF4-FFF2-40B4-BE49-F238E27FC236}">
                <a16:creationId xmlns:a16="http://schemas.microsoft.com/office/drawing/2014/main" id="{0A378511-5FD0-C0D7-C96B-8F0F97C50A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2495" y="6023665"/>
            <a:ext cx="1428750" cy="685800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FDCD992C-0210-29B5-A536-C3A1C7C64D11}"/>
              </a:ext>
            </a:extLst>
          </p:cNvPr>
          <p:cNvSpPr txBox="1"/>
          <p:nvPr/>
        </p:nvSpPr>
        <p:spPr>
          <a:xfrm>
            <a:off x="345312" y="1271286"/>
            <a:ext cx="11202363" cy="28337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just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pt-BR" sz="3200" dirty="0">
                <a:cs typeface="Arial"/>
              </a:rPr>
              <a:t>Fornecem atualizações técnicas, recomendações operacionais e esclarecimentos sobre procedimentos de manutenção, mas sem caráter mandatório.</a:t>
            </a:r>
            <a:endParaRPr lang="en-US" sz="3200" dirty="0">
              <a:cs typeface="Arial"/>
            </a:endParaRPr>
          </a:p>
          <a:p>
            <a:pPr marL="285750" indent="-285750" algn="just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pt-BR" sz="3200" dirty="0">
                <a:cs typeface="Arial"/>
              </a:rPr>
              <a:t>Orientando sobre o que deve e como deve ser feito procedimentos ajuda a padronizar e prevenir erros.</a:t>
            </a:r>
            <a:endParaRPr lang="en-US" sz="3200" dirty="0"/>
          </a:p>
          <a:p>
            <a:pPr>
              <a:lnSpc>
                <a:spcPts val="2775"/>
              </a:lnSpc>
            </a:pPr>
            <a:endParaRPr lang="en-US" sz="360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97620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CF9401-4E74-CA0B-C8AA-311E9F69D7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Linha">
            <a:extLst>
              <a:ext uri="{FF2B5EF4-FFF2-40B4-BE49-F238E27FC236}">
                <a16:creationId xmlns:a16="http://schemas.microsoft.com/office/drawing/2014/main" id="{3FCFDE2C-10B9-B0EE-BAD8-F4C76D55671C}"/>
              </a:ext>
            </a:extLst>
          </p:cNvPr>
          <p:cNvSpPr/>
          <p:nvPr/>
        </p:nvSpPr>
        <p:spPr>
          <a:xfrm flipV="1">
            <a:off x="252919" y="486960"/>
            <a:ext cx="8852170" cy="30053"/>
          </a:xfrm>
          <a:prstGeom prst="line">
            <a:avLst/>
          </a:prstGeom>
          <a:ln w="57150">
            <a:gradFill flip="none" rotWithShape="1">
              <a:gsLst>
                <a:gs pos="41964">
                  <a:srgbClr val="B2CBFF">
                    <a:alpha val="85000"/>
                  </a:srgbClr>
                </a:gs>
                <a:gs pos="62953">
                  <a:srgbClr val="93B5FF"/>
                </a:gs>
                <a:gs pos="27972">
                  <a:srgbClr val="C7D9FF"/>
                </a:gs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  <a:miter lim="400000"/>
          </a:ln>
        </p:spPr>
        <p:txBody>
          <a:bodyPr lIns="25400" tIns="25400" rIns="25400" bIns="2540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900" b="0" i="0" u="none" strike="noStrike" kern="1200" cap="none" spc="0" normalizeH="0" baseline="0" noProof="0">
              <a:ln>
                <a:noFill/>
              </a:ln>
              <a:solidFill>
                <a:srgbClr val="001638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8965E3-6C21-D38A-7082-995DEC01746F}"/>
              </a:ext>
            </a:extLst>
          </p:cNvPr>
          <p:cNvSpPr txBox="1"/>
          <p:nvPr/>
        </p:nvSpPr>
        <p:spPr>
          <a:xfrm>
            <a:off x="204278" y="125347"/>
            <a:ext cx="1404389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l" defTabSz="2438338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cs typeface="Arial"/>
                <a:sym typeface="Helvetica Neue"/>
              </a:rPr>
              <a:t>Capítulo</a:t>
            </a: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cs typeface="Arial"/>
                <a:sym typeface="Helvetica Neue"/>
              </a:rPr>
              <a:t> </a:t>
            </a:r>
            <a:r>
              <a:rPr lang="en-US" sz="2000" b="1">
                <a:solidFill>
                  <a:srgbClr val="0070C0"/>
                </a:solidFill>
                <a:latin typeface="Arial"/>
                <a:cs typeface="Arial"/>
                <a:sym typeface="Helvetica Neue"/>
              </a:rPr>
              <a:t>2</a:t>
            </a:r>
            <a:endParaRPr kumimoji="0" lang="pt-BR" sz="2000" b="1" i="0" u="none" strike="noStrike" kern="1200" cap="none" spc="0" normalizeH="0" baseline="0" noProof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71A50075-9FD4-25D5-4EC1-3DBA35A07616}"/>
              </a:ext>
            </a:extLst>
          </p:cNvPr>
          <p:cNvSpPr txBox="1"/>
          <p:nvPr/>
        </p:nvSpPr>
        <p:spPr>
          <a:xfrm>
            <a:off x="204278" y="564779"/>
            <a:ext cx="3079689" cy="307777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pt-BR" sz="1400" u="sng">
                <a:solidFill>
                  <a:srgbClr val="0070C0"/>
                </a:solidFill>
                <a:latin typeface="Arial"/>
                <a:cs typeface="Arial"/>
              </a:rPr>
              <a:t>Slide 2.1 - Registros de manutenção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ED859B66-EA7E-7476-9D24-D25AF134D6D8}"/>
              </a:ext>
            </a:extLst>
          </p:cNvPr>
          <p:cNvSpPr txBox="1"/>
          <p:nvPr/>
        </p:nvSpPr>
        <p:spPr>
          <a:xfrm>
            <a:off x="10364949" y="0"/>
            <a:ext cx="1766236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defRPr/>
            </a:pPr>
            <a:r>
              <a:rPr lang="pt-BR" u="sng" dirty="0" err="1">
                <a:solidFill>
                  <a:srgbClr val="0070C0"/>
                </a:solidFill>
                <a:latin typeface="Aptos" panose="02110004020202020204"/>
              </a:rPr>
              <a:t>Resp.:Thiago</a:t>
            </a:r>
            <a:r>
              <a:rPr lang="pt-BR" u="sng" dirty="0">
                <a:solidFill>
                  <a:srgbClr val="0070C0"/>
                </a:solidFill>
                <a:latin typeface="Aptos" panose="02110004020202020204"/>
              </a:rPr>
              <a:t> Camilo</a:t>
            </a:r>
            <a:endParaRPr lang="pt-BR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0658C581-D2B4-888B-8F75-557E5690AF77}"/>
              </a:ext>
            </a:extLst>
          </p:cNvPr>
          <p:cNvSpPr txBox="1"/>
          <p:nvPr/>
        </p:nvSpPr>
        <p:spPr>
          <a:xfrm>
            <a:off x="1608667" y="-18398"/>
            <a:ext cx="8669433" cy="73866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defRPr/>
            </a:pPr>
            <a:r>
              <a:rPr lang="pt-BR" sz="1400" dirty="0">
                <a:solidFill>
                  <a:schemeClr val="accent4">
                    <a:lumMod val="76000"/>
                  </a:schemeClr>
                </a:solidFill>
                <a:latin typeface="Arial"/>
                <a:cs typeface="Arial"/>
              </a:rPr>
              <a:t>Requisitos de Manutenção RBAC 43 e 145:Discorra sobre os erros cometidos pela Alaska Airlines, identificando no Relatório do NSTB em  relação aos seguintes aspectos</a:t>
            </a:r>
            <a:endParaRPr lang="pt-BR" dirty="0">
              <a:solidFill>
                <a:schemeClr val="accent4">
                  <a:lumMod val="76000"/>
                </a:schemeClr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400" b="0" i="0" u="none" strike="noStrike" kern="1200" cap="none" spc="0" normalizeH="0" baseline="0" noProof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EA3510D2-3CF1-E4A0-ADCF-D4915C68FBA4}"/>
              </a:ext>
            </a:extLst>
          </p:cNvPr>
          <p:cNvSpPr txBox="1"/>
          <p:nvPr/>
        </p:nvSpPr>
        <p:spPr>
          <a:xfrm>
            <a:off x="4260574" y="6369878"/>
            <a:ext cx="4841459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600">
                <a:latin typeface="Arial"/>
              </a:rPr>
              <a:t>Manutenção de Aeronaves – 29° Turma</a:t>
            </a:r>
            <a:r>
              <a:rPr lang="pt-BR" sz="1600">
                <a:latin typeface="Arial"/>
                <a:cs typeface="Arial"/>
              </a:rPr>
              <a:t>​</a:t>
            </a:r>
            <a:endParaRPr lang="pt-BR" sz="1600"/>
          </a:p>
        </p:txBody>
      </p:sp>
      <p:pic>
        <p:nvPicPr>
          <p:cNvPr id="3" name="Imagem 2" descr="Placa vermelha com letras brancas&#10;&#10;Descrição gerada automaticamente com confiança baixa">
            <a:extLst>
              <a:ext uri="{FF2B5EF4-FFF2-40B4-BE49-F238E27FC236}">
                <a16:creationId xmlns:a16="http://schemas.microsoft.com/office/drawing/2014/main" id="{FB653FB7-6C43-315B-8B9E-63E7652655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2495" y="6023665"/>
            <a:ext cx="1428750" cy="6858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7127741-B9F2-23C5-2567-D8D96DB02F92}"/>
              </a:ext>
            </a:extLst>
          </p:cNvPr>
          <p:cNvSpPr txBox="1"/>
          <p:nvPr/>
        </p:nvSpPr>
        <p:spPr>
          <a:xfrm>
            <a:off x="1341120" y="1472418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340BB5-27CF-1C16-2AA7-8D0FC01FC9C2}"/>
              </a:ext>
            </a:extLst>
          </p:cNvPr>
          <p:cNvSpPr txBox="1"/>
          <p:nvPr/>
        </p:nvSpPr>
        <p:spPr>
          <a:xfrm>
            <a:off x="890953" y="1819421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BC8B8B-64A8-91C4-9B02-E8D9528B3256}"/>
              </a:ext>
            </a:extLst>
          </p:cNvPr>
          <p:cNvSpPr txBox="1"/>
          <p:nvPr/>
        </p:nvSpPr>
        <p:spPr>
          <a:xfrm>
            <a:off x="440344" y="1196814"/>
            <a:ext cx="4856671" cy="39703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err="1">
                <a:ea typeface="+mn-lt"/>
                <a:cs typeface="+mn-lt"/>
              </a:rPr>
              <a:t>Inadequação</a:t>
            </a:r>
            <a:r>
              <a:rPr lang="en-US" b="1">
                <a:ea typeface="+mn-lt"/>
                <a:cs typeface="+mn-lt"/>
              </a:rPr>
              <a:t> do Manual  Geral de </a:t>
            </a:r>
            <a:r>
              <a:rPr lang="en-US" b="1" err="1">
                <a:ea typeface="+mn-lt"/>
                <a:cs typeface="+mn-lt"/>
              </a:rPr>
              <a:t>Manutenção</a:t>
            </a:r>
            <a:r>
              <a:rPr lang="en-US" b="1">
                <a:ea typeface="+mn-lt"/>
                <a:cs typeface="+mn-lt"/>
              </a:rPr>
              <a:t>:</a:t>
            </a:r>
            <a:endParaRPr lang="en-US"/>
          </a:p>
          <a:p>
            <a:pPr algn="just"/>
            <a:endParaRPr lang="en-US"/>
          </a:p>
          <a:p>
            <a:pPr algn="just"/>
            <a:r>
              <a:rPr lang="en-US">
                <a:ea typeface="+mn-lt"/>
                <a:cs typeface="+mn-lt"/>
              </a:rPr>
              <a:t>O MGM </a:t>
            </a:r>
            <a:r>
              <a:rPr lang="en-US" err="1">
                <a:ea typeface="+mn-lt"/>
                <a:cs typeface="+mn-lt"/>
              </a:rPr>
              <a:t>não</a:t>
            </a:r>
            <a:r>
              <a:rPr lang="en-US">
                <a:ea typeface="+mn-lt"/>
                <a:cs typeface="+mn-lt"/>
              </a:rPr>
              <a:t> refletia os procedimentos reais de manutenção, o que causou uma falha na documentação das atividades de manutenção realizadas nas aeronaves.</a:t>
            </a:r>
          </a:p>
          <a:p>
            <a:pPr algn="just"/>
            <a:endParaRPr lang="en-US"/>
          </a:p>
          <a:p>
            <a:pPr algn="just"/>
            <a:r>
              <a:rPr lang="en-US">
                <a:ea typeface="+mn-lt"/>
                <a:cs typeface="+mn-lt"/>
              </a:rPr>
              <a:t>A </a:t>
            </a:r>
            <a:r>
              <a:rPr lang="en-US" err="1">
                <a:ea typeface="+mn-lt"/>
                <a:cs typeface="+mn-lt"/>
              </a:rPr>
              <a:t>documentação</a:t>
            </a:r>
            <a:r>
              <a:rPr lang="en-US">
                <a:ea typeface="+mn-lt"/>
                <a:cs typeface="+mn-lt"/>
              </a:rPr>
              <a:t> de Check C incompleta e a falta de liberações de aeronavegabilidade adequadas para aeronaves após Heavy Checks comprometiam a rastreabilidade das intervenções de manutenção.</a:t>
            </a:r>
          </a:p>
          <a:p>
            <a:pPr algn="l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966B01-E58C-23AF-4CCF-9C30A8DF8079}"/>
              </a:ext>
            </a:extLst>
          </p:cNvPr>
          <p:cNvSpPr txBox="1"/>
          <p:nvPr/>
        </p:nvSpPr>
        <p:spPr>
          <a:xfrm>
            <a:off x="5773947" y="1201946"/>
            <a:ext cx="5201727" cy="480131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err="1"/>
              <a:t>Carência</a:t>
            </a:r>
            <a:r>
              <a:rPr lang="en-US" b="1"/>
              <a:t> </a:t>
            </a:r>
            <a:r>
              <a:rPr lang="en-US" b="1" err="1"/>
              <a:t>Programas</a:t>
            </a:r>
            <a:r>
              <a:rPr lang="en-US" b="1"/>
              <a:t> de </a:t>
            </a:r>
            <a:r>
              <a:rPr lang="en-US" b="1" err="1"/>
              <a:t>Treinamento</a:t>
            </a:r>
            <a:r>
              <a:rPr lang="en-US" b="1"/>
              <a:t> </a:t>
            </a:r>
            <a:r>
              <a:rPr lang="en-US" b="1" err="1"/>
              <a:t>Documentados</a:t>
            </a:r>
            <a:r>
              <a:rPr lang="en-US" b="1"/>
              <a:t>: </a:t>
            </a:r>
            <a:endParaRPr lang="en-US"/>
          </a:p>
          <a:p>
            <a:endParaRPr lang="en-US"/>
          </a:p>
          <a:p>
            <a:pPr algn="just"/>
            <a:r>
              <a:rPr lang="en-US"/>
              <a:t>O MGM </a:t>
            </a:r>
            <a:r>
              <a:rPr lang="en-US" err="1"/>
              <a:t>também</a:t>
            </a:r>
            <a:r>
              <a:rPr lang="en-US"/>
              <a:t> </a:t>
            </a:r>
            <a:r>
              <a:rPr lang="en-US" err="1"/>
              <a:t>falhava</a:t>
            </a:r>
            <a:r>
              <a:rPr lang="en-US"/>
              <a:t> </a:t>
            </a:r>
            <a:r>
              <a:rPr lang="en-US" err="1"/>
              <a:t>ao</a:t>
            </a:r>
            <a:r>
              <a:rPr lang="en-US"/>
              <a:t> </a:t>
            </a:r>
            <a:r>
              <a:rPr lang="en-US" err="1"/>
              <a:t>não</a:t>
            </a:r>
            <a:r>
              <a:rPr lang="en-US"/>
              <a:t> </a:t>
            </a:r>
            <a:r>
              <a:rPr lang="en-US" err="1"/>
              <a:t>especificar</a:t>
            </a:r>
            <a:r>
              <a:rPr lang="en-US"/>
              <a:t> </a:t>
            </a:r>
            <a:r>
              <a:rPr lang="en-US" err="1"/>
              <a:t>currículos</a:t>
            </a:r>
            <a:r>
              <a:rPr lang="en-US"/>
              <a:t> de </a:t>
            </a:r>
            <a:r>
              <a:rPr lang="en-US" err="1"/>
              <a:t>treinamento</a:t>
            </a:r>
            <a:r>
              <a:rPr lang="en-US"/>
              <a:t> </a:t>
            </a:r>
            <a:r>
              <a:rPr lang="en-US" err="1"/>
              <a:t>ou</a:t>
            </a:r>
            <a:r>
              <a:rPr lang="en-US"/>
              <a:t> </a:t>
            </a:r>
            <a:r>
              <a:rPr lang="en-US" err="1"/>
              <a:t>objetivos</a:t>
            </a:r>
            <a:r>
              <a:rPr lang="en-US"/>
              <a:t> de </a:t>
            </a:r>
            <a:r>
              <a:rPr lang="en-US" err="1"/>
              <a:t>treinamento</a:t>
            </a:r>
            <a:r>
              <a:rPr lang="en-US"/>
              <a:t> no </a:t>
            </a:r>
            <a:r>
              <a:rPr lang="en-US" err="1"/>
              <a:t>trabalho</a:t>
            </a:r>
            <a:r>
              <a:rPr lang="en-US"/>
              <a:t> (OJT), o que </a:t>
            </a:r>
            <a:r>
              <a:rPr lang="en-US" err="1"/>
              <a:t>afetava</a:t>
            </a:r>
            <a:r>
              <a:rPr lang="en-US"/>
              <a:t> a </a:t>
            </a:r>
            <a:r>
              <a:rPr lang="en-US" err="1"/>
              <a:t>formação</a:t>
            </a:r>
            <a:r>
              <a:rPr lang="en-US"/>
              <a:t> </a:t>
            </a:r>
            <a:r>
              <a:rPr lang="en-US" err="1"/>
              <a:t>contínua</a:t>
            </a:r>
            <a:r>
              <a:rPr lang="en-US"/>
              <a:t> da equipe de </a:t>
            </a:r>
            <a:r>
              <a:rPr lang="en-US" err="1"/>
              <a:t>manutenção</a:t>
            </a:r>
            <a:r>
              <a:rPr lang="en-US"/>
              <a:t>, </a:t>
            </a:r>
            <a:r>
              <a:rPr lang="en-US" err="1"/>
              <a:t>resultando</a:t>
            </a:r>
            <a:r>
              <a:rPr lang="en-US"/>
              <a:t> </a:t>
            </a:r>
            <a:r>
              <a:rPr lang="en-US" err="1"/>
              <a:t>em</a:t>
            </a:r>
            <a:r>
              <a:rPr lang="en-US"/>
              <a:t> </a:t>
            </a:r>
            <a:r>
              <a:rPr lang="en-US" err="1"/>
              <a:t>falta</a:t>
            </a:r>
            <a:r>
              <a:rPr lang="en-US"/>
              <a:t> de </a:t>
            </a:r>
            <a:r>
              <a:rPr lang="en-US" err="1"/>
              <a:t>competência</a:t>
            </a:r>
            <a:r>
              <a:rPr lang="en-US"/>
              <a:t> e </a:t>
            </a:r>
            <a:r>
              <a:rPr lang="en-US" err="1"/>
              <a:t>habilidades</a:t>
            </a:r>
            <a:r>
              <a:rPr lang="en-US"/>
              <a:t> </a:t>
            </a:r>
            <a:r>
              <a:rPr lang="en-US" err="1"/>
              <a:t>em</a:t>
            </a:r>
            <a:r>
              <a:rPr lang="en-US"/>
              <a:t> </a:t>
            </a:r>
            <a:r>
              <a:rPr lang="en-US" err="1"/>
              <a:t>algumas</a:t>
            </a:r>
            <a:r>
              <a:rPr lang="en-US"/>
              <a:t> </a:t>
            </a:r>
            <a:r>
              <a:rPr lang="en-US" err="1"/>
              <a:t>tarefas</a:t>
            </a:r>
            <a:r>
              <a:rPr lang="en-US"/>
              <a:t> de </a:t>
            </a:r>
            <a:r>
              <a:rPr lang="en-US" err="1"/>
              <a:t>manutenção</a:t>
            </a:r>
            <a:r>
              <a:rPr lang="en-US"/>
              <a:t>.</a:t>
            </a:r>
          </a:p>
          <a:p>
            <a:pPr algn="ctr"/>
            <a:endParaRPr lang="en-US" b="1">
              <a:solidFill>
                <a:srgbClr val="FF0000"/>
              </a:solidFill>
              <a:latin typeface="Aptos"/>
              <a:ea typeface="+mn-lt"/>
              <a:cs typeface="+mn-lt"/>
            </a:endParaRPr>
          </a:p>
          <a:p>
            <a:pPr algn="ctr"/>
            <a:r>
              <a:rPr lang="en-US" b="1" err="1">
                <a:solidFill>
                  <a:srgbClr val="FF0000"/>
                </a:solidFill>
                <a:ea typeface="+mn-lt"/>
                <a:cs typeface="+mn-lt"/>
              </a:rPr>
              <a:t>programa</a:t>
            </a:r>
            <a:r>
              <a:rPr lang="en-US" b="1">
                <a:solidFill>
                  <a:srgbClr val="FF0000"/>
                </a:solidFill>
                <a:ea typeface="+mn-lt"/>
                <a:cs typeface="+mn-lt"/>
              </a:rPr>
              <a:t> OJT era</a:t>
            </a:r>
            <a:endParaRPr lang="en-US">
              <a:solidFill>
                <a:srgbClr val="FF0000"/>
              </a:solidFill>
            </a:endParaRPr>
          </a:p>
          <a:p>
            <a:pPr algn="ctr"/>
            <a:endParaRPr lang="en-US" b="1">
              <a:solidFill>
                <a:srgbClr val="FF0000"/>
              </a:solidFill>
              <a:latin typeface="Aptos"/>
              <a:ea typeface="+mn-lt"/>
              <a:cs typeface="+mn-lt"/>
            </a:endParaRPr>
          </a:p>
          <a:p>
            <a:pPr algn="just"/>
            <a:r>
              <a:rPr lang="en-US">
                <a:latin typeface="Times New Roman"/>
                <a:ea typeface="+mn-lt"/>
                <a:cs typeface="+mn-lt"/>
              </a:rPr>
              <a:t>“informal e </a:t>
            </a:r>
            <a:r>
              <a:rPr lang="en-US" err="1">
                <a:latin typeface="Times New Roman"/>
                <a:ea typeface="+mn-lt"/>
                <a:cs typeface="+mn-lt"/>
              </a:rPr>
              <a:t>administrado</a:t>
            </a:r>
            <a:r>
              <a:rPr lang="en-US">
                <a:latin typeface="Times New Roman"/>
                <a:ea typeface="+mn-lt"/>
                <a:cs typeface="+mn-lt"/>
              </a:rPr>
              <a:t> a </a:t>
            </a:r>
            <a:r>
              <a:rPr lang="en-US" err="1">
                <a:latin typeface="Times New Roman"/>
                <a:ea typeface="+mn-lt"/>
                <a:cs typeface="+mn-lt"/>
              </a:rPr>
              <a:t>critério</a:t>
            </a:r>
            <a:r>
              <a:rPr lang="en-US">
                <a:latin typeface="Times New Roman"/>
                <a:ea typeface="+mn-lt"/>
                <a:cs typeface="+mn-lt"/>
              </a:rPr>
              <a:t> dos </a:t>
            </a:r>
            <a:r>
              <a:rPr lang="en-US" err="1">
                <a:latin typeface="Times New Roman"/>
                <a:ea typeface="+mn-lt"/>
                <a:cs typeface="+mn-lt"/>
              </a:rPr>
              <a:t>instrutores</a:t>
            </a:r>
            <a:r>
              <a:rPr lang="en-US">
                <a:latin typeface="Times New Roman"/>
                <a:ea typeface="+mn-lt"/>
                <a:cs typeface="+mn-lt"/>
              </a:rPr>
              <a:t> </a:t>
            </a:r>
            <a:r>
              <a:rPr lang="en-US" err="1">
                <a:latin typeface="Times New Roman"/>
                <a:ea typeface="+mn-lt"/>
                <a:cs typeface="+mn-lt"/>
              </a:rPr>
              <a:t>nomeados</a:t>
            </a:r>
            <a:r>
              <a:rPr lang="en-US">
                <a:latin typeface="Times New Roman"/>
                <a:ea typeface="+mn-lt"/>
                <a:cs typeface="+mn-lt"/>
              </a:rPr>
              <a:t>. O </a:t>
            </a:r>
            <a:r>
              <a:rPr lang="en-US" err="1">
                <a:latin typeface="Times New Roman"/>
                <a:ea typeface="+mn-lt"/>
                <a:cs typeface="+mn-lt"/>
              </a:rPr>
              <a:t>programa</a:t>
            </a:r>
            <a:r>
              <a:rPr lang="en-US">
                <a:latin typeface="Times New Roman"/>
                <a:ea typeface="+mn-lt"/>
                <a:cs typeface="+mn-lt"/>
              </a:rPr>
              <a:t> </a:t>
            </a:r>
            <a:r>
              <a:rPr lang="en-US" err="1">
                <a:latin typeface="Times New Roman"/>
                <a:ea typeface="+mn-lt"/>
                <a:cs typeface="+mn-lt"/>
              </a:rPr>
              <a:t>não</a:t>
            </a:r>
            <a:r>
              <a:rPr lang="en-US">
                <a:latin typeface="Times New Roman"/>
                <a:ea typeface="+mn-lt"/>
                <a:cs typeface="+mn-lt"/>
              </a:rPr>
              <a:t> </a:t>
            </a:r>
            <a:r>
              <a:rPr lang="en-US" err="1">
                <a:latin typeface="Times New Roman"/>
                <a:ea typeface="+mn-lt"/>
                <a:cs typeface="+mn-lt"/>
              </a:rPr>
              <a:t>está</a:t>
            </a:r>
            <a:r>
              <a:rPr lang="en-US">
                <a:latin typeface="Times New Roman"/>
                <a:ea typeface="+mn-lt"/>
                <a:cs typeface="+mn-lt"/>
              </a:rPr>
              <a:t> </a:t>
            </a:r>
            <a:r>
              <a:rPr lang="en-US" err="1">
                <a:latin typeface="Times New Roman"/>
                <a:ea typeface="+mn-lt"/>
                <a:cs typeface="+mn-lt"/>
              </a:rPr>
              <a:t>estruturado</a:t>
            </a:r>
            <a:r>
              <a:rPr lang="en-US">
                <a:latin typeface="Times New Roman"/>
                <a:ea typeface="+mn-lt"/>
                <a:cs typeface="+mn-lt"/>
              </a:rPr>
              <a:t>, </a:t>
            </a:r>
            <a:r>
              <a:rPr lang="en-US" err="1">
                <a:latin typeface="Times New Roman"/>
                <a:ea typeface="+mn-lt"/>
                <a:cs typeface="+mn-lt"/>
              </a:rPr>
              <a:t>não</a:t>
            </a:r>
            <a:r>
              <a:rPr lang="en-US">
                <a:latin typeface="Times New Roman"/>
                <a:ea typeface="+mn-lt"/>
                <a:cs typeface="+mn-lt"/>
              </a:rPr>
              <a:t> </a:t>
            </a:r>
            <a:r>
              <a:rPr lang="en-US" err="1">
                <a:latin typeface="Times New Roman"/>
                <a:ea typeface="+mn-lt"/>
                <a:cs typeface="+mn-lt"/>
              </a:rPr>
              <a:t>há</a:t>
            </a:r>
            <a:r>
              <a:rPr lang="en-US">
                <a:latin typeface="Times New Roman"/>
                <a:ea typeface="+mn-lt"/>
                <a:cs typeface="+mn-lt"/>
              </a:rPr>
              <a:t> </a:t>
            </a:r>
            <a:r>
              <a:rPr lang="en-US" err="1">
                <a:latin typeface="Times New Roman"/>
                <a:ea typeface="+mn-lt"/>
                <a:cs typeface="+mn-lt"/>
              </a:rPr>
              <a:t>identificação</a:t>
            </a:r>
            <a:r>
              <a:rPr lang="en-US">
                <a:latin typeface="Times New Roman"/>
                <a:ea typeface="+mn-lt"/>
                <a:cs typeface="+mn-lt"/>
              </a:rPr>
              <a:t> de </a:t>
            </a:r>
            <a:r>
              <a:rPr lang="en-US" err="1">
                <a:latin typeface="Times New Roman"/>
                <a:ea typeface="+mn-lt"/>
                <a:cs typeface="+mn-lt"/>
              </a:rPr>
              <a:t>disciplinas</a:t>
            </a:r>
            <a:r>
              <a:rPr lang="en-US">
                <a:latin typeface="Times New Roman"/>
                <a:ea typeface="+mn-lt"/>
                <a:cs typeface="+mn-lt"/>
              </a:rPr>
              <a:t> a </a:t>
            </a:r>
            <a:r>
              <a:rPr lang="en-US" err="1">
                <a:latin typeface="Times New Roman"/>
                <a:ea typeface="+mn-lt"/>
                <a:cs typeface="+mn-lt"/>
              </a:rPr>
              <a:t>serem</a:t>
            </a:r>
            <a:r>
              <a:rPr lang="en-US">
                <a:latin typeface="Times New Roman"/>
                <a:ea typeface="+mn-lt"/>
                <a:cs typeface="+mn-lt"/>
              </a:rPr>
              <a:t> </a:t>
            </a:r>
            <a:r>
              <a:rPr lang="en-US" err="1">
                <a:latin typeface="Times New Roman"/>
                <a:ea typeface="+mn-lt"/>
                <a:cs typeface="+mn-lt"/>
              </a:rPr>
              <a:t>abordadas</a:t>
            </a:r>
            <a:r>
              <a:rPr lang="en-US">
                <a:latin typeface="Times New Roman"/>
                <a:ea typeface="+mn-lt"/>
                <a:cs typeface="+mn-lt"/>
              </a:rPr>
              <a:t> e </a:t>
            </a:r>
            <a:r>
              <a:rPr lang="en-US" err="1">
                <a:latin typeface="Times New Roman"/>
                <a:ea typeface="+mn-lt"/>
                <a:cs typeface="+mn-lt"/>
              </a:rPr>
              <a:t>não</a:t>
            </a:r>
            <a:r>
              <a:rPr lang="en-US">
                <a:latin typeface="Times New Roman"/>
                <a:ea typeface="+mn-lt"/>
                <a:cs typeface="+mn-lt"/>
              </a:rPr>
              <a:t> </a:t>
            </a:r>
            <a:r>
              <a:rPr lang="en-US" err="1">
                <a:latin typeface="Times New Roman"/>
                <a:ea typeface="+mn-lt"/>
                <a:cs typeface="+mn-lt"/>
              </a:rPr>
              <a:t>há</a:t>
            </a:r>
            <a:r>
              <a:rPr lang="en-US">
                <a:latin typeface="Times New Roman"/>
                <a:ea typeface="+mn-lt"/>
                <a:cs typeface="+mn-lt"/>
              </a:rPr>
              <a:t> </a:t>
            </a:r>
            <a:r>
              <a:rPr lang="en-US" err="1">
                <a:latin typeface="Times New Roman"/>
                <a:ea typeface="+mn-lt"/>
                <a:cs typeface="+mn-lt"/>
              </a:rPr>
              <a:t>critérios</a:t>
            </a:r>
            <a:r>
              <a:rPr lang="en-US">
                <a:latin typeface="Times New Roman"/>
                <a:ea typeface="+mn-lt"/>
                <a:cs typeface="+mn-lt"/>
              </a:rPr>
              <a:t> para </a:t>
            </a:r>
            <a:r>
              <a:rPr lang="en-US" err="1">
                <a:latin typeface="Times New Roman"/>
                <a:ea typeface="+mn-lt"/>
                <a:cs typeface="+mn-lt"/>
              </a:rPr>
              <a:t>conclusão</a:t>
            </a:r>
            <a:r>
              <a:rPr lang="en-US">
                <a:latin typeface="Times New Roman"/>
                <a:ea typeface="+mn-lt"/>
                <a:cs typeface="+mn-lt"/>
              </a:rPr>
              <a:t> </a:t>
            </a:r>
            <a:r>
              <a:rPr lang="en-US" err="1">
                <a:latin typeface="Times New Roman"/>
                <a:ea typeface="+mn-lt"/>
                <a:cs typeface="+mn-lt"/>
              </a:rPr>
              <a:t>bem-sucedida</a:t>
            </a:r>
            <a:r>
              <a:rPr lang="en-US">
                <a:latin typeface="Times New Roman"/>
                <a:ea typeface="+mn-lt"/>
                <a:cs typeface="+mn-lt"/>
              </a:rPr>
              <a:t>”.</a:t>
            </a:r>
            <a:endParaRPr lang="en-US">
              <a:latin typeface="Times New Roman"/>
              <a:cs typeface="Times New Roman"/>
            </a:endParaRPr>
          </a:p>
          <a:p>
            <a:pPr algn="just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A13D9A2-E136-9FC4-B3A7-E288836A936C}"/>
              </a:ext>
            </a:extLst>
          </p:cNvPr>
          <p:cNvSpPr txBox="1"/>
          <p:nvPr/>
        </p:nvSpPr>
        <p:spPr>
          <a:xfrm>
            <a:off x="3195888" y="820924"/>
            <a:ext cx="5791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err="1">
                <a:solidFill>
                  <a:srgbClr val="FF0000"/>
                </a:solidFill>
                <a:ea typeface="+mn-lt"/>
                <a:cs typeface="+mn-lt"/>
              </a:rPr>
              <a:t>Falhas</a:t>
            </a:r>
            <a:r>
              <a:rPr lang="en-US" b="1">
                <a:solidFill>
                  <a:srgbClr val="FF0000"/>
                </a:solidFill>
                <a:ea typeface="+mn-lt"/>
                <a:cs typeface="+mn-lt"/>
              </a:rPr>
              <a:t> </a:t>
            </a:r>
            <a:r>
              <a:rPr lang="en-US" b="1" err="1">
                <a:solidFill>
                  <a:srgbClr val="FF0000"/>
                </a:solidFill>
                <a:ea typeface="+mn-lt"/>
                <a:cs typeface="+mn-lt"/>
              </a:rPr>
              <a:t>nos</a:t>
            </a:r>
            <a:r>
              <a:rPr lang="en-US" b="1">
                <a:solidFill>
                  <a:srgbClr val="FF0000"/>
                </a:solidFill>
                <a:ea typeface="+mn-lt"/>
                <a:cs typeface="+mn-lt"/>
              </a:rPr>
              <a:t> </a:t>
            </a:r>
            <a:r>
              <a:rPr lang="en-US" b="1" err="1">
                <a:solidFill>
                  <a:srgbClr val="FF0000"/>
                </a:solidFill>
                <a:ea typeface="+mn-lt"/>
                <a:cs typeface="+mn-lt"/>
              </a:rPr>
              <a:t>Registros</a:t>
            </a:r>
            <a:r>
              <a:rPr lang="en-US" b="1">
                <a:solidFill>
                  <a:srgbClr val="FF0000"/>
                </a:solidFill>
                <a:ea typeface="+mn-lt"/>
                <a:cs typeface="+mn-lt"/>
              </a:rPr>
              <a:t> de </a:t>
            </a:r>
            <a:r>
              <a:rPr lang="en-US" b="1" err="1">
                <a:solidFill>
                  <a:srgbClr val="FF0000"/>
                </a:solidFill>
                <a:ea typeface="+mn-lt"/>
                <a:cs typeface="+mn-lt"/>
              </a:rPr>
              <a:t>Manutenção</a:t>
            </a:r>
            <a:r>
              <a:rPr lang="en-US" b="1">
                <a:solidFill>
                  <a:srgbClr val="FF0000"/>
                </a:solidFill>
                <a:ea typeface="+mn-lt"/>
                <a:cs typeface="+mn-lt"/>
              </a:rPr>
              <a:t> - Alaska Airlines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5D47407-E41B-FFFF-5682-4EDA5E09757B}"/>
              </a:ext>
            </a:extLst>
          </p:cNvPr>
          <p:cNvSpPr txBox="1"/>
          <p:nvPr/>
        </p:nvSpPr>
        <p:spPr>
          <a:xfrm>
            <a:off x="437115" y="4871447"/>
            <a:ext cx="5043577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1600" b="1">
                <a:solidFill>
                  <a:srgbClr val="FF0000"/>
                </a:solidFill>
                <a:latin typeface="Times New Roman"/>
                <a:cs typeface="Times New Roman"/>
              </a:rPr>
              <a:t>OBS:</a:t>
            </a:r>
            <a:r>
              <a:rPr lang="en-US" sz="1600" b="1">
                <a:solidFill>
                  <a:srgbClr val="FF0000"/>
                </a:solidFill>
                <a:latin typeface="Times New Roman"/>
                <a:ea typeface="+mn-lt"/>
                <a:cs typeface="Times New Roman"/>
              </a:rPr>
              <a:t> </a:t>
            </a:r>
            <a:r>
              <a:rPr lang="en-US" sz="1600" b="1">
                <a:latin typeface="Times New Roman"/>
                <a:ea typeface="+mn-lt"/>
                <a:cs typeface="+mn-lt"/>
              </a:rPr>
              <a:t>O NTSB </a:t>
            </a:r>
            <a:r>
              <a:rPr lang="en-US" sz="1600" b="1" err="1">
                <a:latin typeface="Times New Roman"/>
                <a:ea typeface="+mn-lt"/>
                <a:cs typeface="+mn-lt"/>
              </a:rPr>
              <a:t>concluiu</a:t>
            </a:r>
            <a:r>
              <a:rPr lang="en-US" sz="1600" b="1">
                <a:latin typeface="Times New Roman"/>
                <a:ea typeface="+mn-lt"/>
                <a:cs typeface="+mn-lt"/>
              </a:rPr>
              <a:t> que: </a:t>
            </a:r>
            <a:r>
              <a:rPr lang="en-US" sz="1600">
                <a:latin typeface="Times New Roman"/>
                <a:ea typeface="+mn-lt"/>
                <a:cs typeface="+mn-lt"/>
              </a:rPr>
              <a:t> o </a:t>
            </a:r>
            <a:r>
              <a:rPr lang="en-US" sz="1600" err="1">
                <a:latin typeface="Times New Roman"/>
                <a:ea typeface="+mn-lt"/>
                <a:cs typeface="+mn-lt"/>
              </a:rPr>
              <a:t>programa</a:t>
            </a:r>
            <a:r>
              <a:rPr lang="en-US" sz="1600">
                <a:latin typeface="Times New Roman"/>
                <a:ea typeface="+mn-lt"/>
                <a:cs typeface="+mn-lt"/>
              </a:rPr>
              <a:t> de </a:t>
            </a:r>
            <a:r>
              <a:rPr lang="en-US" sz="1600" err="1">
                <a:latin typeface="Times New Roman"/>
                <a:ea typeface="+mn-lt"/>
                <a:cs typeface="+mn-lt"/>
              </a:rPr>
              <a:t>manutenção</a:t>
            </a:r>
            <a:r>
              <a:rPr lang="en-US" sz="1600">
                <a:latin typeface="Times New Roman"/>
                <a:ea typeface="+mn-lt"/>
                <a:cs typeface="+mn-lt"/>
              </a:rPr>
              <a:t> da Alaska Airlines </a:t>
            </a:r>
            <a:r>
              <a:rPr lang="en-US" sz="1600" err="1">
                <a:latin typeface="Times New Roman"/>
                <a:ea typeface="+mn-lt"/>
                <a:cs typeface="+mn-lt"/>
              </a:rPr>
              <a:t>apresentava</a:t>
            </a:r>
            <a:r>
              <a:rPr lang="en-US" sz="1600">
                <a:latin typeface="Times New Roman"/>
                <a:ea typeface="+mn-lt"/>
                <a:cs typeface="+mn-lt"/>
              </a:rPr>
              <a:t> </a:t>
            </a:r>
            <a:r>
              <a:rPr lang="en-US" sz="1600" err="1">
                <a:latin typeface="Times New Roman"/>
                <a:ea typeface="+mn-lt"/>
                <a:cs typeface="+mn-lt"/>
              </a:rPr>
              <a:t>deficiências</a:t>
            </a:r>
            <a:r>
              <a:rPr lang="en-US" sz="1600">
                <a:latin typeface="Times New Roman"/>
                <a:ea typeface="+mn-lt"/>
                <a:cs typeface="+mn-lt"/>
              </a:rPr>
              <a:t> </a:t>
            </a:r>
            <a:r>
              <a:rPr lang="en-US" sz="1600" err="1">
                <a:latin typeface="Times New Roman"/>
                <a:ea typeface="+mn-lt"/>
                <a:cs typeface="+mn-lt"/>
              </a:rPr>
              <a:t>sistêmicas</a:t>
            </a:r>
            <a:r>
              <a:rPr lang="en-US" sz="1600">
                <a:latin typeface="Times New Roman"/>
                <a:ea typeface="+mn-lt"/>
                <a:cs typeface="+mn-lt"/>
              </a:rPr>
              <a:t> </a:t>
            </a:r>
            <a:r>
              <a:rPr lang="en-US" sz="1600" err="1">
                <a:latin typeface="Times New Roman"/>
                <a:ea typeface="+mn-lt"/>
                <a:cs typeface="+mn-lt"/>
              </a:rPr>
              <a:t>generalizadas</a:t>
            </a:r>
            <a:r>
              <a:rPr lang="en-US" sz="1600">
                <a:latin typeface="Times New Roman"/>
                <a:ea typeface="+mn-lt"/>
                <a:cs typeface="+mn-lt"/>
              </a:rPr>
              <a:t> A:</a:t>
            </a:r>
            <a:endParaRPr lang="en-US" sz="1600">
              <a:ea typeface="+mn-lt"/>
              <a:cs typeface="+mn-lt"/>
            </a:endParaRPr>
          </a:p>
          <a:p>
            <a:pPr marL="285750" indent="-285750" algn="just">
              <a:buFont typeface="Wingdings"/>
              <a:buChar char="Ø"/>
            </a:pPr>
            <a:r>
              <a:rPr lang="en-US" sz="1600" b="1" err="1">
                <a:latin typeface="Times New Roman"/>
                <a:ea typeface="+mn-lt"/>
                <a:cs typeface="+mn-lt"/>
              </a:rPr>
              <a:t>Manutenção</a:t>
            </a:r>
            <a:r>
              <a:rPr lang="en-US" sz="1600" b="1">
                <a:latin typeface="Times New Roman"/>
                <a:ea typeface="+mn-lt"/>
                <a:cs typeface="+mn-lt"/>
              </a:rPr>
              <a:t> – </a:t>
            </a:r>
            <a:r>
              <a:rPr lang="en-US" sz="1600" b="1" err="1">
                <a:latin typeface="Times New Roman"/>
                <a:ea typeface="+mn-lt"/>
                <a:cs typeface="+mn-lt"/>
              </a:rPr>
              <a:t>lubrificação</a:t>
            </a:r>
            <a:r>
              <a:rPr lang="en-US" sz="1600" b="1">
                <a:latin typeface="Times New Roman"/>
                <a:ea typeface="+mn-lt"/>
                <a:cs typeface="+mn-lt"/>
              </a:rPr>
              <a:t> </a:t>
            </a:r>
            <a:r>
              <a:rPr lang="en-US" sz="1600" b="1" err="1">
                <a:latin typeface="Times New Roman"/>
                <a:ea typeface="+mn-lt"/>
                <a:cs typeface="+mn-lt"/>
              </a:rPr>
              <a:t>insuficiente</a:t>
            </a:r>
            <a:r>
              <a:rPr lang="en-US" sz="1600" b="1">
                <a:latin typeface="Times New Roman"/>
                <a:ea typeface="+mn-lt"/>
                <a:cs typeface="+mn-lt"/>
              </a:rPr>
              <a:t>;</a:t>
            </a:r>
          </a:p>
          <a:p>
            <a:pPr marL="285750" indent="-285750" algn="just">
              <a:buFont typeface="Wingdings"/>
              <a:buChar char="Ø"/>
            </a:pPr>
            <a:r>
              <a:rPr lang="en-US" sz="1600" b="1" err="1">
                <a:latin typeface="Times New Roman"/>
                <a:ea typeface="+mn-lt"/>
                <a:cs typeface="+mn-lt"/>
              </a:rPr>
              <a:t>Extensão</a:t>
            </a:r>
            <a:r>
              <a:rPr lang="en-US" sz="1600" b="1">
                <a:latin typeface="Times New Roman"/>
                <a:ea typeface="+mn-lt"/>
                <a:cs typeface="+mn-lt"/>
              </a:rPr>
              <a:t> do </a:t>
            </a:r>
            <a:r>
              <a:rPr lang="en-US" sz="1600" b="1" err="1">
                <a:latin typeface="Times New Roman"/>
                <a:ea typeface="+mn-lt"/>
                <a:cs typeface="+mn-lt"/>
              </a:rPr>
              <a:t>intervalo</a:t>
            </a:r>
            <a:r>
              <a:rPr lang="en-US" sz="1600" b="1">
                <a:latin typeface="Times New Roman"/>
                <a:ea typeface="+mn-lt"/>
                <a:cs typeface="+mn-lt"/>
              </a:rPr>
              <a:t> de </a:t>
            </a:r>
            <a:r>
              <a:rPr lang="en-US" sz="1600" b="1" err="1">
                <a:latin typeface="Times New Roman"/>
                <a:ea typeface="+mn-lt"/>
                <a:cs typeface="+mn-lt"/>
              </a:rPr>
              <a:t>verificação</a:t>
            </a:r>
            <a:r>
              <a:rPr lang="en-US" sz="1600" b="1">
                <a:latin typeface="Times New Roman"/>
                <a:ea typeface="+mn-lt"/>
                <a:cs typeface="+mn-lt"/>
              </a:rPr>
              <a:t> da </a:t>
            </a:r>
            <a:r>
              <a:rPr lang="en-US" sz="1600" b="1" err="1">
                <a:latin typeface="Times New Roman"/>
                <a:ea typeface="+mn-lt"/>
                <a:cs typeface="+mn-lt"/>
              </a:rPr>
              <a:t>folga</a:t>
            </a:r>
            <a:r>
              <a:rPr lang="en-US" sz="1600" b="1">
                <a:latin typeface="Times New Roman"/>
                <a:ea typeface="+mn-lt"/>
                <a:cs typeface="+mn-lt"/>
              </a:rPr>
              <a:t> axial.</a:t>
            </a:r>
          </a:p>
        </p:txBody>
      </p:sp>
    </p:spTree>
    <p:extLst>
      <p:ext uri="{BB962C8B-B14F-4D97-AF65-F5344CB8AC3E}">
        <p14:creationId xmlns:p14="http://schemas.microsoft.com/office/powerpoint/2010/main" val="147747252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648C9A-A057-2E43-3B5D-ECAEF255BA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Linha">
            <a:extLst>
              <a:ext uri="{FF2B5EF4-FFF2-40B4-BE49-F238E27FC236}">
                <a16:creationId xmlns:a16="http://schemas.microsoft.com/office/drawing/2014/main" id="{DBA70CC4-D785-5049-313E-187C91566BB8}"/>
              </a:ext>
            </a:extLst>
          </p:cNvPr>
          <p:cNvSpPr/>
          <p:nvPr/>
        </p:nvSpPr>
        <p:spPr>
          <a:xfrm flipV="1">
            <a:off x="252919" y="486960"/>
            <a:ext cx="8852170" cy="30053"/>
          </a:xfrm>
          <a:prstGeom prst="line">
            <a:avLst/>
          </a:prstGeom>
          <a:ln w="57150">
            <a:gradFill flip="none" rotWithShape="1">
              <a:gsLst>
                <a:gs pos="41964">
                  <a:srgbClr val="B2CBFF">
                    <a:alpha val="85000"/>
                  </a:srgbClr>
                </a:gs>
                <a:gs pos="62953">
                  <a:srgbClr val="93B5FF"/>
                </a:gs>
                <a:gs pos="27972">
                  <a:srgbClr val="C7D9FF"/>
                </a:gs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  <a:miter lim="400000"/>
          </a:ln>
        </p:spPr>
        <p:txBody>
          <a:bodyPr lIns="25400" tIns="25400" rIns="25400" bIns="2540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900" b="0" i="0" u="none" strike="noStrike" kern="1200" cap="none" spc="0" normalizeH="0" baseline="0" noProof="0">
              <a:ln>
                <a:noFill/>
              </a:ln>
              <a:solidFill>
                <a:srgbClr val="001638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EBA81E-6853-ED64-3131-C3A7DE5276E7}"/>
              </a:ext>
            </a:extLst>
          </p:cNvPr>
          <p:cNvSpPr txBox="1"/>
          <p:nvPr/>
        </p:nvSpPr>
        <p:spPr>
          <a:xfrm>
            <a:off x="204278" y="125347"/>
            <a:ext cx="1404389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l" defTabSz="2438338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cs typeface="Arial"/>
                <a:sym typeface="Helvetica Neue"/>
              </a:rPr>
              <a:t>Capítulo</a:t>
            </a: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cs typeface="Arial"/>
                <a:sym typeface="Helvetica Neue"/>
              </a:rPr>
              <a:t> </a:t>
            </a:r>
            <a:r>
              <a:rPr lang="en-US" sz="2000" b="1">
                <a:solidFill>
                  <a:srgbClr val="0070C0"/>
                </a:solidFill>
                <a:latin typeface="Arial"/>
                <a:cs typeface="Arial"/>
                <a:sym typeface="Helvetica Neue"/>
              </a:rPr>
              <a:t>2</a:t>
            </a:r>
            <a:endParaRPr kumimoji="0" lang="pt-BR" sz="2000" b="1" i="0" u="none" strike="noStrike" kern="1200" cap="none" spc="0" normalizeH="0" baseline="0" noProof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C6ACAE84-73C9-F7AF-64F9-7612A05D2461}"/>
              </a:ext>
            </a:extLst>
          </p:cNvPr>
          <p:cNvSpPr txBox="1"/>
          <p:nvPr/>
        </p:nvSpPr>
        <p:spPr>
          <a:xfrm>
            <a:off x="204278" y="564779"/>
            <a:ext cx="4163319" cy="307777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pt-BR" sz="1400" u="sng">
                <a:solidFill>
                  <a:srgbClr val="0070C0"/>
                </a:solidFill>
                <a:latin typeface="Arial"/>
                <a:cs typeface="Arial"/>
              </a:rPr>
              <a:t>Slide 2.2 - Retorno ao serviço após a manutenção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5D410107-7790-DF5F-5413-4BC77D15A4CC}"/>
              </a:ext>
            </a:extLst>
          </p:cNvPr>
          <p:cNvSpPr txBox="1"/>
          <p:nvPr/>
        </p:nvSpPr>
        <p:spPr>
          <a:xfrm>
            <a:off x="10364949" y="0"/>
            <a:ext cx="1766236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defRPr/>
            </a:pPr>
            <a:r>
              <a:rPr lang="pt-BR" u="sng" dirty="0" err="1">
                <a:solidFill>
                  <a:srgbClr val="0070C0"/>
                </a:solidFill>
                <a:latin typeface="Aptos" panose="02110004020202020204"/>
              </a:rPr>
              <a:t>Resp.:Thiago</a:t>
            </a:r>
            <a:r>
              <a:rPr lang="pt-BR" u="sng" dirty="0">
                <a:solidFill>
                  <a:srgbClr val="0070C0"/>
                </a:solidFill>
                <a:latin typeface="Aptos" panose="02110004020202020204"/>
              </a:rPr>
              <a:t> Camilo</a:t>
            </a:r>
            <a:endParaRPr lang="pt-BR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DA1BDA39-D985-7110-F85F-4B86EDAE7BB9}"/>
              </a:ext>
            </a:extLst>
          </p:cNvPr>
          <p:cNvSpPr txBox="1"/>
          <p:nvPr/>
        </p:nvSpPr>
        <p:spPr>
          <a:xfrm>
            <a:off x="1608667" y="-18398"/>
            <a:ext cx="8669433" cy="73866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defRPr/>
            </a:pPr>
            <a:r>
              <a:rPr lang="pt-BR" sz="1400" dirty="0">
                <a:solidFill>
                  <a:schemeClr val="accent4">
                    <a:lumMod val="76000"/>
                  </a:schemeClr>
                </a:solidFill>
                <a:latin typeface="Arial"/>
                <a:cs typeface="Arial"/>
              </a:rPr>
              <a:t>Requisitos de Manutenção RBAC 43 e 145: Discorra sobre os erros cometidos pela Alaska Airlines, identificando no Relatório do NSTB em  relação aos seguintes aspectos</a:t>
            </a:r>
            <a:endParaRPr lang="pt-BR" dirty="0">
              <a:solidFill>
                <a:schemeClr val="accent4">
                  <a:lumMod val="76000"/>
                </a:schemeClr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400" b="0" i="0" u="none" strike="noStrike" kern="1200" cap="none" spc="0" normalizeH="0" baseline="0" noProof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D3CF39D9-1171-0D2C-6969-F9C63BF980C5}"/>
              </a:ext>
            </a:extLst>
          </p:cNvPr>
          <p:cNvSpPr txBox="1"/>
          <p:nvPr/>
        </p:nvSpPr>
        <p:spPr>
          <a:xfrm>
            <a:off x="4260574" y="6369878"/>
            <a:ext cx="4841459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600">
                <a:latin typeface="Arial"/>
              </a:rPr>
              <a:t>Manutenção de Aeronaves – 29° Turma</a:t>
            </a:r>
            <a:r>
              <a:rPr lang="pt-BR" sz="1600">
                <a:latin typeface="Arial"/>
                <a:cs typeface="Arial"/>
              </a:rPr>
              <a:t>​</a:t>
            </a:r>
            <a:endParaRPr lang="pt-BR" sz="1600"/>
          </a:p>
        </p:txBody>
      </p:sp>
      <p:pic>
        <p:nvPicPr>
          <p:cNvPr id="3" name="Imagem 2" descr="Placa vermelha com letras brancas&#10;&#10;Descrição gerada automaticamente com confiança baixa">
            <a:extLst>
              <a:ext uri="{FF2B5EF4-FFF2-40B4-BE49-F238E27FC236}">
                <a16:creationId xmlns:a16="http://schemas.microsoft.com/office/drawing/2014/main" id="{8FFF6870-B97E-8483-2B96-81DF3CE15B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2495" y="6023665"/>
            <a:ext cx="1428750" cy="6858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F8CAF17-A9DF-8A36-3F5F-006355B0B084}"/>
              </a:ext>
            </a:extLst>
          </p:cNvPr>
          <p:cNvSpPr txBox="1"/>
          <p:nvPr/>
        </p:nvSpPr>
        <p:spPr>
          <a:xfrm>
            <a:off x="741872" y="1618890"/>
            <a:ext cx="3418935" cy="2585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err="1">
                <a:solidFill>
                  <a:srgbClr val="FF0000"/>
                </a:solidFill>
              </a:rPr>
              <a:t>Contexto</a:t>
            </a:r>
            <a:r>
              <a:rPr lang="en-US" b="1">
                <a:solidFill>
                  <a:srgbClr val="FF0000"/>
                </a:solidFill>
              </a:rPr>
              <a:t> </a:t>
            </a:r>
            <a:r>
              <a:rPr lang="en-US" b="1" err="1">
                <a:solidFill>
                  <a:srgbClr val="FF0000"/>
                </a:solidFill>
              </a:rPr>
              <a:t>Inicial</a:t>
            </a:r>
            <a:r>
              <a:rPr lang="en-US" b="1">
                <a:solidFill>
                  <a:srgbClr val="FF0000"/>
                </a:solidFill>
              </a:rPr>
              <a:t>:</a:t>
            </a:r>
            <a:endParaRPr lang="en-US">
              <a:solidFill>
                <a:srgbClr val="000000"/>
              </a:solidFill>
            </a:endParaRPr>
          </a:p>
          <a:p>
            <a:pPr algn="just"/>
            <a:endParaRPr lang="en-US"/>
          </a:p>
          <a:p>
            <a:pPr algn="just"/>
            <a:r>
              <a:rPr lang="en-US" err="1"/>
              <a:t>Após</a:t>
            </a:r>
            <a:r>
              <a:rPr lang="en-US"/>
              <a:t> o </a:t>
            </a:r>
            <a:r>
              <a:rPr lang="en-US" err="1"/>
              <a:t>acidente</a:t>
            </a:r>
            <a:r>
              <a:rPr lang="en-US"/>
              <a:t> do </a:t>
            </a:r>
            <a:r>
              <a:rPr lang="en-US" err="1"/>
              <a:t>voo</a:t>
            </a:r>
            <a:r>
              <a:rPr lang="en-US"/>
              <a:t> 261, a FAA </a:t>
            </a:r>
            <a:r>
              <a:rPr lang="en-US" err="1"/>
              <a:t>iniciou</a:t>
            </a:r>
            <a:r>
              <a:rPr lang="en-US"/>
              <a:t> </a:t>
            </a:r>
            <a:r>
              <a:rPr lang="en-US" err="1"/>
              <a:t>uma</a:t>
            </a:r>
            <a:r>
              <a:rPr lang="en-US"/>
              <a:t> </a:t>
            </a:r>
            <a:r>
              <a:rPr lang="en-US" b="1" err="1"/>
              <a:t>inspeção</a:t>
            </a:r>
            <a:r>
              <a:rPr lang="en-US" b="1"/>
              <a:t> especial</a:t>
            </a:r>
            <a:r>
              <a:rPr lang="en-US"/>
              <a:t> </a:t>
            </a:r>
            <a:r>
              <a:rPr lang="en-US" err="1"/>
              <a:t>na</a:t>
            </a:r>
            <a:r>
              <a:rPr lang="en-US"/>
              <a:t> Alaska Airlines. A FAA </a:t>
            </a:r>
            <a:r>
              <a:rPr lang="en-US" err="1"/>
              <a:t>inicialmente</a:t>
            </a:r>
            <a:r>
              <a:rPr lang="en-US"/>
              <a:t> </a:t>
            </a:r>
            <a:r>
              <a:rPr lang="en-US" err="1"/>
              <a:t>propôs</a:t>
            </a:r>
            <a:r>
              <a:rPr lang="en-US"/>
              <a:t> suspender a </a:t>
            </a:r>
            <a:r>
              <a:rPr lang="en-US" err="1"/>
              <a:t>autoridade</a:t>
            </a:r>
            <a:r>
              <a:rPr lang="en-US"/>
              <a:t> para </a:t>
            </a:r>
            <a:r>
              <a:rPr lang="en-US" err="1"/>
              <a:t>manutenção</a:t>
            </a:r>
            <a:r>
              <a:rPr lang="en-US"/>
              <a:t> </a:t>
            </a:r>
            <a:r>
              <a:rPr lang="en-US" err="1"/>
              <a:t>pesada</a:t>
            </a:r>
            <a:r>
              <a:rPr lang="en-US"/>
              <a:t>, mas </a:t>
            </a:r>
            <a:r>
              <a:rPr lang="en-US" err="1"/>
              <a:t>aceitou</a:t>
            </a:r>
            <a:r>
              <a:rPr lang="en-US"/>
              <a:t> um </a:t>
            </a:r>
            <a:r>
              <a:rPr lang="en-US" b="1"/>
              <a:t>plano de </a:t>
            </a:r>
            <a:r>
              <a:rPr lang="en-US" b="1" err="1"/>
              <a:t>ação</a:t>
            </a:r>
            <a:r>
              <a:rPr lang="en-US"/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94A3C02-1F4F-D308-C8C9-05B24800F92A}"/>
              </a:ext>
            </a:extLst>
          </p:cNvPr>
          <p:cNvSpPr txBox="1"/>
          <p:nvPr/>
        </p:nvSpPr>
        <p:spPr>
          <a:xfrm>
            <a:off x="4264324" y="1618890"/>
            <a:ext cx="3692103" cy="261610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 </a:t>
            </a:r>
            <a:r>
              <a:rPr lang="en-US" sz="2000" b="1" err="1">
                <a:solidFill>
                  <a:srgbClr val="FF0000"/>
                </a:solidFill>
              </a:rPr>
              <a:t>Inspeções</a:t>
            </a:r>
            <a:r>
              <a:rPr lang="en-US" sz="2000" b="1">
                <a:solidFill>
                  <a:srgbClr val="FF0000"/>
                </a:solidFill>
              </a:rPr>
              <a:t> e </a:t>
            </a:r>
            <a:r>
              <a:rPr lang="en-US" sz="2000" b="1" err="1">
                <a:solidFill>
                  <a:srgbClr val="FF0000"/>
                </a:solidFill>
              </a:rPr>
              <a:t>Ações</a:t>
            </a:r>
            <a:r>
              <a:rPr lang="en-US" sz="2000" b="1">
                <a:solidFill>
                  <a:srgbClr val="FF0000"/>
                </a:solidFill>
              </a:rPr>
              <a:t>:</a:t>
            </a:r>
            <a:r>
              <a:rPr lang="en-US" b="1">
                <a:solidFill>
                  <a:srgbClr val="FF0000"/>
                </a:solidFill>
              </a:rPr>
              <a:t> </a:t>
            </a:r>
            <a:endParaRPr lang="en-US">
              <a:solidFill>
                <a:srgbClr val="FF0000"/>
              </a:solidFill>
            </a:endParaRPr>
          </a:p>
          <a:p>
            <a:pPr algn="just"/>
            <a:endParaRPr lang="en-US"/>
          </a:p>
          <a:p>
            <a:pPr algn="just"/>
            <a:r>
              <a:rPr lang="en-US" err="1"/>
              <a:t>Inspeção</a:t>
            </a:r>
            <a:r>
              <a:rPr lang="en-US"/>
              <a:t> de </a:t>
            </a:r>
            <a:r>
              <a:rPr lang="en-US" err="1"/>
              <a:t>Acompanhamento</a:t>
            </a:r>
            <a:r>
              <a:rPr lang="en-US"/>
              <a:t> </a:t>
            </a:r>
            <a:r>
              <a:rPr lang="en-US" b="1"/>
              <a:t>(Setembro de 2000)</a:t>
            </a:r>
            <a:r>
              <a:rPr lang="en-US"/>
              <a:t>: </a:t>
            </a:r>
            <a:r>
              <a:rPr lang="en-US" err="1"/>
              <a:t>Muitas</a:t>
            </a:r>
            <a:r>
              <a:rPr lang="en-US"/>
              <a:t> </a:t>
            </a:r>
            <a:r>
              <a:rPr lang="en-US" err="1"/>
              <a:t>deficiências</a:t>
            </a:r>
            <a:r>
              <a:rPr lang="en-US"/>
              <a:t> </a:t>
            </a:r>
            <a:r>
              <a:rPr lang="en-US" err="1"/>
              <a:t>não</a:t>
            </a:r>
            <a:r>
              <a:rPr lang="en-US"/>
              <a:t> </a:t>
            </a:r>
            <a:r>
              <a:rPr lang="en-US" err="1"/>
              <a:t>foram</a:t>
            </a:r>
            <a:r>
              <a:rPr lang="en-US"/>
              <a:t> </a:t>
            </a:r>
            <a:r>
              <a:rPr lang="en-US" err="1"/>
              <a:t>resolvidas</a:t>
            </a:r>
            <a:r>
              <a:rPr lang="en-US"/>
              <a:t>. </a:t>
            </a:r>
            <a:r>
              <a:rPr lang="en-US" err="1"/>
              <a:t>Revisão</a:t>
            </a:r>
            <a:r>
              <a:rPr lang="en-US"/>
              <a:t> </a:t>
            </a:r>
            <a:r>
              <a:rPr lang="en-US" err="1"/>
              <a:t>Adicional</a:t>
            </a:r>
            <a:r>
              <a:rPr lang="en-US"/>
              <a:t> </a:t>
            </a:r>
            <a:r>
              <a:rPr lang="en-US" b="1"/>
              <a:t>(</a:t>
            </a:r>
            <a:r>
              <a:rPr lang="en-US" b="1" err="1"/>
              <a:t>Julho</a:t>
            </a:r>
            <a:r>
              <a:rPr lang="en-US" b="1"/>
              <a:t> de 2001</a:t>
            </a:r>
            <a:r>
              <a:rPr lang="en-US"/>
              <a:t>): A Alaska Airlines fez </a:t>
            </a:r>
            <a:r>
              <a:rPr lang="en-US" err="1"/>
              <a:t>melhorias</a:t>
            </a:r>
            <a:r>
              <a:rPr lang="en-US"/>
              <a:t> </a:t>
            </a:r>
            <a:r>
              <a:rPr lang="en-US" err="1"/>
              <a:t>significativas</a:t>
            </a:r>
            <a:r>
              <a:rPr lang="en-US"/>
              <a:t> e </a:t>
            </a:r>
            <a:r>
              <a:rPr lang="en-US" err="1"/>
              <a:t>demonstrou</a:t>
            </a:r>
            <a:r>
              <a:rPr lang="en-US"/>
              <a:t> que as </a:t>
            </a:r>
            <a:r>
              <a:rPr lang="en-US" err="1"/>
              <a:t>deficiências</a:t>
            </a:r>
            <a:r>
              <a:rPr lang="en-US"/>
              <a:t> </a:t>
            </a:r>
            <a:r>
              <a:rPr lang="en-US" err="1"/>
              <a:t>foram</a:t>
            </a:r>
            <a:r>
              <a:rPr lang="en-US"/>
              <a:t> </a:t>
            </a:r>
            <a:r>
              <a:rPr lang="en-US" err="1"/>
              <a:t>corrigidas</a:t>
            </a:r>
            <a:r>
              <a:rPr lang="en-US"/>
              <a:t>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8FF018-3663-580B-2E04-9A5CAA9E6342}"/>
              </a:ext>
            </a:extLst>
          </p:cNvPr>
          <p:cNvSpPr txBox="1"/>
          <p:nvPr/>
        </p:nvSpPr>
        <p:spPr>
          <a:xfrm>
            <a:off x="8059947" y="1647645"/>
            <a:ext cx="3850256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err="1">
                <a:solidFill>
                  <a:srgbClr val="FF0000"/>
                </a:solidFill>
              </a:rPr>
              <a:t>Preocupações</a:t>
            </a:r>
            <a:r>
              <a:rPr lang="en-US" b="1">
                <a:solidFill>
                  <a:srgbClr val="FF0000"/>
                </a:solidFill>
              </a:rPr>
              <a:t> </a:t>
            </a:r>
            <a:r>
              <a:rPr lang="en-US" b="1" err="1">
                <a:solidFill>
                  <a:srgbClr val="FF0000"/>
                </a:solidFill>
              </a:rPr>
              <a:t>Persistentes</a:t>
            </a:r>
            <a:r>
              <a:rPr lang="en-US" b="1">
                <a:solidFill>
                  <a:srgbClr val="FF0000"/>
                </a:solidFill>
              </a:rPr>
              <a:t>: </a:t>
            </a:r>
          </a:p>
          <a:p>
            <a:pPr algn="just"/>
            <a:endParaRPr lang="en-US"/>
          </a:p>
          <a:p>
            <a:pPr algn="just"/>
            <a:r>
              <a:rPr lang="en-US"/>
              <a:t>O NTSB </a:t>
            </a:r>
            <a:r>
              <a:rPr lang="en-US" err="1"/>
              <a:t>expressou</a:t>
            </a:r>
            <a:r>
              <a:rPr lang="en-US"/>
              <a:t> </a:t>
            </a:r>
            <a:r>
              <a:rPr lang="en-US" err="1"/>
              <a:t>preocupação</a:t>
            </a:r>
            <a:r>
              <a:rPr lang="en-US"/>
              <a:t> de que </a:t>
            </a:r>
            <a:r>
              <a:rPr lang="en-US" err="1"/>
              <a:t>algumas</a:t>
            </a:r>
            <a:r>
              <a:rPr lang="en-US"/>
              <a:t> </a:t>
            </a:r>
            <a:r>
              <a:rPr lang="en-US" err="1"/>
              <a:t>deficiências</a:t>
            </a:r>
            <a:r>
              <a:rPr lang="en-US"/>
              <a:t>, </a:t>
            </a:r>
            <a:r>
              <a:rPr lang="en-US" b="1" err="1"/>
              <a:t>como</a:t>
            </a:r>
            <a:r>
              <a:rPr lang="en-US" b="1"/>
              <a:t> </a:t>
            </a:r>
            <a:r>
              <a:rPr lang="en-US" b="1" err="1"/>
              <a:t>erros</a:t>
            </a:r>
            <a:r>
              <a:rPr lang="en-US" b="1"/>
              <a:t> de </a:t>
            </a:r>
            <a:r>
              <a:rPr lang="en-US" b="1" err="1"/>
              <a:t>manutenção</a:t>
            </a:r>
            <a:r>
              <a:rPr lang="en-US" b="1"/>
              <a:t> e </a:t>
            </a:r>
            <a:r>
              <a:rPr lang="en-US" b="1" err="1"/>
              <a:t>práticas</a:t>
            </a:r>
            <a:r>
              <a:rPr lang="en-US" b="1"/>
              <a:t> de </a:t>
            </a:r>
            <a:r>
              <a:rPr lang="en-US" b="1" err="1"/>
              <a:t>lubrificação</a:t>
            </a:r>
            <a:r>
              <a:rPr lang="en-US" b="1"/>
              <a:t> </a:t>
            </a:r>
            <a:r>
              <a:rPr lang="en-US" b="1" err="1"/>
              <a:t>inadequadas</a:t>
            </a:r>
            <a:r>
              <a:rPr lang="en-US"/>
              <a:t>, </a:t>
            </a:r>
            <a:r>
              <a:rPr lang="en-US" err="1"/>
              <a:t>não</a:t>
            </a:r>
            <a:r>
              <a:rPr lang="en-US"/>
              <a:t> </a:t>
            </a:r>
            <a:r>
              <a:rPr lang="en-US" err="1"/>
              <a:t>tivessem</a:t>
            </a:r>
            <a:r>
              <a:rPr lang="en-US"/>
              <a:t> </a:t>
            </a:r>
            <a:r>
              <a:rPr lang="en-US" err="1"/>
              <a:t>sido</a:t>
            </a:r>
            <a:r>
              <a:rPr lang="en-US"/>
              <a:t> </a:t>
            </a:r>
            <a:r>
              <a:rPr lang="en-US" err="1"/>
              <a:t>totalmente</a:t>
            </a:r>
            <a:r>
              <a:rPr lang="en-US"/>
              <a:t> </a:t>
            </a:r>
            <a:r>
              <a:rPr lang="en-US" err="1"/>
              <a:t>resolvidas</a:t>
            </a:r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45548963"/>
      </p:ext>
    </p:extLst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D972F9-52B6-9500-586B-274F52937B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Linha">
            <a:extLst>
              <a:ext uri="{FF2B5EF4-FFF2-40B4-BE49-F238E27FC236}">
                <a16:creationId xmlns:a16="http://schemas.microsoft.com/office/drawing/2014/main" id="{55D08CE2-2314-A58E-1D99-75D6C487E77D}"/>
              </a:ext>
            </a:extLst>
          </p:cNvPr>
          <p:cNvSpPr/>
          <p:nvPr/>
        </p:nvSpPr>
        <p:spPr>
          <a:xfrm flipV="1">
            <a:off x="252919" y="486960"/>
            <a:ext cx="8852170" cy="30053"/>
          </a:xfrm>
          <a:prstGeom prst="line">
            <a:avLst/>
          </a:prstGeom>
          <a:ln w="57150">
            <a:gradFill flip="none" rotWithShape="1">
              <a:gsLst>
                <a:gs pos="41964">
                  <a:srgbClr val="B2CBFF">
                    <a:alpha val="85000"/>
                  </a:srgbClr>
                </a:gs>
                <a:gs pos="62953">
                  <a:srgbClr val="93B5FF"/>
                </a:gs>
                <a:gs pos="27972">
                  <a:srgbClr val="C7D9FF"/>
                </a:gs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  <a:miter lim="400000"/>
          </a:ln>
        </p:spPr>
        <p:txBody>
          <a:bodyPr lIns="25400" tIns="25400" rIns="25400" bIns="2540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900" b="0" i="0" u="none" strike="noStrike" kern="1200" cap="none" spc="0" normalizeH="0" baseline="0" noProof="0">
              <a:ln>
                <a:noFill/>
              </a:ln>
              <a:solidFill>
                <a:srgbClr val="001638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5222CF-01CD-B9EC-3D1F-CF32801D20E6}"/>
              </a:ext>
            </a:extLst>
          </p:cNvPr>
          <p:cNvSpPr txBox="1"/>
          <p:nvPr/>
        </p:nvSpPr>
        <p:spPr>
          <a:xfrm>
            <a:off x="204278" y="125347"/>
            <a:ext cx="1404389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l" defTabSz="2438338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cs typeface="Arial"/>
                <a:sym typeface="Helvetica Neue"/>
              </a:rPr>
              <a:t>Capítulo</a:t>
            </a: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cs typeface="Arial"/>
                <a:sym typeface="Helvetica Neue"/>
              </a:rPr>
              <a:t> </a:t>
            </a:r>
            <a:r>
              <a:rPr lang="en-US" sz="2000" b="1">
                <a:solidFill>
                  <a:srgbClr val="0070C0"/>
                </a:solidFill>
                <a:latin typeface="Arial"/>
                <a:cs typeface="Arial"/>
                <a:sym typeface="Helvetica Neue"/>
              </a:rPr>
              <a:t>2</a:t>
            </a:r>
            <a:endParaRPr kumimoji="0" lang="pt-BR" sz="2000" b="1" i="0" u="none" strike="noStrike" kern="1200" cap="none" spc="0" normalizeH="0" baseline="0" noProof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04BE348C-B3E9-BCEE-AF86-3785AA943F4A}"/>
              </a:ext>
            </a:extLst>
          </p:cNvPr>
          <p:cNvSpPr txBox="1"/>
          <p:nvPr/>
        </p:nvSpPr>
        <p:spPr>
          <a:xfrm>
            <a:off x="204278" y="564779"/>
            <a:ext cx="2683748" cy="307777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pt-BR" sz="1400" u="sng">
                <a:solidFill>
                  <a:srgbClr val="0070C0"/>
                </a:solidFill>
                <a:latin typeface="Arial"/>
                <a:cs typeface="Arial"/>
              </a:rPr>
              <a:t>Slide 2.3 - Peças de Reposição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C9AF06C0-68E7-1709-F853-D4253EA3F5E3}"/>
              </a:ext>
            </a:extLst>
          </p:cNvPr>
          <p:cNvSpPr txBox="1"/>
          <p:nvPr/>
        </p:nvSpPr>
        <p:spPr>
          <a:xfrm>
            <a:off x="10364949" y="0"/>
            <a:ext cx="1766236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defRPr/>
            </a:pPr>
            <a:r>
              <a:rPr lang="pt-BR" u="sng" dirty="0" err="1">
                <a:solidFill>
                  <a:srgbClr val="0070C0"/>
                </a:solidFill>
                <a:latin typeface="Aptos" panose="02110004020202020204"/>
              </a:rPr>
              <a:t>Resp.:Thiago</a:t>
            </a:r>
            <a:r>
              <a:rPr lang="pt-BR" u="sng" dirty="0">
                <a:solidFill>
                  <a:srgbClr val="0070C0"/>
                </a:solidFill>
                <a:latin typeface="Aptos" panose="02110004020202020204"/>
              </a:rPr>
              <a:t> Camilo</a:t>
            </a:r>
            <a:endParaRPr lang="pt-BR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945DA84C-9D26-EDD2-03AD-6DF33CC12B5B}"/>
              </a:ext>
            </a:extLst>
          </p:cNvPr>
          <p:cNvSpPr txBox="1"/>
          <p:nvPr/>
        </p:nvSpPr>
        <p:spPr>
          <a:xfrm>
            <a:off x="1608667" y="-18398"/>
            <a:ext cx="8669433" cy="73866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defRPr/>
            </a:pPr>
            <a:r>
              <a:rPr lang="pt-BR" sz="1400" dirty="0">
                <a:solidFill>
                  <a:schemeClr val="accent4">
                    <a:lumMod val="76000"/>
                  </a:schemeClr>
                </a:solidFill>
                <a:latin typeface="Arial"/>
                <a:cs typeface="Arial"/>
              </a:rPr>
              <a:t>Requisitos de Manutenção RBAC 43 e 145: Discorra sobre os erros cometidos pela Alaska Airlines, identificando no Relatório do NSTB em  relação aos seguintes aspectos</a:t>
            </a:r>
            <a:endParaRPr lang="pt-BR" dirty="0">
              <a:solidFill>
                <a:schemeClr val="accent4">
                  <a:lumMod val="76000"/>
                </a:schemeClr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400" b="0" i="0" u="none" strike="noStrike" kern="1200" cap="none" spc="0" normalizeH="0" baseline="0" noProof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6D430B69-1EFF-59B4-3DB1-D4B53E5B4E2C}"/>
              </a:ext>
            </a:extLst>
          </p:cNvPr>
          <p:cNvSpPr txBox="1"/>
          <p:nvPr/>
        </p:nvSpPr>
        <p:spPr>
          <a:xfrm>
            <a:off x="4260574" y="6369878"/>
            <a:ext cx="4841459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600">
                <a:latin typeface="Arial"/>
              </a:rPr>
              <a:t>Manutenção de Aeronaves – 29° Turma</a:t>
            </a:r>
            <a:r>
              <a:rPr lang="pt-BR" sz="1600">
                <a:latin typeface="Arial"/>
                <a:cs typeface="Arial"/>
              </a:rPr>
              <a:t>​</a:t>
            </a:r>
            <a:endParaRPr lang="pt-BR" sz="1600"/>
          </a:p>
        </p:txBody>
      </p:sp>
      <p:pic>
        <p:nvPicPr>
          <p:cNvPr id="3" name="Imagem 2" descr="Placa vermelha com letras brancas&#10;&#10;Descrição gerada automaticamente com confiança baixa">
            <a:extLst>
              <a:ext uri="{FF2B5EF4-FFF2-40B4-BE49-F238E27FC236}">
                <a16:creationId xmlns:a16="http://schemas.microsoft.com/office/drawing/2014/main" id="{E33407B0-7F46-A066-D12D-E5C5389254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2495" y="6023665"/>
            <a:ext cx="1428750" cy="6858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F0FDB3F-C796-5F2A-A6FE-416BCB729B00}"/>
              </a:ext>
            </a:extLst>
          </p:cNvPr>
          <p:cNvSpPr txBox="1"/>
          <p:nvPr/>
        </p:nvSpPr>
        <p:spPr>
          <a:xfrm>
            <a:off x="799382" y="885645"/>
            <a:ext cx="425282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err="1">
                <a:solidFill>
                  <a:srgbClr val="FF0000"/>
                </a:solidFill>
              </a:rPr>
              <a:t>Documentação</a:t>
            </a:r>
            <a:r>
              <a:rPr lang="en-US" b="1">
                <a:solidFill>
                  <a:srgbClr val="FF0000"/>
                </a:solidFill>
              </a:rPr>
              <a:t> e Controle de </a:t>
            </a:r>
            <a:r>
              <a:rPr lang="en-US" b="1" err="1">
                <a:solidFill>
                  <a:srgbClr val="FF0000"/>
                </a:solidFill>
              </a:rPr>
              <a:t>Peças</a:t>
            </a:r>
            <a:r>
              <a:rPr lang="en-US" b="1">
                <a:solidFill>
                  <a:srgbClr val="FF0000"/>
                </a:solidFill>
              </a:rPr>
              <a:t> de </a:t>
            </a:r>
            <a:r>
              <a:rPr lang="en-US" b="1" err="1">
                <a:solidFill>
                  <a:srgbClr val="FF0000"/>
                </a:solidFill>
              </a:rPr>
              <a:t>Reposição</a:t>
            </a:r>
            <a:endParaRPr lang="en-US" b="1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DE90CD-19A3-2719-1552-F2775C0E9A62}"/>
              </a:ext>
            </a:extLst>
          </p:cNvPr>
          <p:cNvSpPr txBox="1"/>
          <p:nvPr/>
        </p:nvSpPr>
        <p:spPr>
          <a:xfrm>
            <a:off x="928777" y="1719533"/>
            <a:ext cx="4123425" cy="424731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/>
              <a:t>O NTSB </a:t>
            </a:r>
            <a:r>
              <a:rPr lang="en-US" err="1"/>
              <a:t>observou</a:t>
            </a:r>
            <a:r>
              <a:rPr lang="en-US"/>
              <a:t> que </a:t>
            </a:r>
            <a:r>
              <a:rPr lang="en-US" err="1"/>
              <a:t>algumas</a:t>
            </a:r>
            <a:r>
              <a:rPr lang="en-US"/>
              <a:t> </a:t>
            </a:r>
            <a:r>
              <a:rPr lang="en-US" err="1"/>
              <a:t>instalações</a:t>
            </a:r>
            <a:r>
              <a:rPr lang="en-US"/>
              <a:t> de </a:t>
            </a:r>
            <a:r>
              <a:rPr lang="en-US" err="1"/>
              <a:t>manutenção</a:t>
            </a:r>
            <a:r>
              <a:rPr lang="en-US"/>
              <a:t> </a:t>
            </a:r>
            <a:r>
              <a:rPr lang="en-US" b="1" err="1">
                <a:solidFill>
                  <a:srgbClr val="FF0000"/>
                </a:solidFill>
              </a:rPr>
              <a:t>não</a:t>
            </a:r>
            <a:r>
              <a:rPr lang="en-US" b="1">
                <a:solidFill>
                  <a:srgbClr val="FF0000"/>
                </a:solidFill>
              </a:rPr>
              <a:t> </a:t>
            </a:r>
            <a:r>
              <a:rPr lang="en-US" b="1" err="1">
                <a:solidFill>
                  <a:srgbClr val="FF0000"/>
                </a:solidFill>
              </a:rPr>
              <a:t>documentavam</a:t>
            </a:r>
            <a:r>
              <a:rPr lang="en-US" b="1">
                <a:solidFill>
                  <a:srgbClr val="FF0000"/>
                </a:solidFill>
              </a:rPr>
              <a:t> </a:t>
            </a:r>
            <a:r>
              <a:rPr lang="en-US" b="1" err="1">
                <a:solidFill>
                  <a:srgbClr val="FF0000"/>
                </a:solidFill>
              </a:rPr>
              <a:t>adequadamente</a:t>
            </a:r>
            <a:r>
              <a:rPr lang="en-US" b="1">
                <a:solidFill>
                  <a:srgbClr val="FF0000"/>
                </a:solidFill>
              </a:rPr>
              <a:t> o </a:t>
            </a:r>
            <a:r>
              <a:rPr lang="en-US" b="1" err="1">
                <a:solidFill>
                  <a:srgbClr val="FF0000"/>
                </a:solidFill>
              </a:rPr>
              <a:t>processo</a:t>
            </a:r>
            <a:r>
              <a:rPr lang="en-US" b="1">
                <a:solidFill>
                  <a:srgbClr val="FF0000"/>
                </a:solidFill>
              </a:rPr>
              <a:t> de </a:t>
            </a:r>
            <a:r>
              <a:rPr lang="en-US" b="1" err="1">
                <a:solidFill>
                  <a:srgbClr val="FF0000"/>
                </a:solidFill>
              </a:rPr>
              <a:t>revisão</a:t>
            </a:r>
            <a:r>
              <a:rPr lang="en-US" b="1">
                <a:solidFill>
                  <a:srgbClr val="FF0000"/>
                </a:solidFill>
              </a:rPr>
              <a:t> de </a:t>
            </a:r>
            <a:r>
              <a:rPr lang="en-US" b="1" err="1">
                <a:solidFill>
                  <a:srgbClr val="FF0000"/>
                </a:solidFill>
              </a:rPr>
              <a:t>peças</a:t>
            </a:r>
            <a:r>
              <a:rPr lang="en-US"/>
              <a:t>, </a:t>
            </a:r>
            <a:r>
              <a:rPr lang="en-US" err="1"/>
              <a:t>incluindo</a:t>
            </a:r>
            <a:r>
              <a:rPr lang="en-US"/>
              <a:t> </a:t>
            </a:r>
            <a:r>
              <a:rPr lang="en-US" err="1"/>
              <a:t>medições</a:t>
            </a:r>
            <a:r>
              <a:rPr lang="en-US"/>
              <a:t> de </a:t>
            </a:r>
            <a:r>
              <a:rPr lang="en-US" err="1"/>
              <a:t>folga</a:t>
            </a:r>
            <a:r>
              <a:rPr lang="en-US"/>
              <a:t> e outros </a:t>
            </a:r>
            <a:r>
              <a:rPr lang="en-US" err="1"/>
              <a:t>requisitos</a:t>
            </a:r>
            <a:r>
              <a:rPr lang="en-US"/>
              <a:t> do manual. </a:t>
            </a:r>
            <a:r>
              <a:rPr lang="en-US" err="1"/>
              <a:t>Apenas</a:t>
            </a:r>
            <a:r>
              <a:rPr lang="en-US"/>
              <a:t> </a:t>
            </a:r>
            <a:r>
              <a:rPr lang="en-US" err="1"/>
              <a:t>uma</a:t>
            </a:r>
            <a:r>
              <a:rPr lang="en-US"/>
              <a:t> </a:t>
            </a:r>
            <a:r>
              <a:rPr lang="en-US" err="1"/>
              <a:t>instalação</a:t>
            </a:r>
            <a:r>
              <a:rPr lang="en-US"/>
              <a:t> </a:t>
            </a:r>
            <a:r>
              <a:rPr lang="en-US" err="1"/>
              <a:t>seguia</a:t>
            </a:r>
            <a:r>
              <a:rPr lang="en-US"/>
              <a:t> </a:t>
            </a:r>
            <a:r>
              <a:rPr lang="en-US" err="1"/>
              <a:t>procedimentos</a:t>
            </a:r>
            <a:r>
              <a:rPr lang="en-US"/>
              <a:t> </a:t>
            </a:r>
            <a:r>
              <a:rPr lang="en-US" err="1"/>
              <a:t>rigorosos</a:t>
            </a:r>
            <a:r>
              <a:rPr lang="en-US"/>
              <a:t> e </a:t>
            </a:r>
            <a:r>
              <a:rPr lang="en-US" err="1"/>
              <a:t>documentava</a:t>
            </a:r>
            <a:r>
              <a:rPr lang="en-US"/>
              <a:t> </a:t>
            </a:r>
            <a:r>
              <a:rPr lang="en-US" err="1"/>
              <a:t>todas</a:t>
            </a:r>
            <a:r>
              <a:rPr lang="en-US"/>
              <a:t> as </a:t>
            </a:r>
            <a:r>
              <a:rPr lang="en-US" err="1"/>
              <a:t>etapas</a:t>
            </a:r>
            <a:r>
              <a:rPr lang="en-US"/>
              <a:t> da </a:t>
            </a:r>
            <a:r>
              <a:rPr lang="en-US" err="1"/>
              <a:t>revisão</a:t>
            </a:r>
            <a:r>
              <a:rPr lang="en-US"/>
              <a:t> de </a:t>
            </a:r>
            <a:r>
              <a:rPr lang="en-US" err="1"/>
              <a:t>peças</a:t>
            </a:r>
            <a:r>
              <a:rPr lang="en-US"/>
              <a:t>. </a:t>
            </a:r>
          </a:p>
          <a:p>
            <a:pPr algn="just"/>
            <a:endParaRPr lang="en-US"/>
          </a:p>
          <a:p>
            <a:pPr algn="just"/>
            <a:r>
              <a:rPr lang="en-US" b="1" err="1"/>
              <a:t>Subcontratação</a:t>
            </a:r>
            <a:r>
              <a:rPr lang="en-US"/>
              <a:t>: </a:t>
            </a:r>
            <a:r>
              <a:rPr lang="en-US" err="1"/>
              <a:t>Algumas</a:t>
            </a:r>
            <a:r>
              <a:rPr lang="en-US"/>
              <a:t> </a:t>
            </a:r>
            <a:r>
              <a:rPr lang="en-US" err="1"/>
              <a:t>instalações</a:t>
            </a:r>
            <a:r>
              <a:rPr lang="en-US"/>
              <a:t> de </a:t>
            </a:r>
            <a:r>
              <a:rPr lang="en-US" err="1"/>
              <a:t>manutenção</a:t>
            </a:r>
            <a:r>
              <a:rPr lang="en-US"/>
              <a:t> </a:t>
            </a:r>
            <a:r>
              <a:rPr lang="en-US" err="1"/>
              <a:t>subcontratavam</a:t>
            </a:r>
            <a:r>
              <a:rPr lang="en-US"/>
              <a:t> a </a:t>
            </a:r>
            <a:r>
              <a:rPr lang="en-US" err="1"/>
              <a:t>aplicação</a:t>
            </a:r>
            <a:r>
              <a:rPr lang="en-US"/>
              <a:t> de </a:t>
            </a:r>
            <a:r>
              <a:rPr lang="en-US" err="1"/>
              <a:t>revestimentos</a:t>
            </a:r>
            <a:r>
              <a:rPr lang="en-US"/>
              <a:t> </a:t>
            </a:r>
            <a:r>
              <a:rPr lang="en-US" err="1"/>
              <a:t>nas</a:t>
            </a:r>
            <a:r>
              <a:rPr lang="en-US"/>
              <a:t> </a:t>
            </a:r>
            <a:r>
              <a:rPr lang="en-US" err="1"/>
              <a:t>peças</a:t>
            </a:r>
            <a:r>
              <a:rPr lang="en-US"/>
              <a:t> de </a:t>
            </a:r>
            <a:r>
              <a:rPr lang="en-US" err="1"/>
              <a:t>reposição</a:t>
            </a:r>
            <a:r>
              <a:rPr lang="en-US"/>
              <a:t>, o que </a:t>
            </a:r>
            <a:r>
              <a:rPr lang="en-US" err="1"/>
              <a:t>pode</a:t>
            </a:r>
            <a:r>
              <a:rPr lang="en-US"/>
              <a:t> </a:t>
            </a:r>
            <a:r>
              <a:rPr lang="en-US" err="1"/>
              <a:t>comprometer</a:t>
            </a:r>
            <a:r>
              <a:rPr lang="en-US"/>
              <a:t> o </a:t>
            </a:r>
            <a:r>
              <a:rPr lang="en-US" err="1"/>
              <a:t>controle</a:t>
            </a:r>
            <a:r>
              <a:rPr lang="en-US"/>
              <a:t> e a </a:t>
            </a:r>
            <a:r>
              <a:rPr lang="en-US" err="1"/>
              <a:t>qualidade</a:t>
            </a:r>
            <a:r>
              <a:rPr lang="en-US"/>
              <a:t> das </a:t>
            </a:r>
            <a:r>
              <a:rPr lang="en-US" err="1"/>
              <a:t>peças</a:t>
            </a:r>
            <a:r>
              <a:rPr lang="en-US"/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E0CC84-AD94-C6DD-1645-81D216390560}"/>
              </a:ext>
            </a:extLst>
          </p:cNvPr>
          <p:cNvSpPr txBox="1"/>
          <p:nvPr/>
        </p:nvSpPr>
        <p:spPr>
          <a:xfrm>
            <a:off x="5558288" y="1388854"/>
            <a:ext cx="4957313" cy="498598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endParaRPr lang="en-US"/>
          </a:p>
          <a:p>
            <a:pPr algn="just"/>
            <a:r>
              <a:rPr lang="en-US"/>
              <a:t>O manual </a:t>
            </a:r>
            <a:r>
              <a:rPr lang="en-US" err="1"/>
              <a:t>especificava</a:t>
            </a:r>
            <a:r>
              <a:rPr lang="en-US"/>
              <a:t> que, </a:t>
            </a:r>
            <a:r>
              <a:rPr lang="en-US" err="1"/>
              <a:t>após</a:t>
            </a:r>
            <a:r>
              <a:rPr lang="en-US"/>
              <a:t> a </a:t>
            </a:r>
            <a:r>
              <a:rPr lang="en-US" err="1"/>
              <a:t>revisão</a:t>
            </a:r>
            <a:r>
              <a:rPr lang="en-US"/>
              <a:t>, as </a:t>
            </a:r>
            <a:r>
              <a:rPr lang="en-US" b="1" err="1">
                <a:solidFill>
                  <a:srgbClr val="FF0000"/>
                </a:solidFill>
              </a:rPr>
              <a:t>peças</a:t>
            </a:r>
            <a:r>
              <a:rPr lang="en-US" b="1">
                <a:solidFill>
                  <a:srgbClr val="FF0000"/>
                </a:solidFill>
              </a:rPr>
              <a:t> de </a:t>
            </a:r>
            <a:r>
              <a:rPr lang="en-US" b="1" err="1">
                <a:solidFill>
                  <a:srgbClr val="FF0000"/>
                </a:solidFill>
              </a:rPr>
              <a:t>reposição</a:t>
            </a:r>
            <a:r>
              <a:rPr lang="en-US" b="1">
                <a:solidFill>
                  <a:srgbClr val="FF0000"/>
                </a:solidFill>
              </a:rPr>
              <a:t> </a:t>
            </a:r>
            <a:r>
              <a:rPr lang="en-US" b="1" err="1">
                <a:solidFill>
                  <a:srgbClr val="FF0000"/>
                </a:solidFill>
              </a:rPr>
              <a:t>deveriam</a:t>
            </a:r>
            <a:r>
              <a:rPr lang="en-US" b="1">
                <a:solidFill>
                  <a:srgbClr val="FF0000"/>
                </a:solidFill>
              </a:rPr>
              <a:t> ser </a:t>
            </a:r>
            <a:r>
              <a:rPr lang="en-US" b="1" err="1">
                <a:solidFill>
                  <a:srgbClr val="FF0000"/>
                </a:solidFill>
              </a:rPr>
              <a:t>embaladas</a:t>
            </a:r>
            <a:r>
              <a:rPr lang="en-US" b="1">
                <a:solidFill>
                  <a:srgbClr val="FF0000"/>
                </a:solidFill>
              </a:rPr>
              <a:t> de forma </a:t>
            </a:r>
            <a:r>
              <a:rPr lang="en-US" b="1" err="1">
                <a:solidFill>
                  <a:srgbClr val="FF0000"/>
                </a:solidFill>
              </a:rPr>
              <a:t>protegida</a:t>
            </a:r>
            <a:r>
              <a:rPr lang="en-US"/>
              <a:t>, com </a:t>
            </a:r>
            <a:r>
              <a:rPr lang="en-US" err="1"/>
              <a:t>embalagens</a:t>
            </a:r>
            <a:r>
              <a:rPr lang="en-US"/>
              <a:t> </a:t>
            </a:r>
            <a:r>
              <a:rPr lang="en-US" b="1" err="1">
                <a:solidFill>
                  <a:srgbClr val="FF0000"/>
                </a:solidFill>
              </a:rPr>
              <a:t>herméticas</a:t>
            </a:r>
            <a:r>
              <a:rPr lang="en-US" b="1">
                <a:solidFill>
                  <a:srgbClr val="FF0000"/>
                </a:solidFill>
              </a:rPr>
              <a:t> e </a:t>
            </a:r>
            <a:r>
              <a:rPr lang="en-US" b="1" err="1">
                <a:solidFill>
                  <a:srgbClr val="FF0000"/>
                </a:solidFill>
              </a:rPr>
              <a:t>vedadas</a:t>
            </a:r>
            <a:r>
              <a:rPr lang="en-US"/>
              <a:t>, para </a:t>
            </a:r>
            <a:r>
              <a:rPr lang="en-US" err="1"/>
              <a:t>evitar</a:t>
            </a:r>
            <a:r>
              <a:rPr lang="en-US"/>
              <a:t> </a:t>
            </a:r>
            <a:r>
              <a:rPr lang="en-US" err="1"/>
              <a:t>danos</a:t>
            </a:r>
            <a:r>
              <a:rPr lang="en-US"/>
              <a:t> </a:t>
            </a:r>
            <a:r>
              <a:rPr lang="en-US" err="1"/>
              <a:t>durante</a:t>
            </a:r>
            <a:r>
              <a:rPr lang="en-US"/>
              <a:t> o </a:t>
            </a:r>
            <a:r>
              <a:rPr lang="en-US" err="1"/>
              <a:t>transporte</a:t>
            </a:r>
            <a:r>
              <a:rPr lang="en-US"/>
              <a:t> </a:t>
            </a:r>
            <a:r>
              <a:rPr lang="en-US" err="1"/>
              <a:t>ou</a:t>
            </a:r>
            <a:r>
              <a:rPr lang="en-US"/>
              <a:t> </a:t>
            </a:r>
            <a:r>
              <a:rPr lang="en-US" err="1"/>
              <a:t>armazenamento</a:t>
            </a:r>
            <a:r>
              <a:rPr lang="en-US"/>
              <a:t>. </a:t>
            </a:r>
          </a:p>
          <a:p>
            <a:pPr algn="just"/>
            <a:endParaRPr lang="en-US"/>
          </a:p>
          <a:p>
            <a:pPr algn="just"/>
            <a:r>
              <a:rPr lang="en-US" b="1" err="1"/>
              <a:t>Desafios</a:t>
            </a:r>
            <a:r>
              <a:rPr lang="en-US" b="1"/>
              <a:t> no </a:t>
            </a:r>
            <a:r>
              <a:rPr lang="en-US" b="1" err="1"/>
              <a:t>Armazenamento</a:t>
            </a:r>
            <a:r>
              <a:rPr lang="en-US" b="1"/>
              <a:t>:</a:t>
            </a:r>
            <a:r>
              <a:rPr lang="en-US"/>
              <a:t> </a:t>
            </a:r>
            <a:r>
              <a:rPr lang="en-US" err="1"/>
              <a:t>Algumas</a:t>
            </a:r>
            <a:r>
              <a:rPr lang="en-US"/>
              <a:t> </a:t>
            </a:r>
            <a:r>
              <a:rPr lang="en-US" err="1"/>
              <a:t>instalações</a:t>
            </a:r>
            <a:r>
              <a:rPr lang="en-US"/>
              <a:t> de </a:t>
            </a:r>
            <a:r>
              <a:rPr lang="en-US" err="1"/>
              <a:t>manutenção</a:t>
            </a:r>
            <a:r>
              <a:rPr lang="en-US"/>
              <a:t> </a:t>
            </a:r>
            <a:r>
              <a:rPr lang="en-US" err="1"/>
              <a:t>não</a:t>
            </a:r>
            <a:r>
              <a:rPr lang="en-US"/>
              <a:t> </a:t>
            </a:r>
            <a:r>
              <a:rPr lang="en-US" err="1"/>
              <a:t>seguiam</a:t>
            </a:r>
            <a:r>
              <a:rPr lang="en-US"/>
              <a:t> as </a:t>
            </a:r>
            <a:r>
              <a:rPr lang="en-US" err="1"/>
              <a:t>instruções</a:t>
            </a:r>
            <a:r>
              <a:rPr lang="en-US"/>
              <a:t> para </a:t>
            </a:r>
            <a:r>
              <a:rPr lang="en-US" err="1"/>
              <a:t>embalar</a:t>
            </a:r>
            <a:r>
              <a:rPr lang="en-US"/>
              <a:t> </a:t>
            </a:r>
            <a:r>
              <a:rPr lang="en-US" err="1"/>
              <a:t>adequadamente</a:t>
            </a:r>
            <a:r>
              <a:rPr lang="en-US"/>
              <a:t> as </a:t>
            </a:r>
            <a:r>
              <a:rPr lang="en-US" err="1"/>
              <a:t>peças</a:t>
            </a:r>
            <a:r>
              <a:rPr lang="en-US"/>
              <a:t> </a:t>
            </a:r>
            <a:r>
              <a:rPr lang="en-US" err="1"/>
              <a:t>ou</a:t>
            </a:r>
            <a:r>
              <a:rPr lang="en-US"/>
              <a:t> </a:t>
            </a:r>
            <a:r>
              <a:rPr lang="en-US" err="1"/>
              <a:t>não</a:t>
            </a:r>
            <a:r>
              <a:rPr lang="en-US"/>
              <a:t> </a:t>
            </a:r>
            <a:r>
              <a:rPr lang="en-US" err="1"/>
              <a:t>rastreavam</a:t>
            </a:r>
            <a:r>
              <a:rPr lang="en-US"/>
              <a:t> as </a:t>
            </a:r>
            <a:r>
              <a:rPr lang="en-US" err="1"/>
              <a:t>peças</a:t>
            </a:r>
            <a:r>
              <a:rPr lang="en-US"/>
              <a:t> </a:t>
            </a:r>
            <a:r>
              <a:rPr lang="en-US" err="1"/>
              <a:t>após</a:t>
            </a:r>
            <a:r>
              <a:rPr lang="en-US"/>
              <a:t> o </a:t>
            </a:r>
            <a:r>
              <a:rPr lang="en-US" err="1"/>
              <a:t>despacho</a:t>
            </a:r>
            <a:r>
              <a:rPr lang="en-US"/>
              <a:t> para saber </a:t>
            </a:r>
            <a:r>
              <a:rPr lang="en-US" err="1"/>
              <a:t>como</a:t>
            </a:r>
            <a:r>
              <a:rPr lang="en-US"/>
              <a:t> </a:t>
            </a:r>
            <a:r>
              <a:rPr lang="en-US" err="1"/>
              <a:t>seriam</a:t>
            </a:r>
            <a:r>
              <a:rPr lang="en-US"/>
              <a:t> </a:t>
            </a:r>
            <a:r>
              <a:rPr lang="en-US" err="1"/>
              <a:t>armazenadas</a:t>
            </a:r>
            <a:r>
              <a:rPr lang="en-US"/>
              <a:t> </a:t>
            </a:r>
            <a:r>
              <a:rPr lang="en-US" err="1"/>
              <a:t>ou</a:t>
            </a:r>
            <a:r>
              <a:rPr lang="en-US"/>
              <a:t> </a:t>
            </a:r>
            <a:r>
              <a:rPr lang="en-US" err="1"/>
              <a:t>utilizadas</a:t>
            </a:r>
            <a:r>
              <a:rPr lang="en-US"/>
              <a:t>.</a:t>
            </a:r>
          </a:p>
          <a:p>
            <a:pPr algn="just"/>
            <a:endParaRPr lang="en-US"/>
          </a:p>
          <a:p>
            <a:pPr algn="just"/>
            <a:r>
              <a:rPr lang="en-US" b="1" err="1">
                <a:solidFill>
                  <a:srgbClr val="FF0000"/>
                </a:solidFill>
              </a:rPr>
              <a:t>Obs</a:t>
            </a:r>
            <a:r>
              <a:rPr lang="en-US" b="1">
                <a:solidFill>
                  <a:srgbClr val="FF0000"/>
                </a:solidFill>
              </a:rPr>
              <a:t>:</a:t>
            </a:r>
            <a:r>
              <a:rPr lang="en-US" b="1">
                <a:latin typeface="Aptos"/>
                <a:ea typeface="+mn-lt"/>
                <a:cs typeface="+mn-lt"/>
              </a:rPr>
              <a:t> </a:t>
            </a:r>
            <a:r>
              <a:rPr lang="en-US" sz="1600" b="1">
                <a:latin typeface="Times New Roman"/>
                <a:ea typeface="+mn-lt"/>
                <a:cs typeface="+mn-lt"/>
              </a:rPr>
              <a:t>O NTSB </a:t>
            </a:r>
            <a:r>
              <a:rPr lang="en-US" sz="1600" b="1" err="1">
                <a:latin typeface="Times New Roman"/>
                <a:ea typeface="+mn-lt"/>
                <a:cs typeface="+mn-lt"/>
              </a:rPr>
              <a:t>encontrou</a:t>
            </a:r>
            <a:r>
              <a:rPr lang="en-US" sz="1600" b="1">
                <a:latin typeface="Times New Roman"/>
                <a:ea typeface="+mn-lt"/>
                <a:cs typeface="+mn-lt"/>
              </a:rPr>
              <a:t> </a:t>
            </a:r>
            <a:r>
              <a:rPr lang="en-US" sz="1600" b="1" err="1">
                <a:latin typeface="Times New Roman"/>
                <a:ea typeface="+mn-lt"/>
                <a:cs typeface="+mn-lt"/>
              </a:rPr>
              <a:t>peças</a:t>
            </a:r>
            <a:r>
              <a:rPr lang="en-US" sz="1600" b="1">
                <a:latin typeface="Times New Roman"/>
                <a:ea typeface="+mn-lt"/>
                <a:cs typeface="+mn-lt"/>
              </a:rPr>
              <a:t> de </a:t>
            </a:r>
            <a:r>
              <a:rPr lang="en-US" sz="1600" b="1" err="1">
                <a:latin typeface="Times New Roman"/>
                <a:ea typeface="+mn-lt"/>
                <a:cs typeface="+mn-lt"/>
              </a:rPr>
              <a:t>reposição</a:t>
            </a:r>
            <a:r>
              <a:rPr lang="en-US" sz="1600" b="1">
                <a:latin typeface="Times New Roman"/>
                <a:ea typeface="+mn-lt"/>
                <a:cs typeface="+mn-lt"/>
              </a:rPr>
              <a:t> </a:t>
            </a:r>
            <a:r>
              <a:rPr lang="en-US" sz="1600" b="1" err="1">
                <a:latin typeface="Times New Roman"/>
                <a:ea typeface="+mn-lt"/>
                <a:cs typeface="+mn-lt"/>
              </a:rPr>
              <a:t>armazenadas</a:t>
            </a:r>
            <a:r>
              <a:rPr lang="en-US" sz="1600" b="1">
                <a:latin typeface="Times New Roman"/>
                <a:ea typeface="+mn-lt"/>
                <a:cs typeface="+mn-lt"/>
              </a:rPr>
              <a:t> </a:t>
            </a:r>
            <a:r>
              <a:rPr lang="en-US" sz="1600" b="1" err="1">
                <a:latin typeface="Times New Roman"/>
                <a:ea typeface="+mn-lt"/>
                <a:cs typeface="+mn-lt"/>
              </a:rPr>
              <a:t>em</a:t>
            </a:r>
            <a:r>
              <a:rPr lang="en-US" sz="1600" b="1">
                <a:latin typeface="Times New Roman"/>
                <a:ea typeface="+mn-lt"/>
                <a:cs typeface="+mn-lt"/>
              </a:rPr>
              <a:t> </a:t>
            </a:r>
            <a:r>
              <a:rPr lang="en-US" sz="1600" b="1" err="1">
                <a:latin typeface="Times New Roman"/>
                <a:ea typeface="+mn-lt"/>
                <a:cs typeface="+mn-lt"/>
              </a:rPr>
              <a:t>uma</a:t>
            </a:r>
            <a:r>
              <a:rPr lang="en-US" sz="1600" b="1">
                <a:latin typeface="Times New Roman"/>
                <a:ea typeface="+mn-lt"/>
                <a:cs typeface="+mn-lt"/>
              </a:rPr>
              <a:t> </a:t>
            </a:r>
            <a:r>
              <a:rPr lang="en-US" sz="1600" b="1" err="1">
                <a:latin typeface="Times New Roman"/>
                <a:ea typeface="+mn-lt"/>
                <a:cs typeface="+mn-lt"/>
              </a:rPr>
              <a:t>caixa</a:t>
            </a:r>
            <a:r>
              <a:rPr lang="en-US" sz="1600" b="1">
                <a:latin typeface="Times New Roman"/>
                <a:ea typeface="+mn-lt"/>
                <a:cs typeface="+mn-lt"/>
              </a:rPr>
              <a:t> de </a:t>
            </a:r>
            <a:r>
              <a:rPr lang="en-US" sz="1600" b="1" err="1">
                <a:latin typeface="Times New Roman"/>
                <a:ea typeface="+mn-lt"/>
                <a:cs typeface="+mn-lt"/>
              </a:rPr>
              <a:t>papelão</a:t>
            </a:r>
            <a:r>
              <a:rPr lang="en-US" sz="1600" b="1">
                <a:latin typeface="Times New Roman"/>
                <a:ea typeface="+mn-lt"/>
                <a:cs typeface="+mn-lt"/>
              </a:rPr>
              <a:t> </a:t>
            </a:r>
            <a:r>
              <a:rPr lang="en-US" sz="1600" b="1" err="1">
                <a:latin typeface="Times New Roman"/>
                <a:ea typeface="+mn-lt"/>
                <a:cs typeface="+mn-lt"/>
              </a:rPr>
              <a:t>aberta</a:t>
            </a:r>
            <a:r>
              <a:rPr lang="en-US" sz="1600" b="1">
                <a:latin typeface="Times New Roman"/>
                <a:ea typeface="+mn-lt"/>
                <a:cs typeface="+mn-lt"/>
              </a:rPr>
              <a:t>, </a:t>
            </a:r>
            <a:r>
              <a:rPr lang="en-US" sz="1600" b="1" err="1">
                <a:latin typeface="Times New Roman"/>
                <a:ea typeface="+mn-lt"/>
                <a:cs typeface="+mn-lt"/>
              </a:rPr>
              <a:t>sem</a:t>
            </a:r>
            <a:r>
              <a:rPr lang="en-US" sz="1600" b="1">
                <a:latin typeface="Times New Roman"/>
                <a:ea typeface="+mn-lt"/>
                <a:cs typeface="+mn-lt"/>
              </a:rPr>
              <a:t> a </a:t>
            </a:r>
            <a:r>
              <a:rPr lang="en-US" sz="1600" b="1" err="1">
                <a:latin typeface="Times New Roman"/>
                <a:ea typeface="+mn-lt"/>
                <a:cs typeface="+mn-lt"/>
              </a:rPr>
              <a:t>documentação</a:t>
            </a:r>
            <a:r>
              <a:rPr lang="en-US" sz="1600" b="1">
                <a:latin typeface="Times New Roman"/>
                <a:ea typeface="+mn-lt"/>
                <a:cs typeface="+mn-lt"/>
              </a:rPr>
              <a:t> </a:t>
            </a:r>
            <a:r>
              <a:rPr lang="en-US" sz="1600" b="1" err="1">
                <a:latin typeface="Times New Roman"/>
                <a:ea typeface="+mn-lt"/>
                <a:cs typeface="+mn-lt"/>
              </a:rPr>
              <a:t>necessária</a:t>
            </a:r>
            <a:r>
              <a:rPr lang="en-US" sz="1600" b="1">
                <a:latin typeface="Times New Roman"/>
                <a:ea typeface="+mn-lt"/>
                <a:cs typeface="+mn-lt"/>
              </a:rPr>
              <a:t>, </a:t>
            </a:r>
            <a:r>
              <a:rPr lang="en-US" sz="1600" b="1" err="1">
                <a:latin typeface="Times New Roman"/>
                <a:ea typeface="+mn-lt"/>
                <a:cs typeface="+mn-lt"/>
              </a:rPr>
              <a:t>como</a:t>
            </a:r>
            <a:r>
              <a:rPr lang="en-US" sz="1600" b="1">
                <a:latin typeface="Times New Roman"/>
                <a:ea typeface="+mn-lt"/>
                <a:cs typeface="+mn-lt"/>
              </a:rPr>
              <a:t> </a:t>
            </a:r>
            <a:r>
              <a:rPr lang="en-US" sz="1600" b="1" err="1">
                <a:latin typeface="Times New Roman"/>
                <a:ea typeface="+mn-lt"/>
                <a:cs typeface="+mn-lt"/>
              </a:rPr>
              <a:t>medições</a:t>
            </a:r>
            <a:r>
              <a:rPr lang="en-US" sz="1600" b="1">
                <a:latin typeface="Times New Roman"/>
                <a:ea typeface="+mn-lt"/>
                <a:cs typeface="+mn-lt"/>
              </a:rPr>
              <a:t> de </a:t>
            </a:r>
            <a:r>
              <a:rPr lang="en-US" sz="1600" b="1" err="1">
                <a:latin typeface="Times New Roman"/>
                <a:ea typeface="+mn-lt"/>
                <a:cs typeface="+mn-lt"/>
              </a:rPr>
              <a:t>folga</a:t>
            </a:r>
            <a:r>
              <a:rPr lang="en-US" sz="1600" b="1">
                <a:latin typeface="Times New Roman"/>
                <a:ea typeface="+mn-lt"/>
                <a:cs typeface="+mn-lt"/>
              </a:rPr>
              <a:t> </a:t>
            </a:r>
            <a:r>
              <a:rPr lang="en-US" sz="1600" b="1" err="1">
                <a:latin typeface="Times New Roman"/>
                <a:ea typeface="+mn-lt"/>
                <a:cs typeface="+mn-lt"/>
              </a:rPr>
              <a:t>ou</a:t>
            </a:r>
            <a:r>
              <a:rPr lang="en-US" sz="1600" b="1">
                <a:latin typeface="Times New Roman"/>
                <a:ea typeface="+mn-lt"/>
                <a:cs typeface="+mn-lt"/>
              </a:rPr>
              <a:t> </a:t>
            </a:r>
            <a:r>
              <a:rPr lang="en-US" sz="1600" b="1" err="1">
                <a:latin typeface="Times New Roman"/>
                <a:ea typeface="+mn-lt"/>
                <a:cs typeface="+mn-lt"/>
              </a:rPr>
              <a:t>informações</a:t>
            </a:r>
            <a:r>
              <a:rPr lang="en-US" sz="1600" b="1">
                <a:latin typeface="Times New Roman"/>
                <a:ea typeface="+mn-lt"/>
                <a:cs typeface="+mn-lt"/>
              </a:rPr>
              <a:t> </a:t>
            </a:r>
            <a:r>
              <a:rPr lang="en-US" sz="1600" b="1" err="1">
                <a:latin typeface="Times New Roman"/>
                <a:ea typeface="+mn-lt"/>
                <a:cs typeface="+mn-lt"/>
              </a:rPr>
              <a:t>sobre</a:t>
            </a:r>
            <a:r>
              <a:rPr lang="en-US" sz="1600" b="1">
                <a:latin typeface="Times New Roman"/>
                <a:ea typeface="+mn-lt"/>
                <a:cs typeface="+mn-lt"/>
              </a:rPr>
              <a:t> </a:t>
            </a:r>
            <a:r>
              <a:rPr lang="en-US" sz="1600" b="1" err="1">
                <a:latin typeface="Times New Roman"/>
                <a:ea typeface="+mn-lt"/>
                <a:cs typeface="+mn-lt"/>
              </a:rPr>
              <a:t>reparos</a:t>
            </a:r>
            <a:r>
              <a:rPr lang="en-US" sz="1600" b="1">
                <a:latin typeface="Times New Roman"/>
                <a:ea typeface="+mn-lt"/>
                <a:cs typeface="+mn-lt"/>
              </a:rPr>
              <a:t> </a:t>
            </a:r>
            <a:r>
              <a:rPr lang="en-US" sz="1600" b="1" err="1">
                <a:latin typeface="Times New Roman"/>
                <a:ea typeface="+mn-lt"/>
                <a:cs typeface="+mn-lt"/>
              </a:rPr>
              <a:t>realizados</a:t>
            </a:r>
            <a:r>
              <a:rPr lang="en-US" sz="1600" b="1">
                <a:latin typeface="Times New Roman"/>
                <a:ea typeface="+mn-lt"/>
                <a:cs typeface="+mn-lt"/>
              </a:rPr>
              <a:t>.</a:t>
            </a:r>
            <a:endParaRPr lang="en-US" sz="1600" b="1">
              <a:latin typeface="Times New Roman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71536C0-876F-7D5A-3BCE-3CA5DB3B6805}"/>
              </a:ext>
            </a:extLst>
          </p:cNvPr>
          <p:cNvSpPr txBox="1"/>
          <p:nvPr/>
        </p:nvSpPr>
        <p:spPr>
          <a:xfrm>
            <a:off x="5558288" y="885646"/>
            <a:ext cx="495731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err="1">
                <a:solidFill>
                  <a:srgbClr val="FF0000"/>
                </a:solidFill>
              </a:rPr>
              <a:t>Armazenamento</a:t>
            </a:r>
            <a:r>
              <a:rPr lang="en-US" b="1">
                <a:solidFill>
                  <a:srgbClr val="FF0000"/>
                </a:solidFill>
              </a:rPr>
              <a:t> e Transporte de </a:t>
            </a:r>
            <a:r>
              <a:rPr lang="en-US" b="1" err="1">
                <a:solidFill>
                  <a:srgbClr val="FF0000"/>
                </a:solidFill>
              </a:rPr>
              <a:t>Peças</a:t>
            </a:r>
            <a:r>
              <a:rPr lang="en-US" b="1">
                <a:solidFill>
                  <a:srgbClr val="FF0000"/>
                </a:solidFill>
              </a:rPr>
              <a:t> de </a:t>
            </a:r>
            <a:r>
              <a:rPr lang="en-US" b="1" err="1">
                <a:solidFill>
                  <a:srgbClr val="FF0000"/>
                </a:solidFill>
              </a:rPr>
              <a:t>Reposição</a:t>
            </a:r>
            <a:r>
              <a:rPr lang="en-US" b="1">
                <a:solidFill>
                  <a:srgbClr val="FF0000"/>
                </a:solidFill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637021916"/>
      </p:ext>
    </p:extLst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D4F6F7-458E-4E63-9DDE-6A6494B41A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Linha">
            <a:extLst>
              <a:ext uri="{FF2B5EF4-FFF2-40B4-BE49-F238E27FC236}">
                <a16:creationId xmlns:a16="http://schemas.microsoft.com/office/drawing/2014/main" id="{BD4CD0AF-164C-C0CF-3CF2-53E12DD60E09}"/>
              </a:ext>
            </a:extLst>
          </p:cNvPr>
          <p:cNvSpPr/>
          <p:nvPr/>
        </p:nvSpPr>
        <p:spPr>
          <a:xfrm flipV="1">
            <a:off x="252919" y="486960"/>
            <a:ext cx="8852170" cy="30053"/>
          </a:xfrm>
          <a:prstGeom prst="line">
            <a:avLst/>
          </a:prstGeom>
          <a:ln w="57150">
            <a:gradFill flip="none" rotWithShape="1">
              <a:gsLst>
                <a:gs pos="41964">
                  <a:srgbClr val="B2CBFF">
                    <a:alpha val="85000"/>
                  </a:srgbClr>
                </a:gs>
                <a:gs pos="62953">
                  <a:srgbClr val="93B5FF"/>
                </a:gs>
                <a:gs pos="27972">
                  <a:srgbClr val="C7D9FF"/>
                </a:gs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  <a:miter lim="400000"/>
          </a:ln>
        </p:spPr>
        <p:txBody>
          <a:bodyPr lIns="25400" tIns="25400" rIns="25400" bIns="2540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900" b="0" i="0" u="none" strike="noStrike" kern="1200" cap="none" spc="0" normalizeH="0" baseline="0" noProof="0">
              <a:ln>
                <a:noFill/>
              </a:ln>
              <a:solidFill>
                <a:srgbClr val="001638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53F116-B5FB-81DF-3F1D-2ED974E8480E}"/>
              </a:ext>
            </a:extLst>
          </p:cNvPr>
          <p:cNvSpPr txBox="1"/>
          <p:nvPr/>
        </p:nvSpPr>
        <p:spPr>
          <a:xfrm>
            <a:off x="204278" y="125347"/>
            <a:ext cx="1404389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l" defTabSz="2438338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cs typeface="Arial"/>
                <a:sym typeface="Helvetica Neue"/>
              </a:rPr>
              <a:t>Capítulo</a:t>
            </a: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cs typeface="Arial"/>
                <a:sym typeface="Helvetica Neue"/>
              </a:rPr>
              <a:t> </a:t>
            </a:r>
            <a:r>
              <a:rPr lang="en-US" sz="2000" b="1">
                <a:solidFill>
                  <a:srgbClr val="0070C0"/>
                </a:solidFill>
                <a:latin typeface="Arial"/>
                <a:cs typeface="Arial"/>
                <a:sym typeface="Helvetica Neue"/>
              </a:rPr>
              <a:t>2</a:t>
            </a:r>
            <a:endParaRPr kumimoji="0" lang="pt-BR" sz="2000" b="1" i="0" u="none" strike="noStrike" kern="1200" cap="none" spc="0" normalizeH="0" baseline="0" noProof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EC80CD55-1316-B7C5-83E6-85D8A59AAE57}"/>
              </a:ext>
            </a:extLst>
          </p:cNvPr>
          <p:cNvSpPr txBox="1"/>
          <p:nvPr/>
        </p:nvSpPr>
        <p:spPr>
          <a:xfrm>
            <a:off x="204278" y="564779"/>
            <a:ext cx="4801058" cy="307777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pt-BR" sz="1400" u="sng">
                <a:solidFill>
                  <a:srgbClr val="0070C0"/>
                </a:solidFill>
                <a:latin typeface="Arial"/>
                <a:cs typeface="Arial"/>
              </a:rPr>
              <a:t>Slide 2.4 - Ferramentas e Equipamentos de Apoio no Solo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E3F06E1A-989E-8E7F-EF9F-856BCB0567F1}"/>
              </a:ext>
            </a:extLst>
          </p:cNvPr>
          <p:cNvSpPr txBox="1"/>
          <p:nvPr/>
        </p:nvSpPr>
        <p:spPr>
          <a:xfrm>
            <a:off x="10364949" y="0"/>
            <a:ext cx="1766236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defRPr/>
            </a:pPr>
            <a:r>
              <a:rPr lang="pt-BR" u="sng" dirty="0" err="1">
                <a:solidFill>
                  <a:srgbClr val="0070C0"/>
                </a:solidFill>
                <a:latin typeface="Aptos" panose="02110004020202020204"/>
              </a:rPr>
              <a:t>Resp.:Thiago</a:t>
            </a:r>
            <a:r>
              <a:rPr lang="pt-BR" u="sng" dirty="0">
                <a:solidFill>
                  <a:srgbClr val="0070C0"/>
                </a:solidFill>
                <a:latin typeface="Aptos" panose="02110004020202020204"/>
              </a:rPr>
              <a:t> Camilo</a:t>
            </a:r>
            <a:endParaRPr lang="pt-BR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ADF3020E-9125-CB42-F7A2-39C95E617160}"/>
              </a:ext>
            </a:extLst>
          </p:cNvPr>
          <p:cNvSpPr txBox="1"/>
          <p:nvPr/>
        </p:nvSpPr>
        <p:spPr>
          <a:xfrm>
            <a:off x="1608667" y="-18398"/>
            <a:ext cx="8669433" cy="73866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defRPr/>
            </a:pPr>
            <a:r>
              <a:rPr lang="pt-BR" sz="1400" dirty="0">
                <a:solidFill>
                  <a:schemeClr val="accent4">
                    <a:lumMod val="76000"/>
                  </a:schemeClr>
                </a:solidFill>
                <a:latin typeface="Arial"/>
                <a:cs typeface="Arial"/>
              </a:rPr>
              <a:t>Requisitos de Manutenção RBAC 43 e 145: Discorra sobre os erros cometidos pela Alaska Airlines, identificando no Relatório do NSTB em  relação aos seguintes aspectos</a:t>
            </a:r>
            <a:endParaRPr lang="pt-BR" dirty="0">
              <a:solidFill>
                <a:schemeClr val="accent4">
                  <a:lumMod val="76000"/>
                </a:schemeClr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400" b="0" i="0" u="none" strike="noStrike" kern="1200" cap="none" spc="0" normalizeH="0" baseline="0" noProof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7A097ADF-27CF-4FD0-2799-B37D5D4197D1}"/>
              </a:ext>
            </a:extLst>
          </p:cNvPr>
          <p:cNvSpPr txBox="1"/>
          <p:nvPr/>
        </p:nvSpPr>
        <p:spPr>
          <a:xfrm>
            <a:off x="4260574" y="6369878"/>
            <a:ext cx="4841459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600">
                <a:latin typeface="Arial"/>
              </a:rPr>
              <a:t>Manutenção de Aeronaves – 29° Turma</a:t>
            </a:r>
            <a:r>
              <a:rPr lang="pt-BR" sz="1600">
                <a:latin typeface="Arial"/>
                <a:cs typeface="Arial"/>
              </a:rPr>
              <a:t>​</a:t>
            </a:r>
            <a:endParaRPr lang="pt-BR" sz="1600"/>
          </a:p>
        </p:txBody>
      </p:sp>
      <p:pic>
        <p:nvPicPr>
          <p:cNvPr id="3" name="Imagem 2" descr="Placa vermelha com letras brancas&#10;&#10;Descrição gerada automaticamente com confiança baixa">
            <a:extLst>
              <a:ext uri="{FF2B5EF4-FFF2-40B4-BE49-F238E27FC236}">
                <a16:creationId xmlns:a16="http://schemas.microsoft.com/office/drawing/2014/main" id="{9AC80758-8179-3DDF-54EC-96CF448032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2495" y="6023665"/>
            <a:ext cx="1428750" cy="6858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11CE396-7260-7AFC-1A83-BA7EAD5F20CB}"/>
              </a:ext>
            </a:extLst>
          </p:cNvPr>
          <p:cNvSpPr txBox="1"/>
          <p:nvPr/>
        </p:nvSpPr>
        <p:spPr>
          <a:xfrm>
            <a:off x="425570" y="1201947"/>
            <a:ext cx="6452558" cy="31393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/>
              <a:t>A </a:t>
            </a:r>
            <a:r>
              <a:rPr lang="en-US" err="1"/>
              <a:t>investigação</a:t>
            </a:r>
            <a:r>
              <a:rPr lang="en-US"/>
              <a:t> do NTSB </a:t>
            </a:r>
            <a:r>
              <a:rPr lang="en-US" err="1"/>
              <a:t>revelou</a:t>
            </a:r>
            <a:r>
              <a:rPr lang="en-US"/>
              <a:t> que a Alaska Airlines </a:t>
            </a:r>
            <a:r>
              <a:rPr lang="en-US" err="1"/>
              <a:t>fabricou</a:t>
            </a:r>
            <a:r>
              <a:rPr lang="en-US"/>
              <a:t> </a:t>
            </a:r>
            <a:r>
              <a:rPr lang="en-US" err="1"/>
              <a:t>internamente</a:t>
            </a:r>
            <a:r>
              <a:rPr lang="en-US"/>
              <a:t> um </a:t>
            </a:r>
            <a:r>
              <a:rPr lang="en-US" err="1"/>
              <a:t>dispositivo</a:t>
            </a:r>
            <a:r>
              <a:rPr lang="en-US"/>
              <a:t> de </a:t>
            </a:r>
            <a:r>
              <a:rPr lang="en-US" err="1"/>
              <a:t>contenção</a:t>
            </a:r>
            <a:r>
              <a:rPr lang="en-US"/>
              <a:t> do </a:t>
            </a:r>
            <a:r>
              <a:rPr lang="en-US" err="1"/>
              <a:t>estabilizador</a:t>
            </a:r>
            <a:r>
              <a:rPr lang="en-US"/>
              <a:t> horizontal, que </a:t>
            </a:r>
            <a:r>
              <a:rPr lang="en-US" err="1"/>
              <a:t>não</a:t>
            </a:r>
            <a:r>
              <a:rPr lang="en-US"/>
              <a:t> </a:t>
            </a:r>
            <a:r>
              <a:rPr lang="en-US" b="1" err="1"/>
              <a:t>atendia</a:t>
            </a:r>
            <a:r>
              <a:rPr lang="en-US" b="1"/>
              <a:t> </a:t>
            </a:r>
            <a:r>
              <a:rPr lang="en-US" b="1" err="1"/>
              <a:t>aos</a:t>
            </a:r>
            <a:r>
              <a:rPr lang="en-US" b="1"/>
              <a:t> </a:t>
            </a:r>
            <a:r>
              <a:rPr lang="en-US" b="1" err="1"/>
              <a:t>requisitos</a:t>
            </a:r>
            <a:r>
              <a:rPr lang="en-US"/>
              <a:t> de design da Boeing. A </a:t>
            </a:r>
            <a:r>
              <a:rPr lang="en-US" err="1"/>
              <a:t>companhia</a:t>
            </a:r>
            <a:r>
              <a:rPr lang="en-US"/>
              <a:t> </a:t>
            </a:r>
            <a:r>
              <a:rPr lang="en-US" err="1"/>
              <a:t>não</a:t>
            </a:r>
            <a:r>
              <a:rPr lang="en-US"/>
              <a:t> </a:t>
            </a:r>
            <a:r>
              <a:rPr lang="en-US" err="1"/>
              <a:t>realizava</a:t>
            </a:r>
            <a:r>
              <a:rPr lang="en-US"/>
              <a:t> </a:t>
            </a:r>
            <a:r>
              <a:rPr lang="en-US" b="1" err="1"/>
              <a:t>inspeções</a:t>
            </a:r>
            <a:r>
              <a:rPr lang="en-US" b="1"/>
              <a:t> </a:t>
            </a:r>
            <a:r>
              <a:rPr lang="en-US" b="1" err="1"/>
              <a:t>iniciais</a:t>
            </a:r>
            <a:r>
              <a:rPr lang="en-US" b="1"/>
              <a:t> </a:t>
            </a:r>
            <a:r>
              <a:rPr lang="en-US" b="1" err="1"/>
              <a:t>nem</a:t>
            </a:r>
            <a:r>
              <a:rPr lang="en-US" b="1"/>
              <a:t> </a:t>
            </a:r>
            <a:r>
              <a:rPr lang="en-US" b="1" err="1"/>
              <a:t>periódicas</a:t>
            </a:r>
            <a:r>
              <a:rPr lang="en-US" b="1"/>
              <a:t> </a:t>
            </a:r>
            <a:r>
              <a:rPr lang="en-US" b="1" err="1"/>
              <a:t>nesse</a:t>
            </a:r>
            <a:r>
              <a:rPr lang="en-US" b="1"/>
              <a:t> </a:t>
            </a:r>
            <a:r>
              <a:rPr lang="en-US" b="1" err="1"/>
              <a:t>dispositivo</a:t>
            </a:r>
            <a:r>
              <a:rPr lang="en-US"/>
              <a:t>. </a:t>
            </a:r>
            <a:r>
              <a:rPr lang="en-US" err="1"/>
              <a:t>Após</a:t>
            </a:r>
            <a:r>
              <a:rPr lang="en-US"/>
              <a:t> o </a:t>
            </a:r>
            <a:r>
              <a:rPr lang="en-US" err="1"/>
              <a:t>acidente</a:t>
            </a:r>
            <a:r>
              <a:rPr lang="en-US"/>
              <a:t>, a </a:t>
            </a:r>
            <a:r>
              <a:rPr lang="en-US" err="1"/>
              <a:t>empresa</a:t>
            </a:r>
            <a:r>
              <a:rPr lang="en-US"/>
              <a:t> </a:t>
            </a:r>
            <a:r>
              <a:rPr lang="en-US" err="1"/>
              <a:t>fabricou</a:t>
            </a:r>
            <a:r>
              <a:rPr lang="en-US"/>
              <a:t> </a:t>
            </a:r>
            <a:r>
              <a:rPr lang="en-US" err="1"/>
              <a:t>mais</a:t>
            </a:r>
            <a:r>
              <a:rPr lang="en-US"/>
              <a:t> </a:t>
            </a:r>
            <a:r>
              <a:rPr lang="en-US" err="1"/>
              <a:t>dispositivos</a:t>
            </a:r>
            <a:r>
              <a:rPr lang="en-US"/>
              <a:t> </a:t>
            </a:r>
            <a:r>
              <a:rPr lang="en-US" err="1"/>
              <a:t>semelhantes</a:t>
            </a:r>
            <a:r>
              <a:rPr lang="en-US"/>
              <a:t> e </a:t>
            </a:r>
            <a:r>
              <a:rPr lang="en-US" err="1"/>
              <a:t>adquiriu</a:t>
            </a:r>
            <a:r>
              <a:rPr lang="en-US"/>
              <a:t> </a:t>
            </a:r>
            <a:r>
              <a:rPr lang="en-US" err="1"/>
              <a:t>alguns</a:t>
            </a:r>
            <a:r>
              <a:rPr lang="en-US"/>
              <a:t> da Boeing. Durante </a:t>
            </a:r>
            <a:r>
              <a:rPr lang="en-US" err="1"/>
              <a:t>os</a:t>
            </a:r>
            <a:r>
              <a:rPr lang="en-US"/>
              <a:t> testes, </a:t>
            </a:r>
            <a:r>
              <a:rPr lang="en-US" err="1"/>
              <a:t>os</a:t>
            </a:r>
            <a:r>
              <a:rPr lang="en-US"/>
              <a:t> </a:t>
            </a:r>
            <a:r>
              <a:rPr lang="en-US" err="1"/>
              <a:t>dispositivos</a:t>
            </a:r>
            <a:r>
              <a:rPr lang="en-US"/>
              <a:t> </a:t>
            </a:r>
            <a:r>
              <a:rPr lang="en-US" err="1"/>
              <a:t>fabricados</a:t>
            </a:r>
            <a:r>
              <a:rPr lang="en-US"/>
              <a:t> pela Alaska Airlines </a:t>
            </a:r>
            <a:r>
              <a:rPr lang="en-US" err="1"/>
              <a:t>produziram</a:t>
            </a:r>
            <a:r>
              <a:rPr lang="en-US"/>
              <a:t> </a:t>
            </a:r>
            <a:r>
              <a:rPr lang="en-US" b="1" err="1"/>
              <a:t>medições</a:t>
            </a:r>
            <a:r>
              <a:rPr lang="en-US" b="1"/>
              <a:t> de </a:t>
            </a:r>
            <a:r>
              <a:rPr lang="en-US" b="1" err="1"/>
              <a:t>folga</a:t>
            </a:r>
            <a:r>
              <a:rPr lang="en-US" b="1"/>
              <a:t> </a:t>
            </a:r>
            <a:r>
              <a:rPr lang="en-US" b="1" err="1"/>
              <a:t>imprecisas</a:t>
            </a:r>
            <a:r>
              <a:rPr lang="en-US"/>
              <a:t> </a:t>
            </a:r>
            <a:r>
              <a:rPr lang="en-US" err="1"/>
              <a:t>em</a:t>
            </a:r>
            <a:r>
              <a:rPr lang="en-US"/>
              <a:t> </a:t>
            </a:r>
            <a:r>
              <a:rPr lang="en-US" err="1"/>
              <a:t>comparação</a:t>
            </a:r>
            <a:r>
              <a:rPr lang="en-US"/>
              <a:t> com </a:t>
            </a:r>
            <a:r>
              <a:rPr lang="en-US" err="1"/>
              <a:t>os</a:t>
            </a:r>
            <a:r>
              <a:rPr lang="en-US"/>
              <a:t> </a:t>
            </a:r>
            <a:r>
              <a:rPr lang="en-US" err="1"/>
              <a:t>dispositivos</a:t>
            </a:r>
            <a:r>
              <a:rPr lang="en-US"/>
              <a:t> da Boeing, </a:t>
            </a:r>
            <a:r>
              <a:rPr lang="en-US" b="1" err="1">
                <a:solidFill>
                  <a:srgbClr val="FF0000"/>
                </a:solidFill>
              </a:rPr>
              <a:t>demonstrando</a:t>
            </a:r>
            <a:r>
              <a:rPr lang="en-US" b="1">
                <a:solidFill>
                  <a:srgbClr val="FF0000"/>
                </a:solidFill>
              </a:rPr>
              <a:t> </a:t>
            </a:r>
            <a:r>
              <a:rPr lang="en-US" b="1" err="1">
                <a:solidFill>
                  <a:srgbClr val="FF0000"/>
                </a:solidFill>
              </a:rPr>
              <a:t>falhas</a:t>
            </a:r>
            <a:r>
              <a:rPr lang="en-US" b="1">
                <a:solidFill>
                  <a:srgbClr val="FF0000"/>
                </a:solidFill>
              </a:rPr>
              <a:t> </a:t>
            </a:r>
            <a:r>
              <a:rPr lang="en-US" b="1" err="1">
                <a:solidFill>
                  <a:srgbClr val="FF0000"/>
                </a:solidFill>
              </a:rPr>
              <a:t>nos</a:t>
            </a:r>
            <a:r>
              <a:rPr lang="en-US" b="1">
                <a:solidFill>
                  <a:srgbClr val="FF0000"/>
                </a:solidFill>
              </a:rPr>
              <a:t> </a:t>
            </a:r>
            <a:r>
              <a:rPr lang="en-US" b="1" err="1">
                <a:solidFill>
                  <a:srgbClr val="FF0000"/>
                </a:solidFill>
              </a:rPr>
              <a:t>processos</a:t>
            </a:r>
            <a:r>
              <a:rPr lang="en-US" b="1">
                <a:solidFill>
                  <a:srgbClr val="FF0000"/>
                </a:solidFill>
              </a:rPr>
              <a:t> de </a:t>
            </a:r>
            <a:r>
              <a:rPr lang="en-US" b="1" err="1">
                <a:solidFill>
                  <a:srgbClr val="FF0000"/>
                </a:solidFill>
              </a:rPr>
              <a:t>fabricação</a:t>
            </a:r>
            <a:r>
              <a:rPr lang="en-US" b="1">
                <a:solidFill>
                  <a:srgbClr val="FF0000"/>
                </a:solidFill>
              </a:rPr>
              <a:t> e </a:t>
            </a:r>
            <a:r>
              <a:rPr lang="en-US" b="1" err="1">
                <a:solidFill>
                  <a:srgbClr val="FF0000"/>
                </a:solidFill>
              </a:rPr>
              <a:t>controle</a:t>
            </a:r>
            <a:r>
              <a:rPr lang="en-US" b="1">
                <a:solidFill>
                  <a:srgbClr val="FF0000"/>
                </a:solidFill>
              </a:rPr>
              <a:t> de ferramentas e </a:t>
            </a:r>
            <a:r>
              <a:rPr lang="en-US" b="1" err="1">
                <a:solidFill>
                  <a:srgbClr val="FF0000"/>
                </a:solidFill>
              </a:rPr>
              <a:t>equipamentos</a:t>
            </a:r>
            <a:r>
              <a:rPr lang="en-US" b="1">
                <a:solidFill>
                  <a:srgbClr val="FF0000"/>
                </a:solidFill>
              </a:rPr>
              <a:t> de </a:t>
            </a:r>
            <a:r>
              <a:rPr lang="en-US" b="1" err="1">
                <a:solidFill>
                  <a:srgbClr val="FF0000"/>
                </a:solidFill>
              </a:rPr>
              <a:t>apoio</a:t>
            </a:r>
            <a:r>
              <a:rPr lang="en-US" b="1">
                <a:solidFill>
                  <a:srgbClr val="FF0000"/>
                </a:solidFill>
              </a:rPr>
              <a:t> no solo.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90A1208-C6B4-1BC9-D47D-D3EBDB176E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6306" y="1201858"/>
            <a:ext cx="5015540" cy="366353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D10C04D-6A9C-A42E-01C5-AE501FF310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6124" y="4853437"/>
            <a:ext cx="5015901" cy="35727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C5C5D09-5D88-2749-8BD3-0815FEB699B6}"/>
              </a:ext>
            </a:extLst>
          </p:cNvPr>
          <p:cNvSpPr txBox="1"/>
          <p:nvPr/>
        </p:nvSpPr>
        <p:spPr>
          <a:xfrm>
            <a:off x="430259" y="4652469"/>
            <a:ext cx="6251274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1600" b="1">
                <a:solidFill>
                  <a:srgbClr val="FF0000"/>
                </a:solidFill>
                <a:latin typeface="Times New Roman"/>
                <a:ea typeface="+mn-lt"/>
                <a:cs typeface="+mn-lt"/>
              </a:rPr>
              <a:t>OBS:</a:t>
            </a:r>
            <a:r>
              <a:rPr lang="en-US" sz="1600" b="1">
                <a:latin typeface="Times New Roman"/>
                <a:ea typeface="+mn-lt"/>
                <a:cs typeface="+mn-lt"/>
              </a:rPr>
              <a:t> </a:t>
            </a:r>
            <a:r>
              <a:rPr lang="en-US" sz="1600" b="1" err="1">
                <a:latin typeface="Times New Roman"/>
                <a:ea typeface="+mn-lt"/>
                <a:cs typeface="+mn-lt"/>
              </a:rPr>
              <a:t>Desde</a:t>
            </a:r>
            <a:r>
              <a:rPr lang="en-US" sz="1600" b="1">
                <a:latin typeface="Times New Roman"/>
                <a:ea typeface="+mn-lt"/>
                <a:cs typeface="+mn-lt"/>
              </a:rPr>
              <a:t> 30 de </a:t>
            </a:r>
            <a:r>
              <a:rPr lang="en-US" sz="1600" b="1" err="1">
                <a:latin typeface="Times New Roman"/>
                <a:ea typeface="+mn-lt"/>
                <a:cs typeface="+mn-lt"/>
              </a:rPr>
              <a:t>junho</a:t>
            </a:r>
            <a:r>
              <a:rPr lang="en-US" sz="1600" b="1">
                <a:latin typeface="Times New Roman"/>
                <a:ea typeface="+mn-lt"/>
                <a:cs typeface="+mn-lt"/>
              </a:rPr>
              <a:t> de 1984, </a:t>
            </a:r>
            <a:r>
              <a:rPr lang="en-US" sz="1600" b="1" err="1">
                <a:latin typeface="Times New Roman"/>
                <a:ea typeface="+mn-lt"/>
                <a:cs typeface="+mn-lt"/>
              </a:rPr>
              <a:t>quando</a:t>
            </a:r>
            <a:r>
              <a:rPr lang="en-US" sz="1600" b="1">
                <a:latin typeface="Times New Roman"/>
                <a:ea typeface="+mn-lt"/>
                <a:cs typeface="+mn-lt"/>
              </a:rPr>
              <a:t> a Alaska Airlines </a:t>
            </a:r>
            <a:r>
              <a:rPr lang="en-US" sz="1600" b="1" err="1">
                <a:latin typeface="Times New Roman"/>
                <a:ea typeface="+mn-lt"/>
                <a:cs typeface="+mn-lt"/>
              </a:rPr>
              <a:t>começou</a:t>
            </a:r>
            <a:r>
              <a:rPr lang="en-US" sz="1600" b="1">
                <a:latin typeface="Times New Roman"/>
                <a:ea typeface="+mn-lt"/>
                <a:cs typeface="+mn-lt"/>
              </a:rPr>
              <a:t> a </a:t>
            </a:r>
            <a:r>
              <a:rPr lang="en-US" sz="1600" b="1" err="1">
                <a:latin typeface="Times New Roman"/>
                <a:ea typeface="+mn-lt"/>
                <a:cs typeface="+mn-lt"/>
              </a:rPr>
              <a:t>operar</a:t>
            </a:r>
            <a:r>
              <a:rPr lang="en-US" sz="1600" b="1">
                <a:latin typeface="Times New Roman"/>
                <a:ea typeface="+mn-lt"/>
                <a:cs typeface="+mn-lt"/>
              </a:rPr>
              <a:t> </a:t>
            </a:r>
            <a:r>
              <a:rPr lang="en-US" sz="1600" b="1" err="1">
                <a:latin typeface="Times New Roman"/>
                <a:ea typeface="+mn-lt"/>
                <a:cs typeface="+mn-lt"/>
              </a:rPr>
              <a:t>os</a:t>
            </a:r>
            <a:r>
              <a:rPr lang="en-US" sz="1600" b="1">
                <a:latin typeface="Times New Roman"/>
                <a:ea typeface="+mn-lt"/>
                <a:cs typeface="+mn-lt"/>
              </a:rPr>
              <a:t> MD-80, o </a:t>
            </a:r>
            <a:r>
              <a:rPr lang="en-US" sz="1600" b="1" err="1">
                <a:latin typeface="Times New Roman"/>
                <a:ea typeface="+mn-lt"/>
                <a:cs typeface="+mn-lt"/>
              </a:rPr>
              <a:t>dispositivo</a:t>
            </a:r>
            <a:r>
              <a:rPr lang="en-US" sz="1600" b="1">
                <a:latin typeface="Times New Roman"/>
                <a:ea typeface="+mn-lt"/>
                <a:cs typeface="+mn-lt"/>
              </a:rPr>
              <a:t> de </a:t>
            </a:r>
            <a:r>
              <a:rPr lang="en-US" sz="1600" b="1" err="1">
                <a:latin typeface="Times New Roman"/>
                <a:ea typeface="+mn-lt"/>
                <a:cs typeface="+mn-lt"/>
              </a:rPr>
              <a:t>contenção</a:t>
            </a:r>
            <a:r>
              <a:rPr lang="en-US" sz="1600" b="1">
                <a:latin typeface="Times New Roman"/>
                <a:ea typeface="+mn-lt"/>
                <a:cs typeface="+mn-lt"/>
              </a:rPr>
              <a:t> era </a:t>
            </a:r>
            <a:r>
              <a:rPr lang="en-US" sz="1600" b="1" err="1">
                <a:latin typeface="Times New Roman"/>
                <a:ea typeface="+mn-lt"/>
                <a:cs typeface="+mn-lt"/>
              </a:rPr>
              <a:t>rastreado</a:t>
            </a:r>
            <a:r>
              <a:rPr lang="en-US" sz="1600" b="1">
                <a:latin typeface="Times New Roman"/>
                <a:ea typeface="+mn-lt"/>
                <a:cs typeface="+mn-lt"/>
              </a:rPr>
              <a:t> </a:t>
            </a:r>
            <a:r>
              <a:rPr lang="en-US" sz="1600" b="1" err="1">
                <a:latin typeface="Times New Roman"/>
                <a:ea typeface="+mn-lt"/>
                <a:cs typeface="+mn-lt"/>
              </a:rPr>
              <a:t>por</a:t>
            </a:r>
            <a:r>
              <a:rPr lang="en-US" sz="1600" b="1">
                <a:latin typeface="Times New Roman"/>
                <a:ea typeface="+mn-lt"/>
                <a:cs typeface="+mn-lt"/>
              </a:rPr>
              <a:t> </a:t>
            </a:r>
            <a:r>
              <a:rPr lang="en-US" sz="1600" b="1" err="1">
                <a:latin typeface="Times New Roman"/>
                <a:ea typeface="+mn-lt"/>
                <a:cs typeface="+mn-lt"/>
              </a:rPr>
              <a:t>meio</a:t>
            </a:r>
            <a:r>
              <a:rPr lang="en-US" sz="1600" b="1">
                <a:latin typeface="Times New Roman"/>
                <a:ea typeface="+mn-lt"/>
                <a:cs typeface="+mn-lt"/>
              </a:rPr>
              <a:t> de um </a:t>
            </a:r>
            <a:r>
              <a:rPr lang="en-US" sz="1600" b="1" err="1">
                <a:latin typeface="Times New Roman"/>
                <a:ea typeface="+mn-lt"/>
                <a:cs typeface="+mn-lt"/>
              </a:rPr>
              <a:t>sistema</a:t>
            </a:r>
            <a:r>
              <a:rPr lang="en-US" sz="1600" b="1">
                <a:latin typeface="Times New Roman"/>
                <a:ea typeface="+mn-lt"/>
                <a:cs typeface="+mn-lt"/>
              </a:rPr>
              <a:t> </a:t>
            </a:r>
            <a:r>
              <a:rPr lang="en-US" sz="1600" b="1" err="1">
                <a:latin typeface="Times New Roman"/>
                <a:ea typeface="+mn-lt"/>
                <a:cs typeface="+mn-lt"/>
              </a:rPr>
              <a:t>geral</a:t>
            </a:r>
            <a:r>
              <a:rPr lang="en-US" sz="1600" b="1">
                <a:latin typeface="Times New Roman"/>
                <a:ea typeface="+mn-lt"/>
                <a:cs typeface="+mn-lt"/>
              </a:rPr>
              <a:t> de </a:t>
            </a:r>
            <a:r>
              <a:rPr lang="en-US" sz="1600" b="1" err="1">
                <a:latin typeface="Times New Roman"/>
                <a:ea typeface="+mn-lt"/>
                <a:cs typeface="+mn-lt"/>
              </a:rPr>
              <a:t>rastreamento</a:t>
            </a:r>
            <a:r>
              <a:rPr lang="en-US" sz="1600" b="1">
                <a:latin typeface="Times New Roman"/>
                <a:ea typeface="+mn-lt"/>
                <a:cs typeface="+mn-lt"/>
              </a:rPr>
              <a:t> de </a:t>
            </a:r>
            <a:r>
              <a:rPr lang="en-US" sz="1600" b="1" err="1">
                <a:latin typeface="Times New Roman"/>
                <a:ea typeface="+mn-lt"/>
                <a:cs typeface="+mn-lt"/>
              </a:rPr>
              <a:t>componentes</a:t>
            </a:r>
            <a:r>
              <a:rPr lang="en-US" sz="1600" b="1">
                <a:latin typeface="Times New Roman"/>
                <a:ea typeface="+mn-lt"/>
                <a:cs typeface="+mn-lt"/>
              </a:rPr>
              <a:t> </a:t>
            </a:r>
            <a:r>
              <a:rPr lang="en-US" sz="1600" b="1" err="1">
                <a:latin typeface="Times New Roman"/>
                <a:ea typeface="+mn-lt"/>
                <a:cs typeface="+mn-lt"/>
              </a:rPr>
              <a:t>como</a:t>
            </a:r>
            <a:r>
              <a:rPr lang="en-US" sz="1600" b="1">
                <a:latin typeface="Times New Roman"/>
                <a:ea typeface="+mn-lt"/>
                <a:cs typeface="+mn-lt"/>
              </a:rPr>
              <a:t> P/N 0-1301-0-0169 (P/N do </a:t>
            </a:r>
            <a:r>
              <a:rPr lang="en-US" sz="1600" b="1" err="1">
                <a:latin typeface="Times New Roman"/>
                <a:ea typeface="+mn-lt"/>
                <a:cs typeface="+mn-lt"/>
              </a:rPr>
              <a:t>fabricante</a:t>
            </a:r>
            <a:r>
              <a:rPr lang="en-US" sz="1600" b="1">
                <a:latin typeface="Times New Roman"/>
                <a:ea typeface="+mn-lt"/>
                <a:cs typeface="+mn-lt"/>
              </a:rPr>
              <a:t> 4916750-1)</a:t>
            </a:r>
            <a:endParaRPr lang="en-US" b="1">
              <a:latin typeface="Aptos" panose="021100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3978514464"/>
      </p:ext>
    </p:extLst>
  </p:cSld>
  <p:clrMapOvr>
    <a:masterClrMapping/>
  </p:clrMapOvr>
  <p:transition spd="slow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22F945-1F29-C895-4B35-0283BB8119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Linha">
            <a:extLst>
              <a:ext uri="{FF2B5EF4-FFF2-40B4-BE49-F238E27FC236}">
                <a16:creationId xmlns:a16="http://schemas.microsoft.com/office/drawing/2014/main" id="{E68882D1-4618-C020-A29A-84739D553160}"/>
              </a:ext>
            </a:extLst>
          </p:cNvPr>
          <p:cNvSpPr/>
          <p:nvPr/>
        </p:nvSpPr>
        <p:spPr>
          <a:xfrm flipV="1">
            <a:off x="252919" y="486960"/>
            <a:ext cx="8852170" cy="30053"/>
          </a:xfrm>
          <a:prstGeom prst="line">
            <a:avLst/>
          </a:prstGeom>
          <a:ln w="57150">
            <a:gradFill flip="none" rotWithShape="1">
              <a:gsLst>
                <a:gs pos="41964">
                  <a:srgbClr val="B2CBFF">
                    <a:alpha val="85000"/>
                  </a:srgbClr>
                </a:gs>
                <a:gs pos="62953">
                  <a:srgbClr val="93B5FF"/>
                </a:gs>
                <a:gs pos="27972">
                  <a:srgbClr val="C7D9FF"/>
                </a:gs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  <a:miter lim="400000"/>
          </a:ln>
        </p:spPr>
        <p:txBody>
          <a:bodyPr lIns="25400" tIns="25400" rIns="25400" bIns="2540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900" b="0" i="0" u="none" strike="noStrike" kern="1200" cap="none" spc="0" normalizeH="0" baseline="0" noProof="0">
              <a:ln>
                <a:noFill/>
              </a:ln>
              <a:solidFill>
                <a:srgbClr val="001638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416D8A-E39B-EA8E-9FC8-71B7B862A545}"/>
              </a:ext>
            </a:extLst>
          </p:cNvPr>
          <p:cNvSpPr txBox="1"/>
          <p:nvPr/>
        </p:nvSpPr>
        <p:spPr>
          <a:xfrm>
            <a:off x="204278" y="125347"/>
            <a:ext cx="1404389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l" defTabSz="2438338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cs typeface="Arial"/>
                <a:sym typeface="Helvetica Neue"/>
              </a:rPr>
              <a:t>Capítulo</a:t>
            </a: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cs typeface="Arial"/>
                <a:sym typeface="Helvetica Neue"/>
              </a:rPr>
              <a:t> </a:t>
            </a:r>
            <a:r>
              <a:rPr lang="en-US" sz="2000" b="1">
                <a:solidFill>
                  <a:srgbClr val="0070C0"/>
                </a:solidFill>
                <a:latin typeface="Arial"/>
                <a:cs typeface="Arial"/>
                <a:sym typeface="Helvetica Neue"/>
              </a:rPr>
              <a:t>2</a:t>
            </a:r>
            <a:endParaRPr kumimoji="0" lang="pt-BR" sz="2000" b="1" i="0" u="none" strike="noStrike" kern="1200" cap="none" spc="0" normalizeH="0" baseline="0" noProof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4688B906-4695-BCA5-E886-5666D1592DC0}"/>
              </a:ext>
            </a:extLst>
          </p:cNvPr>
          <p:cNvSpPr txBox="1"/>
          <p:nvPr/>
        </p:nvSpPr>
        <p:spPr>
          <a:xfrm>
            <a:off x="204278" y="564779"/>
            <a:ext cx="5984843" cy="307777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pt-BR" sz="1400" u="sng">
                <a:solidFill>
                  <a:srgbClr val="0070C0"/>
                </a:solidFill>
                <a:latin typeface="Arial"/>
                <a:cs typeface="Arial"/>
              </a:rPr>
              <a:t>Slide 2.5 - Requisitos de Treinamento de manutenção (FAA  AC 120-16G)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F6000C91-AC56-5D91-6563-3EA55E508C92}"/>
              </a:ext>
            </a:extLst>
          </p:cNvPr>
          <p:cNvSpPr txBox="1"/>
          <p:nvPr/>
        </p:nvSpPr>
        <p:spPr>
          <a:xfrm>
            <a:off x="10364949" y="0"/>
            <a:ext cx="1766236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defRPr/>
            </a:pPr>
            <a:r>
              <a:rPr lang="pt-BR" u="sng" dirty="0" err="1">
                <a:solidFill>
                  <a:srgbClr val="0070C0"/>
                </a:solidFill>
                <a:latin typeface="Aptos" panose="02110004020202020204"/>
              </a:rPr>
              <a:t>Resp.:Thiago</a:t>
            </a:r>
            <a:r>
              <a:rPr lang="pt-BR" u="sng" dirty="0">
                <a:solidFill>
                  <a:srgbClr val="0070C0"/>
                </a:solidFill>
                <a:latin typeface="Aptos" panose="02110004020202020204"/>
              </a:rPr>
              <a:t> Camilo</a:t>
            </a:r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28B519B8-272B-7C73-2080-53819E3CB687}"/>
              </a:ext>
            </a:extLst>
          </p:cNvPr>
          <p:cNvSpPr txBox="1"/>
          <p:nvPr/>
        </p:nvSpPr>
        <p:spPr>
          <a:xfrm>
            <a:off x="1608667" y="-18398"/>
            <a:ext cx="8669433" cy="73866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defRPr/>
            </a:pPr>
            <a:r>
              <a:rPr lang="pt-BR" sz="1400" dirty="0">
                <a:solidFill>
                  <a:schemeClr val="accent4">
                    <a:lumMod val="76000"/>
                  </a:schemeClr>
                </a:solidFill>
                <a:latin typeface="Arial"/>
                <a:cs typeface="Arial"/>
              </a:rPr>
              <a:t>Requisitos de Manutenção RBAC 43 e 145: Discorra sobre os erros cometidos pela Alaska Airlines, identificando no Relatório do NSTB em  relação aos seguintes aspectos</a:t>
            </a:r>
            <a:endParaRPr lang="pt-BR" dirty="0">
              <a:solidFill>
                <a:schemeClr val="accent4">
                  <a:lumMod val="76000"/>
                </a:schemeClr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400" b="0" i="0" u="none" strike="noStrike" kern="1200" cap="none" spc="0" normalizeH="0" baseline="0" noProof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4BF0D9DF-5F26-0EC2-D4FD-34696B651D87}"/>
              </a:ext>
            </a:extLst>
          </p:cNvPr>
          <p:cNvSpPr txBox="1"/>
          <p:nvPr/>
        </p:nvSpPr>
        <p:spPr>
          <a:xfrm>
            <a:off x="4260574" y="6369878"/>
            <a:ext cx="4841459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600">
                <a:latin typeface="Arial"/>
              </a:rPr>
              <a:t>Manutenção de Aeronaves – 29° Turma</a:t>
            </a:r>
            <a:r>
              <a:rPr lang="pt-BR" sz="1600">
                <a:latin typeface="Arial"/>
                <a:cs typeface="Arial"/>
              </a:rPr>
              <a:t>​</a:t>
            </a:r>
            <a:endParaRPr lang="pt-BR" sz="1600"/>
          </a:p>
        </p:txBody>
      </p:sp>
      <p:pic>
        <p:nvPicPr>
          <p:cNvPr id="3" name="Imagem 2" descr="Placa vermelha com letras brancas&#10;&#10;Descrição gerada automaticamente com confiança baixa">
            <a:extLst>
              <a:ext uri="{FF2B5EF4-FFF2-40B4-BE49-F238E27FC236}">
                <a16:creationId xmlns:a16="http://schemas.microsoft.com/office/drawing/2014/main" id="{865C9E9E-96D7-4D21-5A34-A6C5027D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2495" y="6023665"/>
            <a:ext cx="1428750" cy="6858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DB1CB85-73FF-70E6-BB59-74894B84AE21}"/>
              </a:ext>
            </a:extLst>
          </p:cNvPr>
          <p:cNvSpPr txBox="1"/>
          <p:nvPr/>
        </p:nvSpPr>
        <p:spPr>
          <a:xfrm>
            <a:off x="1115683" y="1043796"/>
            <a:ext cx="4842294" cy="424731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b="1">
                <a:ea typeface="+mn-lt"/>
                <a:cs typeface="+mn-lt"/>
              </a:rPr>
              <a:t>A FAA AC 120-16G</a:t>
            </a:r>
            <a:r>
              <a:rPr lang="en-US">
                <a:ea typeface="+mn-lt"/>
                <a:cs typeface="+mn-lt"/>
              </a:rPr>
              <a:t> define </a:t>
            </a:r>
            <a:r>
              <a:rPr lang="en-US" err="1">
                <a:ea typeface="+mn-lt"/>
                <a:cs typeface="+mn-lt"/>
              </a:rPr>
              <a:t>os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requisitos</a:t>
            </a:r>
            <a:r>
              <a:rPr lang="en-US">
                <a:ea typeface="+mn-lt"/>
                <a:cs typeface="+mn-lt"/>
              </a:rPr>
              <a:t> para </a:t>
            </a:r>
            <a:r>
              <a:rPr lang="en-US" err="1">
                <a:ea typeface="+mn-lt"/>
                <a:cs typeface="+mn-lt"/>
              </a:rPr>
              <a:t>programas</a:t>
            </a:r>
            <a:r>
              <a:rPr lang="en-US">
                <a:ea typeface="+mn-lt"/>
                <a:cs typeface="+mn-lt"/>
              </a:rPr>
              <a:t> de </a:t>
            </a:r>
            <a:r>
              <a:rPr lang="en-US" err="1">
                <a:ea typeface="+mn-lt"/>
                <a:cs typeface="+mn-lt"/>
              </a:rPr>
              <a:t>treinamento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contínuo</a:t>
            </a:r>
            <a:r>
              <a:rPr lang="en-US">
                <a:ea typeface="+mn-lt"/>
                <a:cs typeface="+mn-lt"/>
              </a:rPr>
              <a:t> de </a:t>
            </a:r>
            <a:r>
              <a:rPr lang="en-US" err="1">
                <a:ea typeface="+mn-lt"/>
                <a:cs typeface="+mn-lt"/>
              </a:rPr>
              <a:t>manutenção</a:t>
            </a:r>
            <a:r>
              <a:rPr lang="en-US">
                <a:ea typeface="+mn-lt"/>
                <a:cs typeface="+mn-lt"/>
              </a:rPr>
              <a:t>, com </a:t>
            </a:r>
            <a:r>
              <a:rPr lang="en-US" err="1">
                <a:ea typeface="+mn-lt"/>
                <a:cs typeface="+mn-lt"/>
              </a:rPr>
              <a:t>foco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em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garantir</a:t>
            </a:r>
            <a:r>
              <a:rPr lang="en-US">
                <a:ea typeface="+mn-lt"/>
                <a:cs typeface="+mn-lt"/>
              </a:rPr>
              <a:t> que </a:t>
            </a:r>
            <a:r>
              <a:rPr lang="en-US" err="1">
                <a:ea typeface="+mn-lt"/>
                <a:cs typeface="+mn-lt"/>
              </a:rPr>
              <a:t>os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técnicos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sejam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qualificados</a:t>
            </a:r>
            <a:r>
              <a:rPr lang="en-US">
                <a:ea typeface="+mn-lt"/>
                <a:cs typeface="+mn-lt"/>
              </a:rPr>
              <a:t> para </a:t>
            </a:r>
            <a:r>
              <a:rPr lang="en-US" err="1">
                <a:ea typeface="+mn-lt"/>
                <a:cs typeface="+mn-lt"/>
              </a:rPr>
              <a:t>realizar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b="1" err="1">
                <a:solidFill>
                  <a:srgbClr val="FF0000"/>
                </a:solidFill>
                <a:ea typeface="+mn-lt"/>
                <a:cs typeface="+mn-lt"/>
              </a:rPr>
              <a:t>inspeções</a:t>
            </a:r>
            <a:r>
              <a:rPr lang="en-US" b="1">
                <a:solidFill>
                  <a:srgbClr val="FF0000"/>
                </a:solidFill>
                <a:ea typeface="+mn-lt"/>
                <a:cs typeface="+mn-lt"/>
              </a:rPr>
              <a:t> e </a:t>
            </a:r>
            <a:r>
              <a:rPr lang="en-US" b="1" err="1">
                <a:solidFill>
                  <a:srgbClr val="FF0000"/>
                </a:solidFill>
                <a:ea typeface="+mn-lt"/>
                <a:cs typeface="+mn-lt"/>
              </a:rPr>
              <a:t>manutenções</a:t>
            </a:r>
            <a:r>
              <a:rPr lang="en-US" b="1">
                <a:solidFill>
                  <a:srgbClr val="FF0000"/>
                </a:solidFill>
                <a:ea typeface="+mn-lt"/>
                <a:cs typeface="+mn-lt"/>
              </a:rPr>
              <a:t> com as ferramentas </a:t>
            </a:r>
            <a:r>
              <a:rPr lang="en-US" b="1" err="1">
                <a:solidFill>
                  <a:srgbClr val="FF0000"/>
                </a:solidFill>
                <a:ea typeface="+mn-lt"/>
                <a:cs typeface="+mn-lt"/>
              </a:rPr>
              <a:t>corretas</a:t>
            </a:r>
            <a:r>
              <a:rPr lang="en-US" b="1">
                <a:solidFill>
                  <a:srgbClr val="FF0000"/>
                </a:solidFill>
                <a:ea typeface="+mn-lt"/>
                <a:cs typeface="+mn-lt"/>
              </a:rPr>
              <a:t> e de </a:t>
            </a:r>
            <a:r>
              <a:rPr lang="en-US" b="1" err="1">
                <a:solidFill>
                  <a:srgbClr val="FF0000"/>
                </a:solidFill>
                <a:ea typeface="+mn-lt"/>
                <a:cs typeface="+mn-lt"/>
              </a:rPr>
              <a:t>acordo</a:t>
            </a:r>
            <a:r>
              <a:rPr lang="en-US" b="1">
                <a:solidFill>
                  <a:srgbClr val="FF0000"/>
                </a:solidFill>
                <a:ea typeface="+mn-lt"/>
                <a:cs typeface="+mn-lt"/>
              </a:rPr>
              <a:t> com as </a:t>
            </a:r>
            <a:r>
              <a:rPr lang="en-US" b="1" err="1">
                <a:solidFill>
                  <a:srgbClr val="FF0000"/>
                </a:solidFill>
                <a:ea typeface="+mn-lt"/>
                <a:cs typeface="+mn-lt"/>
              </a:rPr>
              <a:t>especificações</a:t>
            </a:r>
            <a:r>
              <a:rPr lang="en-US">
                <a:ea typeface="+mn-lt"/>
                <a:cs typeface="+mn-lt"/>
              </a:rPr>
              <a:t>. </a:t>
            </a:r>
          </a:p>
          <a:p>
            <a:pPr algn="just"/>
            <a:endParaRPr lang="en-US">
              <a:ea typeface="+mn-lt"/>
              <a:cs typeface="+mn-lt"/>
            </a:endParaRPr>
          </a:p>
          <a:p>
            <a:pPr algn="just"/>
            <a:r>
              <a:rPr lang="en-US">
                <a:ea typeface="+mn-lt"/>
                <a:cs typeface="+mn-lt"/>
              </a:rPr>
              <a:t>Em </a:t>
            </a:r>
            <a:r>
              <a:rPr lang="en-US" err="1">
                <a:ea typeface="+mn-lt"/>
                <a:cs typeface="+mn-lt"/>
              </a:rPr>
              <a:t>resposta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às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recomendações</a:t>
            </a:r>
            <a:r>
              <a:rPr lang="en-US">
                <a:ea typeface="+mn-lt"/>
                <a:cs typeface="+mn-lt"/>
              </a:rPr>
              <a:t> do NTSB, a FAA </a:t>
            </a:r>
            <a:r>
              <a:rPr lang="en-US" err="1">
                <a:ea typeface="+mn-lt"/>
                <a:cs typeface="+mn-lt"/>
              </a:rPr>
              <a:t>revisou</a:t>
            </a:r>
            <a:r>
              <a:rPr lang="en-US">
                <a:ea typeface="+mn-lt"/>
                <a:cs typeface="+mn-lt"/>
              </a:rPr>
              <a:t> esses </a:t>
            </a:r>
            <a:r>
              <a:rPr lang="en-US" err="1">
                <a:ea typeface="+mn-lt"/>
                <a:cs typeface="+mn-lt"/>
              </a:rPr>
              <a:t>requisitos</a:t>
            </a:r>
            <a:r>
              <a:rPr lang="en-US">
                <a:ea typeface="+mn-lt"/>
                <a:cs typeface="+mn-lt"/>
              </a:rPr>
              <a:t> para </a:t>
            </a:r>
            <a:r>
              <a:rPr lang="en-US" b="1" err="1">
                <a:ea typeface="+mn-lt"/>
                <a:cs typeface="+mn-lt"/>
              </a:rPr>
              <a:t>incluir</a:t>
            </a:r>
            <a:r>
              <a:rPr lang="en-US" b="1">
                <a:ea typeface="+mn-lt"/>
                <a:cs typeface="+mn-lt"/>
              </a:rPr>
              <a:t> </a:t>
            </a:r>
            <a:r>
              <a:rPr lang="en-US" b="1" err="1">
                <a:ea typeface="+mn-lt"/>
                <a:cs typeface="+mn-lt"/>
              </a:rPr>
              <a:t>treinamentos</a:t>
            </a:r>
            <a:r>
              <a:rPr lang="en-US" b="1">
                <a:ea typeface="+mn-lt"/>
                <a:cs typeface="+mn-lt"/>
              </a:rPr>
              <a:t> </a:t>
            </a:r>
            <a:r>
              <a:rPr lang="en-US" b="1" err="1">
                <a:ea typeface="+mn-lt"/>
                <a:cs typeface="+mn-lt"/>
              </a:rPr>
              <a:t>especializados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em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sistemas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críticos</a:t>
            </a:r>
            <a:r>
              <a:rPr lang="en-US">
                <a:ea typeface="+mn-lt"/>
                <a:cs typeface="+mn-lt"/>
              </a:rPr>
              <a:t>, </a:t>
            </a:r>
            <a:r>
              <a:rPr lang="en-US" err="1">
                <a:ea typeface="+mn-lt"/>
                <a:cs typeface="+mn-lt"/>
              </a:rPr>
              <a:t>como</a:t>
            </a:r>
            <a:r>
              <a:rPr lang="en-US">
                <a:ea typeface="+mn-lt"/>
                <a:cs typeface="+mn-lt"/>
              </a:rPr>
              <a:t> o </a:t>
            </a:r>
            <a:r>
              <a:rPr lang="en-US" err="1">
                <a:ea typeface="+mn-lt"/>
                <a:cs typeface="+mn-lt"/>
              </a:rPr>
              <a:t>estabilizador</a:t>
            </a:r>
            <a:r>
              <a:rPr lang="en-US">
                <a:ea typeface="+mn-lt"/>
                <a:cs typeface="+mn-lt"/>
              </a:rPr>
              <a:t> horizontal, </a:t>
            </a:r>
            <a:r>
              <a:rPr lang="en-US" err="1">
                <a:ea typeface="+mn-lt"/>
                <a:cs typeface="+mn-lt"/>
              </a:rPr>
              <a:t>buscando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aprimorar</a:t>
            </a:r>
            <a:r>
              <a:rPr lang="en-US">
                <a:ea typeface="+mn-lt"/>
                <a:cs typeface="+mn-lt"/>
              </a:rPr>
              <a:t> a </a:t>
            </a:r>
            <a:r>
              <a:rPr lang="en-US" err="1">
                <a:ea typeface="+mn-lt"/>
                <a:cs typeface="+mn-lt"/>
              </a:rPr>
              <a:t>segurança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operacional</a:t>
            </a:r>
            <a:r>
              <a:rPr lang="en-US">
                <a:ea typeface="+mn-lt"/>
                <a:cs typeface="+mn-lt"/>
              </a:rPr>
              <a:t> e </a:t>
            </a:r>
            <a:r>
              <a:rPr lang="en-US" err="1">
                <a:ea typeface="+mn-lt"/>
                <a:cs typeface="+mn-lt"/>
              </a:rPr>
              <a:t>evitar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falhas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devido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ao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uso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inadequado</a:t>
            </a:r>
            <a:r>
              <a:rPr lang="en-US">
                <a:ea typeface="+mn-lt"/>
                <a:cs typeface="+mn-lt"/>
              </a:rPr>
              <a:t> de ferramentas </a:t>
            </a:r>
            <a:r>
              <a:rPr lang="en-US" err="1">
                <a:ea typeface="+mn-lt"/>
                <a:cs typeface="+mn-lt"/>
              </a:rPr>
              <a:t>ou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procedimentos</a:t>
            </a:r>
            <a:r>
              <a:rPr lang="en-US">
                <a:ea typeface="+mn-lt"/>
                <a:cs typeface="+mn-lt"/>
              </a:rPr>
              <a:t>.</a:t>
            </a:r>
            <a:endParaRPr lang="en-US"/>
          </a:p>
        </p:txBody>
      </p:sp>
      <p:pic>
        <p:nvPicPr>
          <p:cNvPr id="11" name="Picture 10" descr="A document with text on it&#10;&#10;AI-generated content may be incorrect.">
            <a:extLst>
              <a:ext uri="{FF2B5EF4-FFF2-40B4-BE49-F238E27FC236}">
                <a16:creationId xmlns:a16="http://schemas.microsoft.com/office/drawing/2014/main" id="{3BC66B7E-527B-39DA-263A-37A37B3296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0532" y="875672"/>
            <a:ext cx="4469201" cy="525043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64CAD4C-F921-C3EE-DB57-749EAFCD2748}"/>
              </a:ext>
            </a:extLst>
          </p:cNvPr>
          <p:cNvSpPr txBox="1"/>
          <p:nvPr/>
        </p:nvSpPr>
        <p:spPr>
          <a:xfrm>
            <a:off x="1115684" y="5285117"/>
            <a:ext cx="4842294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1600" b="1">
                <a:latin typeface="Times New Roman"/>
                <a:cs typeface="Times New Roman"/>
              </a:rPr>
              <a:t>OBS: A FAA, </a:t>
            </a:r>
            <a:r>
              <a:rPr lang="en-US" sz="1600" b="1" err="1">
                <a:latin typeface="Times New Roman"/>
                <a:cs typeface="Times New Roman"/>
              </a:rPr>
              <a:t>por</a:t>
            </a:r>
            <a:r>
              <a:rPr lang="en-US" sz="1600" b="1">
                <a:latin typeface="Times New Roman"/>
                <a:cs typeface="Times New Roman"/>
              </a:rPr>
              <a:t> </a:t>
            </a:r>
            <a:r>
              <a:rPr lang="en-US" sz="1600" b="1" err="1">
                <a:latin typeface="Times New Roman"/>
                <a:cs typeface="Times New Roman"/>
              </a:rPr>
              <a:t>sua</a:t>
            </a:r>
            <a:r>
              <a:rPr lang="en-US" sz="1600" b="1">
                <a:latin typeface="Times New Roman"/>
                <a:cs typeface="Times New Roman"/>
              </a:rPr>
              <a:t> </a:t>
            </a:r>
            <a:r>
              <a:rPr lang="en-US" sz="1600" b="1" err="1">
                <a:latin typeface="Times New Roman"/>
                <a:cs typeface="Times New Roman"/>
              </a:rPr>
              <a:t>vez</a:t>
            </a:r>
            <a:r>
              <a:rPr lang="en-US" sz="1600" b="1">
                <a:latin typeface="Times New Roman"/>
                <a:cs typeface="Times New Roman"/>
              </a:rPr>
              <a:t>, </a:t>
            </a:r>
            <a:r>
              <a:rPr lang="en-US" sz="1600" b="1" err="1">
                <a:latin typeface="Times New Roman"/>
                <a:cs typeface="Times New Roman"/>
              </a:rPr>
              <a:t>acreditava</a:t>
            </a:r>
            <a:r>
              <a:rPr lang="en-US" sz="1600" b="1">
                <a:latin typeface="Times New Roman"/>
                <a:cs typeface="Times New Roman"/>
              </a:rPr>
              <a:t> que </a:t>
            </a:r>
            <a:r>
              <a:rPr lang="en-US" sz="1600" b="1" err="1">
                <a:latin typeface="Times New Roman"/>
                <a:cs typeface="Times New Roman"/>
              </a:rPr>
              <a:t>os</a:t>
            </a:r>
            <a:r>
              <a:rPr lang="en-US" sz="1600" b="1">
                <a:latin typeface="Times New Roman"/>
                <a:cs typeface="Times New Roman"/>
              </a:rPr>
              <a:t> </a:t>
            </a:r>
            <a:r>
              <a:rPr lang="en-US" sz="1600" b="1" err="1">
                <a:latin typeface="Times New Roman"/>
                <a:cs typeface="Times New Roman"/>
              </a:rPr>
              <a:t>programas</a:t>
            </a:r>
            <a:r>
              <a:rPr lang="en-US" sz="1600" b="1">
                <a:latin typeface="Times New Roman"/>
                <a:cs typeface="Times New Roman"/>
              </a:rPr>
              <a:t> de </a:t>
            </a:r>
            <a:r>
              <a:rPr lang="en-US" sz="1600" b="1" err="1">
                <a:latin typeface="Times New Roman"/>
                <a:cs typeface="Times New Roman"/>
              </a:rPr>
              <a:t>treinamento</a:t>
            </a:r>
            <a:r>
              <a:rPr lang="en-US" sz="1600" b="1">
                <a:latin typeface="Times New Roman"/>
                <a:cs typeface="Times New Roman"/>
              </a:rPr>
              <a:t> </a:t>
            </a:r>
            <a:r>
              <a:rPr lang="en-US" sz="1600" b="1" err="1">
                <a:latin typeface="Times New Roman"/>
                <a:cs typeface="Times New Roman"/>
              </a:rPr>
              <a:t>em</a:t>
            </a:r>
            <a:r>
              <a:rPr lang="en-US" sz="1600" b="1">
                <a:latin typeface="Times New Roman"/>
                <a:cs typeface="Times New Roman"/>
              </a:rPr>
              <a:t> vigor, </a:t>
            </a:r>
            <a:r>
              <a:rPr lang="en-US" sz="1600" b="1" err="1">
                <a:latin typeface="Times New Roman"/>
                <a:cs typeface="Times New Roman"/>
              </a:rPr>
              <a:t>conforme</a:t>
            </a:r>
            <a:r>
              <a:rPr lang="en-US" sz="1600" b="1">
                <a:latin typeface="Times New Roman"/>
                <a:cs typeface="Times New Roman"/>
              </a:rPr>
              <a:t> </a:t>
            </a:r>
            <a:r>
              <a:rPr lang="en-US" sz="1600" b="1" err="1">
                <a:latin typeface="Times New Roman"/>
                <a:cs typeface="Times New Roman"/>
              </a:rPr>
              <a:t>os</a:t>
            </a:r>
            <a:r>
              <a:rPr lang="en-US" sz="1600" b="1">
                <a:latin typeface="Times New Roman"/>
                <a:cs typeface="Times New Roman"/>
              </a:rPr>
              <a:t> </a:t>
            </a:r>
            <a:r>
              <a:rPr lang="en-US" sz="1600" b="1" err="1">
                <a:latin typeface="Times New Roman"/>
                <a:cs typeface="Times New Roman"/>
              </a:rPr>
              <a:t>requisitos</a:t>
            </a:r>
            <a:r>
              <a:rPr lang="en-US" sz="1600" b="1">
                <a:latin typeface="Times New Roman"/>
                <a:cs typeface="Times New Roman"/>
              </a:rPr>
              <a:t> do 14 CFR 121.375 </a:t>
            </a:r>
            <a:r>
              <a:rPr lang="en-US" sz="1600" b="1" err="1">
                <a:latin typeface="Times New Roman"/>
                <a:cs typeface="Times New Roman"/>
              </a:rPr>
              <a:t>eram</a:t>
            </a:r>
            <a:r>
              <a:rPr lang="en-US" sz="1600" b="1">
                <a:latin typeface="Times New Roman"/>
                <a:cs typeface="Times New Roman"/>
              </a:rPr>
              <a:t> </a:t>
            </a:r>
            <a:r>
              <a:rPr lang="en-US" sz="1600" b="1" err="1">
                <a:latin typeface="Times New Roman"/>
                <a:cs typeface="Times New Roman"/>
              </a:rPr>
              <a:t>adequados</a:t>
            </a:r>
            <a:r>
              <a:rPr lang="en-US" sz="1600" b="1">
                <a:latin typeface="Times New Roman"/>
                <a:cs typeface="Times New Roman"/>
              </a:rPr>
              <a:t>, mas </a:t>
            </a:r>
            <a:endParaRPr lang="en-US" b="1">
              <a:latin typeface="Times New Roman"/>
              <a:cs typeface="Times New Roman"/>
            </a:endParaRPr>
          </a:p>
          <a:p>
            <a:pPr algn="just"/>
            <a:r>
              <a:rPr lang="en-US" sz="1600" b="1" err="1">
                <a:latin typeface="Times New Roman"/>
                <a:cs typeface="Times New Roman"/>
              </a:rPr>
              <a:t>Depois</a:t>
            </a:r>
            <a:r>
              <a:rPr lang="en-US" sz="1600" b="1">
                <a:latin typeface="Times New Roman"/>
                <a:cs typeface="Times New Roman"/>
              </a:rPr>
              <a:t> </a:t>
            </a:r>
            <a:r>
              <a:rPr lang="en-US" sz="1600" b="1" err="1">
                <a:latin typeface="Times New Roman"/>
                <a:cs typeface="Times New Roman"/>
              </a:rPr>
              <a:t>aderiram</a:t>
            </a:r>
            <a:r>
              <a:rPr lang="en-US" sz="1600" b="1">
                <a:latin typeface="Times New Roman"/>
                <a:cs typeface="Times New Roman"/>
              </a:rPr>
              <a:t> o AC 120-16G.</a:t>
            </a:r>
          </a:p>
        </p:txBody>
      </p:sp>
    </p:spTree>
    <p:extLst>
      <p:ext uri="{BB962C8B-B14F-4D97-AF65-F5344CB8AC3E}">
        <p14:creationId xmlns:p14="http://schemas.microsoft.com/office/powerpoint/2010/main" val="1053082786"/>
      </p:ext>
    </p:extLst>
  </p:cSld>
  <p:clrMapOvr>
    <a:masterClrMapping/>
  </p:clrMapOvr>
  <p:transition spd="slow"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284E3A-5CD4-ACE5-EA70-708136FAF8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Linha">
            <a:extLst>
              <a:ext uri="{FF2B5EF4-FFF2-40B4-BE49-F238E27FC236}">
                <a16:creationId xmlns:a16="http://schemas.microsoft.com/office/drawing/2014/main" id="{40CBA042-64DC-818B-5368-3CA6A1873D50}"/>
              </a:ext>
            </a:extLst>
          </p:cNvPr>
          <p:cNvSpPr/>
          <p:nvPr/>
        </p:nvSpPr>
        <p:spPr>
          <a:xfrm flipV="1">
            <a:off x="252919" y="486960"/>
            <a:ext cx="8852170" cy="30053"/>
          </a:xfrm>
          <a:prstGeom prst="line">
            <a:avLst/>
          </a:prstGeom>
          <a:ln w="57150">
            <a:gradFill flip="none" rotWithShape="1">
              <a:gsLst>
                <a:gs pos="41964">
                  <a:srgbClr val="B2CBFF">
                    <a:alpha val="85000"/>
                  </a:srgbClr>
                </a:gs>
                <a:gs pos="62953">
                  <a:srgbClr val="93B5FF"/>
                </a:gs>
                <a:gs pos="27972">
                  <a:srgbClr val="C7D9FF"/>
                </a:gs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  <a:miter lim="400000"/>
          </a:ln>
        </p:spPr>
        <p:txBody>
          <a:bodyPr lIns="25400" tIns="25400" rIns="25400" bIns="2540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900" b="0" i="0" u="none" strike="noStrike" kern="1200" cap="none" spc="0" normalizeH="0" baseline="0" noProof="0">
              <a:ln>
                <a:noFill/>
              </a:ln>
              <a:solidFill>
                <a:srgbClr val="001638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B12A9C-7442-DA6C-BE6C-C9F69179B517}"/>
              </a:ext>
            </a:extLst>
          </p:cNvPr>
          <p:cNvSpPr txBox="1"/>
          <p:nvPr/>
        </p:nvSpPr>
        <p:spPr>
          <a:xfrm>
            <a:off x="204278" y="125347"/>
            <a:ext cx="1404389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l" defTabSz="2438338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cs typeface="Arial"/>
                <a:sym typeface="Helvetica Neue"/>
              </a:rPr>
              <a:t>Capítulo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cs typeface="Arial"/>
                <a:sym typeface="Helvetica Neue"/>
              </a:rPr>
              <a:t> </a:t>
            </a:r>
            <a:r>
              <a:rPr lang="en-US" sz="2000" b="1" dirty="0">
                <a:solidFill>
                  <a:srgbClr val="0070C0"/>
                </a:solidFill>
                <a:latin typeface="Arial"/>
                <a:cs typeface="Arial"/>
                <a:sym typeface="Helvetica Neue"/>
              </a:rPr>
              <a:t>3</a:t>
            </a:r>
            <a:endParaRPr kumimoji="0" lang="pt-BR" sz="20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FF9AD1BB-85AB-B721-1A04-93E38AFBCEC8}"/>
              </a:ext>
            </a:extLst>
          </p:cNvPr>
          <p:cNvSpPr txBox="1"/>
          <p:nvPr/>
        </p:nvSpPr>
        <p:spPr>
          <a:xfrm>
            <a:off x="204278" y="564779"/>
            <a:ext cx="3958135" cy="307777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pt-BR" sz="1400" u="sng">
                <a:solidFill>
                  <a:srgbClr val="0070C0"/>
                </a:solidFill>
                <a:latin typeface="Arial"/>
                <a:cs typeface="Arial"/>
              </a:rPr>
              <a:t>Slide 3.1 - RBAC 25, §25.395 – </a:t>
            </a:r>
            <a:r>
              <a:rPr lang="pt-BR" sz="1400" u="sng" err="1">
                <a:solidFill>
                  <a:srgbClr val="0070C0"/>
                </a:solidFill>
                <a:latin typeface="Arial"/>
                <a:cs typeface="Arial"/>
              </a:rPr>
              <a:t>Control</a:t>
            </a:r>
            <a:r>
              <a:rPr lang="pt-BR" sz="1400" u="sng">
                <a:solidFill>
                  <a:srgbClr val="0070C0"/>
                </a:solidFill>
                <a:latin typeface="Arial"/>
                <a:cs typeface="Arial"/>
              </a:rPr>
              <a:t> System</a:t>
            </a:r>
            <a:endParaRPr lang="pt-BR" sz="1200" i="1">
              <a:solidFill>
                <a:srgbClr val="242424"/>
              </a:solidFill>
              <a:cs typeface="Arial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0EBF32A4-5CD6-3E3E-3864-023B1D2157FA}"/>
              </a:ext>
            </a:extLst>
          </p:cNvPr>
          <p:cNvSpPr txBox="1"/>
          <p:nvPr/>
        </p:nvSpPr>
        <p:spPr>
          <a:xfrm>
            <a:off x="10281315" y="-18585"/>
            <a:ext cx="1859162" cy="66491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defRPr/>
            </a:pPr>
            <a:r>
              <a:rPr lang="pt-BR" u="sng" dirty="0" err="1">
                <a:solidFill>
                  <a:srgbClr val="0070C0"/>
                </a:solidFill>
                <a:latin typeface="Aptos" panose="02110004020202020204"/>
              </a:rPr>
              <a:t>Resp.:Guilherme</a:t>
            </a:r>
            <a:r>
              <a:rPr lang="pt-BR" u="sng" dirty="0">
                <a:solidFill>
                  <a:srgbClr val="0070C0"/>
                </a:solidFill>
                <a:latin typeface="Aptos" panose="02110004020202020204"/>
              </a:rPr>
              <a:t> Andrew</a:t>
            </a:r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0E8D2252-E178-2496-FDCE-CEDFFA5F12FB}"/>
              </a:ext>
            </a:extLst>
          </p:cNvPr>
          <p:cNvSpPr txBox="1"/>
          <p:nvPr/>
        </p:nvSpPr>
        <p:spPr>
          <a:xfrm>
            <a:off x="1608667" y="-18398"/>
            <a:ext cx="8669433" cy="73866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defRPr/>
            </a:pPr>
            <a:r>
              <a:rPr lang="pt-BR" sz="1400" dirty="0">
                <a:solidFill>
                  <a:srgbClr val="0B78A2"/>
                </a:solidFill>
                <a:latin typeface="Arial"/>
                <a:cs typeface="Arial"/>
              </a:rPr>
              <a:t>Requisitos de Projeto aplicáveis a Sistemas de Comandos de Voo: Desenvolva uma árvore de falhas qualitativa e quantitativa[1] do Sistema de Compensação do Estabilizador Horizontal</a:t>
            </a:r>
            <a:endParaRPr lang="pt-BR" sz="1400" dirty="0">
              <a:solidFill>
                <a:srgbClr val="000000"/>
              </a:solidFill>
              <a:latin typeface="Arial"/>
              <a:cs typeface="Arial"/>
            </a:endParaRPr>
          </a:p>
          <a:p>
            <a:pPr>
              <a:defRPr/>
            </a:pPr>
            <a:endParaRPr lang="pt-BR" sz="1400" b="0" i="0" u="none" strike="noStrike" kern="1200" cap="none" spc="0" normalizeH="0" baseline="0" noProof="0" dirty="0">
              <a:ln>
                <a:noFill/>
              </a:ln>
              <a:solidFill>
                <a:srgbClr val="0B78A2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0883FCAF-2CAD-49F1-98DD-C36F0C14D5CF}"/>
              </a:ext>
            </a:extLst>
          </p:cNvPr>
          <p:cNvSpPr txBox="1"/>
          <p:nvPr/>
        </p:nvSpPr>
        <p:spPr>
          <a:xfrm>
            <a:off x="4260574" y="6369878"/>
            <a:ext cx="4841459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600">
                <a:latin typeface="Arial"/>
              </a:rPr>
              <a:t>Manutenção de Aeronaves – 29° Turma</a:t>
            </a:r>
            <a:r>
              <a:rPr lang="pt-BR" sz="1600">
                <a:latin typeface="Arial"/>
                <a:cs typeface="Arial"/>
              </a:rPr>
              <a:t>​</a:t>
            </a:r>
            <a:endParaRPr lang="pt-BR" sz="1600"/>
          </a:p>
        </p:txBody>
      </p:sp>
      <p:pic>
        <p:nvPicPr>
          <p:cNvPr id="3" name="Imagem 2" descr="Placa vermelha com letras brancas&#10;&#10;Descrição gerada automaticamente com confiança baixa">
            <a:extLst>
              <a:ext uri="{FF2B5EF4-FFF2-40B4-BE49-F238E27FC236}">
                <a16:creationId xmlns:a16="http://schemas.microsoft.com/office/drawing/2014/main" id="{0EBBF6C4-9032-3662-EECD-9B121D57C1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2495" y="6023665"/>
            <a:ext cx="1428750" cy="685800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FFC7EB6A-008F-8578-5AD8-CB3F1672E81A}"/>
              </a:ext>
            </a:extLst>
          </p:cNvPr>
          <p:cNvSpPr txBox="1"/>
          <p:nvPr/>
        </p:nvSpPr>
        <p:spPr>
          <a:xfrm>
            <a:off x="498765" y="1300349"/>
            <a:ext cx="6028705" cy="424731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dirty="0">
                <a:ea typeface="+mn-lt"/>
                <a:cs typeface="+mn-lt"/>
              </a:rPr>
              <a:t>(a) O </a:t>
            </a:r>
            <a:r>
              <a:rPr lang="en-US" dirty="0" err="1">
                <a:ea typeface="+mn-lt"/>
                <a:cs typeface="+mn-lt"/>
              </a:rPr>
              <a:t>sistema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controle</a:t>
            </a:r>
            <a:r>
              <a:rPr lang="en-US" dirty="0">
                <a:ea typeface="+mn-lt"/>
                <a:cs typeface="+mn-lt"/>
              </a:rPr>
              <a:t> longitudinal, lateral, </a:t>
            </a:r>
            <a:r>
              <a:rPr lang="en-US" dirty="0" err="1">
                <a:ea typeface="+mn-lt"/>
                <a:cs typeface="+mn-lt"/>
              </a:rPr>
              <a:t>direcional</a:t>
            </a:r>
            <a:r>
              <a:rPr lang="en-US" dirty="0">
                <a:ea typeface="+mn-lt"/>
                <a:cs typeface="+mn-lt"/>
              </a:rPr>
              <a:t> e de </a:t>
            </a:r>
            <a:r>
              <a:rPr lang="en-US" dirty="0" err="1">
                <a:ea typeface="+mn-lt"/>
                <a:cs typeface="+mn-lt"/>
              </a:rPr>
              <a:t>arrasto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bem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como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suas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estruturas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suporte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deve</a:t>
            </a:r>
            <a:r>
              <a:rPr lang="en-US" dirty="0">
                <a:ea typeface="+mn-lt"/>
                <a:cs typeface="+mn-lt"/>
              </a:rPr>
              <a:t> ser </a:t>
            </a:r>
            <a:r>
              <a:rPr lang="en-US" dirty="0" err="1">
                <a:ea typeface="+mn-lt"/>
                <a:cs typeface="+mn-lt"/>
              </a:rPr>
              <a:t>projetado</a:t>
            </a:r>
            <a:r>
              <a:rPr lang="en-US" dirty="0">
                <a:ea typeface="+mn-lt"/>
                <a:cs typeface="+mn-lt"/>
              </a:rPr>
              <a:t> para cargas </a:t>
            </a:r>
            <a:r>
              <a:rPr lang="en-US" dirty="0" err="1">
                <a:ea typeface="+mn-lt"/>
                <a:cs typeface="+mn-lt"/>
              </a:rPr>
              <a:t>correspondentes</a:t>
            </a:r>
            <a:r>
              <a:rPr lang="en-US" dirty="0">
                <a:ea typeface="+mn-lt"/>
                <a:cs typeface="+mn-lt"/>
              </a:rPr>
              <a:t> a </a:t>
            </a:r>
            <a:r>
              <a:rPr lang="en-US" dirty="0">
                <a:solidFill>
                  <a:srgbClr val="FF0000"/>
                </a:solidFill>
                <a:ea typeface="+mn-lt"/>
                <a:cs typeface="+mn-lt"/>
              </a:rPr>
              <a:t>125%</a:t>
            </a:r>
            <a:r>
              <a:rPr lang="en-US" dirty="0">
                <a:ea typeface="+mn-lt"/>
                <a:cs typeface="+mn-lt"/>
              </a:rPr>
              <a:t> dos </a:t>
            </a:r>
            <a:r>
              <a:rPr lang="en-US" dirty="0" err="1">
                <a:ea typeface="+mn-lt"/>
                <a:cs typeface="+mn-lt"/>
              </a:rPr>
              <a:t>momentos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calculados</a:t>
            </a:r>
            <a:r>
              <a:rPr lang="en-US" dirty="0">
                <a:ea typeface="+mn-lt"/>
                <a:cs typeface="+mn-lt"/>
              </a:rPr>
              <a:t> das </a:t>
            </a:r>
            <a:r>
              <a:rPr lang="en-US" dirty="0" err="1">
                <a:ea typeface="+mn-lt"/>
                <a:cs typeface="+mn-lt"/>
              </a:rPr>
              <a:t>dobradiças</a:t>
            </a:r>
            <a:r>
              <a:rPr lang="en-US" dirty="0">
                <a:ea typeface="+mn-lt"/>
                <a:cs typeface="+mn-lt"/>
              </a:rPr>
              <a:t> das </a:t>
            </a:r>
            <a:r>
              <a:rPr lang="en-US" dirty="0" err="1">
                <a:ea typeface="+mn-lt"/>
                <a:cs typeface="+mn-lt"/>
              </a:rPr>
              <a:t>superfícies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controle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móveis</a:t>
            </a:r>
            <a:r>
              <a:rPr lang="en-US" dirty="0">
                <a:ea typeface="+mn-lt"/>
                <a:cs typeface="+mn-lt"/>
              </a:rPr>
              <a:t>.</a:t>
            </a:r>
            <a:endParaRPr lang="pt-BR" dirty="0">
              <a:ea typeface="+mn-lt"/>
              <a:cs typeface="+mn-lt"/>
            </a:endParaRPr>
          </a:p>
          <a:p>
            <a:pPr algn="just"/>
            <a:endParaRPr lang="en-US">
              <a:ea typeface="+mn-lt"/>
              <a:cs typeface="+mn-lt"/>
            </a:endParaRPr>
          </a:p>
          <a:p>
            <a:pPr algn="just"/>
            <a:r>
              <a:rPr lang="en-US">
                <a:ea typeface="+mn-lt"/>
                <a:cs typeface="+mn-lt"/>
              </a:rPr>
              <a:t>(b) </a:t>
            </a:r>
            <a:r>
              <a:rPr lang="en-US" err="1">
                <a:ea typeface="+mn-lt"/>
                <a:cs typeface="+mn-lt"/>
              </a:rPr>
              <a:t>Os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limites</a:t>
            </a:r>
            <a:r>
              <a:rPr lang="en-US">
                <a:ea typeface="+mn-lt"/>
                <a:cs typeface="+mn-lt"/>
              </a:rPr>
              <a:t> de carga do </a:t>
            </a:r>
            <a:r>
              <a:rPr lang="en-US" err="1">
                <a:ea typeface="+mn-lt"/>
                <a:cs typeface="+mn-lt"/>
              </a:rPr>
              <a:t>sistema</a:t>
            </a:r>
            <a:r>
              <a:rPr lang="en-US">
                <a:ea typeface="+mn-lt"/>
                <a:cs typeface="+mn-lt"/>
              </a:rPr>
              <a:t>, </a:t>
            </a:r>
            <a:r>
              <a:rPr lang="en-US" err="1">
                <a:ea typeface="+mn-lt"/>
                <a:cs typeface="+mn-lt"/>
              </a:rPr>
              <a:t>exceto</a:t>
            </a:r>
            <a:r>
              <a:rPr lang="en-US">
                <a:ea typeface="+mn-lt"/>
                <a:cs typeface="+mn-lt"/>
              </a:rPr>
              <a:t> as cargas </a:t>
            </a:r>
            <a:r>
              <a:rPr lang="en-US" err="1">
                <a:ea typeface="+mn-lt"/>
                <a:cs typeface="+mn-lt"/>
              </a:rPr>
              <a:t>resultantes</a:t>
            </a:r>
            <a:r>
              <a:rPr lang="en-US">
                <a:ea typeface="+mn-lt"/>
                <a:cs typeface="+mn-lt"/>
              </a:rPr>
              <a:t> de </a:t>
            </a:r>
            <a:r>
              <a:rPr lang="en-US" err="1">
                <a:ea typeface="+mn-lt"/>
                <a:cs typeface="+mn-lt"/>
              </a:rPr>
              <a:t>rajadas</a:t>
            </a:r>
            <a:r>
              <a:rPr lang="en-US">
                <a:ea typeface="+mn-lt"/>
                <a:cs typeface="+mn-lt"/>
              </a:rPr>
              <a:t> de </a:t>
            </a:r>
            <a:r>
              <a:rPr lang="en-US" err="1">
                <a:ea typeface="+mn-lt"/>
                <a:cs typeface="+mn-lt"/>
              </a:rPr>
              <a:t>vento</a:t>
            </a:r>
            <a:r>
              <a:rPr lang="en-US">
                <a:ea typeface="+mn-lt"/>
                <a:cs typeface="+mn-lt"/>
              </a:rPr>
              <a:t> no solo, </a:t>
            </a:r>
            <a:r>
              <a:rPr lang="en-US" err="1">
                <a:ea typeface="+mn-lt"/>
                <a:cs typeface="+mn-lt"/>
              </a:rPr>
              <a:t>não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precisam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exceder</a:t>
            </a:r>
            <a:r>
              <a:rPr lang="en-US">
                <a:ea typeface="+mn-lt"/>
                <a:cs typeface="+mn-lt"/>
              </a:rPr>
              <a:t> as cargas que </a:t>
            </a:r>
            <a:r>
              <a:rPr lang="en-US" err="1">
                <a:ea typeface="+mn-lt"/>
                <a:cs typeface="+mn-lt"/>
              </a:rPr>
              <a:t>podem</a:t>
            </a:r>
            <a:r>
              <a:rPr lang="en-US">
                <a:ea typeface="+mn-lt"/>
                <a:cs typeface="+mn-lt"/>
              </a:rPr>
              <a:t> ser </a:t>
            </a:r>
            <a:r>
              <a:rPr lang="en-US" err="1">
                <a:ea typeface="+mn-lt"/>
                <a:cs typeface="+mn-lt"/>
              </a:rPr>
              <a:t>produzidas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pelo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piloto</a:t>
            </a:r>
            <a:r>
              <a:rPr lang="en-US">
                <a:ea typeface="+mn-lt"/>
                <a:cs typeface="+mn-lt"/>
              </a:rPr>
              <a:t> (</a:t>
            </a:r>
            <a:r>
              <a:rPr lang="en-US" err="1">
                <a:ea typeface="+mn-lt"/>
                <a:cs typeface="+mn-lt"/>
              </a:rPr>
              <a:t>ou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pilotos</a:t>
            </a:r>
            <a:r>
              <a:rPr lang="en-US">
                <a:ea typeface="+mn-lt"/>
                <a:cs typeface="+mn-lt"/>
              </a:rPr>
              <a:t>) e </a:t>
            </a:r>
            <a:r>
              <a:rPr lang="en-US" err="1">
                <a:ea typeface="+mn-lt"/>
                <a:cs typeface="+mn-lt"/>
              </a:rPr>
              <a:t>pelos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dispositivos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automáticos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ou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motorizados</a:t>
            </a:r>
            <a:r>
              <a:rPr lang="en-US">
                <a:ea typeface="+mn-lt"/>
                <a:cs typeface="+mn-lt"/>
              </a:rPr>
              <a:t> que </a:t>
            </a:r>
            <a:r>
              <a:rPr lang="en-US" err="1">
                <a:ea typeface="+mn-lt"/>
                <a:cs typeface="+mn-lt"/>
              </a:rPr>
              <a:t>operam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os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controles</a:t>
            </a:r>
            <a:r>
              <a:rPr lang="en-US">
                <a:ea typeface="+mn-lt"/>
                <a:cs typeface="+mn-lt"/>
              </a:rPr>
              <a:t>. </a:t>
            </a:r>
            <a:endParaRPr lang="en-US"/>
          </a:p>
          <a:p>
            <a:pPr algn="just"/>
            <a:endParaRPr lang="en-US">
              <a:ea typeface="+mn-lt"/>
              <a:cs typeface="+mn-lt"/>
            </a:endParaRPr>
          </a:p>
          <a:p>
            <a:pPr algn="just"/>
            <a:r>
              <a:rPr lang="en-US">
                <a:ea typeface="+mn-lt"/>
                <a:cs typeface="+mn-lt"/>
              </a:rPr>
              <a:t>(c) As cargas </a:t>
            </a:r>
            <a:r>
              <a:rPr lang="en-US" err="1">
                <a:ea typeface="+mn-lt"/>
                <a:cs typeface="+mn-lt"/>
              </a:rPr>
              <a:t>não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devem</a:t>
            </a:r>
            <a:r>
              <a:rPr lang="en-US">
                <a:ea typeface="+mn-lt"/>
                <a:cs typeface="+mn-lt"/>
              </a:rPr>
              <a:t> ser </a:t>
            </a:r>
            <a:r>
              <a:rPr lang="en-US" err="1">
                <a:ea typeface="+mn-lt"/>
                <a:cs typeface="+mn-lt"/>
              </a:rPr>
              <a:t>menores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do</a:t>
            </a:r>
            <a:r>
              <a:rPr lang="en-US">
                <a:ea typeface="+mn-lt"/>
                <a:cs typeface="+mn-lt"/>
              </a:rPr>
              <a:t> que </a:t>
            </a:r>
            <a:r>
              <a:rPr lang="en-US" err="1">
                <a:ea typeface="+mn-lt"/>
                <a:cs typeface="+mn-lt"/>
              </a:rPr>
              <a:t>aquelas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resultantes</a:t>
            </a:r>
            <a:r>
              <a:rPr lang="en-US">
                <a:ea typeface="+mn-lt"/>
                <a:cs typeface="+mn-lt"/>
              </a:rPr>
              <a:t> da </a:t>
            </a:r>
            <a:r>
              <a:rPr lang="en-US" err="1">
                <a:ea typeface="+mn-lt"/>
                <a:cs typeface="+mn-lt"/>
              </a:rPr>
              <a:t>aplicação</a:t>
            </a:r>
            <a:r>
              <a:rPr lang="en-US">
                <a:ea typeface="+mn-lt"/>
                <a:cs typeface="+mn-lt"/>
              </a:rPr>
              <a:t> das </a:t>
            </a:r>
            <a:r>
              <a:rPr lang="en-US" err="1">
                <a:ea typeface="+mn-lt"/>
                <a:cs typeface="+mn-lt"/>
              </a:rPr>
              <a:t>forças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mínimas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u="sng" err="1">
                <a:ea typeface="+mn-lt"/>
                <a:cs typeface="+mn-lt"/>
              </a:rPr>
              <a:t>prescritas</a:t>
            </a:r>
            <a:r>
              <a:rPr lang="en-US" u="sng">
                <a:ea typeface="+mn-lt"/>
                <a:cs typeface="+mn-lt"/>
              </a:rPr>
              <a:t> </a:t>
            </a:r>
            <a:r>
              <a:rPr lang="en-US" u="sng" err="1">
                <a:ea typeface="+mn-lt"/>
                <a:cs typeface="+mn-lt"/>
              </a:rPr>
              <a:t>na</a:t>
            </a:r>
            <a:r>
              <a:rPr lang="en-US" u="sng">
                <a:ea typeface="+mn-lt"/>
                <a:cs typeface="+mn-lt"/>
              </a:rPr>
              <a:t> </a:t>
            </a:r>
            <a:r>
              <a:rPr lang="en-US" u="sng" err="1">
                <a:ea typeface="+mn-lt"/>
                <a:cs typeface="+mn-lt"/>
              </a:rPr>
              <a:t>seção</a:t>
            </a:r>
            <a:r>
              <a:rPr lang="en-US" u="sng">
                <a:ea typeface="+mn-lt"/>
                <a:cs typeface="+mn-lt"/>
              </a:rPr>
              <a:t> §25.397(c).</a:t>
            </a:r>
            <a:endParaRPr lang="pt-BR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40953772-E336-B397-934C-E395D96370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1616" y="1819306"/>
            <a:ext cx="5455648" cy="2840081"/>
          </a:xfrm>
          <a:prstGeom prst="rect">
            <a:avLst/>
          </a:prstGeom>
          <a:ln w="635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B04DDEE5-B48D-E24C-C20F-2257AE05AB46}"/>
              </a:ext>
            </a:extLst>
          </p:cNvPr>
          <p:cNvSpPr/>
          <p:nvPr/>
        </p:nvSpPr>
        <p:spPr>
          <a:xfrm>
            <a:off x="380999" y="4525536"/>
            <a:ext cx="6253975" cy="11244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FFBB4CCA-70C5-19F9-E567-EB2E8E60D36F}"/>
              </a:ext>
            </a:extLst>
          </p:cNvPr>
          <p:cNvCxnSpPr/>
          <p:nvPr/>
        </p:nvCxnSpPr>
        <p:spPr>
          <a:xfrm flipV="1">
            <a:off x="6654619" y="4779820"/>
            <a:ext cx="731769" cy="37761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3036885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902FFC-2479-F21B-2D83-2602D95C3F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Linha">
            <a:extLst>
              <a:ext uri="{FF2B5EF4-FFF2-40B4-BE49-F238E27FC236}">
                <a16:creationId xmlns:a16="http://schemas.microsoft.com/office/drawing/2014/main" id="{16E2F487-4234-6A35-64F2-D9151DDDB144}"/>
              </a:ext>
            </a:extLst>
          </p:cNvPr>
          <p:cNvSpPr/>
          <p:nvPr/>
        </p:nvSpPr>
        <p:spPr>
          <a:xfrm flipV="1">
            <a:off x="252919" y="486960"/>
            <a:ext cx="8852170" cy="30053"/>
          </a:xfrm>
          <a:prstGeom prst="line">
            <a:avLst/>
          </a:prstGeom>
          <a:ln w="57150">
            <a:gradFill flip="none" rotWithShape="1">
              <a:gsLst>
                <a:gs pos="41964">
                  <a:srgbClr val="B2CBFF">
                    <a:alpha val="85000"/>
                  </a:srgbClr>
                </a:gs>
                <a:gs pos="62953">
                  <a:srgbClr val="93B5FF"/>
                </a:gs>
                <a:gs pos="27972">
                  <a:srgbClr val="C7D9FF"/>
                </a:gs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  <a:miter lim="400000"/>
          </a:ln>
        </p:spPr>
        <p:txBody>
          <a:bodyPr lIns="25400" tIns="25400" rIns="25400" bIns="2540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900" b="0" i="0" u="none" strike="noStrike" kern="1200" cap="none" spc="0" normalizeH="0" baseline="0" noProof="0">
              <a:ln>
                <a:noFill/>
              </a:ln>
              <a:solidFill>
                <a:srgbClr val="001638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4DABF5-1984-C328-8207-7A632D2B0EA1}"/>
              </a:ext>
            </a:extLst>
          </p:cNvPr>
          <p:cNvSpPr txBox="1"/>
          <p:nvPr/>
        </p:nvSpPr>
        <p:spPr>
          <a:xfrm>
            <a:off x="204278" y="125347"/>
            <a:ext cx="1404389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l" defTabSz="2438338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Helvetica Neue"/>
              </a:rPr>
              <a:t>Capítulo</a:t>
            </a: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Helvetica Neue"/>
              </a:rPr>
              <a:t> 1</a:t>
            </a:r>
            <a:endParaRPr kumimoji="0" lang="pt-BR" sz="2000" b="1" i="0" u="none" strike="noStrike" kern="1200" cap="none" spc="0" normalizeH="0" baseline="0" noProof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C2FA2E0E-E594-4751-8CDD-53FB4F85BF06}"/>
              </a:ext>
            </a:extLst>
          </p:cNvPr>
          <p:cNvSpPr txBox="1"/>
          <p:nvPr/>
        </p:nvSpPr>
        <p:spPr>
          <a:xfrm>
            <a:off x="204278" y="564779"/>
            <a:ext cx="3945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u="sng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Slide 1.1 - </a:t>
            </a:r>
            <a:r>
              <a:rPr lang="pt-BR" sz="1400" u="sng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Aircraft</a:t>
            </a:r>
            <a:r>
              <a:rPr lang="pt-BR" sz="1400" u="sng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u="sng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Maintenance</a:t>
            </a:r>
            <a:r>
              <a:rPr lang="pt-BR" sz="1400" u="sng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Manual (AMM)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2E0BEC99-5C62-4578-B83D-CED6B1C4FCEB}"/>
              </a:ext>
            </a:extLst>
          </p:cNvPr>
          <p:cNvSpPr txBox="1"/>
          <p:nvPr/>
        </p:nvSpPr>
        <p:spPr>
          <a:xfrm>
            <a:off x="10364949" y="0"/>
            <a:ext cx="1766236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defRPr/>
            </a:pPr>
            <a:r>
              <a:rPr lang="pt-BR" u="sng" dirty="0" err="1">
                <a:solidFill>
                  <a:srgbClr val="0070C0"/>
                </a:solidFill>
                <a:latin typeface="Aptos" panose="02110004020202020204"/>
              </a:rPr>
              <a:t>Resp.:Thiago</a:t>
            </a:r>
            <a:r>
              <a:rPr lang="pt-BR" u="sng" dirty="0">
                <a:solidFill>
                  <a:srgbClr val="0070C0"/>
                </a:solidFill>
                <a:latin typeface="Aptos" panose="02110004020202020204"/>
              </a:rPr>
              <a:t> Camilo</a:t>
            </a:r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B7381407-2E89-446F-9A6D-AA9CC3B54AEB}"/>
              </a:ext>
            </a:extLst>
          </p:cNvPr>
          <p:cNvSpPr txBox="1"/>
          <p:nvPr/>
        </p:nvSpPr>
        <p:spPr>
          <a:xfrm>
            <a:off x="1608667" y="-18398"/>
            <a:ext cx="8669433" cy="73866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>
                <a:ln>
                  <a:noFill/>
                </a:ln>
                <a:solidFill>
                  <a:schemeClr val="accent4">
                    <a:lumMod val="76000"/>
                  </a:schemeClr>
                </a:solidFill>
                <a:effectLst/>
                <a:uLnTx/>
                <a:uFillTx/>
                <a:latin typeface="Arial"/>
                <a:cs typeface="Arial"/>
              </a:rPr>
              <a:t>Publicações Técnicas: Discorra sobre as publicações de manutenção que foram consideradas na análise do acidente.</a:t>
            </a:r>
            <a:endParaRPr lang="pt-BR" sz="1400" b="0" i="0" u="none" strike="noStrike" kern="1200" cap="none" spc="0" normalizeH="0" baseline="0" noProof="0">
              <a:ln>
                <a:noFill/>
              </a:ln>
              <a:solidFill>
                <a:schemeClr val="accent4">
                  <a:lumMod val="76000"/>
                </a:schemeClr>
              </a:solidFill>
              <a:effectLst/>
              <a:uLnTx/>
              <a:uFillTx/>
              <a:latin typeface="Arial"/>
              <a:cs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400" b="0" i="0" u="none" strike="noStrike" kern="1200" cap="none" spc="0" normalizeH="0" baseline="0" noProof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CBE14872-996C-1DD8-2DED-D781186F41E9}"/>
              </a:ext>
            </a:extLst>
          </p:cNvPr>
          <p:cNvSpPr txBox="1"/>
          <p:nvPr/>
        </p:nvSpPr>
        <p:spPr>
          <a:xfrm>
            <a:off x="4260574" y="6369878"/>
            <a:ext cx="4841459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600">
                <a:latin typeface="Arial"/>
              </a:rPr>
              <a:t>Manutenção de Aeronaves – 29° Turma</a:t>
            </a:r>
            <a:r>
              <a:rPr lang="pt-BR" sz="1600">
                <a:latin typeface="Arial"/>
                <a:cs typeface="Arial"/>
              </a:rPr>
              <a:t>​</a:t>
            </a:r>
            <a:endParaRPr lang="pt-BR" sz="1600"/>
          </a:p>
        </p:txBody>
      </p:sp>
      <p:pic>
        <p:nvPicPr>
          <p:cNvPr id="3" name="Imagem 2" descr="Placa vermelha com letras brancas&#10;&#10;Descrição gerada automaticamente com confiança baixa">
            <a:extLst>
              <a:ext uri="{FF2B5EF4-FFF2-40B4-BE49-F238E27FC236}">
                <a16:creationId xmlns:a16="http://schemas.microsoft.com/office/drawing/2014/main" id="{6B026C9F-FF45-B4FE-FCC2-557D63B6E9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2495" y="6023665"/>
            <a:ext cx="1428750" cy="6858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511384E-BD45-BC1C-E097-72F7FEEEFD22}"/>
              </a:ext>
            </a:extLst>
          </p:cNvPr>
          <p:cNvSpPr txBox="1"/>
          <p:nvPr/>
        </p:nvSpPr>
        <p:spPr>
          <a:xfrm>
            <a:off x="543231" y="1720178"/>
            <a:ext cx="3174520" cy="424731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ea typeface="+mn-lt"/>
                <a:cs typeface="+mn-lt"/>
              </a:rPr>
              <a:t> </a:t>
            </a:r>
            <a:r>
              <a:rPr lang="en-US">
                <a:latin typeface="Aptos"/>
                <a:ea typeface="+mn-lt"/>
                <a:cs typeface="+mn-lt"/>
              </a:rPr>
              <a:t>  </a:t>
            </a:r>
            <a:r>
              <a:rPr lang="en-US" b="1" err="1">
                <a:solidFill>
                  <a:srgbClr val="FF0000"/>
                </a:solidFill>
                <a:latin typeface="Aptos"/>
                <a:ea typeface="+mn-lt"/>
                <a:cs typeface="+mn-lt"/>
              </a:rPr>
              <a:t>Especificação</a:t>
            </a:r>
            <a:r>
              <a:rPr lang="en-US" b="1">
                <a:solidFill>
                  <a:srgbClr val="FF0000"/>
                </a:solidFill>
                <a:latin typeface="Aptos"/>
                <a:ea typeface="+mn-lt"/>
                <a:cs typeface="+mn-lt"/>
              </a:rPr>
              <a:t> Técnica da </a:t>
            </a:r>
            <a:r>
              <a:rPr lang="en-US" b="1" err="1">
                <a:solidFill>
                  <a:srgbClr val="FF0000"/>
                </a:solidFill>
                <a:latin typeface="Aptos"/>
                <a:ea typeface="+mn-lt"/>
                <a:cs typeface="+mn-lt"/>
              </a:rPr>
              <a:t>Graxa</a:t>
            </a:r>
            <a:r>
              <a:rPr lang="en-US" b="1">
                <a:solidFill>
                  <a:srgbClr val="FF0000"/>
                </a:solidFill>
                <a:latin typeface="Aptos"/>
                <a:ea typeface="+mn-lt"/>
                <a:cs typeface="+mn-lt"/>
              </a:rPr>
              <a:t>:</a:t>
            </a:r>
            <a:endParaRPr lang="en-US" b="1">
              <a:solidFill>
                <a:srgbClr val="000000"/>
              </a:solidFill>
              <a:latin typeface="Aptos"/>
              <a:cs typeface="Arial"/>
            </a:endParaRPr>
          </a:p>
          <a:p>
            <a:pPr algn="just"/>
            <a:endParaRPr lang="en-US">
              <a:latin typeface="Aptos"/>
              <a:cs typeface="Arial"/>
            </a:endParaRPr>
          </a:p>
          <a:p>
            <a:pPr marL="285750" indent="-285750" algn="just">
              <a:buFont typeface="Wingdings"/>
              <a:buChar char="Ø"/>
            </a:pPr>
            <a:r>
              <a:rPr lang="en-US">
                <a:latin typeface="Aptos"/>
                <a:ea typeface="+mn-lt"/>
                <a:cs typeface="+mn-lt"/>
              </a:rPr>
              <a:t>O Manual de </a:t>
            </a:r>
            <a:r>
              <a:rPr lang="en-US" err="1">
                <a:latin typeface="Aptos"/>
                <a:ea typeface="+mn-lt"/>
                <a:cs typeface="+mn-lt"/>
              </a:rPr>
              <a:t>Manutenção</a:t>
            </a:r>
            <a:r>
              <a:rPr lang="en-US">
                <a:latin typeface="Aptos"/>
                <a:ea typeface="+mn-lt"/>
                <a:cs typeface="+mn-lt"/>
              </a:rPr>
              <a:t> da Boeing </a:t>
            </a:r>
            <a:r>
              <a:rPr lang="en-US" err="1">
                <a:latin typeface="Aptos"/>
                <a:ea typeface="+mn-lt"/>
                <a:cs typeface="+mn-lt"/>
              </a:rPr>
              <a:t>exigia</a:t>
            </a:r>
            <a:r>
              <a:rPr lang="en-US">
                <a:latin typeface="Aptos"/>
                <a:ea typeface="+mn-lt"/>
                <a:cs typeface="+mn-lt"/>
              </a:rPr>
              <a:t> o </a:t>
            </a:r>
            <a:r>
              <a:rPr lang="en-US" err="1">
                <a:latin typeface="Aptos"/>
                <a:ea typeface="+mn-lt"/>
                <a:cs typeface="+mn-lt"/>
              </a:rPr>
              <a:t>uso</a:t>
            </a:r>
            <a:r>
              <a:rPr lang="en-US">
                <a:latin typeface="Aptos"/>
                <a:ea typeface="+mn-lt"/>
                <a:cs typeface="+mn-lt"/>
              </a:rPr>
              <a:t> da </a:t>
            </a:r>
            <a:r>
              <a:rPr lang="en-US" err="1">
                <a:latin typeface="Aptos"/>
                <a:ea typeface="+mn-lt"/>
                <a:cs typeface="+mn-lt"/>
              </a:rPr>
              <a:t>graxa</a:t>
            </a:r>
            <a:r>
              <a:rPr lang="en-US">
                <a:latin typeface="Aptos"/>
                <a:ea typeface="+mn-lt"/>
                <a:cs typeface="+mn-lt"/>
              </a:rPr>
              <a:t> </a:t>
            </a:r>
            <a:r>
              <a:rPr lang="en-US" b="1">
                <a:latin typeface="Aptos"/>
                <a:ea typeface="+mn-lt"/>
                <a:cs typeface="+mn-lt"/>
              </a:rPr>
              <a:t>MIL-G-81322</a:t>
            </a:r>
            <a:r>
              <a:rPr lang="en-US">
                <a:latin typeface="Aptos"/>
                <a:ea typeface="+mn-lt"/>
                <a:cs typeface="+mn-lt"/>
              </a:rPr>
              <a:t> para </a:t>
            </a:r>
            <a:r>
              <a:rPr lang="en-US" err="1">
                <a:latin typeface="Aptos"/>
                <a:ea typeface="+mn-lt"/>
                <a:cs typeface="+mn-lt"/>
              </a:rPr>
              <a:t>lubrificação</a:t>
            </a:r>
            <a:r>
              <a:rPr lang="en-US">
                <a:latin typeface="Aptos"/>
                <a:ea typeface="+mn-lt"/>
                <a:cs typeface="+mn-lt"/>
              </a:rPr>
              <a:t> do conjunto do </a:t>
            </a:r>
            <a:r>
              <a:rPr lang="en-US" err="1">
                <a:latin typeface="Aptos"/>
                <a:ea typeface="+mn-lt"/>
                <a:cs typeface="+mn-lt"/>
              </a:rPr>
              <a:t>eixo</a:t>
            </a:r>
            <a:r>
              <a:rPr lang="en-US">
                <a:latin typeface="Aptos"/>
                <a:ea typeface="+mn-lt"/>
                <a:cs typeface="+mn-lt"/>
              </a:rPr>
              <a:t>.</a:t>
            </a:r>
            <a:endParaRPr lang="en-US">
              <a:latin typeface="Aptos"/>
              <a:cs typeface="Arial"/>
            </a:endParaRPr>
          </a:p>
          <a:p>
            <a:pPr marL="285750" indent="-285750" algn="just">
              <a:buFont typeface="Wingdings"/>
              <a:buChar char="Ø"/>
            </a:pPr>
            <a:endParaRPr lang="en-US">
              <a:latin typeface="Aptos"/>
              <a:cs typeface="Arial"/>
            </a:endParaRPr>
          </a:p>
          <a:p>
            <a:pPr algn="just"/>
            <a:endParaRPr lang="en-US">
              <a:latin typeface="Aptos"/>
              <a:ea typeface="+mn-lt"/>
              <a:cs typeface="Arial"/>
            </a:endParaRPr>
          </a:p>
          <a:p>
            <a:pPr marL="285750" indent="-285750" algn="just">
              <a:buFont typeface="Wingdings"/>
              <a:buChar char="Ø"/>
            </a:pPr>
            <a:r>
              <a:rPr lang="en-US">
                <a:latin typeface="Aptos"/>
                <a:ea typeface="+mn-lt"/>
                <a:cs typeface="+mn-lt"/>
              </a:rPr>
              <a:t>A </a:t>
            </a:r>
            <a:r>
              <a:rPr lang="en-US" b="1" err="1">
                <a:latin typeface="Aptos"/>
                <a:ea typeface="+mn-lt"/>
                <a:cs typeface="+mn-lt"/>
              </a:rPr>
              <a:t>Mobilgrease</a:t>
            </a:r>
            <a:r>
              <a:rPr lang="en-US" b="1">
                <a:latin typeface="Aptos"/>
                <a:ea typeface="+mn-lt"/>
                <a:cs typeface="+mn-lt"/>
              </a:rPr>
              <a:t> 28</a:t>
            </a:r>
            <a:r>
              <a:rPr lang="en-US">
                <a:latin typeface="Aptos"/>
                <a:ea typeface="+mn-lt"/>
                <a:cs typeface="+mn-lt"/>
              </a:rPr>
              <a:t> </a:t>
            </a:r>
            <a:r>
              <a:rPr lang="en-US" err="1">
                <a:latin typeface="Aptos"/>
                <a:ea typeface="+mn-lt"/>
                <a:cs typeface="+mn-lt"/>
              </a:rPr>
              <a:t>atendia</a:t>
            </a:r>
            <a:r>
              <a:rPr lang="en-US">
                <a:latin typeface="Aptos"/>
                <a:ea typeface="+mn-lt"/>
                <a:cs typeface="+mn-lt"/>
              </a:rPr>
              <a:t> a </a:t>
            </a:r>
            <a:r>
              <a:rPr lang="en-US" err="1">
                <a:latin typeface="Aptos"/>
                <a:ea typeface="+mn-lt"/>
                <a:cs typeface="+mn-lt"/>
              </a:rPr>
              <a:t>essa</a:t>
            </a:r>
            <a:r>
              <a:rPr lang="en-US">
                <a:latin typeface="Aptos"/>
                <a:ea typeface="+mn-lt"/>
                <a:cs typeface="+mn-lt"/>
              </a:rPr>
              <a:t> </a:t>
            </a:r>
            <a:r>
              <a:rPr lang="en-US" err="1">
                <a:latin typeface="Aptos"/>
                <a:ea typeface="+mn-lt"/>
                <a:cs typeface="+mn-lt"/>
              </a:rPr>
              <a:t>especificação</a:t>
            </a:r>
            <a:r>
              <a:rPr lang="en-US">
                <a:latin typeface="Aptos"/>
                <a:ea typeface="+mn-lt"/>
                <a:cs typeface="+mn-lt"/>
              </a:rPr>
              <a:t> e era a </a:t>
            </a:r>
            <a:r>
              <a:rPr lang="en-US" b="1" err="1">
                <a:latin typeface="Aptos"/>
                <a:ea typeface="+mn-lt"/>
                <a:cs typeface="+mn-lt"/>
              </a:rPr>
              <a:t>graxa</a:t>
            </a:r>
            <a:r>
              <a:rPr lang="en-US" b="1">
                <a:latin typeface="Aptos"/>
                <a:ea typeface="+mn-lt"/>
                <a:cs typeface="+mn-lt"/>
              </a:rPr>
              <a:t> </a:t>
            </a:r>
            <a:r>
              <a:rPr lang="en-US" b="1" err="1">
                <a:latin typeface="Aptos"/>
                <a:ea typeface="+mn-lt"/>
                <a:cs typeface="+mn-lt"/>
              </a:rPr>
              <a:t>originalmente</a:t>
            </a:r>
            <a:r>
              <a:rPr lang="en-US" b="1">
                <a:latin typeface="Aptos"/>
                <a:ea typeface="+mn-lt"/>
                <a:cs typeface="+mn-lt"/>
              </a:rPr>
              <a:t> </a:t>
            </a:r>
            <a:r>
              <a:rPr lang="en-US" b="1" err="1">
                <a:latin typeface="Aptos"/>
                <a:ea typeface="+mn-lt"/>
                <a:cs typeface="+mn-lt"/>
              </a:rPr>
              <a:t>utilizada</a:t>
            </a:r>
            <a:r>
              <a:rPr lang="en-US" b="1">
                <a:latin typeface="Aptos"/>
                <a:ea typeface="+mn-lt"/>
                <a:cs typeface="+mn-lt"/>
              </a:rPr>
              <a:t>.</a:t>
            </a:r>
            <a:endParaRPr lang="en-US" b="1">
              <a:latin typeface="Aptos"/>
              <a:cs typeface="Arial"/>
            </a:endParaRPr>
          </a:p>
          <a:p>
            <a:pPr algn="l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D78093-6A51-88E4-0D0F-D874EE695FD7}"/>
              </a:ext>
            </a:extLst>
          </p:cNvPr>
          <p:cNvSpPr txBox="1"/>
          <p:nvPr/>
        </p:nvSpPr>
        <p:spPr>
          <a:xfrm>
            <a:off x="3890043" y="1694709"/>
            <a:ext cx="3922143" cy="45243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>
                <a:ea typeface="+mn-lt"/>
                <a:cs typeface="+mn-lt"/>
              </a:rPr>
              <a:t>         </a:t>
            </a:r>
            <a:r>
              <a:rPr lang="en-US" b="1">
                <a:solidFill>
                  <a:srgbClr val="FF0000"/>
                </a:solidFill>
                <a:latin typeface="Aptos"/>
                <a:ea typeface="+mn-lt"/>
                <a:cs typeface="+mn-lt"/>
              </a:rPr>
              <a:t>      </a:t>
            </a:r>
            <a:r>
              <a:rPr lang="en-US" b="1" err="1">
                <a:solidFill>
                  <a:srgbClr val="FF0000"/>
                </a:solidFill>
                <a:latin typeface="Aptos"/>
                <a:ea typeface="+mn-lt"/>
                <a:cs typeface="+mn-lt"/>
              </a:rPr>
              <a:t>Alteração</a:t>
            </a:r>
            <a:r>
              <a:rPr lang="en-US" b="1">
                <a:solidFill>
                  <a:srgbClr val="FF0000"/>
                </a:solidFill>
                <a:latin typeface="Aptos"/>
                <a:ea typeface="+mn-lt"/>
                <a:cs typeface="+mn-lt"/>
              </a:rPr>
              <a:t> </a:t>
            </a:r>
            <a:r>
              <a:rPr lang="en-US" b="1" err="1">
                <a:solidFill>
                  <a:srgbClr val="FF0000"/>
                </a:solidFill>
                <a:latin typeface="Aptos"/>
                <a:ea typeface="+mn-lt"/>
                <a:cs typeface="+mn-lt"/>
              </a:rPr>
              <a:t>na</a:t>
            </a:r>
            <a:r>
              <a:rPr lang="en-US" b="1">
                <a:solidFill>
                  <a:srgbClr val="FF0000"/>
                </a:solidFill>
                <a:latin typeface="Aptos"/>
                <a:ea typeface="+mn-lt"/>
                <a:cs typeface="+mn-lt"/>
              </a:rPr>
              <a:t> </a:t>
            </a:r>
            <a:r>
              <a:rPr lang="en-US" b="1" err="1">
                <a:solidFill>
                  <a:srgbClr val="FF0000"/>
                </a:solidFill>
                <a:latin typeface="Aptos"/>
                <a:ea typeface="+mn-lt"/>
                <a:cs typeface="+mn-lt"/>
              </a:rPr>
              <a:t>Manutenção</a:t>
            </a:r>
            <a:r>
              <a:rPr lang="en-US" b="1">
                <a:solidFill>
                  <a:srgbClr val="FF0000"/>
                </a:solidFill>
                <a:latin typeface="Aptos"/>
                <a:ea typeface="+mn-lt"/>
                <a:cs typeface="+mn-lt"/>
              </a:rPr>
              <a:t>:</a:t>
            </a:r>
            <a:endParaRPr lang="en-US" b="1">
              <a:solidFill>
                <a:srgbClr val="000000"/>
              </a:solidFill>
              <a:latin typeface="Aptos"/>
              <a:cs typeface="Arial"/>
            </a:endParaRPr>
          </a:p>
          <a:p>
            <a:pPr algn="just"/>
            <a:endParaRPr lang="en-US">
              <a:latin typeface="Aptos"/>
              <a:cs typeface="Arial"/>
            </a:endParaRPr>
          </a:p>
          <a:p>
            <a:pPr algn="just"/>
            <a:endParaRPr lang="en-US">
              <a:latin typeface="Aptos"/>
              <a:cs typeface="Arial"/>
            </a:endParaRPr>
          </a:p>
          <a:p>
            <a:pPr marL="285750" indent="-285750" algn="just">
              <a:buFont typeface="Wingdings"/>
              <a:buChar char="Ø"/>
            </a:pPr>
            <a:r>
              <a:rPr lang="en-US">
                <a:latin typeface="Aptos"/>
                <a:ea typeface="+mn-lt"/>
                <a:cs typeface="+mn-lt"/>
              </a:rPr>
              <a:t>A Alaska Airlines </a:t>
            </a:r>
            <a:r>
              <a:rPr lang="en-US" err="1">
                <a:latin typeface="Aptos"/>
                <a:ea typeface="+mn-lt"/>
                <a:cs typeface="+mn-lt"/>
              </a:rPr>
              <a:t>solicitou</a:t>
            </a:r>
            <a:r>
              <a:rPr lang="en-US">
                <a:latin typeface="Aptos"/>
                <a:ea typeface="+mn-lt"/>
                <a:cs typeface="+mn-lt"/>
              </a:rPr>
              <a:t> a </a:t>
            </a:r>
            <a:r>
              <a:rPr lang="en-US" err="1">
                <a:latin typeface="Aptos"/>
                <a:ea typeface="+mn-lt"/>
                <a:cs typeface="+mn-lt"/>
              </a:rPr>
              <a:t>mudança</a:t>
            </a:r>
            <a:r>
              <a:rPr lang="en-US">
                <a:latin typeface="Aptos"/>
                <a:ea typeface="+mn-lt"/>
                <a:cs typeface="+mn-lt"/>
              </a:rPr>
              <a:t> para </a:t>
            </a:r>
            <a:r>
              <a:rPr lang="en-US" b="1">
                <a:latin typeface="Aptos"/>
                <a:ea typeface="+mn-lt"/>
                <a:cs typeface="+mn-lt"/>
              </a:rPr>
              <a:t>Aeroshell 33</a:t>
            </a:r>
            <a:r>
              <a:rPr lang="en-US">
                <a:latin typeface="Aptos"/>
                <a:ea typeface="+mn-lt"/>
                <a:cs typeface="+mn-lt"/>
              </a:rPr>
              <a:t>, mas </a:t>
            </a:r>
            <a:r>
              <a:rPr lang="en-US" err="1">
                <a:latin typeface="Aptos"/>
                <a:ea typeface="+mn-lt"/>
                <a:cs typeface="+mn-lt"/>
              </a:rPr>
              <a:t>essa</a:t>
            </a:r>
            <a:r>
              <a:rPr lang="en-US">
                <a:latin typeface="Aptos"/>
                <a:ea typeface="+mn-lt"/>
                <a:cs typeface="+mn-lt"/>
              </a:rPr>
              <a:t> </a:t>
            </a:r>
            <a:r>
              <a:rPr lang="en-US" err="1">
                <a:latin typeface="Aptos"/>
                <a:ea typeface="+mn-lt"/>
                <a:cs typeface="+mn-lt"/>
              </a:rPr>
              <a:t>graxa</a:t>
            </a:r>
            <a:r>
              <a:rPr lang="en-US">
                <a:latin typeface="Aptos"/>
                <a:ea typeface="+mn-lt"/>
                <a:cs typeface="+mn-lt"/>
              </a:rPr>
              <a:t> </a:t>
            </a:r>
            <a:r>
              <a:rPr lang="en-US" err="1">
                <a:latin typeface="Aptos"/>
                <a:ea typeface="+mn-lt"/>
                <a:cs typeface="+mn-lt"/>
              </a:rPr>
              <a:t>atendia</a:t>
            </a:r>
            <a:r>
              <a:rPr lang="en-US">
                <a:latin typeface="Aptos"/>
                <a:ea typeface="+mn-lt"/>
                <a:cs typeface="+mn-lt"/>
              </a:rPr>
              <a:t> a </a:t>
            </a:r>
            <a:r>
              <a:rPr lang="en-US" err="1">
                <a:latin typeface="Aptos"/>
                <a:ea typeface="+mn-lt"/>
                <a:cs typeface="+mn-lt"/>
              </a:rPr>
              <a:t>uma</a:t>
            </a:r>
            <a:r>
              <a:rPr lang="en-US">
                <a:latin typeface="Aptos"/>
                <a:ea typeface="+mn-lt"/>
                <a:cs typeface="+mn-lt"/>
              </a:rPr>
              <a:t> </a:t>
            </a:r>
            <a:r>
              <a:rPr lang="en-US" err="1">
                <a:latin typeface="Aptos"/>
                <a:ea typeface="+mn-lt"/>
                <a:cs typeface="+mn-lt"/>
              </a:rPr>
              <a:t>especificação</a:t>
            </a:r>
            <a:r>
              <a:rPr lang="en-US">
                <a:latin typeface="Aptos"/>
                <a:ea typeface="+mn-lt"/>
                <a:cs typeface="+mn-lt"/>
              </a:rPr>
              <a:t> </a:t>
            </a:r>
            <a:r>
              <a:rPr lang="en-US" err="1">
                <a:latin typeface="Aptos"/>
                <a:ea typeface="+mn-lt"/>
                <a:cs typeface="+mn-lt"/>
              </a:rPr>
              <a:t>diferente</a:t>
            </a:r>
            <a:r>
              <a:rPr lang="en-US">
                <a:latin typeface="Aptos"/>
                <a:ea typeface="+mn-lt"/>
                <a:cs typeface="+mn-lt"/>
              </a:rPr>
              <a:t> (MIL-G-23827).</a:t>
            </a:r>
            <a:endParaRPr lang="en-US">
              <a:latin typeface="Aptos"/>
              <a:cs typeface="Arial"/>
            </a:endParaRPr>
          </a:p>
          <a:p>
            <a:pPr algn="just"/>
            <a:endParaRPr lang="en-US">
              <a:latin typeface="Aptos"/>
              <a:cs typeface="Arial"/>
            </a:endParaRPr>
          </a:p>
          <a:p>
            <a:pPr algn="just"/>
            <a:endParaRPr lang="en-US">
              <a:latin typeface="Aptos"/>
              <a:ea typeface="+mn-lt"/>
              <a:cs typeface="Arial"/>
            </a:endParaRPr>
          </a:p>
          <a:p>
            <a:pPr marL="285750" indent="-285750" algn="just">
              <a:buFont typeface="Wingdings"/>
              <a:buChar char="Ø"/>
            </a:pPr>
            <a:r>
              <a:rPr lang="en-US">
                <a:latin typeface="Aptos"/>
                <a:ea typeface="+mn-lt"/>
                <a:cs typeface="+mn-lt"/>
              </a:rPr>
              <a:t>Segundo </a:t>
            </a:r>
            <a:r>
              <a:rPr lang="en-US" err="1">
                <a:latin typeface="Aptos"/>
                <a:ea typeface="+mn-lt"/>
                <a:cs typeface="+mn-lt"/>
              </a:rPr>
              <a:t>os</a:t>
            </a:r>
            <a:r>
              <a:rPr lang="en-US">
                <a:latin typeface="Aptos"/>
                <a:ea typeface="+mn-lt"/>
                <a:cs typeface="+mn-lt"/>
              </a:rPr>
              <a:t> </a:t>
            </a:r>
            <a:r>
              <a:rPr lang="en-US" err="1">
                <a:latin typeface="Aptos"/>
                <a:ea typeface="+mn-lt"/>
                <a:cs typeface="+mn-lt"/>
              </a:rPr>
              <a:t>procedimentos</a:t>
            </a:r>
            <a:r>
              <a:rPr lang="en-US">
                <a:latin typeface="Aptos"/>
                <a:ea typeface="+mn-lt"/>
                <a:cs typeface="+mn-lt"/>
              </a:rPr>
              <a:t> do manual de </a:t>
            </a:r>
            <a:r>
              <a:rPr lang="en-US" err="1">
                <a:latin typeface="Aptos"/>
                <a:ea typeface="+mn-lt"/>
                <a:cs typeface="+mn-lt"/>
              </a:rPr>
              <a:t>manutenção</a:t>
            </a:r>
            <a:r>
              <a:rPr lang="en-US">
                <a:latin typeface="Aptos"/>
                <a:ea typeface="+mn-lt"/>
                <a:cs typeface="+mn-lt"/>
              </a:rPr>
              <a:t>, </a:t>
            </a:r>
            <a:r>
              <a:rPr lang="en-US" err="1">
                <a:latin typeface="Aptos"/>
                <a:ea typeface="+mn-lt"/>
                <a:cs typeface="+mn-lt"/>
              </a:rPr>
              <a:t>qualquer</a:t>
            </a:r>
            <a:r>
              <a:rPr lang="en-US">
                <a:latin typeface="Aptos"/>
                <a:ea typeface="+mn-lt"/>
                <a:cs typeface="+mn-lt"/>
              </a:rPr>
              <a:t> </a:t>
            </a:r>
            <a:r>
              <a:rPr lang="en-US" err="1">
                <a:latin typeface="Aptos"/>
                <a:ea typeface="+mn-lt"/>
                <a:cs typeface="+mn-lt"/>
              </a:rPr>
              <a:t>alteração</a:t>
            </a:r>
            <a:r>
              <a:rPr lang="en-US">
                <a:latin typeface="Aptos"/>
                <a:ea typeface="+mn-lt"/>
                <a:cs typeface="+mn-lt"/>
              </a:rPr>
              <a:t> </a:t>
            </a:r>
            <a:r>
              <a:rPr lang="en-US" err="1">
                <a:latin typeface="Aptos"/>
                <a:ea typeface="+mn-lt"/>
                <a:cs typeface="+mn-lt"/>
              </a:rPr>
              <a:t>na</a:t>
            </a:r>
            <a:r>
              <a:rPr lang="en-US">
                <a:latin typeface="Aptos"/>
                <a:ea typeface="+mn-lt"/>
                <a:cs typeface="+mn-lt"/>
              </a:rPr>
              <a:t> </a:t>
            </a:r>
            <a:r>
              <a:rPr lang="en-US" err="1">
                <a:latin typeface="Aptos"/>
                <a:ea typeface="+mn-lt"/>
                <a:cs typeface="+mn-lt"/>
              </a:rPr>
              <a:t>lubrificação</a:t>
            </a:r>
            <a:r>
              <a:rPr lang="en-US">
                <a:latin typeface="Aptos"/>
                <a:ea typeface="+mn-lt"/>
                <a:cs typeface="+mn-lt"/>
              </a:rPr>
              <a:t> </a:t>
            </a:r>
            <a:r>
              <a:rPr lang="en-US" err="1">
                <a:latin typeface="Aptos"/>
                <a:ea typeface="+mn-lt"/>
                <a:cs typeface="+mn-lt"/>
              </a:rPr>
              <a:t>exige</a:t>
            </a:r>
            <a:r>
              <a:rPr lang="en-US">
                <a:latin typeface="Aptos"/>
                <a:ea typeface="+mn-lt"/>
                <a:cs typeface="+mn-lt"/>
              </a:rPr>
              <a:t> </a:t>
            </a:r>
            <a:r>
              <a:rPr lang="en-US" b="1">
                <a:latin typeface="Aptos"/>
                <a:ea typeface="+mn-lt"/>
                <a:cs typeface="+mn-lt"/>
              </a:rPr>
              <a:t>testes e </a:t>
            </a:r>
            <a:r>
              <a:rPr lang="en-US" b="1" err="1">
                <a:latin typeface="Aptos"/>
                <a:ea typeface="+mn-lt"/>
                <a:cs typeface="+mn-lt"/>
              </a:rPr>
              <a:t>aprovação</a:t>
            </a:r>
            <a:r>
              <a:rPr lang="en-US">
                <a:latin typeface="Aptos"/>
                <a:ea typeface="+mn-lt"/>
                <a:cs typeface="+mn-lt"/>
              </a:rPr>
              <a:t> da </a:t>
            </a:r>
            <a:r>
              <a:rPr lang="en-US" err="1">
                <a:latin typeface="Aptos"/>
                <a:ea typeface="+mn-lt"/>
                <a:cs typeface="+mn-lt"/>
              </a:rPr>
              <a:t>fabricante</a:t>
            </a:r>
            <a:r>
              <a:rPr lang="en-US">
                <a:latin typeface="Aptos"/>
                <a:ea typeface="+mn-lt"/>
                <a:cs typeface="+mn-lt"/>
              </a:rPr>
              <a:t> (McDonnell Douglas/Boeing).</a:t>
            </a:r>
            <a:endParaRPr lang="en-US">
              <a:latin typeface="Aptos"/>
            </a:endParaRPr>
          </a:p>
          <a:p>
            <a:pPr algn="l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145AAB-5E26-B9C2-584F-77FBE52F3624}"/>
              </a:ext>
            </a:extLst>
          </p:cNvPr>
          <p:cNvSpPr txBox="1"/>
          <p:nvPr/>
        </p:nvSpPr>
        <p:spPr>
          <a:xfrm>
            <a:off x="7930550" y="1690777"/>
            <a:ext cx="3476445" cy="424731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rgbClr val="FF0000"/>
                </a:solidFill>
                <a:latin typeface="Aptos"/>
                <a:cs typeface="Arial"/>
              </a:rPr>
              <a:t>  </a:t>
            </a:r>
            <a:r>
              <a:rPr lang="en-US" b="1" err="1">
                <a:solidFill>
                  <a:srgbClr val="FF0000"/>
                </a:solidFill>
                <a:latin typeface="Aptos"/>
                <a:cs typeface="Arial"/>
              </a:rPr>
              <a:t>Processo</a:t>
            </a:r>
            <a:r>
              <a:rPr lang="en-US" b="1">
                <a:solidFill>
                  <a:srgbClr val="FF0000"/>
                </a:solidFill>
                <a:latin typeface="Aptos"/>
                <a:cs typeface="Arial"/>
              </a:rPr>
              <a:t> de </a:t>
            </a:r>
            <a:r>
              <a:rPr lang="en-US" b="1" err="1">
                <a:solidFill>
                  <a:srgbClr val="FF0000"/>
                </a:solidFill>
                <a:latin typeface="Aptos"/>
                <a:cs typeface="Arial"/>
              </a:rPr>
              <a:t>Aprovação</a:t>
            </a:r>
            <a:r>
              <a:rPr lang="en-US" b="1">
                <a:solidFill>
                  <a:srgbClr val="FF0000"/>
                </a:solidFill>
                <a:latin typeface="Aptos"/>
                <a:cs typeface="Arial"/>
              </a:rPr>
              <a:t>:</a:t>
            </a:r>
            <a:endParaRPr lang="en-US" b="1">
              <a:solidFill>
                <a:srgbClr val="FF0000"/>
              </a:solidFill>
            </a:endParaRPr>
          </a:p>
          <a:p>
            <a:endParaRPr lang="en-US">
              <a:latin typeface="Aptos"/>
              <a:cs typeface="Arial"/>
            </a:endParaRPr>
          </a:p>
          <a:p>
            <a:endParaRPr lang="en-US">
              <a:latin typeface="Aptos"/>
              <a:cs typeface="Arial"/>
            </a:endParaRPr>
          </a:p>
          <a:p>
            <a:pPr marL="285750" indent="-285750" algn="just">
              <a:buFont typeface="Wingdings"/>
              <a:buChar char="Ø"/>
            </a:pPr>
            <a:r>
              <a:rPr lang="en-US">
                <a:latin typeface="Aptos"/>
                <a:cs typeface="Arial"/>
              </a:rPr>
              <a:t>A McDonnell Douglas </a:t>
            </a:r>
            <a:r>
              <a:rPr lang="en-US" b="1" err="1">
                <a:latin typeface="Aptos"/>
                <a:cs typeface="Arial"/>
              </a:rPr>
              <a:t>exigiu</a:t>
            </a:r>
            <a:r>
              <a:rPr lang="en-US" b="1">
                <a:latin typeface="Aptos"/>
                <a:cs typeface="Arial"/>
              </a:rPr>
              <a:t> testes de </a:t>
            </a:r>
            <a:r>
              <a:rPr lang="en-US" b="1" err="1">
                <a:latin typeface="Aptos"/>
                <a:cs typeface="Arial"/>
              </a:rPr>
              <a:t>laboratório</a:t>
            </a:r>
            <a:r>
              <a:rPr lang="en-US">
                <a:latin typeface="Aptos"/>
                <a:cs typeface="Arial"/>
              </a:rPr>
              <a:t> antes de </a:t>
            </a:r>
            <a:r>
              <a:rPr lang="en-US" err="1">
                <a:latin typeface="Aptos"/>
                <a:cs typeface="Arial"/>
              </a:rPr>
              <a:t>aprovar</a:t>
            </a:r>
            <a:r>
              <a:rPr lang="en-US">
                <a:latin typeface="Aptos"/>
                <a:cs typeface="Arial"/>
              </a:rPr>
              <a:t> a </a:t>
            </a:r>
            <a:r>
              <a:rPr lang="en-US" err="1">
                <a:latin typeface="Aptos"/>
                <a:cs typeface="Arial"/>
              </a:rPr>
              <a:t>mudança</a:t>
            </a:r>
            <a:r>
              <a:rPr lang="en-US">
                <a:latin typeface="Aptos"/>
                <a:cs typeface="Arial"/>
              </a:rPr>
              <a:t>. </a:t>
            </a:r>
            <a:r>
              <a:rPr lang="en-US" err="1">
                <a:latin typeface="Aptos"/>
                <a:cs typeface="Arial"/>
              </a:rPr>
              <a:t>Mesmo</a:t>
            </a:r>
            <a:r>
              <a:rPr lang="en-US">
                <a:latin typeface="Aptos"/>
                <a:cs typeface="Arial"/>
              </a:rPr>
              <a:t> </a:t>
            </a:r>
            <a:r>
              <a:rPr lang="en-US" err="1">
                <a:latin typeface="Aptos"/>
                <a:cs typeface="Arial"/>
              </a:rPr>
              <a:t>sem</a:t>
            </a:r>
            <a:r>
              <a:rPr lang="en-US">
                <a:latin typeface="Aptos"/>
                <a:cs typeface="Arial"/>
              </a:rPr>
              <a:t> </a:t>
            </a:r>
            <a:r>
              <a:rPr lang="en-US" err="1">
                <a:latin typeface="Aptos"/>
                <a:cs typeface="Arial"/>
              </a:rPr>
              <a:t>aprovação</a:t>
            </a:r>
            <a:r>
              <a:rPr lang="en-US">
                <a:latin typeface="Aptos"/>
                <a:cs typeface="Arial"/>
              </a:rPr>
              <a:t> </a:t>
            </a:r>
            <a:r>
              <a:rPr lang="en-US" err="1">
                <a:latin typeface="Aptos"/>
                <a:cs typeface="Arial"/>
              </a:rPr>
              <a:t>completa</a:t>
            </a:r>
            <a:r>
              <a:rPr lang="en-US">
                <a:latin typeface="Aptos"/>
                <a:cs typeface="Arial"/>
              </a:rPr>
              <a:t>,  Alaska   </a:t>
            </a:r>
            <a:r>
              <a:rPr lang="en-US" err="1">
                <a:latin typeface="Aptos"/>
                <a:cs typeface="Arial"/>
              </a:rPr>
              <a:t>começou</a:t>
            </a:r>
            <a:r>
              <a:rPr lang="en-US">
                <a:latin typeface="Aptos"/>
                <a:cs typeface="Arial"/>
              </a:rPr>
              <a:t> a usar a Aeroshell 33. </a:t>
            </a:r>
          </a:p>
          <a:p>
            <a:pPr algn="just"/>
            <a:endParaRPr lang="en-US">
              <a:latin typeface="Aptos"/>
              <a:cs typeface="Arial"/>
            </a:endParaRPr>
          </a:p>
          <a:p>
            <a:pPr marL="285750" indent="-285750" algn="just">
              <a:buFont typeface="Wingdings"/>
              <a:buChar char="Ø"/>
            </a:pPr>
            <a:r>
              <a:rPr lang="en-US">
                <a:latin typeface="Aptos"/>
                <a:cs typeface="Arial"/>
              </a:rPr>
              <a:t>O manual de </a:t>
            </a:r>
            <a:r>
              <a:rPr lang="en-US" err="1">
                <a:latin typeface="Aptos"/>
                <a:cs typeface="Arial"/>
              </a:rPr>
              <a:t>manutenção</a:t>
            </a:r>
            <a:r>
              <a:rPr lang="en-US">
                <a:latin typeface="Aptos"/>
                <a:cs typeface="Arial"/>
              </a:rPr>
              <a:t> </a:t>
            </a:r>
            <a:r>
              <a:rPr lang="en-US" err="1">
                <a:latin typeface="Aptos"/>
                <a:cs typeface="Arial"/>
              </a:rPr>
              <a:t>exige</a:t>
            </a:r>
            <a:r>
              <a:rPr lang="en-US">
                <a:latin typeface="Aptos"/>
                <a:cs typeface="Arial"/>
              </a:rPr>
              <a:t> que </a:t>
            </a:r>
            <a:r>
              <a:rPr lang="en-US" err="1">
                <a:latin typeface="Aptos"/>
                <a:cs typeface="Arial"/>
              </a:rPr>
              <a:t>alterações</a:t>
            </a:r>
            <a:r>
              <a:rPr lang="en-US">
                <a:latin typeface="Aptos"/>
                <a:cs typeface="Arial"/>
              </a:rPr>
              <a:t> </a:t>
            </a:r>
            <a:r>
              <a:rPr lang="en-US" err="1">
                <a:latin typeface="Aptos"/>
                <a:cs typeface="Arial"/>
              </a:rPr>
              <a:t>sejam</a:t>
            </a:r>
            <a:r>
              <a:rPr lang="en-US">
                <a:latin typeface="Aptos"/>
                <a:cs typeface="Arial"/>
              </a:rPr>
              <a:t> </a:t>
            </a:r>
            <a:r>
              <a:rPr lang="en-US" err="1">
                <a:latin typeface="Aptos"/>
                <a:cs typeface="Arial"/>
              </a:rPr>
              <a:t>documentadas</a:t>
            </a:r>
            <a:r>
              <a:rPr lang="en-US">
                <a:latin typeface="Aptos"/>
                <a:cs typeface="Arial"/>
              </a:rPr>
              <a:t> e </a:t>
            </a:r>
            <a:r>
              <a:rPr lang="en-US" err="1">
                <a:latin typeface="Aptos"/>
                <a:cs typeface="Arial"/>
              </a:rPr>
              <a:t>aprovadas</a:t>
            </a:r>
            <a:r>
              <a:rPr lang="en-US">
                <a:latin typeface="Aptos"/>
                <a:cs typeface="Arial"/>
              </a:rPr>
              <a:t>, mas a </a:t>
            </a:r>
            <a:r>
              <a:rPr lang="en-US" err="1">
                <a:latin typeface="Aptos"/>
                <a:cs typeface="Arial"/>
              </a:rPr>
              <a:t>mudança</a:t>
            </a:r>
            <a:r>
              <a:rPr lang="en-US">
                <a:latin typeface="Aptos"/>
                <a:cs typeface="Arial"/>
              </a:rPr>
              <a:t> </a:t>
            </a:r>
            <a:r>
              <a:rPr lang="en-US" b="1" err="1">
                <a:latin typeface="Aptos"/>
                <a:cs typeface="Arial"/>
              </a:rPr>
              <a:t>ocorreu</a:t>
            </a:r>
            <a:r>
              <a:rPr lang="en-US" b="1">
                <a:latin typeface="Aptos"/>
                <a:cs typeface="Arial"/>
              </a:rPr>
              <a:t> </a:t>
            </a:r>
            <a:r>
              <a:rPr lang="en-US" b="1" err="1">
                <a:latin typeface="Aptos"/>
                <a:cs typeface="Arial"/>
              </a:rPr>
              <a:t>sem</a:t>
            </a:r>
            <a:r>
              <a:rPr lang="en-US" b="1">
                <a:latin typeface="Aptos"/>
                <a:cs typeface="Arial"/>
              </a:rPr>
              <a:t> </a:t>
            </a:r>
            <a:r>
              <a:rPr lang="en-US" b="1" err="1">
                <a:latin typeface="Aptos"/>
                <a:cs typeface="Arial"/>
              </a:rPr>
              <a:t>assinaturas</a:t>
            </a:r>
            <a:r>
              <a:rPr lang="en-US" b="1">
                <a:latin typeface="Aptos"/>
                <a:cs typeface="Arial"/>
              </a:rPr>
              <a:t> </a:t>
            </a:r>
            <a:r>
              <a:rPr lang="en-US" b="1" err="1">
                <a:latin typeface="Aptos"/>
                <a:cs typeface="Arial"/>
              </a:rPr>
              <a:t>completas</a:t>
            </a:r>
            <a:r>
              <a:rPr lang="en-US" b="1">
                <a:latin typeface="Aptos"/>
                <a:cs typeface="Arial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69627683"/>
      </p:ext>
    </p:extLst>
  </p:cSld>
  <p:clrMapOvr>
    <a:masterClrMapping/>
  </p:clrMapOvr>
  <p:transition spd="slow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A38641-6410-FE0C-4080-7DBA3B868C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Linha">
            <a:extLst>
              <a:ext uri="{FF2B5EF4-FFF2-40B4-BE49-F238E27FC236}">
                <a16:creationId xmlns:a16="http://schemas.microsoft.com/office/drawing/2014/main" id="{973215FA-52E1-0691-033D-DC9BF925EF1D}"/>
              </a:ext>
            </a:extLst>
          </p:cNvPr>
          <p:cNvSpPr/>
          <p:nvPr/>
        </p:nvSpPr>
        <p:spPr>
          <a:xfrm flipV="1">
            <a:off x="252919" y="486960"/>
            <a:ext cx="8852170" cy="30053"/>
          </a:xfrm>
          <a:prstGeom prst="line">
            <a:avLst/>
          </a:prstGeom>
          <a:ln w="57150">
            <a:gradFill flip="none" rotWithShape="1">
              <a:gsLst>
                <a:gs pos="41964">
                  <a:srgbClr val="B2CBFF">
                    <a:alpha val="85000"/>
                  </a:srgbClr>
                </a:gs>
                <a:gs pos="62953">
                  <a:srgbClr val="93B5FF"/>
                </a:gs>
                <a:gs pos="27972">
                  <a:srgbClr val="C7D9FF"/>
                </a:gs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  <a:miter lim="400000"/>
          </a:ln>
        </p:spPr>
        <p:txBody>
          <a:bodyPr lIns="25400" tIns="25400" rIns="25400" bIns="2540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900" b="0" i="0" u="none" strike="noStrike" kern="1200" cap="none" spc="0" normalizeH="0" baseline="0" noProof="0">
              <a:ln>
                <a:noFill/>
              </a:ln>
              <a:solidFill>
                <a:srgbClr val="001638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DA5D38-C665-E65E-823C-EF88718F5D15}"/>
              </a:ext>
            </a:extLst>
          </p:cNvPr>
          <p:cNvSpPr txBox="1"/>
          <p:nvPr/>
        </p:nvSpPr>
        <p:spPr>
          <a:xfrm>
            <a:off x="204278" y="125347"/>
            <a:ext cx="1404389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l" defTabSz="2438338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cs typeface="Arial"/>
                <a:sym typeface="Helvetica Neue"/>
              </a:rPr>
              <a:t>Capítulo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cs typeface="Arial"/>
                <a:sym typeface="Helvetica Neue"/>
              </a:rPr>
              <a:t> </a:t>
            </a:r>
            <a:r>
              <a:rPr lang="en-US" sz="2000" b="1" dirty="0">
                <a:solidFill>
                  <a:srgbClr val="0070C0"/>
                </a:solidFill>
                <a:latin typeface="Arial"/>
                <a:cs typeface="Arial"/>
                <a:sym typeface="Helvetica Neue"/>
              </a:rPr>
              <a:t>3</a:t>
            </a:r>
            <a:endParaRPr kumimoji="0" lang="pt-BR" sz="20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C0E91B4B-E040-1394-5F71-2EA6946DFFC1}"/>
              </a:ext>
            </a:extLst>
          </p:cNvPr>
          <p:cNvSpPr txBox="1"/>
          <p:nvPr/>
        </p:nvSpPr>
        <p:spPr>
          <a:xfrm>
            <a:off x="204278" y="564779"/>
            <a:ext cx="3142207" cy="307777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pt-BR" sz="1400" u="sng">
                <a:solidFill>
                  <a:srgbClr val="0070C0"/>
                </a:solidFill>
                <a:latin typeface="Arial"/>
                <a:cs typeface="Arial"/>
              </a:rPr>
              <a:t>Slide 3.2- RBAC 25, §25.675 – </a:t>
            </a:r>
            <a:r>
              <a:rPr lang="pt-BR" sz="1400" u="sng" err="1">
                <a:solidFill>
                  <a:srgbClr val="0070C0"/>
                </a:solidFill>
                <a:latin typeface="Arial"/>
                <a:cs typeface="Arial"/>
              </a:rPr>
              <a:t>Stops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6C5C2166-84FD-6826-DC2B-4784667C76E4}"/>
              </a:ext>
            </a:extLst>
          </p:cNvPr>
          <p:cNvSpPr txBox="1"/>
          <p:nvPr/>
        </p:nvSpPr>
        <p:spPr>
          <a:xfrm>
            <a:off x="10278139" y="-19291"/>
            <a:ext cx="1833755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defRPr/>
            </a:pPr>
            <a:r>
              <a:rPr lang="pt-BR" u="sng" dirty="0" err="1">
                <a:solidFill>
                  <a:srgbClr val="0070C0"/>
                </a:solidFill>
                <a:latin typeface="Aptos" panose="02110004020202020204"/>
              </a:rPr>
              <a:t>Resp.:Guilherme</a:t>
            </a:r>
            <a:r>
              <a:rPr lang="pt-BR" u="sng" dirty="0">
                <a:solidFill>
                  <a:srgbClr val="0070C0"/>
                </a:solidFill>
                <a:latin typeface="Aptos" panose="02110004020202020204"/>
              </a:rPr>
              <a:t> Andrew</a:t>
            </a:r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0A1FD284-2236-79C1-4D9E-21E17296DD9C}"/>
              </a:ext>
            </a:extLst>
          </p:cNvPr>
          <p:cNvSpPr txBox="1"/>
          <p:nvPr/>
        </p:nvSpPr>
        <p:spPr>
          <a:xfrm>
            <a:off x="1608667" y="-18398"/>
            <a:ext cx="8669433" cy="73866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defRPr/>
            </a:pPr>
            <a:r>
              <a:rPr lang="pt-BR" sz="1400" dirty="0">
                <a:solidFill>
                  <a:srgbClr val="0B78A2"/>
                </a:solidFill>
                <a:latin typeface="Arial"/>
                <a:cs typeface="Arial"/>
              </a:rPr>
              <a:t>Requisitos de Projeto aplicáveis a Sistemas de Comandos de Voo: Desenvolva</a:t>
            </a:r>
            <a:r>
              <a:rPr lang="pt-BR" sz="1400" dirty="0">
                <a:solidFill>
                  <a:srgbClr val="0B78A2"/>
                </a:solidFill>
                <a:latin typeface="Arial"/>
                <a:ea typeface="Calibri"/>
                <a:cs typeface="Arial"/>
              </a:rPr>
              <a:t> uma árvore de falhas qualitativa e quantitativa[1] do Sistema de Compensação do Estabilizador Horizontal</a:t>
            </a:r>
            <a:endParaRPr lang="pt-BR" sz="1400" dirty="0">
              <a:solidFill>
                <a:srgbClr val="0B78A2"/>
              </a:solidFill>
              <a:latin typeface="Arial"/>
              <a:cs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400" b="0" i="0" u="none" strike="noStrike" kern="1200" cap="none" spc="0" normalizeH="0" baseline="0" noProof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A7378C1C-575A-DD8A-D0A9-0C5FF63FDD94}"/>
              </a:ext>
            </a:extLst>
          </p:cNvPr>
          <p:cNvSpPr txBox="1"/>
          <p:nvPr/>
        </p:nvSpPr>
        <p:spPr>
          <a:xfrm>
            <a:off x="4260574" y="6369878"/>
            <a:ext cx="4841459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600">
                <a:latin typeface="Arial"/>
              </a:rPr>
              <a:t>Manutenção de Aeronaves – 29° Turma</a:t>
            </a:r>
            <a:r>
              <a:rPr lang="pt-BR" sz="1600">
                <a:latin typeface="Arial"/>
                <a:cs typeface="Arial"/>
              </a:rPr>
              <a:t>​</a:t>
            </a:r>
            <a:endParaRPr lang="pt-BR" sz="1600"/>
          </a:p>
        </p:txBody>
      </p:sp>
      <p:pic>
        <p:nvPicPr>
          <p:cNvPr id="3" name="Imagem 2" descr="Placa vermelha com letras brancas&#10;&#10;Descrição gerada automaticamente com confiança baixa">
            <a:extLst>
              <a:ext uri="{FF2B5EF4-FFF2-40B4-BE49-F238E27FC236}">
                <a16:creationId xmlns:a16="http://schemas.microsoft.com/office/drawing/2014/main" id="{5AC7AE90-73F7-9ECC-EBED-ED79276C23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2495" y="6023665"/>
            <a:ext cx="1428750" cy="685800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A174B80B-826E-C0D1-D6C2-04D880ED7976}"/>
              </a:ext>
            </a:extLst>
          </p:cNvPr>
          <p:cNvSpPr txBox="1"/>
          <p:nvPr/>
        </p:nvSpPr>
        <p:spPr>
          <a:xfrm>
            <a:off x="477644" y="1193180"/>
            <a:ext cx="10911466" cy="449353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2600"/>
              <a:t>(a) Cada </a:t>
            </a:r>
            <a:r>
              <a:rPr lang="en-US" sz="2600" err="1"/>
              <a:t>sistema</a:t>
            </a:r>
            <a:r>
              <a:rPr lang="en-US" sz="2600"/>
              <a:t> de </a:t>
            </a:r>
            <a:r>
              <a:rPr lang="en-US" sz="2600" err="1"/>
              <a:t>controle</a:t>
            </a:r>
            <a:r>
              <a:rPr lang="en-US" sz="2600"/>
              <a:t> </a:t>
            </a:r>
            <a:r>
              <a:rPr lang="en-US" sz="2600" err="1"/>
              <a:t>deve</a:t>
            </a:r>
            <a:r>
              <a:rPr lang="en-US" sz="2600"/>
              <a:t> </a:t>
            </a:r>
            <a:r>
              <a:rPr lang="en-US" sz="2600" err="1"/>
              <a:t>ter</a:t>
            </a:r>
            <a:r>
              <a:rPr lang="en-US" sz="2600"/>
              <a:t> </a:t>
            </a:r>
            <a:r>
              <a:rPr lang="en-US" sz="2600" err="1"/>
              <a:t>limitadores</a:t>
            </a:r>
            <a:r>
              <a:rPr lang="en-US" sz="2600"/>
              <a:t> que </a:t>
            </a:r>
            <a:r>
              <a:rPr lang="en-US" sz="2600" err="1"/>
              <a:t>restringem</a:t>
            </a:r>
            <a:r>
              <a:rPr lang="en-US" sz="2600"/>
              <a:t> </a:t>
            </a:r>
            <a:r>
              <a:rPr lang="en-US" sz="2600" err="1"/>
              <a:t>positivamente</a:t>
            </a:r>
            <a:r>
              <a:rPr lang="en-US" sz="2600"/>
              <a:t> o </a:t>
            </a:r>
            <a:r>
              <a:rPr lang="en-US" sz="2600" err="1"/>
              <a:t>alcance</a:t>
            </a:r>
            <a:r>
              <a:rPr lang="en-US" sz="2600"/>
              <a:t> de </a:t>
            </a:r>
            <a:r>
              <a:rPr lang="en-US" sz="2600" err="1"/>
              <a:t>movimento</a:t>
            </a:r>
            <a:r>
              <a:rPr lang="en-US" sz="2600"/>
              <a:t> de </a:t>
            </a:r>
            <a:r>
              <a:rPr lang="en-US" sz="2600" err="1"/>
              <a:t>cada</a:t>
            </a:r>
            <a:r>
              <a:rPr lang="en-US" sz="2600"/>
              <a:t> </a:t>
            </a:r>
            <a:r>
              <a:rPr lang="en-US" sz="2600" err="1"/>
              <a:t>superfície</a:t>
            </a:r>
            <a:r>
              <a:rPr lang="en-US" sz="2600"/>
              <a:t> </a:t>
            </a:r>
            <a:r>
              <a:rPr lang="en-US" sz="2600" err="1"/>
              <a:t>aerodinâmica</a:t>
            </a:r>
            <a:r>
              <a:rPr lang="en-US" sz="2600"/>
              <a:t> </a:t>
            </a:r>
            <a:r>
              <a:rPr lang="en-US" sz="2600" err="1"/>
              <a:t>móvel</a:t>
            </a:r>
            <a:r>
              <a:rPr lang="en-US" sz="2600"/>
              <a:t> </a:t>
            </a:r>
            <a:r>
              <a:rPr lang="en-US" sz="2600" err="1"/>
              <a:t>controlada</a:t>
            </a:r>
            <a:r>
              <a:rPr lang="en-US" sz="2600"/>
              <a:t> </a:t>
            </a:r>
            <a:r>
              <a:rPr lang="en-US" sz="2600" err="1"/>
              <a:t>pelo</a:t>
            </a:r>
            <a:r>
              <a:rPr lang="en-US" sz="2600"/>
              <a:t> </a:t>
            </a:r>
            <a:r>
              <a:rPr lang="en-US" sz="2600" err="1"/>
              <a:t>sistema</a:t>
            </a:r>
            <a:r>
              <a:rPr lang="en-US" sz="2600"/>
              <a:t>. </a:t>
            </a:r>
            <a:endParaRPr lang="pt-BR"/>
          </a:p>
          <a:p>
            <a:pPr algn="just"/>
            <a:endParaRPr lang="en-US" sz="2600"/>
          </a:p>
          <a:p>
            <a:pPr algn="just"/>
            <a:r>
              <a:rPr lang="en-US" sz="2600"/>
              <a:t>(b) Cada </a:t>
            </a:r>
            <a:r>
              <a:rPr lang="en-US" sz="2600" err="1"/>
              <a:t>limitador</a:t>
            </a:r>
            <a:r>
              <a:rPr lang="en-US" sz="2600"/>
              <a:t> </a:t>
            </a:r>
            <a:r>
              <a:rPr lang="en-US" sz="2600" err="1"/>
              <a:t>deve</a:t>
            </a:r>
            <a:r>
              <a:rPr lang="en-US" sz="2600"/>
              <a:t> </a:t>
            </a:r>
            <a:r>
              <a:rPr lang="en-US" sz="2600" err="1"/>
              <a:t>estar</a:t>
            </a:r>
            <a:r>
              <a:rPr lang="en-US" sz="2600"/>
              <a:t> </a:t>
            </a:r>
            <a:r>
              <a:rPr lang="en-US" sz="2600" err="1"/>
              <a:t>posicionado</a:t>
            </a:r>
            <a:r>
              <a:rPr lang="en-US" sz="2600"/>
              <a:t> de forma que </a:t>
            </a:r>
            <a:r>
              <a:rPr lang="en-US" sz="2600" err="1"/>
              <a:t>desgaste</a:t>
            </a:r>
            <a:r>
              <a:rPr lang="en-US" sz="2600"/>
              <a:t>, </a:t>
            </a:r>
            <a:r>
              <a:rPr lang="en-US" sz="2600" err="1"/>
              <a:t>folga</a:t>
            </a:r>
            <a:r>
              <a:rPr lang="en-US" sz="2600"/>
              <a:t> </a:t>
            </a:r>
            <a:r>
              <a:rPr lang="en-US" sz="2600" err="1"/>
              <a:t>ou</a:t>
            </a:r>
            <a:r>
              <a:rPr lang="en-US" sz="2600"/>
              <a:t> </a:t>
            </a:r>
            <a:r>
              <a:rPr lang="en-US" sz="2600" err="1"/>
              <a:t>ajustes</a:t>
            </a:r>
            <a:r>
              <a:rPr lang="en-US" sz="2600"/>
              <a:t> de </a:t>
            </a:r>
            <a:r>
              <a:rPr lang="en-US" sz="2600" err="1"/>
              <a:t>compensação</a:t>
            </a:r>
            <a:r>
              <a:rPr lang="en-US" sz="2600"/>
              <a:t> </a:t>
            </a:r>
            <a:r>
              <a:rPr lang="en-US" sz="2600" err="1"/>
              <a:t>não</a:t>
            </a:r>
            <a:r>
              <a:rPr lang="en-US" sz="2600"/>
              <a:t> </a:t>
            </a:r>
            <a:r>
              <a:rPr lang="en-US" sz="2600" err="1"/>
              <a:t>afetem</a:t>
            </a:r>
            <a:r>
              <a:rPr lang="en-US" sz="2600"/>
              <a:t> </a:t>
            </a:r>
            <a:r>
              <a:rPr lang="en-US" sz="2600" err="1"/>
              <a:t>negativamente</a:t>
            </a:r>
            <a:r>
              <a:rPr lang="en-US" sz="2600"/>
              <a:t> as </a:t>
            </a:r>
            <a:r>
              <a:rPr lang="en-US" sz="2600" err="1"/>
              <a:t>características</a:t>
            </a:r>
            <a:r>
              <a:rPr lang="en-US" sz="2600"/>
              <a:t> de </a:t>
            </a:r>
            <a:r>
              <a:rPr lang="en-US" sz="2600" err="1"/>
              <a:t>controle</a:t>
            </a:r>
            <a:r>
              <a:rPr lang="en-US" sz="2600"/>
              <a:t> do </a:t>
            </a:r>
            <a:r>
              <a:rPr lang="en-US" sz="2600" err="1"/>
              <a:t>avião</a:t>
            </a:r>
            <a:r>
              <a:rPr lang="en-US" sz="2600"/>
              <a:t> </a:t>
            </a:r>
            <a:r>
              <a:rPr lang="en-US" sz="2600" err="1"/>
              <a:t>devido</a:t>
            </a:r>
            <a:r>
              <a:rPr lang="en-US" sz="2600"/>
              <a:t> a </a:t>
            </a:r>
            <a:r>
              <a:rPr lang="en-US" sz="2600" err="1"/>
              <a:t>alterações</a:t>
            </a:r>
            <a:r>
              <a:rPr lang="en-US" sz="2600"/>
              <a:t> no </a:t>
            </a:r>
            <a:r>
              <a:rPr lang="en-US" sz="2600" err="1"/>
              <a:t>alcance</a:t>
            </a:r>
            <a:r>
              <a:rPr lang="en-US" sz="2600"/>
              <a:t> de </a:t>
            </a:r>
            <a:r>
              <a:rPr lang="en-US" sz="2600" err="1"/>
              <a:t>movimento</a:t>
            </a:r>
            <a:r>
              <a:rPr lang="en-US" sz="2600"/>
              <a:t> da </a:t>
            </a:r>
            <a:r>
              <a:rPr lang="en-US" sz="2600" err="1"/>
              <a:t>superfície</a:t>
            </a:r>
            <a:r>
              <a:rPr lang="en-US" sz="2600"/>
              <a:t>. </a:t>
            </a:r>
          </a:p>
          <a:p>
            <a:pPr algn="just"/>
            <a:endParaRPr lang="en-US" sz="2600"/>
          </a:p>
          <a:p>
            <a:pPr algn="just"/>
            <a:r>
              <a:rPr lang="en-US" sz="2600"/>
              <a:t>(c) Cada </a:t>
            </a:r>
            <a:r>
              <a:rPr lang="en-US" sz="2600" err="1"/>
              <a:t>limitador</a:t>
            </a:r>
            <a:r>
              <a:rPr lang="en-US" sz="2600"/>
              <a:t> </a:t>
            </a:r>
            <a:r>
              <a:rPr lang="en-US" sz="2600" err="1"/>
              <a:t>deve</a:t>
            </a:r>
            <a:r>
              <a:rPr lang="en-US" sz="2600"/>
              <a:t> ser </a:t>
            </a:r>
            <a:r>
              <a:rPr lang="en-US" sz="2600" err="1"/>
              <a:t>capaz</a:t>
            </a:r>
            <a:r>
              <a:rPr lang="en-US" sz="2600"/>
              <a:t> de </a:t>
            </a:r>
            <a:r>
              <a:rPr lang="en-US" sz="2600" err="1"/>
              <a:t>suportar</a:t>
            </a:r>
            <a:r>
              <a:rPr lang="en-US" sz="2600"/>
              <a:t> </a:t>
            </a:r>
            <a:r>
              <a:rPr lang="en-US" sz="2600" err="1"/>
              <a:t>quaisquer</a:t>
            </a:r>
            <a:r>
              <a:rPr lang="en-US" sz="2600"/>
              <a:t> cargas </a:t>
            </a:r>
            <a:r>
              <a:rPr lang="en-US" sz="2600" err="1"/>
              <a:t>correspondentes</a:t>
            </a:r>
            <a:r>
              <a:rPr lang="en-US" sz="2600"/>
              <a:t> </a:t>
            </a:r>
            <a:r>
              <a:rPr lang="en-US" sz="2600" err="1"/>
              <a:t>às</a:t>
            </a:r>
            <a:r>
              <a:rPr lang="en-US" sz="2600"/>
              <a:t> </a:t>
            </a:r>
            <a:r>
              <a:rPr lang="en-US" sz="2600" err="1"/>
              <a:t>condições</a:t>
            </a:r>
            <a:r>
              <a:rPr lang="en-US" sz="2600"/>
              <a:t> de </a:t>
            </a:r>
            <a:r>
              <a:rPr lang="en-US" sz="2600" err="1"/>
              <a:t>projeto</a:t>
            </a:r>
            <a:r>
              <a:rPr lang="en-US" sz="2600"/>
              <a:t> do </a:t>
            </a:r>
            <a:r>
              <a:rPr lang="en-US" sz="2600" err="1"/>
              <a:t>sistema</a:t>
            </a:r>
            <a:r>
              <a:rPr lang="en-US" sz="2600"/>
              <a:t> de </a:t>
            </a:r>
            <a:r>
              <a:rPr lang="en-US" sz="2600" err="1"/>
              <a:t>controle</a:t>
            </a:r>
            <a:r>
              <a:rPr lang="en-US" sz="26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41079024"/>
      </p:ext>
    </p:extLst>
  </p:cSld>
  <p:clrMapOvr>
    <a:masterClrMapping/>
  </p:clrMapOvr>
  <p:transition spd="slow">
    <p:wip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D8E876-618E-FDDE-684F-5EDE87B28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Linha">
            <a:extLst>
              <a:ext uri="{FF2B5EF4-FFF2-40B4-BE49-F238E27FC236}">
                <a16:creationId xmlns:a16="http://schemas.microsoft.com/office/drawing/2014/main" id="{049033A3-C374-481F-2BEC-2261C305AE41}"/>
              </a:ext>
            </a:extLst>
          </p:cNvPr>
          <p:cNvSpPr/>
          <p:nvPr/>
        </p:nvSpPr>
        <p:spPr>
          <a:xfrm flipV="1">
            <a:off x="252919" y="486960"/>
            <a:ext cx="8852170" cy="30053"/>
          </a:xfrm>
          <a:prstGeom prst="line">
            <a:avLst/>
          </a:prstGeom>
          <a:ln w="57150">
            <a:gradFill flip="none" rotWithShape="1">
              <a:gsLst>
                <a:gs pos="41964">
                  <a:srgbClr val="B2CBFF">
                    <a:alpha val="85000"/>
                  </a:srgbClr>
                </a:gs>
                <a:gs pos="62953">
                  <a:srgbClr val="93B5FF"/>
                </a:gs>
                <a:gs pos="27972">
                  <a:srgbClr val="C7D9FF"/>
                </a:gs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  <a:miter lim="400000"/>
          </a:ln>
        </p:spPr>
        <p:txBody>
          <a:bodyPr lIns="25400" tIns="25400" rIns="25400" bIns="2540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900" b="0" i="0" u="none" strike="noStrike" kern="1200" cap="none" spc="0" normalizeH="0" baseline="0" noProof="0">
              <a:ln>
                <a:noFill/>
              </a:ln>
              <a:solidFill>
                <a:srgbClr val="001638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D8A48C-067A-3B05-C808-03897EA3BB1D}"/>
              </a:ext>
            </a:extLst>
          </p:cNvPr>
          <p:cNvSpPr txBox="1"/>
          <p:nvPr/>
        </p:nvSpPr>
        <p:spPr>
          <a:xfrm>
            <a:off x="204278" y="125347"/>
            <a:ext cx="1404389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l" defTabSz="2438338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cs typeface="Arial"/>
                <a:sym typeface="Helvetica Neue"/>
              </a:rPr>
              <a:t>Capítulo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cs typeface="Arial"/>
                <a:sym typeface="Helvetica Neue"/>
              </a:rPr>
              <a:t> </a:t>
            </a:r>
            <a:r>
              <a:rPr lang="en-US" sz="2000" b="1" dirty="0">
                <a:solidFill>
                  <a:srgbClr val="0070C0"/>
                </a:solidFill>
                <a:latin typeface="Arial"/>
                <a:cs typeface="Arial"/>
                <a:sym typeface="Helvetica Neue"/>
              </a:rPr>
              <a:t>3</a:t>
            </a:r>
            <a:endParaRPr lang="en-US" sz="20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05E91F8B-0997-E203-F636-90CA882F74D2}"/>
              </a:ext>
            </a:extLst>
          </p:cNvPr>
          <p:cNvSpPr txBox="1"/>
          <p:nvPr/>
        </p:nvSpPr>
        <p:spPr>
          <a:xfrm>
            <a:off x="204278" y="564779"/>
            <a:ext cx="3768660" cy="307777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pt-BR" sz="1400" u="sng" dirty="0">
                <a:solidFill>
                  <a:srgbClr val="0070C0"/>
                </a:solidFill>
                <a:latin typeface="Arial"/>
                <a:cs typeface="Arial"/>
              </a:rPr>
              <a:t>Slide 3.3- RBAC 25, §25.677 – </a:t>
            </a:r>
            <a:r>
              <a:rPr lang="pt-BR" sz="1400" u="sng" dirty="0" err="1">
                <a:solidFill>
                  <a:srgbClr val="0070C0"/>
                </a:solidFill>
                <a:latin typeface="Arial"/>
                <a:cs typeface="Arial"/>
              </a:rPr>
              <a:t>Trim</a:t>
            </a:r>
            <a:r>
              <a:rPr lang="pt-BR" sz="1400" u="sng" dirty="0">
                <a:solidFill>
                  <a:srgbClr val="0070C0"/>
                </a:solidFill>
                <a:latin typeface="Arial"/>
                <a:cs typeface="Arial"/>
              </a:rPr>
              <a:t> Systems</a:t>
            </a:r>
            <a:endParaRPr lang="pt-BR" sz="1200" i="1" dirty="0">
              <a:solidFill>
                <a:srgbClr val="242424"/>
              </a:solidFill>
              <a:latin typeface="Aptos"/>
              <a:cs typeface="Arial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B0A84CD7-C7A2-D7E1-2AAD-5E38610DB4CC}"/>
              </a:ext>
            </a:extLst>
          </p:cNvPr>
          <p:cNvSpPr txBox="1"/>
          <p:nvPr/>
        </p:nvSpPr>
        <p:spPr>
          <a:xfrm>
            <a:off x="10143102" y="0"/>
            <a:ext cx="1968792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defRPr/>
            </a:pPr>
            <a:r>
              <a:rPr lang="pt-BR" u="sng" dirty="0" err="1">
                <a:solidFill>
                  <a:srgbClr val="0070C0"/>
                </a:solidFill>
                <a:latin typeface="Aptos" panose="02110004020202020204"/>
              </a:rPr>
              <a:t>Resp.:Guilherme</a:t>
            </a:r>
            <a:r>
              <a:rPr lang="pt-BR" u="sng" dirty="0">
                <a:solidFill>
                  <a:srgbClr val="0070C0"/>
                </a:solidFill>
                <a:latin typeface="Aptos" panose="02110004020202020204"/>
              </a:rPr>
              <a:t> Andrew</a:t>
            </a:r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CFA096E2-110E-F869-1E91-568D070DCCBC}"/>
              </a:ext>
            </a:extLst>
          </p:cNvPr>
          <p:cNvSpPr txBox="1"/>
          <p:nvPr/>
        </p:nvSpPr>
        <p:spPr>
          <a:xfrm>
            <a:off x="1608667" y="-18398"/>
            <a:ext cx="8669433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defRPr/>
            </a:pPr>
            <a:r>
              <a:rPr lang="pt-BR" sz="1400" dirty="0">
                <a:solidFill>
                  <a:srgbClr val="0B78A2"/>
                </a:solidFill>
                <a:latin typeface="Arial"/>
                <a:cs typeface="Arial"/>
              </a:rPr>
              <a:t>Requisitos de Projeto aplicáveis a Sistemas de Comandos de Voo: Desenvolva</a:t>
            </a:r>
            <a:r>
              <a:rPr lang="pt-BR" sz="1400" dirty="0">
                <a:solidFill>
                  <a:srgbClr val="0B78A2"/>
                </a:solidFill>
                <a:latin typeface="Arial"/>
                <a:ea typeface="Calibri"/>
                <a:cs typeface="Arial"/>
              </a:rPr>
              <a:t> uma árvore de falhas qualitativa e quantitativa[1] do Sistema de Compensação do Estabilizador Horizontal</a:t>
            </a:r>
            <a:endParaRPr lang="pt-BR" sz="1400" dirty="0">
              <a:solidFill>
                <a:srgbClr val="0B78A2"/>
              </a:solidFill>
              <a:latin typeface="Arial"/>
              <a:cs typeface="Arial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1AF68470-2080-355C-E83F-EA1285DE49E4}"/>
              </a:ext>
            </a:extLst>
          </p:cNvPr>
          <p:cNvSpPr txBox="1"/>
          <p:nvPr/>
        </p:nvSpPr>
        <p:spPr>
          <a:xfrm>
            <a:off x="4260574" y="6369878"/>
            <a:ext cx="4841459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600">
                <a:latin typeface="Arial"/>
              </a:rPr>
              <a:t>Manutenção de Aeronaves – 29° Turma</a:t>
            </a:r>
            <a:r>
              <a:rPr lang="pt-BR" sz="1600">
                <a:latin typeface="Arial"/>
                <a:cs typeface="Arial"/>
              </a:rPr>
              <a:t>​</a:t>
            </a:r>
            <a:endParaRPr lang="pt-BR" sz="1600"/>
          </a:p>
        </p:txBody>
      </p:sp>
      <p:pic>
        <p:nvPicPr>
          <p:cNvPr id="3" name="Imagem 2" descr="Placa vermelha com letras brancas&#10;&#10;Descrição gerada automaticamente com confiança baixa">
            <a:extLst>
              <a:ext uri="{FF2B5EF4-FFF2-40B4-BE49-F238E27FC236}">
                <a16:creationId xmlns:a16="http://schemas.microsoft.com/office/drawing/2014/main" id="{A40CF537-257A-8659-E4E3-28E377B4BF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2495" y="6023665"/>
            <a:ext cx="1428750" cy="685800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56F2E262-0E5E-0E8B-33F7-A4E090ACC4FC}"/>
              </a:ext>
            </a:extLst>
          </p:cNvPr>
          <p:cNvSpPr txBox="1"/>
          <p:nvPr/>
        </p:nvSpPr>
        <p:spPr>
          <a:xfrm>
            <a:off x="342606" y="1009914"/>
            <a:ext cx="11210478" cy="470898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2000">
                <a:ea typeface="+mn-lt"/>
                <a:cs typeface="+mn-lt"/>
              </a:rPr>
              <a:t>(a) </a:t>
            </a:r>
            <a:r>
              <a:rPr lang="en-US" sz="2000" err="1">
                <a:ea typeface="+mn-lt"/>
                <a:cs typeface="+mn-lt"/>
              </a:rPr>
              <a:t>Os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controles</a:t>
            </a:r>
            <a:r>
              <a:rPr lang="en-US" sz="2000">
                <a:ea typeface="+mn-lt"/>
                <a:cs typeface="+mn-lt"/>
              </a:rPr>
              <a:t> de </a:t>
            </a:r>
            <a:r>
              <a:rPr lang="en-US" sz="2000" err="1">
                <a:ea typeface="+mn-lt"/>
                <a:cs typeface="+mn-lt"/>
              </a:rPr>
              <a:t>compensação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devem</a:t>
            </a:r>
            <a:r>
              <a:rPr lang="en-US" sz="2000">
                <a:ea typeface="+mn-lt"/>
                <a:cs typeface="+mn-lt"/>
              </a:rPr>
              <a:t> ser </a:t>
            </a:r>
            <a:r>
              <a:rPr lang="en-US" sz="2000" err="1">
                <a:ea typeface="+mn-lt"/>
                <a:cs typeface="+mn-lt"/>
              </a:rPr>
              <a:t>projetados</a:t>
            </a:r>
            <a:r>
              <a:rPr lang="en-US" sz="2000">
                <a:ea typeface="+mn-lt"/>
                <a:cs typeface="+mn-lt"/>
              </a:rPr>
              <a:t> para </a:t>
            </a:r>
            <a:r>
              <a:rPr lang="en-US" sz="2000" err="1">
                <a:ea typeface="+mn-lt"/>
                <a:cs typeface="+mn-lt"/>
              </a:rPr>
              <a:t>evitar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operações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inadvertidas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ou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abruptas</a:t>
            </a:r>
            <a:r>
              <a:rPr lang="en-US" sz="2000">
                <a:ea typeface="+mn-lt"/>
                <a:cs typeface="+mn-lt"/>
              </a:rPr>
              <a:t> e para </a:t>
            </a:r>
            <a:r>
              <a:rPr lang="en-US" sz="2000" err="1">
                <a:ea typeface="+mn-lt"/>
                <a:cs typeface="+mn-lt"/>
              </a:rPr>
              <a:t>operar</a:t>
            </a:r>
            <a:r>
              <a:rPr lang="en-US" sz="2000">
                <a:ea typeface="+mn-lt"/>
                <a:cs typeface="+mn-lt"/>
              </a:rPr>
              <a:t> no plano e no </a:t>
            </a:r>
            <a:r>
              <a:rPr lang="en-US" sz="2000" err="1">
                <a:ea typeface="+mn-lt"/>
                <a:cs typeface="+mn-lt"/>
              </a:rPr>
              <a:t>sentido</a:t>
            </a:r>
            <a:r>
              <a:rPr lang="en-US" sz="2000">
                <a:ea typeface="+mn-lt"/>
                <a:cs typeface="+mn-lt"/>
              </a:rPr>
              <a:t> do </a:t>
            </a:r>
            <a:r>
              <a:rPr lang="en-US" sz="2000" err="1">
                <a:ea typeface="+mn-lt"/>
                <a:cs typeface="+mn-lt"/>
              </a:rPr>
              <a:t>movimento</a:t>
            </a:r>
            <a:r>
              <a:rPr lang="en-US" sz="2000">
                <a:ea typeface="+mn-lt"/>
                <a:cs typeface="+mn-lt"/>
              </a:rPr>
              <a:t> do </a:t>
            </a:r>
            <a:r>
              <a:rPr lang="en-US" sz="2000" err="1">
                <a:ea typeface="+mn-lt"/>
                <a:cs typeface="+mn-lt"/>
              </a:rPr>
              <a:t>avião</a:t>
            </a:r>
            <a:r>
              <a:rPr lang="en-US" sz="2000">
                <a:ea typeface="+mn-lt"/>
                <a:cs typeface="+mn-lt"/>
              </a:rPr>
              <a:t>.</a:t>
            </a:r>
            <a:endParaRPr lang="pt-BR" sz="2000">
              <a:ea typeface="+mn-lt"/>
              <a:cs typeface="+mn-lt"/>
            </a:endParaRPr>
          </a:p>
          <a:p>
            <a:pPr algn="just"/>
            <a:endParaRPr lang="en-US" sz="2000">
              <a:ea typeface="+mn-lt"/>
              <a:cs typeface="+mn-lt"/>
            </a:endParaRPr>
          </a:p>
          <a:p>
            <a:pPr algn="just"/>
            <a:r>
              <a:rPr lang="en-US" sz="2000">
                <a:ea typeface="+mn-lt"/>
                <a:cs typeface="+mn-lt"/>
              </a:rPr>
              <a:t>(b) Deve haver </a:t>
            </a:r>
            <a:r>
              <a:rPr lang="en-US" sz="2000" err="1">
                <a:ea typeface="+mn-lt"/>
                <a:cs typeface="+mn-lt"/>
              </a:rPr>
              <a:t>meios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adjacentes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ao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controle</a:t>
            </a:r>
            <a:r>
              <a:rPr lang="en-US" sz="2000">
                <a:ea typeface="+mn-lt"/>
                <a:cs typeface="+mn-lt"/>
              </a:rPr>
              <a:t> de </a:t>
            </a:r>
            <a:r>
              <a:rPr lang="en-US" sz="2000" err="1">
                <a:ea typeface="+mn-lt"/>
                <a:cs typeface="+mn-lt"/>
              </a:rPr>
              <a:t>compensação</a:t>
            </a:r>
            <a:r>
              <a:rPr lang="en-US" sz="2000">
                <a:ea typeface="+mn-lt"/>
                <a:cs typeface="+mn-lt"/>
              </a:rPr>
              <a:t> para </a:t>
            </a:r>
            <a:r>
              <a:rPr lang="en-US" sz="2000" err="1">
                <a:ea typeface="+mn-lt"/>
                <a:cs typeface="+mn-lt"/>
              </a:rPr>
              <a:t>indicar</a:t>
            </a:r>
            <a:r>
              <a:rPr lang="en-US" sz="2000">
                <a:ea typeface="+mn-lt"/>
                <a:cs typeface="+mn-lt"/>
              </a:rPr>
              <a:t> a </a:t>
            </a:r>
            <a:r>
              <a:rPr lang="en-US" sz="2000" err="1">
                <a:ea typeface="+mn-lt"/>
                <a:cs typeface="+mn-lt"/>
              </a:rPr>
              <a:t>direção</a:t>
            </a:r>
            <a:r>
              <a:rPr lang="en-US" sz="2000">
                <a:ea typeface="+mn-lt"/>
                <a:cs typeface="+mn-lt"/>
              </a:rPr>
              <a:t> do </a:t>
            </a:r>
            <a:r>
              <a:rPr lang="en-US" sz="2000" err="1">
                <a:ea typeface="+mn-lt"/>
                <a:cs typeface="+mn-lt"/>
              </a:rPr>
              <a:t>movimento</a:t>
            </a:r>
            <a:r>
              <a:rPr lang="en-US" sz="2000">
                <a:ea typeface="+mn-lt"/>
                <a:cs typeface="+mn-lt"/>
              </a:rPr>
              <a:t> do </a:t>
            </a:r>
            <a:r>
              <a:rPr lang="en-US" sz="2000" err="1">
                <a:ea typeface="+mn-lt"/>
                <a:cs typeface="+mn-lt"/>
              </a:rPr>
              <a:t>controle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em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relação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ao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movimento</a:t>
            </a:r>
            <a:r>
              <a:rPr lang="en-US" sz="2000">
                <a:ea typeface="+mn-lt"/>
                <a:cs typeface="+mn-lt"/>
              </a:rPr>
              <a:t> do </a:t>
            </a:r>
            <a:r>
              <a:rPr lang="en-US" sz="2000" err="1">
                <a:ea typeface="+mn-lt"/>
                <a:cs typeface="+mn-lt"/>
              </a:rPr>
              <a:t>avião</a:t>
            </a:r>
            <a:r>
              <a:rPr lang="en-US" sz="2000">
                <a:ea typeface="+mn-lt"/>
                <a:cs typeface="+mn-lt"/>
              </a:rPr>
              <a:t>. </a:t>
            </a:r>
            <a:r>
              <a:rPr lang="en-US" sz="2000" err="1">
                <a:ea typeface="+mn-lt"/>
                <a:cs typeface="+mn-lt"/>
              </a:rPr>
              <a:t>Além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disso</a:t>
            </a:r>
            <a:r>
              <a:rPr lang="en-US" sz="2000">
                <a:ea typeface="+mn-lt"/>
                <a:cs typeface="+mn-lt"/>
              </a:rPr>
              <a:t>, </a:t>
            </a:r>
            <a:r>
              <a:rPr lang="en-US" sz="2000" err="1">
                <a:ea typeface="+mn-lt"/>
                <a:cs typeface="+mn-lt"/>
              </a:rPr>
              <a:t>devem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existir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meios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claramente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visíveis</a:t>
            </a:r>
            <a:r>
              <a:rPr lang="en-US" sz="2000">
                <a:ea typeface="+mn-lt"/>
                <a:cs typeface="+mn-lt"/>
              </a:rPr>
              <a:t> para </a:t>
            </a:r>
            <a:r>
              <a:rPr lang="en-US" sz="2000" err="1">
                <a:ea typeface="+mn-lt"/>
                <a:cs typeface="+mn-lt"/>
              </a:rPr>
              <a:t>indicar</a:t>
            </a:r>
            <a:r>
              <a:rPr lang="en-US" sz="2000">
                <a:ea typeface="+mn-lt"/>
                <a:cs typeface="+mn-lt"/>
              </a:rPr>
              <a:t> a </a:t>
            </a:r>
            <a:r>
              <a:rPr lang="en-US" sz="2000" err="1">
                <a:ea typeface="+mn-lt"/>
                <a:cs typeface="+mn-lt"/>
              </a:rPr>
              <a:t>posição</a:t>
            </a:r>
            <a:r>
              <a:rPr lang="en-US" sz="2000">
                <a:ea typeface="+mn-lt"/>
                <a:cs typeface="+mn-lt"/>
              </a:rPr>
              <a:t> do </a:t>
            </a:r>
            <a:r>
              <a:rPr lang="en-US" sz="2000" err="1">
                <a:ea typeface="+mn-lt"/>
                <a:cs typeface="+mn-lt"/>
              </a:rPr>
              <a:t>dispositivo</a:t>
            </a:r>
            <a:r>
              <a:rPr lang="en-US" sz="2000">
                <a:ea typeface="+mn-lt"/>
                <a:cs typeface="+mn-lt"/>
              </a:rPr>
              <a:t> de </a:t>
            </a:r>
            <a:r>
              <a:rPr lang="en-US" sz="2000" err="1">
                <a:ea typeface="+mn-lt"/>
                <a:cs typeface="+mn-lt"/>
              </a:rPr>
              <a:t>compensação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em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relação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ao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intervalo</a:t>
            </a:r>
            <a:r>
              <a:rPr lang="en-US" sz="2000">
                <a:ea typeface="+mn-lt"/>
                <a:cs typeface="+mn-lt"/>
              </a:rPr>
              <a:t> de </a:t>
            </a:r>
            <a:r>
              <a:rPr lang="en-US" sz="2000" err="1">
                <a:ea typeface="+mn-lt"/>
                <a:cs typeface="+mn-lt"/>
              </a:rPr>
              <a:t>ajuste</a:t>
            </a:r>
            <a:r>
              <a:rPr lang="en-US" sz="2000">
                <a:ea typeface="+mn-lt"/>
                <a:cs typeface="+mn-lt"/>
              </a:rPr>
              <a:t>. O </a:t>
            </a:r>
            <a:r>
              <a:rPr lang="en-US" sz="2000" err="1">
                <a:ea typeface="+mn-lt"/>
                <a:cs typeface="+mn-lt"/>
              </a:rPr>
              <a:t>indicador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deve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estar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claramente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marcado</a:t>
            </a:r>
            <a:r>
              <a:rPr lang="en-US" sz="2000">
                <a:ea typeface="+mn-lt"/>
                <a:cs typeface="+mn-lt"/>
              </a:rPr>
              <a:t> com o </a:t>
            </a:r>
            <a:r>
              <a:rPr lang="en-US" sz="2000" err="1">
                <a:ea typeface="+mn-lt"/>
                <a:cs typeface="+mn-lt"/>
              </a:rPr>
              <a:t>intervalo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dentro</a:t>
            </a:r>
            <a:r>
              <a:rPr lang="en-US" sz="2000">
                <a:ea typeface="+mn-lt"/>
                <a:cs typeface="+mn-lt"/>
              </a:rPr>
              <a:t> do qual </a:t>
            </a:r>
            <a:r>
              <a:rPr lang="en-US" sz="2000" err="1">
                <a:ea typeface="+mn-lt"/>
                <a:cs typeface="+mn-lt"/>
              </a:rPr>
              <a:t>foi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demonstrado</a:t>
            </a:r>
            <a:r>
              <a:rPr lang="en-US" sz="2000">
                <a:ea typeface="+mn-lt"/>
                <a:cs typeface="+mn-lt"/>
              </a:rPr>
              <a:t> que a </a:t>
            </a:r>
            <a:r>
              <a:rPr lang="en-US" sz="2000" err="1">
                <a:ea typeface="+mn-lt"/>
                <a:cs typeface="+mn-lt"/>
              </a:rPr>
              <a:t>decolagem</a:t>
            </a:r>
            <a:r>
              <a:rPr lang="en-US" sz="2000">
                <a:ea typeface="+mn-lt"/>
                <a:cs typeface="+mn-lt"/>
              </a:rPr>
              <a:t> é </a:t>
            </a:r>
            <a:r>
              <a:rPr lang="en-US" sz="2000" err="1">
                <a:ea typeface="+mn-lt"/>
                <a:cs typeface="+mn-lt"/>
              </a:rPr>
              <a:t>segura</a:t>
            </a:r>
            <a:r>
              <a:rPr lang="en-US" sz="2000">
                <a:ea typeface="+mn-lt"/>
                <a:cs typeface="+mn-lt"/>
              </a:rPr>
              <a:t> para </a:t>
            </a:r>
            <a:r>
              <a:rPr lang="en-US" sz="2000" err="1">
                <a:ea typeface="+mn-lt"/>
                <a:cs typeface="+mn-lt"/>
              </a:rPr>
              <a:t>todas</a:t>
            </a:r>
            <a:r>
              <a:rPr lang="en-US" sz="2000">
                <a:ea typeface="+mn-lt"/>
                <a:cs typeface="+mn-lt"/>
              </a:rPr>
              <a:t> as </a:t>
            </a:r>
            <a:r>
              <a:rPr lang="en-US" sz="2000" err="1">
                <a:ea typeface="+mn-lt"/>
                <a:cs typeface="+mn-lt"/>
              </a:rPr>
              <a:t>posições</a:t>
            </a:r>
            <a:r>
              <a:rPr lang="en-US" sz="2000">
                <a:ea typeface="+mn-lt"/>
                <a:cs typeface="+mn-lt"/>
              </a:rPr>
              <a:t> de </a:t>
            </a:r>
            <a:r>
              <a:rPr lang="en-US" sz="2000" err="1">
                <a:ea typeface="+mn-lt"/>
                <a:cs typeface="+mn-lt"/>
              </a:rPr>
              <a:t>centro</a:t>
            </a:r>
            <a:r>
              <a:rPr lang="en-US" sz="2000">
                <a:ea typeface="+mn-lt"/>
                <a:cs typeface="+mn-lt"/>
              </a:rPr>
              <a:t> de </a:t>
            </a:r>
            <a:r>
              <a:rPr lang="en-US" sz="2000" err="1">
                <a:ea typeface="+mn-lt"/>
                <a:cs typeface="+mn-lt"/>
              </a:rPr>
              <a:t>gravidade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aprovadas</a:t>
            </a:r>
            <a:r>
              <a:rPr lang="en-US" sz="2000">
                <a:ea typeface="+mn-lt"/>
                <a:cs typeface="+mn-lt"/>
              </a:rPr>
              <a:t> para a </a:t>
            </a:r>
            <a:r>
              <a:rPr lang="en-US" sz="2000" err="1">
                <a:ea typeface="+mn-lt"/>
                <a:cs typeface="+mn-lt"/>
              </a:rPr>
              <a:t>decolagem</a:t>
            </a:r>
            <a:r>
              <a:rPr lang="en-US" sz="2000">
                <a:ea typeface="+mn-lt"/>
                <a:cs typeface="+mn-lt"/>
              </a:rPr>
              <a:t>.</a:t>
            </a:r>
          </a:p>
          <a:p>
            <a:pPr algn="just"/>
            <a:endParaRPr lang="en-US" sz="2000">
              <a:ea typeface="+mn-lt"/>
              <a:cs typeface="+mn-lt"/>
            </a:endParaRPr>
          </a:p>
          <a:p>
            <a:pPr algn="just"/>
            <a:r>
              <a:rPr lang="en-US" sz="2000">
                <a:ea typeface="+mn-lt"/>
                <a:cs typeface="+mn-lt"/>
              </a:rPr>
              <a:t>(c) </a:t>
            </a:r>
            <a:r>
              <a:rPr lang="en-US" sz="2000" err="1">
                <a:ea typeface="+mn-lt"/>
                <a:cs typeface="+mn-lt"/>
              </a:rPr>
              <a:t>Os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sistemas</a:t>
            </a:r>
            <a:r>
              <a:rPr lang="en-US" sz="2000">
                <a:ea typeface="+mn-lt"/>
                <a:cs typeface="+mn-lt"/>
              </a:rPr>
              <a:t> de </a:t>
            </a:r>
            <a:r>
              <a:rPr lang="en-US" sz="2000" err="1">
                <a:ea typeface="+mn-lt"/>
                <a:cs typeface="+mn-lt"/>
              </a:rPr>
              <a:t>controle</a:t>
            </a:r>
            <a:r>
              <a:rPr lang="en-US" sz="2000">
                <a:ea typeface="+mn-lt"/>
                <a:cs typeface="+mn-lt"/>
              </a:rPr>
              <a:t> de </a:t>
            </a:r>
            <a:r>
              <a:rPr lang="en-US" sz="2000" err="1">
                <a:ea typeface="+mn-lt"/>
                <a:cs typeface="+mn-lt"/>
              </a:rPr>
              <a:t>compensação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devem</a:t>
            </a:r>
            <a:r>
              <a:rPr lang="en-US" sz="2000">
                <a:ea typeface="+mn-lt"/>
                <a:cs typeface="+mn-lt"/>
              </a:rPr>
              <a:t> ser </a:t>
            </a:r>
            <a:r>
              <a:rPr lang="en-US" sz="2000" err="1">
                <a:ea typeface="+mn-lt"/>
                <a:cs typeface="+mn-lt"/>
              </a:rPr>
              <a:t>projetados</a:t>
            </a:r>
            <a:r>
              <a:rPr lang="en-US" sz="2000">
                <a:ea typeface="+mn-lt"/>
                <a:cs typeface="+mn-lt"/>
              </a:rPr>
              <a:t> para </a:t>
            </a:r>
            <a:r>
              <a:rPr lang="en-US" sz="2000" err="1">
                <a:ea typeface="+mn-lt"/>
                <a:cs typeface="+mn-lt"/>
              </a:rPr>
              <a:t>evitar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deslizamento</a:t>
            </a:r>
            <a:r>
              <a:rPr lang="en-US" sz="2000">
                <a:ea typeface="+mn-lt"/>
                <a:cs typeface="+mn-lt"/>
              </a:rPr>
              <a:t> (creeping) </a:t>
            </a:r>
            <a:r>
              <a:rPr lang="en-US" sz="2000" err="1">
                <a:ea typeface="+mn-lt"/>
                <a:cs typeface="+mn-lt"/>
              </a:rPr>
              <a:t>em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voo</a:t>
            </a:r>
            <a:r>
              <a:rPr lang="en-US" sz="2000">
                <a:ea typeface="+mn-lt"/>
                <a:cs typeface="+mn-lt"/>
              </a:rPr>
              <a:t>. </a:t>
            </a:r>
            <a:r>
              <a:rPr lang="en-US" sz="2000" err="1">
                <a:ea typeface="+mn-lt"/>
                <a:cs typeface="+mn-lt"/>
              </a:rPr>
              <a:t>Os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controles</a:t>
            </a:r>
            <a:r>
              <a:rPr lang="en-US" sz="2000">
                <a:ea typeface="+mn-lt"/>
                <a:cs typeface="+mn-lt"/>
              </a:rPr>
              <a:t> do </a:t>
            </a:r>
            <a:r>
              <a:rPr lang="en-US" sz="2000" err="1">
                <a:ea typeface="+mn-lt"/>
                <a:cs typeface="+mn-lt"/>
              </a:rPr>
              <a:t>compensador</a:t>
            </a:r>
            <a:r>
              <a:rPr lang="en-US" sz="2000">
                <a:ea typeface="+mn-lt"/>
                <a:cs typeface="+mn-lt"/>
              </a:rPr>
              <a:t> de abas (trim tab) </a:t>
            </a:r>
            <a:r>
              <a:rPr lang="en-US" sz="2000" err="1">
                <a:ea typeface="+mn-lt"/>
                <a:cs typeface="+mn-lt"/>
              </a:rPr>
              <a:t>devem</a:t>
            </a:r>
            <a:r>
              <a:rPr lang="en-US" sz="2000">
                <a:ea typeface="+mn-lt"/>
                <a:cs typeface="+mn-lt"/>
              </a:rPr>
              <a:t> ser </a:t>
            </a:r>
            <a:r>
              <a:rPr lang="en-US" sz="2000" err="1">
                <a:ea typeface="+mn-lt"/>
                <a:cs typeface="+mn-lt"/>
              </a:rPr>
              <a:t>irreversíveis</a:t>
            </a:r>
            <a:r>
              <a:rPr lang="en-US" sz="2000">
                <a:ea typeface="+mn-lt"/>
                <a:cs typeface="+mn-lt"/>
              </a:rPr>
              <a:t>, a </a:t>
            </a:r>
            <a:r>
              <a:rPr lang="en-US" sz="2000" err="1">
                <a:ea typeface="+mn-lt"/>
                <a:cs typeface="+mn-lt"/>
              </a:rPr>
              <a:t>menos</a:t>
            </a:r>
            <a:r>
              <a:rPr lang="en-US" sz="2000">
                <a:ea typeface="+mn-lt"/>
                <a:cs typeface="+mn-lt"/>
              </a:rPr>
              <a:t> que a aba </a:t>
            </a:r>
            <a:r>
              <a:rPr lang="en-US" sz="2000" err="1">
                <a:ea typeface="+mn-lt"/>
                <a:cs typeface="+mn-lt"/>
              </a:rPr>
              <a:t>seja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devidamente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equilibrada</a:t>
            </a:r>
            <a:r>
              <a:rPr lang="en-US" sz="2000">
                <a:ea typeface="+mn-lt"/>
                <a:cs typeface="+mn-lt"/>
              </a:rPr>
              <a:t> e </a:t>
            </a:r>
            <a:r>
              <a:rPr lang="en-US" sz="2000" err="1">
                <a:ea typeface="+mn-lt"/>
                <a:cs typeface="+mn-lt"/>
              </a:rPr>
              <a:t>demonstrada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como</a:t>
            </a:r>
            <a:r>
              <a:rPr lang="en-US" sz="2000">
                <a:ea typeface="+mn-lt"/>
                <a:cs typeface="+mn-lt"/>
              </a:rPr>
              <a:t> livre de flutter (</a:t>
            </a:r>
            <a:r>
              <a:rPr lang="en-US" sz="2000" err="1">
                <a:ea typeface="+mn-lt"/>
                <a:cs typeface="+mn-lt"/>
              </a:rPr>
              <a:t>vibração</a:t>
            </a:r>
            <a:r>
              <a:rPr lang="en-US" sz="2000">
                <a:ea typeface="+mn-lt"/>
                <a:cs typeface="+mn-lt"/>
              </a:rPr>
              <a:t>).</a:t>
            </a:r>
            <a:endParaRPr lang="en-US" sz="2000"/>
          </a:p>
          <a:p>
            <a:pPr algn="just"/>
            <a:endParaRPr lang="en-US" sz="2000">
              <a:ea typeface="+mn-lt"/>
              <a:cs typeface="+mn-lt"/>
            </a:endParaRPr>
          </a:p>
          <a:p>
            <a:pPr algn="just"/>
            <a:r>
              <a:rPr lang="en-US" sz="2000">
                <a:ea typeface="+mn-lt"/>
                <a:cs typeface="+mn-lt"/>
              </a:rPr>
              <a:t>(d) Se for </a:t>
            </a:r>
            <a:r>
              <a:rPr lang="en-US" sz="2000" err="1">
                <a:ea typeface="+mn-lt"/>
                <a:cs typeface="+mn-lt"/>
              </a:rPr>
              <a:t>utilizado</a:t>
            </a:r>
            <a:r>
              <a:rPr lang="en-US" sz="2000">
                <a:ea typeface="+mn-lt"/>
                <a:cs typeface="+mn-lt"/>
              </a:rPr>
              <a:t> um </a:t>
            </a:r>
            <a:r>
              <a:rPr lang="en-US" sz="2000" err="1">
                <a:ea typeface="+mn-lt"/>
                <a:cs typeface="+mn-lt"/>
              </a:rPr>
              <a:t>sistema</a:t>
            </a:r>
            <a:r>
              <a:rPr lang="en-US" sz="2000">
                <a:ea typeface="+mn-lt"/>
                <a:cs typeface="+mn-lt"/>
              </a:rPr>
              <a:t> de </a:t>
            </a:r>
            <a:r>
              <a:rPr lang="en-US" sz="2000" err="1">
                <a:ea typeface="+mn-lt"/>
                <a:cs typeface="+mn-lt"/>
              </a:rPr>
              <a:t>controle</a:t>
            </a:r>
            <a:r>
              <a:rPr lang="en-US" sz="2000">
                <a:ea typeface="+mn-lt"/>
                <a:cs typeface="+mn-lt"/>
              </a:rPr>
              <a:t> de aba </a:t>
            </a:r>
            <a:r>
              <a:rPr lang="en-US" sz="2000" err="1">
                <a:ea typeface="+mn-lt"/>
                <a:cs typeface="+mn-lt"/>
              </a:rPr>
              <a:t>irreversível</a:t>
            </a:r>
            <a:r>
              <a:rPr lang="en-US" sz="2000">
                <a:ea typeface="+mn-lt"/>
                <a:cs typeface="+mn-lt"/>
              </a:rPr>
              <a:t>, a </a:t>
            </a:r>
            <a:r>
              <a:rPr lang="en-US" sz="2000" err="1">
                <a:ea typeface="+mn-lt"/>
                <a:cs typeface="+mn-lt"/>
              </a:rPr>
              <a:t>parte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desde</a:t>
            </a:r>
            <a:r>
              <a:rPr lang="en-US" sz="2000">
                <a:ea typeface="+mn-lt"/>
                <a:cs typeface="+mn-lt"/>
              </a:rPr>
              <a:t> a aba </a:t>
            </a:r>
            <a:r>
              <a:rPr lang="en-US" sz="2000" err="1">
                <a:ea typeface="+mn-lt"/>
                <a:cs typeface="+mn-lt"/>
              </a:rPr>
              <a:t>até</a:t>
            </a:r>
            <a:r>
              <a:rPr lang="en-US" sz="2000">
                <a:ea typeface="+mn-lt"/>
                <a:cs typeface="+mn-lt"/>
              </a:rPr>
              <a:t> a </a:t>
            </a:r>
            <a:r>
              <a:rPr lang="en-US" sz="2000" err="1">
                <a:ea typeface="+mn-lt"/>
                <a:cs typeface="+mn-lt"/>
              </a:rPr>
              <a:t>ligação</a:t>
            </a:r>
            <a:r>
              <a:rPr lang="en-US" sz="2000">
                <a:ea typeface="+mn-lt"/>
                <a:cs typeface="+mn-lt"/>
              </a:rPr>
              <a:t> da </a:t>
            </a:r>
            <a:r>
              <a:rPr lang="en-US" sz="2000" err="1">
                <a:ea typeface="+mn-lt"/>
                <a:cs typeface="+mn-lt"/>
              </a:rPr>
              <a:t>unidade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irreversível</a:t>
            </a:r>
            <a:r>
              <a:rPr lang="en-US" sz="2000">
                <a:ea typeface="+mn-lt"/>
                <a:cs typeface="+mn-lt"/>
              </a:rPr>
              <a:t> à </a:t>
            </a:r>
            <a:r>
              <a:rPr lang="en-US" sz="2000" err="1">
                <a:ea typeface="+mn-lt"/>
                <a:cs typeface="+mn-lt"/>
              </a:rPr>
              <a:t>estrutura</a:t>
            </a:r>
            <a:r>
              <a:rPr lang="en-US" sz="2000">
                <a:ea typeface="+mn-lt"/>
                <a:cs typeface="+mn-lt"/>
              </a:rPr>
              <a:t> do </a:t>
            </a:r>
            <a:r>
              <a:rPr lang="en-US" sz="2000" err="1">
                <a:ea typeface="+mn-lt"/>
                <a:cs typeface="+mn-lt"/>
              </a:rPr>
              <a:t>avião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deve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consistir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em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uma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conexão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rígida</a:t>
            </a:r>
            <a:r>
              <a:rPr lang="en-US" sz="2000">
                <a:ea typeface="+mn-lt"/>
                <a:cs typeface="+mn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34010227"/>
      </p:ext>
    </p:extLst>
  </p:cSld>
  <p:clrMapOvr>
    <a:masterClrMapping/>
  </p:clrMapOvr>
  <p:transition spd="slow">
    <p:wip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347E4C-32DB-05D0-03A9-6F963419F5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Linha">
            <a:extLst>
              <a:ext uri="{FF2B5EF4-FFF2-40B4-BE49-F238E27FC236}">
                <a16:creationId xmlns:a16="http://schemas.microsoft.com/office/drawing/2014/main" id="{A80CC366-5479-A831-31B9-52A91A7C4EF9}"/>
              </a:ext>
            </a:extLst>
          </p:cNvPr>
          <p:cNvSpPr/>
          <p:nvPr/>
        </p:nvSpPr>
        <p:spPr>
          <a:xfrm flipV="1">
            <a:off x="252919" y="486960"/>
            <a:ext cx="8852170" cy="30053"/>
          </a:xfrm>
          <a:prstGeom prst="line">
            <a:avLst/>
          </a:prstGeom>
          <a:ln w="57150">
            <a:gradFill flip="none" rotWithShape="1">
              <a:gsLst>
                <a:gs pos="41964">
                  <a:srgbClr val="B2CBFF">
                    <a:alpha val="85000"/>
                  </a:srgbClr>
                </a:gs>
                <a:gs pos="62953">
                  <a:srgbClr val="93B5FF"/>
                </a:gs>
                <a:gs pos="27972">
                  <a:srgbClr val="C7D9FF"/>
                </a:gs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  <a:miter lim="400000"/>
          </a:ln>
        </p:spPr>
        <p:txBody>
          <a:bodyPr lIns="25400" tIns="25400" rIns="25400" bIns="2540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900" b="0" i="0" u="none" strike="noStrike" kern="1200" cap="none" spc="0" normalizeH="0" baseline="0" noProof="0">
              <a:ln>
                <a:noFill/>
              </a:ln>
              <a:solidFill>
                <a:srgbClr val="001638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550710-AAA7-A677-4D60-7DD2F99DB111}"/>
              </a:ext>
            </a:extLst>
          </p:cNvPr>
          <p:cNvSpPr txBox="1"/>
          <p:nvPr/>
        </p:nvSpPr>
        <p:spPr>
          <a:xfrm>
            <a:off x="204278" y="125347"/>
            <a:ext cx="1404389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l" defTabSz="2438338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cs typeface="Arial"/>
                <a:sym typeface="Helvetica Neue"/>
              </a:rPr>
              <a:t>Capítulo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cs typeface="Arial"/>
                <a:sym typeface="Helvetica Neue"/>
              </a:rPr>
              <a:t> </a:t>
            </a:r>
            <a:r>
              <a:rPr lang="en-US" sz="2000" b="1" dirty="0">
                <a:solidFill>
                  <a:srgbClr val="0070C0"/>
                </a:solidFill>
                <a:latin typeface="Arial"/>
                <a:cs typeface="Arial"/>
                <a:sym typeface="Helvetica Neue"/>
              </a:rPr>
              <a:t>3</a:t>
            </a:r>
            <a:endParaRPr kumimoji="0" lang="pt-BR" sz="20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8F86770B-3F4E-CCB7-CD79-727E27E762EB}"/>
              </a:ext>
            </a:extLst>
          </p:cNvPr>
          <p:cNvSpPr txBox="1"/>
          <p:nvPr/>
        </p:nvSpPr>
        <p:spPr>
          <a:xfrm>
            <a:off x="204278" y="564779"/>
            <a:ext cx="5819222" cy="307777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pt-BR" sz="1400" u="sng" dirty="0">
                <a:solidFill>
                  <a:srgbClr val="0070C0"/>
                </a:solidFill>
                <a:latin typeface="Arial"/>
                <a:cs typeface="Arial"/>
              </a:rPr>
              <a:t>Slide 3.4- RBAC 25, §25.1309 – </a:t>
            </a:r>
            <a:r>
              <a:rPr lang="pt-BR" sz="1400" u="sng" dirty="0" err="1">
                <a:solidFill>
                  <a:srgbClr val="0070C0"/>
                </a:solidFill>
                <a:latin typeface="Arial"/>
                <a:cs typeface="Arial"/>
              </a:rPr>
              <a:t>Equipment</a:t>
            </a:r>
            <a:r>
              <a:rPr lang="pt-BR" sz="1400" u="sng" dirty="0">
                <a:solidFill>
                  <a:srgbClr val="0070C0"/>
                </a:solidFill>
                <a:latin typeface="Arial"/>
                <a:cs typeface="Arial"/>
              </a:rPr>
              <a:t>, Systems, </a:t>
            </a:r>
            <a:r>
              <a:rPr lang="pt-BR" sz="1400" u="sng" dirty="0" err="1">
                <a:solidFill>
                  <a:srgbClr val="0070C0"/>
                </a:solidFill>
                <a:latin typeface="Arial"/>
                <a:cs typeface="Arial"/>
              </a:rPr>
              <a:t>and</a:t>
            </a:r>
            <a:r>
              <a:rPr lang="pt-BR" sz="1400" u="sng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lang="pt-BR" sz="1400" u="sng" dirty="0" err="1">
                <a:solidFill>
                  <a:srgbClr val="0070C0"/>
                </a:solidFill>
                <a:latin typeface="Arial"/>
                <a:cs typeface="Arial"/>
              </a:rPr>
              <a:t>Installations</a:t>
            </a:r>
            <a:endParaRPr lang="pt-BR" sz="1400" u="sng" dirty="0">
              <a:solidFill>
                <a:srgbClr val="0070C0"/>
              </a:solidFill>
              <a:latin typeface="Arial"/>
              <a:cs typeface="Arial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E5949D4C-A1B3-FD1E-2132-F9C42CB508B2}"/>
              </a:ext>
            </a:extLst>
          </p:cNvPr>
          <p:cNvSpPr txBox="1"/>
          <p:nvPr/>
        </p:nvSpPr>
        <p:spPr>
          <a:xfrm>
            <a:off x="10278139" y="-19291"/>
            <a:ext cx="1910919" cy="66562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defRPr/>
            </a:pPr>
            <a:r>
              <a:rPr lang="pt-BR" u="sng" dirty="0" err="1">
                <a:solidFill>
                  <a:srgbClr val="0070C0"/>
                </a:solidFill>
                <a:latin typeface="Aptos" panose="02110004020202020204"/>
              </a:rPr>
              <a:t>Resp.:Guilherme</a:t>
            </a:r>
            <a:r>
              <a:rPr lang="pt-BR" u="sng" dirty="0">
                <a:solidFill>
                  <a:srgbClr val="0070C0"/>
                </a:solidFill>
                <a:latin typeface="Aptos" panose="02110004020202020204"/>
              </a:rPr>
              <a:t> Andrew</a:t>
            </a:r>
            <a:endParaRPr lang="pt-BR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2374AF81-ACF4-9FFB-9960-CB868A5F227A}"/>
              </a:ext>
            </a:extLst>
          </p:cNvPr>
          <p:cNvSpPr txBox="1"/>
          <p:nvPr/>
        </p:nvSpPr>
        <p:spPr>
          <a:xfrm>
            <a:off x="1608667" y="-18398"/>
            <a:ext cx="8669433" cy="73866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defRPr/>
            </a:pPr>
            <a:r>
              <a:rPr lang="pt-BR" sz="1400" dirty="0">
                <a:solidFill>
                  <a:srgbClr val="0B78A2"/>
                </a:solidFill>
                <a:latin typeface="Arial"/>
                <a:cs typeface="Arial"/>
              </a:rPr>
              <a:t>Requisitos de Projeto aplicáveis a Sistemas de Comandos de Voo: Desenvolva</a:t>
            </a:r>
            <a:r>
              <a:rPr lang="pt-BR" sz="1400" dirty="0">
                <a:solidFill>
                  <a:srgbClr val="0B78A2"/>
                </a:solidFill>
                <a:latin typeface="Arial"/>
                <a:ea typeface="Calibri"/>
                <a:cs typeface="Arial"/>
              </a:rPr>
              <a:t> uma árvore de falhas qualitativa e quantitativa[1] do Sistema de Compensação do Estabilizador Horizontal</a:t>
            </a:r>
            <a:endParaRPr lang="pt-BR" sz="1400" dirty="0">
              <a:solidFill>
                <a:srgbClr val="0B78A2"/>
              </a:solidFill>
              <a:latin typeface="Arial"/>
              <a:cs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400" b="0" i="0" u="none" strike="noStrike" kern="1200" cap="none" spc="0" normalizeH="0" baseline="0" noProof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A6FF267E-1005-A4AC-1684-4D44BC1DC4DC}"/>
              </a:ext>
            </a:extLst>
          </p:cNvPr>
          <p:cNvSpPr txBox="1"/>
          <p:nvPr/>
        </p:nvSpPr>
        <p:spPr>
          <a:xfrm>
            <a:off x="6093232" y="6447043"/>
            <a:ext cx="4841459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600">
                <a:latin typeface="Arial"/>
              </a:rPr>
              <a:t>Manutenção de Aeronaves – 29° Turma</a:t>
            </a:r>
            <a:r>
              <a:rPr lang="pt-BR" sz="1600">
                <a:latin typeface="Arial"/>
                <a:cs typeface="Arial"/>
              </a:rPr>
              <a:t>​</a:t>
            </a:r>
            <a:endParaRPr lang="pt-BR" sz="1600"/>
          </a:p>
        </p:txBody>
      </p:sp>
      <p:pic>
        <p:nvPicPr>
          <p:cNvPr id="3" name="Imagem 2" descr="Placa vermelha com letras brancas&#10;&#10;Descrição gerada automaticamente com confiança baixa">
            <a:extLst>
              <a:ext uri="{FF2B5EF4-FFF2-40B4-BE49-F238E27FC236}">
                <a16:creationId xmlns:a16="http://schemas.microsoft.com/office/drawing/2014/main" id="{97A22FC1-BAD8-6100-3D20-9415CFFF82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6976" y="6370905"/>
            <a:ext cx="753561" cy="492889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6D7EC68A-9F0F-F978-771F-632D4FB6654C}"/>
              </a:ext>
            </a:extLst>
          </p:cNvPr>
          <p:cNvSpPr txBox="1"/>
          <p:nvPr/>
        </p:nvSpPr>
        <p:spPr>
          <a:xfrm>
            <a:off x="254902" y="951500"/>
            <a:ext cx="1865453" cy="2893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pt-BR" sz="1400" dirty="0">
                <a:ea typeface="+mn-lt"/>
                <a:cs typeface="+mn-lt"/>
              </a:rPr>
              <a:t>(a) Os equipamentos, sistemas e instalações cujo funcionamento é exigido por este subcapítulo devem ser projetados para </a:t>
            </a:r>
            <a:r>
              <a:rPr lang="pt-BR" sz="1400" dirty="0">
                <a:solidFill>
                  <a:srgbClr val="FF0000"/>
                </a:solidFill>
                <a:ea typeface="+mn-lt"/>
                <a:cs typeface="+mn-lt"/>
              </a:rPr>
              <a:t>garantir que desempenhem suas funções pretendidas em qualquer condição operacional previsível.</a:t>
            </a:r>
            <a:endParaRPr lang="pt-BR" sz="1400">
              <a:solidFill>
                <a:srgbClr val="FF0000"/>
              </a:solidFill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DD3DB2C5-D71B-D243-EEE6-6C3D6BDAECD9}"/>
              </a:ext>
            </a:extLst>
          </p:cNvPr>
          <p:cNvSpPr txBox="1"/>
          <p:nvPr/>
        </p:nvSpPr>
        <p:spPr>
          <a:xfrm>
            <a:off x="2308700" y="865160"/>
            <a:ext cx="2881203" cy="35394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pt-BR" sz="1400" dirty="0"/>
              <a:t>(b) Os sistemas e componentes associados da aeronave, considerados separadamente e em relação a outros sistemas, devem ser projetados de forma que: (1) A ocorrência de qualquer condição de falha que impeça o voo seguro contínuo e o pouso da aeronave seja extremamente improvável, e (2) A ocorrência de quaisquer outras condições de falha que reduzam a capacidade da aeronave ou a habilidade da tripulação de lidar com condições operacionais adversas seja improvável.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9E2053C2-223B-3494-3D9C-40A6A5B14049}"/>
              </a:ext>
            </a:extLst>
          </p:cNvPr>
          <p:cNvSpPr txBox="1"/>
          <p:nvPr/>
        </p:nvSpPr>
        <p:spPr>
          <a:xfrm>
            <a:off x="5314120" y="862572"/>
            <a:ext cx="2743199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pt-BR" sz="1400" dirty="0">
                <a:ea typeface="+mn-lt"/>
                <a:cs typeface="+mn-lt"/>
              </a:rPr>
              <a:t>(c) Devem ser fornecidas informações de </a:t>
            </a:r>
            <a:r>
              <a:rPr lang="pt-BR" sz="1400" dirty="0">
                <a:solidFill>
                  <a:srgbClr val="FF0000"/>
                </a:solidFill>
                <a:ea typeface="+mn-lt"/>
                <a:cs typeface="+mn-lt"/>
              </a:rPr>
              <a:t>alerta para alertar a tripulação sobre condições inseguras</a:t>
            </a:r>
            <a:r>
              <a:rPr lang="pt-BR" sz="1400" dirty="0">
                <a:ea typeface="+mn-lt"/>
                <a:cs typeface="+mn-lt"/>
              </a:rPr>
              <a:t> de operação do sistema e permitir que tomem ações corretivas apropriadas. Sistemas, controles e meios associados de monitoramento e alerta devem ser projetados para minimizar erros da tripulação que poderiam criar perigos adicionais.</a:t>
            </a:r>
            <a:endParaRPr lang="pt-BR" sz="1600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B2EEFD22-7B0B-5AA1-EC64-DB68C8974E53}"/>
              </a:ext>
            </a:extLst>
          </p:cNvPr>
          <p:cNvSpPr txBox="1"/>
          <p:nvPr/>
        </p:nvSpPr>
        <p:spPr>
          <a:xfrm>
            <a:off x="8062873" y="650487"/>
            <a:ext cx="3948894" cy="35394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pt-BR" sz="1400" dirty="0">
                <a:ea typeface="+mn-lt"/>
                <a:cs typeface="+mn-lt"/>
              </a:rPr>
              <a:t>(d) A conformidade com os requisitos do parágrafo </a:t>
            </a:r>
            <a:r>
              <a:rPr lang="pt-BR" sz="1400" dirty="0">
                <a:solidFill>
                  <a:srgbClr val="FF0000"/>
                </a:solidFill>
                <a:ea typeface="+mn-lt"/>
                <a:cs typeface="+mn-lt"/>
              </a:rPr>
              <a:t>(b) desta seção deve ser demonstrada por análise</a:t>
            </a:r>
            <a:r>
              <a:rPr lang="pt-BR" sz="1400" dirty="0">
                <a:ea typeface="+mn-lt"/>
                <a:cs typeface="+mn-lt"/>
              </a:rPr>
              <a:t> e, quando necessário, por testes adequados em solo, em voo ou em simuladores. A análise deve considerar:</a:t>
            </a:r>
            <a:endParaRPr lang="pt-BR" sz="1400"/>
          </a:p>
          <a:p>
            <a:pPr algn="just"/>
            <a:r>
              <a:rPr lang="pt-BR" sz="1400" dirty="0">
                <a:ea typeface="+mn-lt"/>
                <a:cs typeface="+mn-lt"/>
              </a:rPr>
              <a:t>(1) Modos possíveis de falha, incluindo mau funcionamento e danos provenientes de fontes externas.</a:t>
            </a:r>
            <a:endParaRPr lang="pt-BR" sz="1400"/>
          </a:p>
          <a:p>
            <a:pPr algn="just"/>
            <a:r>
              <a:rPr lang="pt-BR" sz="1400" dirty="0">
                <a:ea typeface="+mn-lt"/>
                <a:cs typeface="+mn-lt"/>
              </a:rPr>
              <a:t>(2) A probabilidade de falhas múltiplas e falhas não detectadas.</a:t>
            </a:r>
            <a:endParaRPr lang="pt-BR" sz="1400"/>
          </a:p>
          <a:p>
            <a:pPr algn="just"/>
            <a:r>
              <a:rPr lang="pt-BR" sz="1400" dirty="0">
                <a:ea typeface="+mn-lt"/>
                <a:cs typeface="+mn-lt"/>
              </a:rPr>
              <a:t>(3) Os efeitos resultantes sobre a aeronave e os ocupantes, considerando o estágio do voo e as condições operacionais, e</a:t>
            </a:r>
            <a:endParaRPr lang="pt-BR" sz="1400"/>
          </a:p>
          <a:p>
            <a:pPr algn="just"/>
            <a:r>
              <a:rPr lang="pt-BR" sz="1400" dirty="0">
                <a:ea typeface="+mn-lt"/>
                <a:cs typeface="+mn-lt"/>
              </a:rPr>
              <a:t>(4) Os sinais de alerta para a tripulação, ações corretivas necessárias e a capacidade de detectar falhas.</a:t>
            </a:r>
            <a:endParaRPr lang="pt-BR" sz="1400" dirty="0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9F6C6DEF-25BB-F3AB-100A-026C574D70F4}"/>
              </a:ext>
            </a:extLst>
          </p:cNvPr>
          <p:cNvSpPr txBox="1"/>
          <p:nvPr/>
        </p:nvSpPr>
        <p:spPr>
          <a:xfrm>
            <a:off x="200628" y="4463970"/>
            <a:ext cx="5742971" cy="2246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1400" dirty="0"/>
              <a:t>(e) Ao </a:t>
            </a:r>
            <a:r>
              <a:rPr lang="en-US" sz="1400" err="1"/>
              <a:t>demonstrar</a:t>
            </a:r>
            <a:r>
              <a:rPr lang="en-US" sz="1400" dirty="0"/>
              <a:t> </a:t>
            </a:r>
            <a:r>
              <a:rPr lang="en-US" sz="1400" err="1"/>
              <a:t>conformidade</a:t>
            </a:r>
            <a:r>
              <a:rPr lang="en-US" sz="1400" dirty="0"/>
              <a:t> com </a:t>
            </a:r>
            <a:r>
              <a:rPr lang="en-US" sz="1400" err="1"/>
              <a:t>os</a:t>
            </a:r>
            <a:r>
              <a:rPr lang="en-US" sz="1400" dirty="0"/>
              <a:t> </a:t>
            </a:r>
            <a:r>
              <a:rPr lang="en-US" sz="1400" err="1"/>
              <a:t>parágrafos</a:t>
            </a:r>
            <a:r>
              <a:rPr lang="en-US" sz="1400" dirty="0"/>
              <a:t> (a) e (b) </a:t>
            </a:r>
            <a:r>
              <a:rPr lang="en-US" sz="1400" err="1"/>
              <a:t>desta</a:t>
            </a:r>
            <a:r>
              <a:rPr lang="en-US" sz="1400" dirty="0"/>
              <a:t> </a:t>
            </a:r>
            <a:r>
              <a:rPr lang="en-US" sz="1400" err="1"/>
              <a:t>seção</a:t>
            </a:r>
            <a:r>
              <a:rPr lang="en-US" sz="1400" dirty="0"/>
              <a:t> </a:t>
            </a:r>
            <a:r>
              <a:rPr lang="en-US" sz="1400" err="1"/>
              <a:t>em</a:t>
            </a:r>
            <a:r>
              <a:rPr lang="en-US" sz="1400" dirty="0"/>
              <a:t> </a:t>
            </a:r>
            <a:r>
              <a:rPr lang="en-US" sz="1400" err="1"/>
              <a:t>relação</a:t>
            </a:r>
            <a:r>
              <a:rPr lang="en-US" sz="1400" dirty="0"/>
              <a:t> </a:t>
            </a:r>
            <a:r>
              <a:rPr lang="en-US" sz="1400" err="1"/>
              <a:t>ao</a:t>
            </a:r>
            <a:r>
              <a:rPr lang="en-US" sz="1400" dirty="0"/>
              <a:t> </a:t>
            </a:r>
            <a:r>
              <a:rPr lang="en-US" sz="1400" err="1"/>
              <a:t>projeto</a:t>
            </a:r>
            <a:r>
              <a:rPr lang="en-US" sz="1400" dirty="0"/>
              <a:t> e </a:t>
            </a:r>
            <a:r>
              <a:rPr lang="en-US" sz="1400" err="1"/>
              <a:t>instalação</a:t>
            </a:r>
            <a:r>
              <a:rPr lang="en-US" sz="1400" dirty="0"/>
              <a:t> do </a:t>
            </a:r>
            <a:r>
              <a:rPr lang="en-US" sz="1400" err="1"/>
              <a:t>sistema</a:t>
            </a:r>
            <a:r>
              <a:rPr lang="en-US" sz="1400" dirty="0"/>
              <a:t> e </a:t>
            </a:r>
            <a:r>
              <a:rPr lang="en-US" sz="1400" err="1"/>
              <a:t>equipamento</a:t>
            </a:r>
            <a:r>
              <a:rPr lang="en-US" sz="1400" dirty="0"/>
              <a:t> </a:t>
            </a:r>
            <a:r>
              <a:rPr lang="en-US" sz="1400" err="1"/>
              <a:t>elétrico</a:t>
            </a:r>
            <a:r>
              <a:rPr lang="en-US" sz="1400" dirty="0"/>
              <a:t>, </a:t>
            </a:r>
            <a:r>
              <a:rPr lang="en-US" sz="1400" err="1">
                <a:solidFill>
                  <a:srgbClr val="FF0000"/>
                </a:solidFill>
              </a:rPr>
              <a:t>devem</a:t>
            </a:r>
            <a:r>
              <a:rPr lang="en-US" sz="1400" dirty="0">
                <a:solidFill>
                  <a:srgbClr val="FF0000"/>
                </a:solidFill>
              </a:rPr>
              <a:t> ser </a:t>
            </a:r>
            <a:r>
              <a:rPr lang="en-US" sz="1400" err="1">
                <a:solidFill>
                  <a:srgbClr val="FF0000"/>
                </a:solidFill>
              </a:rPr>
              <a:t>consideradas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err="1">
                <a:solidFill>
                  <a:srgbClr val="FF0000"/>
                </a:solidFill>
              </a:rPr>
              <a:t>condições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err="1">
                <a:solidFill>
                  <a:srgbClr val="FF0000"/>
                </a:solidFill>
              </a:rPr>
              <a:t>ambientais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err="1">
                <a:solidFill>
                  <a:srgbClr val="FF0000"/>
                </a:solidFill>
              </a:rPr>
              <a:t>críticas</a:t>
            </a:r>
            <a:r>
              <a:rPr lang="en-US" sz="1400" dirty="0">
                <a:solidFill>
                  <a:srgbClr val="FF0000"/>
                </a:solidFill>
              </a:rPr>
              <a:t>.</a:t>
            </a:r>
            <a:r>
              <a:rPr lang="en-US" sz="1400" dirty="0"/>
              <a:t> Para </a:t>
            </a:r>
            <a:r>
              <a:rPr lang="en-US" sz="1400" err="1"/>
              <a:t>equipamentos</a:t>
            </a:r>
            <a:r>
              <a:rPr lang="en-US" sz="1400" dirty="0"/>
              <a:t> de </a:t>
            </a:r>
            <a:r>
              <a:rPr lang="en-US" sz="1400" err="1"/>
              <a:t>geração</a:t>
            </a:r>
            <a:r>
              <a:rPr lang="en-US" sz="1400" dirty="0"/>
              <a:t>, </a:t>
            </a:r>
            <a:r>
              <a:rPr lang="en-US" sz="1400" err="1"/>
              <a:t>distribuição</a:t>
            </a:r>
            <a:r>
              <a:rPr lang="en-US" sz="1400" dirty="0"/>
              <a:t> e </a:t>
            </a:r>
            <a:r>
              <a:rPr lang="en-US" sz="1400" err="1"/>
              <a:t>utilização</a:t>
            </a:r>
            <a:r>
              <a:rPr lang="en-US" sz="1400" dirty="0"/>
              <a:t> </a:t>
            </a:r>
            <a:r>
              <a:rPr lang="en-US" sz="1400" err="1"/>
              <a:t>elétrica</a:t>
            </a:r>
            <a:r>
              <a:rPr lang="en-US" sz="1400" dirty="0"/>
              <a:t> </a:t>
            </a:r>
            <a:r>
              <a:rPr lang="en-US" sz="1400" err="1"/>
              <a:t>exigidos</a:t>
            </a:r>
            <a:r>
              <a:rPr lang="en-US" sz="1400" dirty="0"/>
              <a:t> </a:t>
            </a:r>
            <a:r>
              <a:rPr lang="en-US" sz="1400" err="1"/>
              <a:t>ou</a:t>
            </a:r>
            <a:r>
              <a:rPr lang="en-US" sz="1400" dirty="0"/>
              <a:t> </a:t>
            </a:r>
            <a:r>
              <a:rPr lang="en-US" sz="1400" err="1"/>
              <a:t>usados</a:t>
            </a:r>
            <a:r>
              <a:rPr lang="en-US" sz="1400" dirty="0"/>
              <a:t> </a:t>
            </a:r>
            <a:r>
              <a:rPr lang="en-US" sz="1400" err="1"/>
              <a:t>em</a:t>
            </a:r>
            <a:r>
              <a:rPr lang="en-US" sz="1400" dirty="0"/>
              <a:t> </a:t>
            </a:r>
            <a:r>
              <a:rPr lang="en-US" sz="1400" err="1"/>
              <a:t>conformidade</a:t>
            </a:r>
            <a:r>
              <a:rPr lang="en-US" sz="1400" dirty="0"/>
              <a:t> com </a:t>
            </a:r>
            <a:r>
              <a:rPr lang="en-US" sz="1400" err="1"/>
              <a:t>este</a:t>
            </a:r>
            <a:r>
              <a:rPr lang="en-US" sz="1400" dirty="0"/>
              <a:t> </a:t>
            </a:r>
            <a:r>
              <a:rPr lang="en-US" sz="1400" err="1"/>
              <a:t>capítulo</a:t>
            </a:r>
            <a:r>
              <a:rPr lang="en-US" sz="1400" dirty="0"/>
              <a:t>, </a:t>
            </a:r>
            <a:r>
              <a:rPr lang="en-US" sz="1400" err="1"/>
              <a:t>exceto</a:t>
            </a:r>
            <a:r>
              <a:rPr lang="en-US" sz="1400" dirty="0"/>
              <a:t> </a:t>
            </a:r>
            <a:r>
              <a:rPr lang="en-US" sz="1400" err="1"/>
              <a:t>os</a:t>
            </a:r>
            <a:r>
              <a:rPr lang="en-US" sz="1400" dirty="0"/>
              <a:t> </a:t>
            </a:r>
            <a:r>
              <a:rPr lang="en-US" sz="1400" err="1"/>
              <a:t>equipamentos</a:t>
            </a:r>
            <a:r>
              <a:rPr lang="en-US" sz="1400" dirty="0"/>
              <a:t> </a:t>
            </a:r>
            <a:r>
              <a:rPr lang="en-US" sz="1400" err="1"/>
              <a:t>abrangidos</a:t>
            </a:r>
            <a:r>
              <a:rPr lang="en-US" sz="1400" dirty="0"/>
              <a:t> </a:t>
            </a:r>
            <a:r>
              <a:rPr lang="en-US" sz="1400" err="1"/>
              <a:t>por</a:t>
            </a:r>
            <a:r>
              <a:rPr lang="en-US" sz="1400" dirty="0"/>
              <a:t> </a:t>
            </a:r>
            <a:r>
              <a:rPr lang="en-US" sz="1400" err="1"/>
              <a:t>Ordens</a:t>
            </a:r>
            <a:r>
              <a:rPr lang="en-US" sz="1400" dirty="0"/>
              <a:t> </a:t>
            </a:r>
            <a:r>
              <a:rPr lang="en-US" sz="1400" err="1"/>
              <a:t>Técnicas</a:t>
            </a:r>
            <a:r>
              <a:rPr lang="en-US" sz="1400" dirty="0"/>
              <a:t> </a:t>
            </a:r>
            <a:r>
              <a:rPr lang="en-US" sz="1400" err="1"/>
              <a:t>Padrão</a:t>
            </a:r>
            <a:r>
              <a:rPr lang="en-US" sz="1400" dirty="0"/>
              <a:t> </a:t>
            </a:r>
            <a:r>
              <a:rPr lang="en-US" sz="1400" err="1"/>
              <a:t>contendo</a:t>
            </a:r>
            <a:r>
              <a:rPr lang="en-US" sz="1400" dirty="0"/>
              <a:t> </a:t>
            </a:r>
            <a:r>
              <a:rPr lang="en-US" sz="1400" err="1"/>
              <a:t>procedimentos</a:t>
            </a:r>
            <a:r>
              <a:rPr lang="en-US" sz="1400" dirty="0"/>
              <a:t> de teste </a:t>
            </a:r>
            <a:r>
              <a:rPr lang="en-US" sz="1400" err="1"/>
              <a:t>ambiental</a:t>
            </a:r>
            <a:r>
              <a:rPr lang="en-US" sz="1400" dirty="0"/>
              <a:t>, a </a:t>
            </a:r>
            <a:r>
              <a:rPr lang="en-US" sz="1400" err="1"/>
              <a:t>capacidade</a:t>
            </a:r>
            <a:r>
              <a:rPr lang="en-US" sz="1400" dirty="0"/>
              <a:t> de </a:t>
            </a:r>
            <a:r>
              <a:rPr lang="en-US" sz="1400" err="1"/>
              <a:t>fornecer</a:t>
            </a:r>
            <a:r>
              <a:rPr lang="en-US" sz="1400" dirty="0"/>
              <a:t> um </a:t>
            </a:r>
            <a:r>
              <a:rPr lang="en-US" sz="1400" err="1"/>
              <a:t>serviço</a:t>
            </a:r>
            <a:r>
              <a:rPr lang="en-US" sz="1400" dirty="0"/>
              <a:t> </a:t>
            </a:r>
            <a:r>
              <a:rPr lang="en-US" sz="1400" err="1"/>
              <a:t>seguro</a:t>
            </a:r>
            <a:r>
              <a:rPr lang="en-US" sz="1400" dirty="0"/>
              <a:t> e </a:t>
            </a:r>
            <a:r>
              <a:rPr lang="en-US" sz="1400" err="1"/>
              <a:t>contínuo</a:t>
            </a:r>
            <a:r>
              <a:rPr lang="en-US" sz="1400" dirty="0"/>
              <a:t> sob </a:t>
            </a:r>
            <a:r>
              <a:rPr lang="en-US" sz="1400" err="1"/>
              <a:t>condições</a:t>
            </a:r>
            <a:r>
              <a:rPr lang="en-US" sz="1400" dirty="0"/>
              <a:t> </a:t>
            </a:r>
            <a:r>
              <a:rPr lang="en-US" sz="1400" err="1"/>
              <a:t>ambientais</a:t>
            </a:r>
            <a:r>
              <a:rPr lang="en-US" sz="1400" dirty="0"/>
              <a:t> </a:t>
            </a:r>
            <a:r>
              <a:rPr lang="en-US" sz="1400" err="1"/>
              <a:t>previsíveis</a:t>
            </a:r>
            <a:r>
              <a:rPr lang="en-US" sz="1400" dirty="0"/>
              <a:t> </a:t>
            </a:r>
            <a:r>
              <a:rPr lang="en-US" sz="1400" err="1"/>
              <a:t>pode</a:t>
            </a:r>
            <a:r>
              <a:rPr lang="en-US" sz="1400" dirty="0"/>
              <a:t> ser </a:t>
            </a:r>
            <a:r>
              <a:rPr lang="en-US" sz="1400" err="1"/>
              <a:t>demonstrada</a:t>
            </a:r>
            <a:r>
              <a:rPr lang="en-US" sz="1400" dirty="0"/>
              <a:t> </a:t>
            </a:r>
            <a:r>
              <a:rPr lang="en-US" sz="1400" err="1"/>
              <a:t>por</a:t>
            </a:r>
            <a:r>
              <a:rPr lang="en-US" sz="1400" dirty="0"/>
              <a:t> testes </a:t>
            </a:r>
            <a:r>
              <a:rPr lang="en-US" sz="1400" err="1"/>
              <a:t>ambientais</a:t>
            </a:r>
            <a:r>
              <a:rPr lang="en-US" sz="1400" dirty="0"/>
              <a:t>, </a:t>
            </a:r>
            <a:r>
              <a:rPr lang="en-US" sz="1400" err="1"/>
              <a:t>análise</a:t>
            </a:r>
            <a:r>
              <a:rPr lang="en-US" sz="1400" dirty="0"/>
              <a:t> de </a:t>
            </a:r>
            <a:r>
              <a:rPr lang="en-US" sz="1400" err="1"/>
              <a:t>projeto</a:t>
            </a:r>
            <a:r>
              <a:rPr lang="en-US" sz="1400" dirty="0"/>
              <a:t> </a:t>
            </a:r>
            <a:r>
              <a:rPr lang="en-US" sz="1400" err="1"/>
              <a:t>ou</a:t>
            </a:r>
            <a:r>
              <a:rPr lang="en-US" sz="1400" dirty="0"/>
              <a:t> </a:t>
            </a:r>
            <a:r>
              <a:rPr lang="en-US" sz="1400" err="1"/>
              <a:t>referência</a:t>
            </a:r>
            <a:r>
              <a:rPr lang="en-US" sz="1400" dirty="0"/>
              <a:t> a </a:t>
            </a:r>
            <a:r>
              <a:rPr lang="en-US" sz="1400" err="1"/>
              <a:t>experiências</a:t>
            </a:r>
            <a:r>
              <a:rPr lang="en-US" sz="1400" dirty="0"/>
              <a:t> de </a:t>
            </a:r>
            <a:r>
              <a:rPr lang="en-US" sz="1400" err="1"/>
              <a:t>serviço</a:t>
            </a:r>
            <a:r>
              <a:rPr lang="en-US" sz="1400" dirty="0"/>
              <a:t> </a:t>
            </a:r>
            <a:r>
              <a:rPr lang="en-US" sz="1400" err="1"/>
              <a:t>comparáveis</a:t>
            </a:r>
            <a:r>
              <a:rPr lang="en-US" sz="1400" dirty="0"/>
              <a:t> </a:t>
            </a:r>
            <a:r>
              <a:rPr lang="en-US" sz="1400" err="1"/>
              <a:t>anteriores</a:t>
            </a:r>
            <a:r>
              <a:rPr lang="en-US" sz="1400" dirty="0"/>
              <a:t> </a:t>
            </a:r>
            <a:r>
              <a:rPr lang="en-US" sz="1400" err="1"/>
              <a:t>em</a:t>
            </a:r>
            <a:r>
              <a:rPr lang="en-US" sz="1400" dirty="0"/>
              <a:t> </a:t>
            </a:r>
            <a:r>
              <a:rPr lang="en-US" sz="1400" err="1"/>
              <a:t>outras</a:t>
            </a:r>
            <a:r>
              <a:rPr lang="en-US" sz="1400" dirty="0"/>
              <a:t> </a:t>
            </a:r>
            <a:r>
              <a:rPr lang="en-US" sz="1400" err="1"/>
              <a:t>aeronaves</a:t>
            </a:r>
            <a:r>
              <a:rPr lang="en-US" sz="1400" dirty="0"/>
              <a:t>.</a:t>
            </a:r>
            <a:endParaRPr lang="pt-BR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B4B184C8-3DED-1C72-5CB0-116C83300E6B}"/>
              </a:ext>
            </a:extLst>
          </p:cNvPr>
          <p:cNvSpPr txBox="1"/>
          <p:nvPr/>
        </p:nvSpPr>
        <p:spPr>
          <a:xfrm>
            <a:off x="6017424" y="4772086"/>
            <a:ext cx="1759351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400" dirty="0">
                <a:ea typeface="+mn-lt"/>
                <a:cs typeface="+mn-lt"/>
              </a:rPr>
              <a:t>(f) O EWIS (Sistemas Elétricos de Fiação) deve ser avaliado de acordo com os requisitos da seção §25.1709.</a:t>
            </a:r>
            <a:endParaRPr lang="pt-BR" sz="1400" dirty="0"/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C0384D3A-7B7B-471F-F64F-BDADC44EB0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1450" y="4510991"/>
            <a:ext cx="2781300" cy="266700"/>
          </a:xfrm>
          <a:prstGeom prst="rect">
            <a:avLst/>
          </a:prstGeo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5A32DC96-1D63-E612-33F6-F83B5E77D65D}"/>
              </a:ext>
            </a:extLst>
          </p:cNvPr>
          <p:cNvSpPr txBox="1"/>
          <p:nvPr/>
        </p:nvSpPr>
        <p:spPr>
          <a:xfrm>
            <a:off x="7781153" y="4769381"/>
            <a:ext cx="4411882" cy="16004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400" dirty="0">
                <a:ea typeface="+mn-lt"/>
                <a:cs typeface="+mn-lt"/>
              </a:rPr>
              <a:t>Cada EWIS deve ser projetado e instalado de forma que:</a:t>
            </a:r>
          </a:p>
          <a:p>
            <a:r>
              <a:rPr lang="pt-BR" sz="1400" dirty="0">
                <a:ea typeface="+mn-lt"/>
                <a:cs typeface="+mn-lt"/>
              </a:rPr>
              <a:t>(a) Cada condição de falha catastrófica:</a:t>
            </a:r>
          </a:p>
          <a:p>
            <a:r>
              <a:rPr lang="pt-BR" sz="1400" dirty="0">
                <a:ea typeface="+mn-lt"/>
                <a:cs typeface="+mn-lt"/>
              </a:rPr>
              <a:t>(1) Seja extremamente improvável; e</a:t>
            </a:r>
          </a:p>
          <a:p>
            <a:r>
              <a:rPr lang="pt-BR" sz="1400" dirty="0">
                <a:ea typeface="+mn-lt"/>
                <a:cs typeface="+mn-lt"/>
              </a:rPr>
              <a:t>(2) Não resulte de uma única falha.</a:t>
            </a:r>
          </a:p>
          <a:p>
            <a:r>
              <a:rPr lang="pt-BR" sz="1400" dirty="0">
                <a:ea typeface="+mn-lt"/>
                <a:cs typeface="+mn-lt"/>
              </a:rPr>
              <a:t>(b) Cada condição de falha perigosa seja extremamente remota.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2771719630"/>
      </p:ext>
    </p:extLst>
  </p:cSld>
  <p:clrMapOvr>
    <a:masterClrMapping/>
  </p:clrMapOvr>
  <p:transition spd="slow">
    <p:wip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3F60707E-9EA2-AF86-D7C5-4A394D5943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47" y="0"/>
            <a:ext cx="12019505" cy="6858000"/>
          </a:xfrm>
          <a:prstGeom prst="rect">
            <a:avLst/>
          </a:prstGeom>
        </p:spPr>
      </p:pic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FEA38784-A2A4-40AF-565F-9A83CECFAF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8730376"/>
              </p:ext>
            </p:extLst>
          </p:nvPr>
        </p:nvGraphicFramePr>
        <p:xfrm>
          <a:off x="8353063" y="2970835"/>
          <a:ext cx="3651057" cy="1387357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678493">
                  <a:extLst>
                    <a:ext uri="{9D8B030D-6E8A-4147-A177-3AD203B41FA5}">
                      <a16:colId xmlns:a16="http://schemas.microsoft.com/office/drawing/2014/main" val="79014704"/>
                    </a:ext>
                  </a:extLst>
                </a:gridCol>
                <a:gridCol w="743003">
                  <a:extLst>
                    <a:ext uri="{9D8B030D-6E8A-4147-A177-3AD203B41FA5}">
                      <a16:colId xmlns:a16="http://schemas.microsoft.com/office/drawing/2014/main" val="3109744223"/>
                    </a:ext>
                  </a:extLst>
                </a:gridCol>
                <a:gridCol w="647178">
                  <a:extLst>
                    <a:ext uri="{9D8B030D-6E8A-4147-A177-3AD203B41FA5}">
                      <a16:colId xmlns:a16="http://schemas.microsoft.com/office/drawing/2014/main" val="1942789554"/>
                    </a:ext>
                  </a:extLst>
                </a:gridCol>
                <a:gridCol w="501083">
                  <a:extLst>
                    <a:ext uri="{9D8B030D-6E8A-4147-A177-3AD203B41FA5}">
                      <a16:colId xmlns:a16="http://schemas.microsoft.com/office/drawing/2014/main" val="3820747557"/>
                    </a:ext>
                  </a:extLst>
                </a:gridCol>
                <a:gridCol w="501040">
                  <a:extLst>
                    <a:ext uri="{9D8B030D-6E8A-4147-A177-3AD203B41FA5}">
                      <a16:colId xmlns:a16="http://schemas.microsoft.com/office/drawing/2014/main" val="905421102"/>
                    </a:ext>
                  </a:extLst>
                </a:gridCol>
                <a:gridCol w="580260">
                  <a:extLst>
                    <a:ext uri="{9D8B030D-6E8A-4147-A177-3AD203B41FA5}">
                      <a16:colId xmlns:a16="http://schemas.microsoft.com/office/drawing/2014/main" val="3606106954"/>
                    </a:ext>
                  </a:extLst>
                </a:gridCol>
              </a:tblGrid>
              <a:tr h="229105">
                <a:tc gridSpan="6">
                  <a:txBody>
                    <a:bodyPr/>
                    <a:lstStyle/>
                    <a:p>
                      <a:pPr algn="ctr" fontAlgn="b"/>
                      <a:r>
                        <a:rPr lang="pt-BR" sz="900" dirty="0">
                          <a:effectLst/>
                        </a:rPr>
                        <a:t>Criticalidade do Evento</a:t>
                      </a:r>
                    </a:p>
                  </a:txBody>
                  <a:tcPr marL="9525" marR="9525" marT="9525" anchor="b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 marL="0" marR="0" marT="0" marB="0" horzOverflow="overflow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 marL="0" marR="0" marT="0" marB="0" horzOverflow="overflow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 marL="0" marR="0" marT="0" marB="0" horzOverflow="overflow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 marL="0" marR="0" marT="0" marB="0" horzOverflow="overflow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3785552562"/>
                  </a:ext>
                </a:extLst>
              </a:tr>
              <a:tr h="394569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dirty="0">
                          <a:effectLst/>
                        </a:rPr>
                        <a:t>Evento</a:t>
                      </a: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err="1">
                          <a:effectLst/>
                        </a:rPr>
                        <a:t>Catastrophic</a:t>
                      </a:r>
                      <a:r>
                        <a:rPr lang="pt-BR" sz="900" dirty="0">
                          <a:effectLst/>
                        </a:rPr>
                        <a:t> </a:t>
                      </a: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err="1">
                          <a:effectLst/>
                        </a:rPr>
                        <a:t>Hazardous</a:t>
                      </a:r>
                      <a:r>
                        <a:rPr lang="pt-BR" sz="900" dirty="0">
                          <a:effectLst/>
                        </a:rPr>
                        <a:t> </a:t>
                      </a: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dirty="0">
                          <a:effectLst/>
                        </a:rPr>
                        <a:t>Major </a:t>
                      </a: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dirty="0">
                          <a:effectLst/>
                        </a:rPr>
                        <a:t>Minor </a:t>
                      </a: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dirty="0">
                          <a:effectLst/>
                        </a:rPr>
                        <a:t>Nenhum</a:t>
                      </a: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2296439696"/>
                  </a:ext>
                </a:extLst>
              </a:tr>
              <a:tr h="763683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dirty="0">
                          <a:effectLst/>
                        </a:rPr>
                        <a:t>Falha da atuação do estabilizador horizontal</a:t>
                      </a: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BR" sz="2400" b="0" i="0" u="none" strike="noStrike" noProof="0" dirty="0">
                          <a:solidFill>
                            <a:srgbClr val="FF0000"/>
                          </a:solidFill>
                          <a:effectLst/>
                          <a:latin typeface="Aptos"/>
                        </a:rPr>
                        <a:t>X</a:t>
                      </a:r>
                      <a:endParaRPr lang="pt-BR" sz="2400" dirty="0"/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900" dirty="0">
                        <a:effectLst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900" dirty="0">
                        <a:effectLst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90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100" dirty="0">
                        <a:effectLst/>
                      </a:endParaRPr>
                    </a:p>
                  </a:txBody>
                  <a:tcPr marL="9525" marR="9525" marT="9525" anchor="ctr"/>
                </a:tc>
                <a:extLst>
                  <a:ext uri="{0D108BD9-81ED-4DB2-BD59-A6C34878D82A}">
                    <a16:rowId xmlns:a16="http://schemas.microsoft.com/office/drawing/2014/main" val="238204436"/>
                  </a:ext>
                </a:extLst>
              </a:tr>
            </a:tbl>
          </a:graphicData>
        </a:graphic>
      </p:graphicFrame>
      <p:sp>
        <p:nvSpPr>
          <p:cNvPr id="5" name="CaixaDeTexto 4">
            <a:extLst>
              <a:ext uri="{FF2B5EF4-FFF2-40B4-BE49-F238E27FC236}">
                <a16:creationId xmlns:a16="http://schemas.microsoft.com/office/drawing/2014/main" id="{F6171EE8-1247-3804-4A18-98C670445C49}"/>
              </a:ext>
            </a:extLst>
          </p:cNvPr>
          <p:cNvSpPr txBox="1"/>
          <p:nvPr/>
        </p:nvSpPr>
        <p:spPr>
          <a:xfrm>
            <a:off x="306658" y="117981"/>
            <a:ext cx="274319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b="1" u="sng" dirty="0"/>
              <a:t>Árvore de falhas</a:t>
            </a:r>
          </a:p>
          <a:p>
            <a:r>
              <a:rPr lang="pt-BR" u="sng" dirty="0">
                <a:solidFill>
                  <a:srgbClr val="0070C0"/>
                </a:solidFill>
              </a:rPr>
              <a:t>Resp.:</a:t>
            </a:r>
            <a:r>
              <a:rPr lang="pt-BR" dirty="0"/>
              <a:t> </a:t>
            </a:r>
            <a:r>
              <a:rPr lang="pt-BR" u="sng" dirty="0">
                <a:solidFill>
                  <a:srgbClr val="0070C0"/>
                </a:solidFill>
              </a:rPr>
              <a:t>Guilherme Andrew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164055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2850E2-9E14-CDE1-61D4-EE4119E9C3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Linha">
            <a:extLst>
              <a:ext uri="{FF2B5EF4-FFF2-40B4-BE49-F238E27FC236}">
                <a16:creationId xmlns:a16="http://schemas.microsoft.com/office/drawing/2014/main" id="{5E0C5052-A27D-5CC1-BA09-63C85386B152}"/>
              </a:ext>
            </a:extLst>
          </p:cNvPr>
          <p:cNvSpPr/>
          <p:nvPr/>
        </p:nvSpPr>
        <p:spPr>
          <a:xfrm flipV="1">
            <a:off x="252919" y="486960"/>
            <a:ext cx="8852170" cy="30053"/>
          </a:xfrm>
          <a:prstGeom prst="line">
            <a:avLst/>
          </a:prstGeom>
          <a:ln w="57150">
            <a:gradFill flip="none" rotWithShape="1">
              <a:gsLst>
                <a:gs pos="41964">
                  <a:srgbClr val="B2CBFF">
                    <a:alpha val="85000"/>
                  </a:srgbClr>
                </a:gs>
                <a:gs pos="62953">
                  <a:srgbClr val="93B5FF"/>
                </a:gs>
                <a:gs pos="27972">
                  <a:srgbClr val="C7D9FF"/>
                </a:gs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  <a:miter lim="400000"/>
          </a:ln>
        </p:spPr>
        <p:txBody>
          <a:bodyPr lIns="25400" tIns="25400" rIns="25400" bIns="2540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900" b="0" i="0" u="none" strike="noStrike" kern="1200" cap="none" spc="0" normalizeH="0" baseline="0" noProof="0">
              <a:ln>
                <a:noFill/>
              </a:ln>
              <a:solidFill>
                <a:srgbClr val="001638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1759D3-1B20-E838-1672-3F8129E069D6}"/>
              </a:ext>
            </a:extLst>
          </p:cNvPr>
          <p:cNvSpPr txBox="1"/>
          <p:nvPr/>
        </p:nvSpPr>
        <p:spPr>
          <a:xfrm>
            <a:off x="204278" y="125347"/>
            <a:ext cx="1404389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l" defTabSz="2438338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cs typeface="Arial"/>
                <a:sym typeface="Helvetica Neue"/>
              </a:rPr>
              <a:t>Capítulo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cs typeface="Arial"/>
                <a:sym typeface="Helvetica Neue"/>
              </a:rPr>
              <a:t> </a:t>
            </a:r>
            <a:r>
              <a:rPr lang="en-US" sz="2000" b="1" dirty="0">
                <a:solidFill>
                  <a:srgbClr val="0070C0"/>
                </a:solidFill>
                <a:latin typeface="Arial"/>
                <a:cs typeface="Arial"/>
                <a:sym typeface="Helvetica Neue"/>
              </a:rPr>
              <a:t>4</a:t>
            </a:r>
            <a:endParaRPr kumimoji="0" lang="pt-BR" sz="20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3BC30062-BFBF-9FCC-0096-078F643AA3B0}"/>
              </a:ext>
            </a:extLst>
          </p:cNvPr>
          <p:cNvSpPr txBox="1"/>
          <p:nvPr/>
        </p:nvSpPr>
        <p:spPr>
          <a:xfrm>
            <a:off x="204278" y="564779"/>
            <a:ext cx="3119765" cy="307777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pt-BR" sz="1400" u="sng">
                <a:solidFill>
                  <a:srgbClr val="0070C0"/>
                </a:solidFill>
                <a:latin typeface="Arial"/>
                <a:cs typeface="Arial"/>
              </a:rPr>
              <a:t>Slide 4.1 - Equipamentos e Métodos 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3B4F3F6B-B59E-A0A8-7AA0-91AB7D242147}"/>
              </a:ext>
            </a:extLst>
          </p:cNvPr>
          <p:cNvSpPr txBox="1"/>
          <p:nvPr/>
        </p:nvSpPr>
        <p:spPr>
          <a:xfrm>
            <a:off x="10364949" y="0"/>
            <a:ext cx="1766236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sng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Resp.: </a:t>
            </a:r>
          </a:p>
          <a:p>
            <a:pPr algn="ctr">
              <a:defRPr/>
            </a:pPr>
            <a:r>
              <a:rPr lang="pt-BR" u="sng">
                <a:solidFill>
                  <a:srgbClr val="0070C0"/>
                </a:solidFill>
                <a:latin typeface="Aptos" panose="02110004020202020204"/>
              </a:rPr>
              <a:t>Pedro Monteiro</a:t>
            </a:r>
            <a:endParaRPr kumimoji="0" lang="pt-BR" sz="1800" b="0" i="0" u="sng" strike="noStrike" kern="1200" cap="none" spc="0" normalizeH="0" baseline="0" noProof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14DFFEF3-FCAC-474D-4882-A7FD5B0C938C}"/>
              </a:ext>
            </a:extLst>
          </p:cNvPr>
          <p:cNvSpPr txBox="1"/>
          <p:nvPr/>
        </p:nvSpPr>
        <p:spPr>
          <a:xfrm>
            <a:off x="1608667" y="-18398"/>
            <a:ext cx="8669433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defRPr/>
            </a:pPr>
            <a:r>
              <a:rPr lang="pt-BR" sz="1400">
                <a:solidFill>
                  <a:schemeClr val="accent4">
                    <a:lumMod val="76000"/>
                  </a:schemeClr>
                </a:solidFill>
                <a:latin typeface="Arial"/>
                <a:cs typeface="Arial"/>
              </a:rPr>
              <a:t>Lubrificação</a:t>
            </a:r>
            <a:r>
              <a:rPr kumimoji="0" lang="pt-BR" sz="1400" b="0" i="0" u="none" strike="noStrike" kern="1200" cap="none" spc="0" normalizeH="0" baseline="0" noProof="0">
                <a:ln>
                  <a:noFill/>
                </a:ln>
                <a:solidFill>
                  <a:schemeClr val="accent4">
                    <a:lumMod val="76000"/>
                  </a:schemeClr>
                </a:solidFill>
                <a:effectLst/>
                <a:uLnTx/>
                <a:uFillTx/>
                <a:latin typeface="Arial"/>
                <a:cs typeface="Arial"/>
              </a:rPr>
              <a:t>: </a:t>
            </a:r>
            <a:r>
              <a:rPr lang="pt-BR" sz="1400">
                <a:solidFill>
                  <a:schemeClr val="accent4">
                    <a:lumMod val="76000"/>
                  </a:schemeClr>
                </a:solidFill>
                <a:latin typeface="Arial"/>
                <a:cs typeface="Arial"/>
              </a:rPr>
              <a:t>Discorra sobre os seguintes tópicos considerados no relatório do NTSB. Em especial comente sobre a mistura de lubrificantes.</a:t>
            </a:r>
            <a:endParaRPr lang="pt-BR" sz="1400" b="0" i="0" u="none" strike="noStrike" kern="1200" cap="none" spc="0" normalizeH="0" baseline="0" noProof="0">
              <a:ln>
                <a:noFill/>
              </a:ln>
              <a:solidFill>
                <a:schemeClr val="accent4">
                  <a:lumMod val="76000"/>
                </a:schemeClr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A276F488-F912-259A-BB97-99EEA2ED4D74}"/>
              </a:ext>
            </a:extLst>
          </p:cNvPr>
          <p:cNvSpPr txBox="1"/>
          <p:nvPr/>
        </p:nvSpPr>
        <p:spPr>
          <a:xfrm>
            <a:off x="4260574" y="6369878"/>
            <a:ext cx="4841459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600">
                <a:latin typeface="Arial"/>
              </a:rPr>
              <a:t>Manutenção de Aeronaves – 29° Turma</a:t>
            </a:r>
            <a:r>
              <a:rPr lang="pt-BR" sz="1600">
                <a:latin typeface="Arial"/>
                <a:cs typeface="Arial"/>
              </a:rPr>
              <a:t>​</a:t>
            </a:r>
            <a:endParaRPr lang="pt-BR" sz="1600"/>
          </a:p>
        </p:txBody>
      </p:sp>
      <p:pic>
        <p:nvPicPr>
          <p:cNvPr id="3" name="Imagem 2" descr="Placa vermelha com letras brancas&#10;&#10;Descrição gerada automaticamente com confiança baixa">
            <a:extLst>
              <a:ext uri="{FF2B5EF4-FFF2-40B4-BE49-F238E27FC236}">
                <a16:creationId xmlns:a16="http://schemas.microsoft.com/office/drawing/2014/main" id="{F697F791-8A8E-6C29-E2F9-334510EDEA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2495" y="6023665"/>
            <a:ext cx="1428750" cy="685800"/>
          </a:xfrm>
          <a:prstGeom prst="rect">
            <a:avLst/>
          </a:prstGeom>
        </p:spPr>
      </p:pic>
      <p:pic>
        <p:nvPicPr>
          <p:cNvPr id="7" name="Imagem 6" descr="Tabela&#10;&#10;O conteúdo gerado por IA pode estar incorreto.">
            <a:extLst>
              <a:ext uri="{FF2B5EF4-FFF2-40B4-BE49-F238E27FC236}">
                <a16:creationId xmlns:a16="http://schemas.microsoft.com/office/drawing/2014/main" id="{3FAF3491-CF03-BA92-7742-DBC22E8FD0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208" y="1570362"/>
            <a:ext cx="7769024" cy="3302520"/>
          </a:xfrm>
          <a:prstGeom prst="rect">
            <a:avLst/>
          </a:prstGeom>
        </p:spPr>
      </p:pic>
      <p:sp>
        <p:nvSpPr>
          <p:cNvPr id="10" name="CaixaDeTexto 5">
            <a:extLst>
              <a:ext uri="{FF2B5EF4-FFF2-40B4-BE49-F238E27FC236}">
                <a16:creationId xmlns:a16="http://schemas.microsoft.com/office/drawing/2014/main" id="{D59F0868-52F8-BCCD-E753-DEB78CDD846D}"/>
              </a:ext>
            </a:extLst>
          </p:cNvPr>
          <p:cNvSpPr txBox="1"/>
          <p:nvPr/>
        </p:nvSpPr>
        <p:spPr>
          <a:xfrm>
            <a:off x="8035132" y="2893630"/>
            <a:ext cx="3714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/>
              <a:t>A equipe de manutenção da Alaska Airlines não seguia estes métodos.</a:t>
            </a:r>
          </a:p>
        </p:txBody>
      </p:sp>
    </p:spTree>
    <p:extLst>
      <p:ext uri="{BB962C8B-B14F-4D97-AF65-F5344CB8AC3E}">
        <p14:creationId xmlns:p14="http://schemas.microsoft.com/office/powerpoint/2010/main" val="2533038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32E879-6C8A-2CE1-9C97-4237ABE086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Linha">
            <a:extLst>
              <a:ext uri="{FF2B5EF4-FFF2-40B4-BE49-F238E27FC236}">
                <a16:creationId xmlns:a16="http://schemas.microsoft.com/office/drawing/2014/main" id="{0A23163F-CB82-B6D2-4293-1ACB978CCD9F}"/>
              </a:ext>
            </a:extLst>
          </p:cNvPr>
          <p:cNvSpPr/>
          <p:nvPr/>
        </p:nvSpPr>
        <p:spPr>
          <a:xfrm flipV="1">
            <a:off x="252919" y="486960"/>
            <a:ext cx="8852170" cy="30053"/>
          </a:xfrm>
          <a:prstGeom prst="line">
            <a:avLst/>
          </a:prstGeom>
          <a:ln w="57150">
            <a:gradFill flip="none" rotWithShape="1">
              <a:gsLst>
                <a:gs pos="41964">
                  <a:srgbClr val="B2CBFF">
                    <a:alpha val="85000"/>
                  </a:srgbClr>
                </a:gs>
                <a:gs pos="62953">
                  <a:srgbClr val="93B5FF"/>
                </a:gs>
                <a:gs pos="27972">
                  <a:srgbClr val="C7D9FF"/>
                </a:gs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  <a:miter lim="400000"/>
          </a:ln>
        </p:spPr>
        <p:txBody>
          <a:bodyPr lIns="25400" tIns="25400" rIns="25400" bIns="2540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900" b="0" i="0" u="none" strike="noStrike" kern="1200" cap="none" spc="0" normalizeH="0" baseline="0" noProof="0">
              <a:ln>
                <a:noFill/>
              </a:ln>
              <a:solidFill>
                <a:srgbClr val="001638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4424B0-6B5A-D8E9-5303-73DCA714EF83}"/>
              </a:ext>
            </a:extLst>
          </p:cNvPr>
          <p:cNvSpPr txBox="1"/>
          <p:nvPr/>
        </p:nvSpPr>
        <p:spPr>
          <a:xfrm>
            <a:off x="204278" y="125347"/>
            <a:ext cx="1404389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l" defTabSz="2438338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cs typeface="Arial"/>
                <a:sym typeface="Helvetica Neue"/>
              </a:rPr>
              <a:t>Capítulo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cs typeface="Arial"/>
                <a:sym typeface="Helvetica Neue"/>
              </a:rPr>
              <a:t> </a:t>
            </a:r>
            <a:r>
              <a:rPr lang="en-US" sz="2000" b="1" dirty="0">
                <a:solidFill>
                  <a:srgbClr val="0070C0"/>
                </a:solidFill>
                <a:latin typeface="Arial"/>
                <a:cs typeface="Arial"/>
                <a:sym typeface="Helvetica Neue"/>
              </a:rPr>
              <a:t>4</a:t>
            </a:r>
            <a:endParaRPr kumimoji="0" lang="pt-BR" sz="20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/>
              <a:cs typeface="Arial"/>
              <a:sym typeface="Helvetica Neue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776981A6-8A31-2E40-EFC5-0B9D754D4541}"/>
              </a:ext>
            </a:extLst>
          </p:cNvPr>
          <p:cNvSpPr txBox="1"/>
          <p:nvPr/>
        </p:nvSpPr>
        <p:spPr>
          <a:xfrm>
            <a:off x="204278" y="564779"/>
            <a:ext cx="3612464" cy="307777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pt-BR" sz="1400" u="sng">
                <a:solidFill>
                  <a:srgbClr val="0070C0"/>
                </a:solidFill>
                <a:latin typeface="Arial"/>
                <a:cs typeface="Arial"/>
              </a:rPr>
              <a:t>Slide 4.2 - Tipos de Tarefas de Lubrificação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61407B4B-0062-D350-7246-BFC18DB8E7A2}"/>
              </a:ext>
            </a:extLst>
          </p:cNvPr>
          <p:cNvSpPr txBox="1"/>
          <p:nvPr/>
        </p:nvSpPr>
        <p:spPr>
          <a:xfrm>
            <a:off x="10364949" y="0"/>
            <a:ext cx="1766236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sng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Resp.: </a:t>
            </a:r>
          </a:p>
          <a:p>
            <a:pPr algn="ctr">
              <a:defRPr/>
            </a:pPr>
            <a:r>
              <a:rPr lang="pt-BR" u="sng">
                <a:solidFill>
                  <a:srgbClr val="0070C0"/>
                </a:solidFill>
                <a:latin typeface="Aptos" panose="02110004020202020204"/>
              </a:rPr>
              <a:t>Pedro Monteiro</a:t>
            </a:r>
            <a:endParaRPr kumimoji="0" lang="pt-BR" sz="1800" b="0" i="0" u="sng" strike="noStrike" kern="1200" cap="none" spc="0" normalizeH="0" baseline="0" noProof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5A4B3743-0911-43A7-E5AF-A7D6FD63852D}"/>
              </a:ext>
            </a:extLst>
          </p:cNvPr>
          <p:cNvSpPr txBox="1"/>
          <p:nvPr/>
        </p:nvSpPr>
        <p:spPr>
          <a:xfrm>
            <a:off x="1608667" y="-18398"/>
            <a:ext cx="8669433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defRPr/>
            </a:pPr>
            <a:r>
              <a:rPr lang="pt-BR" sz="1400">
                <a:solidFill>
                  <a:schemeClr val="accent4">
                    <a:lumMod val="76000"/>
                  </a:schemeClr>
                </a:solidFill>
                <a:latin typeface="Arial"/>
                <a:cs typeface="Arial"/>
              </a:rPr>
              <a:t>Lubrificação</a:t>
            </a:r>
            <a:r>
              <a:rPr kumimoji="0" lang="pt-BR" sz="1400" b="0" i="0" u="none" strike="noStrike" kern="1200" cap="none" spc="0" normalizeH="0" baseline="0" noProof="0">
                <a:ln>
                  <a:noFill/>
                </a:ln>
                <a:solidFill>
                  <a:schemeClr val="accent4">
                    <a:lumMod val="76000"/>
                  </a:schemeClr>
                </a:solidFill>
                <a:effectLst/>
                <a:uLnTx/>
                <a:uFillTx/>
                <a:latin typeface="Arial"/>
                <a:cs typeface="Arial"/>
              </a:rPr>
              <a:t>: </a:t>
            </a:r>
            <a:r>
              <a:rPr lang="pt-BR" sz="1400">
                <a:solidFill>
                  <a:schemeClr val="accent4">
                    <a:lumMod val="76000"/>
                  </a:schemeClr>
                </a:solidFill>
                <a:latin typeface="Arial"/>
                <a:cs typeface="Arial"/>
              </a:rPr>
              <a:t>Discorra sobre os seguintes tópicos considerados no relatório do NTSB. Em especial comente sobre a mistura de lubrificantes.</a:t>
            </a:r>
            <a:endParaRPr lang="pt-BR" sz="1400" b="0" i="0" u="none" strike="noStrike" kern="1200" cap="none" spc="0" normalizeH="0" baseline="0" noProof="0">
              <a:ln>
                <a:noFill/>
              </a:ln>
              <a:solidFill>
                <a:schemeClr val="accent4">
                  <a:lumMod val="76000"/>
                </a:schemeClr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FEDA6A4E-FCCA-9725-500B-BDE9187D0223}"/>
              </a:ext>
            </a:extLst>
          </p:cNvPr>
          <p:cNvSpPr txBox="1"/>
          <p:nvPr/>
        </p:nvSpPr>
        <p:spPr>
          <a:xfrm>
            <a:off x="4260574" y="6369878"/>
            <a:ext cx="4841459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600">
                <a:latin typeface="Arial"/>
              </a:rPr>
              <a:t>Manutenção de Aeronaves – 29° Turma</a:t>
            </a:r>
            <a:r>
              <a:rPr lang="pt-BR" sz="1600">
                <a:latin typeface="Arial"/>
                <a:cs typeface="Arial"/>
              </a:rPr>
              <a:t>​</a:t>
            </a:r>
            <a:endParaRPr lang="pt-BR" sz="1600"/>
          </a:p>
        </p:txBody>
      </p:sp>
      <p:pic>
        <p:nvPicPr>
          <p:cNvPr id="3" name="Imagem 2" descr="Placa vermelha com letras brancas&#10;&#10;Descrição gerada automaticamente com confiança baixa">
            <a:extLst>
              <a:ext uri="{FF2B5EF4-FFF2-40B4-BE49-F238E27FC236}">
                <a16:creationId xmlns:a16="http://schemas.microsoft.com/office/drawing/2014/main" id="{1554883C-095E-3C9B-1D30-4A4777CD60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2495" y="6023665"/>
            <a:ext cx="1428750" cy="685800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6ADA5B06-9D2A-3B07-CD7E-687EF98540FD}"/>
              </a:ext>
            </a:extLst>
          </p:cNvPr>
          <p:cNvSpPr txBox="1"/>
          <p:nvPr/>
        </p:nvSpPr>
        <p:spPr>
          <a:xfrm>
            <a:off x="393541" y="1165185"/>
            <a:ext cx="10758667" cy="45243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28600" indent="-228600" algn="just">
              <a:buFont typeface=""/>
              <a:buChar char="•"/>
            </a:pPr>
            <a:r>
              <a:rPr lang="pt-BR" sz="2400">
                <a:cs typeface="Arial"/>
              </a:rPr>
              <a:t>Em 23 de julho de 1997, a Alaska Airlines emitiu um formulário interno intitulado “Solicitação de Alteração de Programas de Manutenção/Publicações Técnicas” (ME-01 No. 97-002974), para revisar seus cartões de tarefas de lubrificação de manutenção, substituindo a </a:t>
            </a:r>
            <a:r>
              <a:rPr lang="pt-BR" sz="2400" err="1">
                <a:cs typeface="Arial"/>
              </a:rPr>
              <a:t>Mobilgrease</a:t>
            </a:r>
            <a:r>
              <a:rPr lang="pt-BR" sz="2400">
                <a:cs typeface="Arial"/>
              </a:rPr>
              <a:t> 28 pela </a:t>
            </a:r>
            <a:r>
              <a:rPr lang="pt-BR" sz="2400" err="1">
                <a:cs typeface="Arial"/>
              </a:rPr>
              <a:t>Aeroshell</a:t>
            </a:r>
            <a:r>
              <a:rPr lang="pt-BR" sz="2400">
                <a:cs typeface="Arial"/>
              </a:rPr>
              <a:t> 33 em aviões da série MD-80 de sua frota. Este formulário foi assinado pelo requerente da solicitação, pelo gerente de programas de manutenção e publicações técnicas . </a:t>
            </a:r>
            <a:r>
              <a:rPr lang="en-US" sz="2400">
                <a:cs typeface="Arial"/>
              </a:rPr>
              <a:t>​</a:t>
            </a:r>
            <a:endParaRPr lang="pt-BR"/>
          </a:p>
          <a:p>
            <a:pPr marL="228600" indent="-228600" algn="just">
              <a:buFont typeface=""/>
              <a:buChar char="•"/>
            </a:pPr>
            <a:r>
              <a:rPr lang="pt-BR" sz="2400">
                <a:cs typeface="Arial"/>
              </a:rPr>
              <a:t>Os blocos de assinatura do diretor de manutenção da base e do diretor de planejamento de manutenção e controle de produção estavam em branco, mas riscados à mão. A “Seção de Ação Especial Requerida”29 estava em branco, assim como o bloco de assinatura na parte inferior do formulário para indicar “Solicitação de Alteração Realizada”. </a:t>
            </a:r>
            <a:r>
              <a:rPr lang="en-US" sz="2400">
                <a:cs typeface="Arial"/>
              </a:rPr>
              <a:t>​</a:t>
            </a:r>
          </a:p>
        </p:txBody>
      </p:sp>
    </p:spTree>
    <p:extLst>
      <p:ext uri="{BB962C8B-B14F-4D97-AF65-F5344CB8AC3E}">
        <p14:creationId xmlns:p14="http://schemas.microsoft.com/office/powerpoint/2010/main" val="1789719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39089F-9DA2-D274-C6BC-C06395D6FB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Linha">
            <a:extLst>
              <a:ext uri="{FF2B5EF4-FFF2-40B4-BE49-F238E27FC236}">
                <a16:creationId xmlns:a16="http://schemas.microsoft.com/office/drawing/2014/main" id="{A2A44D1C-0B35-E9C1-F3F0-0AEA861BAE9C}"/>
              </a:ext>
            </a:extLst>
          </p:cNvPr>
          <p:cNvSpPr/>
          <p:nvPr/>
        </p:nvSpPr>
        <p:spPr>
          <a:xfrm flipV="1">
            <a:off x="252919" y="486960"/>
            <a:ext cx="8852170" cy="30053"/>
          </a:xfrm>
          <a:prstGeom prst="line">
            <a:avLst/>
          </a:prstGeom>
          <a:ln w="57150">
            <a:gradFill flip="none" rotWithShape="1">
              <a:gsLst>
                <a:gs pos="41964">
                  <a:srgbClr val="B2CBFF">
                    <a:alpha val="85000"/>
                  </a:srgbClr>
                </a:gs>
                <a:gs pos="62953">
                  <a:srgbClr val="93B5FF"/>
                </a:gs>
                <a:gs pos="27972">
                  <a:srgbClr val="C7D9FF"/>
                </a:gs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  <a:miter lim="400000"/>
          </a:ln>
        </p:spPr>
        <p:txBody>
          <a:bodyPr lIns="25400" tIns="25400" rIns="25400" bIns="2540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900" b="0" i="0" u="none" strike="noStrike" kern="1200" cap="none" spc="0" normalizeH="0" baseline="0" noProof="0">
              <a:ln>
                <a:noFill/>
              </a:ln>
              <a:solidFill>
                <a:srgbClr val="001638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71A550-D848-B182-497D-DD467A9CF471}"/>
              </a:ext>
            </a:extLst>
          </p:cNvPr>
          <p:cNvSpPr txBox="1"/>
          <p:nvPr/>
        </p:nvSpPr>
        <p:spPr>
          <a:xfrm>
            <a:off x="204278" y="125347"/>
            <a:ext cx="1404389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l" defTabSz="2438338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cs typeface="Arial"/>
                <a:sym typeface="Helvetica Neue"/>
              </a:rPr>
              <a:t>Capítulo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cs typeface="Arial"/>
                <a:sym typeface="Helvetica Neue"/>
              </a:rPr>
              <a:t> </a:t>
            </a:r>
            <a:r>
              <a:rPr lang="en-US" sz="2000" b="1" dirty="0">
                <a:solidFill>
                  <a:srgbClr val="0070C0"/>
                </a:solidFill>
                <a:latin typeface="Arial"/>
                <a:cs typeface="Arial"/>
                <a:sym typeface="Helvetica Neue"/>
              </a:rPr>
              <a:t>4</a:t>
            </a:r>
            <a:endParaRPr kumimoji="0" lang="pt-BR" sz="20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D4FC786C-D6E9-A06A-1F33-C34C3CC23F44}"/>
              </a:ext>
            </a:extLst>
          </p:cNvPr>
          <p:cNvSpPr txBox="1"/>
          <p:nvPr/>
        </p:nvSpPr>
        <p:spPr>
          <a:xfrm>
            <a:off x="204278" y="564779"/>
            <a:ext cx="6349752" cy="307777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pt-BR" sz="1400" u="sng">
                <a:solidFill>
                  <a:srgbClr val="0070C0"/>
                </a:solidFill>
                <a:latin typeface="Arial"/>
                <a:cs typeface="Arial"/>
              </a:rPr>
              <a:t>Slide 4.3 - Especificação de lubrificantes (Graxa), Normas MIL-G e MIL-PRF</a:t>
            </a:r>
            <a:endParaRPr lang="pt-BR">
              <a:solidFill>
                <a:srgbClr val="000000"/>
              </a:solidFill>
              <a:latin typeface="Aptos" panose="02110004020202020204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F75ECEC7-8645-8999-17B8-C640741EAB7A}"/>
              </a:ext>
            </a:extLst>
          </p:cNvPr>
          <p:cNvSpPr txBox="1"/>
          <p:nvPr/>
        </p:nvSpPr>
        <p:spPr>
          <a:xfrm>
            <a:off x="10364949" y="0"/>
            <a:ext cx="1766236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sng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Resp.: </a:t>
            </a:r>
          </a:p>
          <a:p>
            <a:pPr algn="ctr">
              <a:defRPr/>
            </a:pPr>
            <a:r>
              <a:rPr lang="pt-BR" u="sng">
                <a:solidFill>
                  <a:srgbClr val="0070C0"/>
                </a:solidFill>
                <a:latin typeface="Aptos" panose="02110004020202020204"/>
              </a:rPr>
              <a:t>Pedro Monteiro</a:t>
            </a:r>
            <a:endParaRPr kumimoji="0" lang="pt-BR" sz="1800" b="0" i="0" u="sng" strike="noStrike" kern="1200" cap="none" spc="0" normalizeH="0" baseline="0" noProof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032FE018-C46F-84A6-E4DE-393FF59949F8}"/>
              </a:ext>
            </a:extLst>
          </p:cNvPr>
          <p:cNvSpPr txBox="1"/>
          <p:nvPr/>
        </p:nvSpPr>
        <p:spPr>
          <a:xfrm>
            <a:off x="1608667" y="-18398"/>
            <a:ext cx="8669433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defRPr/>
            </a:pPr>
            <a:r>
              <a:rPr lang="pt-BR" sz="1400">
                <a:solidFill>
                  <a:schemeClr val="accent4">
                    <a:lumMod val="76000"/>
                  </a:schemeClr>
                </a:solidFill>
                <a:latin typeface="Arial"/>
                <a:cs typeface="Arial"/>
              </a:rPr>
              <a:t>Lubrificação</a:t>
            </a:r>
            <a:r>
              <a:rPr kumimoji="0" lang="pt-BR" sz="1400" b="0" i="0" u="none" strike="noStrike" kern="1200" cap="none" spc="0" normalizeH="0" baseline="0" noProof="0">
                <a:ln>
                  <a:noFill/>
                </a:ln>
                <a:solidFill>
                  <a:schemeClr val="accent4">
                    <a:lumMod val="76000"/>
                  </a:schemeClr>
                </a:solidFill>
                <a:effectLst/>
                <a:uLnTx/>
                <a:uFillTx/>
                <a:latin typeface="Arial"/>
                <a:cs typeface="Arial"/>
              </a:rPr>
              <a:t>: </a:t>
            </a:r>
            <a:r>
              <a:rPr lang="pt-BR" sz="1400">
                <a:solidFill>
                  <a:schemeClr val="accent4">
                    <a:lumMod val="76000"/>
                  </a:schemeClr>
                </a:solidFill>
                <a:latin typeface="Arial"/>
                <a:cs typeface="Arial"/>
              </a:rPr>
              <a:t>Discorra sobre os seguintes tópicos considerados no relatório do NTSB. Em especial comente sobre a mistura de lubrificantes.</a:t>
            </a:r>
            <a:endParaRPr lang="pt-BR" sz="1400" b="0" i="0" u="none" strike="noStrike" kern="1200" cap="none" spc="0" normalizeH="0" baseline="0" noProof="0">
              <a:ln>
                <a:noFill/>
              </a:ln>
              <a:solidFill>
                <a:schemeClr val="accent4">
                  <a:lumMod val="76000"/>
                </a:schemeClr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07E1B673-1F50-0B71-45BA-D21485CF8BA4}"/>
              </a:ext>
            </a:extLst>
          </p:cNvPr>
          <p:cNvSpPr txBox="1"/>
          <p:nvPr/>
        </p:nvSpPr>
        <p:spPr>
          <a:xfrm>
            <a:off x="4260574" y="6369878"/>
            <a:ext cx="4841459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600">
                <a:latin typeface="Arial"/>
              </a:rPr>
              <a:t>Manutenção de Aeronaves – 29° Turma</a:t>
            </a:r>
            <a:r>
              <a:rPr lang="pt-BR" sz="1600">
                <a:latin typeface="Arial"/>
                <a:cs typeface="Arial"/>
              </a:rPr>
              <a:t>​</a:t>
            </a:r>
            <a:endParaRPr lang="pt-BR" sz="1600"/>
          </a:p>
        </p:txBody>
      </p:sp>
      <p:pic>
        <p:nvPicPr>
          <p:cNvPr id="3" name="Imagem 2" descr="Placa vermelha com letras brancas&#10;&#10;Descrição gerada automaticamente com confiança baixa">
            <a:extLst>
              <a:ext uri="{FF2B5EF4-FFF2-40B4-BE49-F238E27FC236}">
                <a16:creationId xmlns:a16="http://schemas.microsoft.com/office/drawing/2014/main" id="{52B228EF-C91B-A11F-67F5-1266CADCA4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2495" y="6023665"/>
            <a:ext cx="1428750" cy="685800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9FC733C7-B0E4-31B0-2A8B-D418926099A1}"/>
              </a:ext>
            </a:extLst>
          </p:cNvPr>
          <p:cNvSpPr txBox="1"/>
          <p:nvPr/>
        </p:nvSpPr>
        <p:spPr>
          <a:xfrm>
            <a:off x="393541" y="1165185"/>
            <a:ext cx="10758667" cy="516756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just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pt-BR" sz="2600">
                <a:cs typeface="Arial"/>
              </a:rPr>
              <a:t>O Manual de Manutenção de Aviões da Boeing para os aviões das séries DC-9, MD-80/90 e B717 especifica o uso de graxa MIL-G-8132227 para lubrificar o conjunto do eixo.</a:t>
            </a:r>
            <a:endParaRPr lang="en-US" sz="2600">
              <a:cs typeface="Arial"/>
            </a:endParaRPr>
          </a:p>
          <a:p>
            <a:pPr marL="285750" indent="-285750" algn="just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pt-BR" sz="2600">
                <a:cs typeface="Arial"/>
              </a:rPr>
              <a:t>Inicialmente, a Alaska Airlines utilizou a </a:t>
            </a:r>
            <a:r>
              <a:rPr lang="pt-BR" sz="2600" err="1">
                <a:cs typeface="Arial"/>
              </a:rPr>
              <a:t>Mobilgrease</a:t>
            </a:r>
            <a:r>
              <a:rPr lang="pt-BR" sz="2600">
                <a:cs typeface="Arial"/>
              </a:rPr>
              <a:t> 28, que atende aos requisitos da MIL-G-81322.</a:t>
            </a:r>
            <a:endParaRPr lang="en-US" sz="2600">
              <a:cs typeface="Arial"/>
            </a:endParaRPr>
          </a:p>
          <a:p>
            <a:pPr marL="285750" indent="-285750" algn="just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pt-BR" sz="2600">
                <a:cs typeface="Arial"/>
              </a:rPr>
              <a:t>Em 16 de janeiro de 1996, a Alaska Airlines perguntou ao seu representante de campo da McDonnell Douglas se a </a:t>
            </a:r>
            <a:r>
              <a:rPr lang="pt-BR" sz="2600" err="1">
                <a:cs typeface="Arial"/>
              </a:rPr>
              <a:t>Aeroshell</a:t>
            </a:r>
            <a:r>
              <a:rPr lang="pt-BR" sz="2600">
                <a:cs typeface="Arial"/>
              </a:rPr>
              <a:t> 33 poderia ser usada no lugar da </a:t>
            </a:r>
            <a:r>
              <a:rPr lang="pt-BR" sz="2600" err="1">
                <a:cs typeface="Arial"/>
              </a:rPr>
              <a:t>Mobilgrease</a:t>
            </a:r>
            <a:r>
              <a:rPr lang="pt-BR" sz="2600">
                <a:cs typeface="Arial"/>
              </a:rPr>
              <a:t> 28 em áreas específicas de sua frota de aviões MD-80, incluindo o conjunto do eixo trapezoidal.</a:t>
            </a:r>
            <a:endParaRPr lang="en-US" sz="2600"/>
          </a:p>
          <a:p>
            <a:pPr marL="285750" indent="-285750" algn="just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pt-BR" sz="2600">
                <a:cs typeface="Arial"/>
              </a:rPr>
              <a:t>A </a:t>
            </a:r>
            <a:r>
              <a:rPr lang="pt-BR" sz="2600" err="1">
                <a:cs typeface="Arial"/>
              </a:rPr>
              <a:t>Aeroshell</a:t>
            </a:r>
            <a:r>
              <a:rPr lang="pt-BR" sz="2600">
                <a:cs typeface="Arial"/>
              </a:rPr>
              <a:t> 33 era um tipo relativamente novo de graxa que foi desenvolvida para atender às especificações de materiais Boeing 3-33 e posteriormente qualificada sob a MIL-G-2382728</a:t>
            </a:r>
            <a:endParaRPr lang="en-US" sz="2600">
              <a:cs typeface="Arial"/>
            </a:endParaRPr>
          </a:p>
          <a:p>
            <a:pPr marL="228600" indent="-228600" algn="just">
              <a:buFont typeface=""/>
              <a:buChar char="•"/>
            </a:pPr>
            <a:endParaRPr lang="en-US" sz="240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44184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5CF526-2363-7768-8883-F5A0F40359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Linha">
            <a:extLst>
              <a:ext uri="{FF2B5EF4-FFF2-40B4-BE49-F238E27FC236}">
                <a16:creationId xmlns:a16="http://schemas.microsoft.com/office/drawing/2014/main" id="{D14B37D8-FBA9-8ADC-C1AA-994F7DB30D98}"/>
              </a:ext>
            </a:extLst>
          </p:cNvPr>
          <p:cNvSpPr/>
          <p:nvPr/>
        </p:nvSpPr>
        <p:spPr>
          <a:xfrm flipV="1">
            <a:off x="252919" y="486960"/>
            <a:ext cx="8852170" cy="30053"/>
          </a:xfrm>
          <a:prstGeom prst="line">
            <a:avLst/>
          </a:prstGeom>
          <a:ln w="57150">
            <a:gradFill flip="none" rotWithShape="1">
              <a:gsLst>
                <a:gs pos="41964">
                  <a:srgbClr val="B2CBFF">
                    <a:alpha val="85000"/>
                  </a:srgbClr>
                </a:gs>
                <a:gs pos="62953">
                  <a:srgbClr val="93B5FF"/>
                </a:gs>
                <a:gs pos="27972">
                  <a:srgbClr val="C7D9FF"/>
                </a:gs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  <a:miter lim="400000"/>
          </a:ln>
        </p:spPr>
        <p:txBody>
          <a:bodyPr lIns="25400" tIns="25400" rIns="25400" bIns="2540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900" b="0" i="0" u="none" strike="noStrike" kern="1200" cap="none" spc="0" normalizeH="0" baseline="0" noProof="0">
              <a:ln>
                <a:noFill/>
              </a:ln>
              <a:solidFill>
                <a:srgbClr val="001638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416783-A4B3-84F5-F7A1-CABD274BC201}"/>
              </a:ext>
            </a:extLst>
          </p:cNvPr>
          <p:cNvSpPr txBox="1"/>
          <p:nvPr/>
        </p:nvSpPr>
        <p:spPr>
          <a:xfrm>
            <a:off x="204278" y="125347"/>
            <a:ext cx="1404389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l" defTabSz="2438338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cs typeface="Arial"/>
                <a:sym typeface="Helvetica Neue"/>
              </a:rPr>
              <a:t>Capítulo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cs typeface="Arial"/>
                <a:sym typeface="Helvetica Neue"/>
              </a:rPr>
              <a:t> </a:t>
            </a:r>
            <a:r>
              <a:rPr lang="en-US" sz="2000" b="1" dirty="0">
                <a:solidFill>
                  <a:srgbClr val="0070C0"/>
                </a:solidFill>
                <a:latin typeface="Arial"/>
                <a:cs typeface="Arial"/>
                <a:sym typeface="Helvetica Neue"/>
              </a:rPr>
              <a:t>4</a:t>
            </a:r>
            <a:endParaRPr kumimoji="0" lang="pt-BR" sz="20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3092E005-75DF-272D-0529-B14DFCAC0807}"/>
              </a:ext>
            </a:extLst>
          </p:cNvPr>
          <p:cNvSpPr txBox="1"/>
          <p:nvPr/>
        </p:nvSpPr>
        <p:spPr>
          <a:xfrm>
            <a:off x="204278" y="564779"/>
            <a:ext cx="4293163" cy="307777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pt-BR" sz="1400" u="sng">
                <a:solidFill>
                  <a:srgbClr val="0070C0"/>
                </a:solidFill>
                <a:latin typeface="Arial"/>
                <a:cs typeface="Arial"/>
              </a:rPr>
              <a:t>Slide 4.4 - Mistura de Lubrificantes e Contaminação</a:t>
            </a:r>
            <a:endParaRPr lang="pt-BR">
              <a:solidFill>
                <a:srgbClr val="000000"/>
              </a:solidFill>
              <a:latin typeface="Aptos" panose="02110004020202020204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EEBEA198-EC45-F85B-E170-C1B31826DDBD}"/>
              </a:ext>
            </a:extLst>
          </p:cNvPr>
          <p:cNvSpPr txBox="1"/>
          <p:nvPr/>
        </p:nvSpPr>
        <p:spPr>
          <a:xfrm>
            <a:off x="10364949" y="0"/>
            <a:ext cx="1766236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sng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Resp.: </a:t>
            </a:r>
          </a:p>
          <a:p>
            <a:pPr algn="ctr">
              <a:defRPr/>
            </a:pPr>
            <a:r>
              <a:rPr lang="pt-BR" u="sng">
                <a:solidFill>
                  <a:srgbClr val="0070C0"/>
                </a:solidFill>
                <a:latin typeface="Aptos" panose="02110004020202020204"/>
              </a:rPr>
              <a:t>Pedro Monteiro</a:t>
            </a:r>
            <a:endParaRPr kumimoji="0" lang="pt-BR" sz="1800" b="0" i="0" u="sng" strike="noStrike" kern="1200" cap="none" spc="0" normalizeH="0" baseline="0" noProof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5349AB6E-135E-6E6A-5635-1C4F2528E6A3}"/>
              </a:ext>
            </a:extLst>
          </p:cNvPr>
          <p:cNvSpPr txBox="1"/>
          <p:nvPr/>
        </p:nvSpPr>
        <p:spPr>
          <a:xfrm>
            <a:off x="1608667" y="-18398"/>
            <a:ext cx="8669433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defRPr/>
            </a:pPr>
            <a:r>
              <a:rPr lang="pt-BR" sz="1400">
                <a:solidFill>
                  <a:schemeClr val="accent4">
                    <a:lumMod val="76000"/>
                  </a:schemeClr>
                </a:solidFill>
                <a:latin typeface="Arial"/>
                <a:cs typeface="Arial"/>
              </a:rPr>
              <a:t>Lubrificação</a:t>
            </a:r>
            <a:r>
              <a:rPr kumimoji="0" lang="pt-BR" sz="1400" b="0" i="0" u="none" strike="noStrike" kern="1200" cap="none" spc="0" normalizeH="0" baseline="0" noProof="0">
                <a:ln>
                  <a:noFill/>
                </a:ln>
                <a:solidFill>
                  <a:schemeClr val="accent4">
                    <a:lumMod val="76000"/>
                  </a:schemeClr>
                </a:solidFill>
                <a:effectLst/>
                <a:uLnTx/>
                <a:uFillTx/>
                <a:latin typeface="Arial"/>
                <a:cs typeface="Arial"/>
              </a:rPr>
              <a:t>: </a:t>
            </a:r>
            <a:r>
              <a:rPr lang="pt-BR" sz="1400">
                <a:solidFill>
                  <a:schemeClr val="accent4">
                    <a:lumMod val="76000"/>
                  </a:schemeClr>
                </a:solidFill>
                <a:latin typeface="Arial"/>
                <a:cs typeface="Arial"/>
              </a:rPr>
              <a:t>Discorra sobre os seguintes tópicos considerados no relatório do NTSB. Em especial comente sobre a mistura de lubrificantes.</a:t>
            </a:r>
            <a:endParaRPr lang="pt-BR" sz="1400" b="0" i="0" u="none" strike="noStrike" kern="1200" cap="none" spc="0" normalizeH="0" baseline="0" noProof="0">
              <a:ln>
                <a:noFill/>
              </a:ln>
              <a:solidFill>
                <a:schemeClr val="accent4">
                  <a:lumMod val="76000"/>
                </a:schemeClr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80713058-78E3-246D-9658-D5DBCC48EF3B}"/>
              </a:ext>
            </a:extLst>
          </p:cNvPr>
          <p:cNvSpPr txBox="1"/>
          <p:nvPr/>
        </p:nvSpPr>
        <p:spPr>
          <a:xfrm>
            <a:off x="4260574" y="6369878"/>
            <a:ext cx="4841459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600">
                <a:latin typeface="Arial"/>
              </a:rPr>
              <a:t>Manutenção de Aeronaves – 29° Turma</a:t>
            </a:r>
            <a:r>
              <a:rPr lang="pt-BR" sz="1600">
                <a:latin typeface="Arial"/>
                <a:cs typeface="Arial"/>
              </a:rPr>
              <a:t>​</a:t>
            </a:r>
            <a:endParaRPr lang="pt-BR" sz="1600"/>
          </a:p>
        </p:txBody>
      </p:sp>
      <p:pic>
        <p:nvPicPr>
          <p:cNvPr id="3" name="Imagem 2" descr="Placa vermelha com letras brancas&#10;&#10;Descrição gerada automaticamente com confiança baixa">
            <a:extLst>
              <a:ext uri="{FF2B5EF4-FFF2-40B4-BE49-F238E27FC236}">
                <a16:creationId xmlns:a16="http://schemas.microsoft.com/office/drawing/2014/main" id="{49E89879-9D67-FD5B-23D4-BE04302D61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2495" y="6023665"/>
            <a:ext cx="1428750" cy="685800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F7DBFFC5-E4D2-FD40-FD18-EF772485EB4F}"/>
              </a:ext>
            </a:extLst>
          </p:cNvPr>
          <p:cNvSpPr txBox="1"/>
          <p:nvPr/>
        </p:nvSpPr>
        <p:spPr>
          <a:xfrm>
            <a:off x="520331" y="1078719"/>
            <a:ext cx="6977602" cy="546303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just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pt-BR" sz="2000" dirty="0"/>
              <a:t>Nas roscas inferiores do eixo foram encontradas parcialmente preenchidas com uma mistura consistente com areia e graxa. </a:t>
            </a:r>
            <a:endParaRPr lang="en-US" sz="2000"/>
          </a:p>
          <a:p>
            <a:pPr marL="285750" indent="-285750" algn="just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pt-BR" sz="2000" dirty="0"/>
              <a:t>Quantidades puras de </a:t>
            </a:r>
            <a:r>
              <a:rPr lang="pt-BR" sz="2000" dirty="0" err="1"/>
              <a:t>Aeroshell</a:t>
            </a:r>
            <a:r>
              <a:rPr lang="pt-BR" sz="2000" dirty="0"/>
              <a:t> 33 e </a:t>
            </a:r>
            <a:r>
              <a:rPr lang="pt-BR" sz="2000" dirty="0" err="1"/>
              <a:t>Mobilgrease</a:t>
            </a:r>
            <a:r>
              <a:rPr lang="pt-BR" sz="2000" dirty="0"/>
              <a:t> 28, bem como diversas proporções de mistura de cada graxa foram testadas usando vários métodos de teste padrão da Sociedade Americana de Testes e Materiais (ASTM) para graxas lubrificantes.</a:t>
            </a:r>
            <a:endParaRPr lang="en-US" sz="2000"/>
          </a:p>
          <a:p>
            <a:pPr marL="285750" indent="-285750" algn="just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pt-BR" sz="2000" dirty="0"/>
              <a:t>Os resultados destes testes indicaram que, em geral, as propriedades físicas da </a:t>
            </a:r>
            <a:r>
              <a:rPr lang="pt-BR" sz="2000" dirty="0" err="1"/>
              <a:t>Aeroshell</a:t>
            </a:r>
            <a:r>
              <a:rPr lang="pt-BR" sz="2000" dirty="0"/>
              <a:t> 33 e da </a:t>
            </a:r>
            <a:r>
              <a:rPr lang="pt-BR" sz="2000" dirty="0" err="1"/>
              <a:t>Mobilgrease</a:t>
            </a:r>
            <a:r>
              <a:rPr lang="pt-BR" sz="2000" dirty="0"/>
              <a:t> 28 não se alteraram significativamente quando misturadas; entretanto, a alteração nas propriedades físicas das duas graxas observada nas proporções de mistura 90/10 e 10/90 excedeu o padrão de compatibilidade de graxas mistas.</a:t>
            </a:r>
            <a:endParaRPr lang="en-US" sz="2000"/>
          </a:p>
          <a:p>
            <a:pPr marL="285750" indent="-285750" algn="just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pt-BR" sz="2000" dirty="0"/>
              <a:t>o NTSB expressou preocupação com o uso de um tipo de graxa inadequado ou de que uma mistura de tipos de graxa incompatíveis</a:t>
            </a:r>
            <a:endParaRPr lang="en-US" sz="2000"/>
          </a:p>
          <a:p>
            <a:pPr algn="just"/>
            <a:endParaRPr lang="pt-BR"/>
          </a:p>
        </p:txBody>
      </p:sp>
      <p:pic>
        <p:nvPicPr>
          <p:cNvPr id="4" name="Imagem 3" descr="Uma imagem contendo no interior, mesa, par, bolo&#10;&#10;O conteúdo gerado por IA pode estar incorreto.">
            <a:extLst>
              <a:ext uri="{FF2B5EF4-FFF2-40B4-BE49-F238E27FC236}">
                <a16:creationId xmlns:a16="http://schemas.microsoft.com/office/drawing/2014/main" id="{81044FC0-BE22-88D7-1E56-29A7BF19FA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1846" y="716786"/>
            <a:ext cx="3688588" cy="5154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374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3A34B0-B5FD-B395-91C2-1068B848A3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Linha">
            <a:extLst>
              <a:ext uri="{FF2B5EF4-FFF2-40B4-BE49-F238E27FC236}">
                <a16:creationId xmlns:a16="http://schemas.microsoft.com/office/drawing/2014/main" id="{FFEA765C-4111-A850-EE57-E07E96333650}"/>
              </a:ext>
            </a:extLst>
          </p:cNvPr>
          <p:cNvSpPr/>
          <p:nvPr/>
        </p:nvSpPr>
        <p:spPr>
          <a:xfrm flipV="1">
            <a:off x="252919" y="486960"/>
            <a:ext cx="8852170" cy="30053"/>
          </a:xfrm>
          <a:prstGeom prst="line">
            <a:avLst/>
          </a:prstGeom>
          <a:ln w="57150">
            <a:gradFill flip="none" rotWithShape="1">
              <a:gsLst>
                <a:gs pos="41964">
                  <a:srgbClr val="B2CBFF">
                    <a:alpha val="85000"/>
                  </a:srgbClr>
                </a:gs>
                <a:gs pos="62953">
                  <a:srgbClr val="93B5FF"/>
                </a:gs>
                <a:gs pos="27972">
                  <a:srgbClr val="C7D9FF"/>
                </a:gs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  <a:miter lim="400000"/>
          </a:ln>
        </p:spPr>
        <p:txBody>
          <a:bodyPr lIns="25400" tIns="25400" rIns="25400" bIns="2540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900" b="0" i="0" u="none" strike="noStrike" kern="1200" cap="none" spc="0" normalizeH="0" baseline="0" noProof="0">
              <a:ln>
                <a:noFill/>
              </a:ln>
              <a:solidFill>
                <a:srgbClr val="001638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570705-E4B7-0E99-2533-018B42325621}"/>
              </a:ext>
            </a:extLst>
          </p:cNvPr>
          <p:cNvSpPr txBox="1"/>
          <p:nvPr/>
        </p:nvSpPr>
        <p:spPr>
          <a:xfrm>
            <a:off x="204278" y="125347"/>
            <a:ext cx="1404389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l" defTabSz="2438338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cs typeface="Arial"/>
                <a:sym typeface="Helvetica Neue"/>
              </a:rPr>
              <a:t>Capítulo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cs typeface="Arial"/>
                <a:sym typeface="Helvetica Neue"/>
              </a:rPr>
              <a:t> </a:t>
            </a:r>
            <a:r>
              <a:rPr lang="en-US" sz="2000" b="1" dirty="0">
                <a:solidFill>
                  <a:srgbClr val="0070C0"/>
                </a:solidFill>
                <a:latin typeface="Arial"/>
                <a:cs typeface="Arial"/>
                <a:sym typeface="Helvetica Neue"/>
              </a:rPr>
              <a:t>4</a:t>
            </a:r>
            <a:endParaRPr kumimoji="0" lang="pt-BR" sz="20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3CABA7C-3707-4389-F694-2597F2435D92}"/>
              </a:ext>
            </a:extLst>
          </p:cNvPr>
          <p:cNvSpPr txBox="1"/>
          <p:nvPr/>
        </p:nvSpPr>
        <p:spPr>
          <a:xfrm>
            <a:off x="204278" y="564779"/>
            <a:ext cx="3089307" cy="307777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pt-BR" sz="1400" u="sng">
                <a:solidFill>
                  <a:srgbClr val="0070C0"/>
                </a:solidFill>
                <a:latin typeface="Arial"/>
                <a:cs typeface="Arial"/>
              </a:rPr>
              <a:t>Slide 4.5 - Limpeza de componentes</a:t>
            </a:r>
            <a:endParaRPr lang="pt-BR">
              <a:solidFill>
                <a:srgbClr val="000000"/>
              </a:solidFill>
              <a:latin typeface="Aptos"/>
              <a:cs typeface="Arial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73D29447-158C-28A1-0EFC-DF68498FED44}"/>
              </a:ext>
            </a:extLst>
          </p:cNvPr>
          <p:cNvSpPr txBox="1"/>
          <p:nvPr/>
        </p:nvSpPr>
        <p:spPr>
          <a:xfrm>
            <a:off x="10364949" y="0"/>
            <a:ext cx="1766236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sng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Resp.: </a:t>
            </a:r>
          </a:p>
          <a:p>
            <a:pPr algn="ctr">
              <a:defRPr/>
            </a:pPr>
            <a:r>
              <a:rPr lang="pt-BR" u="sng">
                <a:solidFill>
                  <a:srgbClr val="0070C0"/>
                </a:solidFill>
                <a:latin typeface="Aptos" panose="02110004020202020204"/>
              </a:rPr>
              <a:t>Pedro Monteiro</a:t>
            </a:r>
            <a:endParaRPr kumimoji="0" lang="pt-BR" sz="1800" b="0" i="0" u="sng" strike="noStrike" kern="1200" cap="none" spc="0" normalizeH="0" baseline="0" noProof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D21424BE-6E49-31FC-6388-6CD39B4C5EF7}"/>
              </a:ext>
            </a:extLst>
          </p:cNvPr>
          <p:cNvSpPr txBox="1"/>
          <p:nvPr/>
        </p:nvSpPr>
        <p:spPr>
          <a:xfrm>
            <a:off x="1608667" y="-18398"/>
            <a:ext cx="8669433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defRPr/>
            </a:pPr>
            <a:r>
              <a:rPr lang="pt-BR" sz="1400">
                <a:solidFill>
                  <a:schemeClr val="accent4">
                    <a:lumMod val="76000"/>
                  </a:schemeClr>
                </a:solidFill>
                <a:latin typeface="Arial"/>
                <a:cs typeface="Arial"/>
              </a:rPr>
              <a:t>Lubrificação</a:t>
            </a:r>
            <a:r>
              <a:rPr kumimoji="0" lang="pt-BR" sz="1400" b="0" i="0" u="none" strike="noStrike" kern="1200" cap="none" spc="0" normalizeH="0" baseline="0" noProof="0">
                <a:ln>
                  <a:noFill/>
                </a:ln>
                <a:solidFill>
                  <a:schemeClr val="accent4">
                    <a:lumMod val="76000"/>
                  </a:schemeClr>
                </a:solidFill>
                <a:effectLst/>
                <a:uLnTx/>
                <a:uFillTx/>
                <a:latin typeface="Arial"/>
                <a:cs typeface="Arial"/>
              </a:rPr>
              <a:t>: </a:t>
            </a:r>
            <a:r>
              <a:rPr lang="pt-BR" sz="1400">
                <a:solidFill>
                  <a:schemeClr val="accent4">
                    <a:lumMod val="76000"/>
                  </a:schemeClr>
                </a:solidFill>
                <a:latin typeface="Arial"/>
                <a:cs typeface="Arial"/>
              </a:rPr>
              <a:t>Discorra sobre os seguintes tópicos considerados no relatório do NTSB. Em especial comente sobre a mistura de lubrificantes.</a:t>
            </a:r>
            <a:endParaRPr lang="pt-BR" sz="1400" b="0" i="0" u="none" strike="noStrike" kern="1200" cap="none" spc="0" normalizeH="0" baseline="0" noProof="0">
              <a:ln>
                <a:noFill/>
              </a:ln>
              <a:solidFill>
                <a:schemeClr val="accent4">
                  <a:lumMod val="76000"/>
                </a:schemeClr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517E31C0-3DE0-20B5-FE63-F3B02473959D}"/>
              </a:ext>
            </a:extLst>
          </p:cNvPr>
          <p:cNvSpPr txBox="1"/>
          <p:nvPr/>
        </p:nvSpPr>
        <p:spPr>
          <a:xfrm>
            <a:off x="4260574" y="6369878"/>
            <a:ext cx="4841459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600">
                <a:latin typeface="Arial"/>
              </a:rPr>
              <a:t>Manutenção de Aeronaves – 29° Turma</a:t>
            </a:r>
            <a:r>
              <a:rPr lang="pt-BR" sz="1600">
                <a:latin typeface="Arial"/>
                <a:cs typeface="Arial"/>
              </a:rPr>
              <a:t>​</a:t>
            </a:r>
            <a:endParaRPr lang="pt-BR" sz="1600"/>
          </a:p>
        </p:txBody>
      </p:sp>
      <p:pic>
        <p:nvPicPr>
          <p:cNvPr id="3" name="Imagem 2" descr="Placa vermelha com letras brancas&#10;&#10;Descrição gerada automaticamente com confiança baixa">
            <a:extLst>
              <a:ext uri="{FF2B5EF4-FFF2-40B4-BE49-F238E27FC236}">
                <a16:creationId xmlns:a16="http://schemas.microsoft.com/office/drawing/2014/main" id="{52CB0F26-468A-3F14-E09C-4968805BA6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2495" y="6023665"/>
            <a:ext cx="1428750" cy="685800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5BF89FFB-A30D-3797-EF33-B8241CC197B6}"/>
              </a:ext>
            </a:extLst>
          </p:cNvPr>
          <p:cNvSpPr txBox="1"/>
          <p:nvPr/>
        </p:nvSpPr>
        <p:spPr>
          <a:xfrm>
            <a:off x="248857" y="1348451"/>
            <a:ext cx="10758667" cy="27227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just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pt-BR" sz="3200">
                <a:cs typeface="Arial"/>
              </a:rPr>
              <a:t>As medidas de manutenção tomadas incluíram a limpeza do compartimento do eixo do estabilizador horizontal ao redor do estabilizador vertical, e das áreas ao redor dos atuadores hidráulicos do profundor direito e esquerdo. </a:t>
            </a:r>
            <a:endParaRPr lang="en-US" sz="3200"/>
          </a:p>
          <a:p>
            <a:pPr marL="285750" indent="-285750" algn="just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endParaRPr lang="pt-BR" sz="2600">
              <a:cs typeface="Arial"/>
            </a:endParaRPr>
          </a:p>
          <a:p>
            <a:pPr marL="228600" indent="-228600" algn="just">
              <a:buFont typeface=""/>
              <a:buChar char="•"/>
            </a:pPr>
            <a:endParaRPr lang="en-US" sz="240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2793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4E402D-D69E-87D5-BC87-045F3F384E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Linha">
            <a:extLst>
              <a:ext uri="{FF2B5EF4-FFF2-40B4-BE49-F238E27FC236}">
                <a16:creationId xmlns:a16="http://schemas.microsoft.com/office/drawing/2014/main" id="{08A6386A-3524-AE9F-BCF1-58626B9FE520}"/>
              </a:ext>
            </a:extLst>
          </p:cNvPr>
          <p:cNvSpPr/>
          <p:nvPr/>
        </p:nvSpPr>
        <p:spPr>
          <a:xfrm flipV="1">
            <a:off x="252919" y="486960"/>
            <a:ext cx="8852170" cy="30053"/>
          </a:xfrm>
          <a:prstGeom prst="line">
            <a:avLst/>
          </a:prstGeom>
          <a:ln w="57150">
            <a:gradFill flip="none" rotWithShape="1">
              <a:gsLst>
                <a:gs pos="41964">
                  <a:srgbClr val="B2CBFF">
                    <a:alpha val="85000"/>
                  </a:srgbClr>
                </a:gs>
                <a:gs pos="62953">
                  <a:srgbClr val="93B5FF"/>
                </a:gs>
                <a:gs pos="27972">
                  <a:srgbClr val="C7D9FF"/>
                </a:gs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  <a:miter lim="400000"/>
          </a:ln>
        </p:spPr>
        <p:txBody>
          <a:bodyPr lIns="25400" tIns="25400" rIns="25400" bIns="2540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900" b="0" i="0" u="none" strike="noStrike" kern="1200" cap="none" spc="0" normalizeH="0" baseline="0" noProof="0">
              <a:ln>
                <a:noFill/>
              </a:ln>
              <a:solidFill>
                <a:srgbClr val="001638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556822-7C04-A585-64B0-E9137DF6B9AE}"/>
              </a:ext>
            </a:extLst>
          </p:cNvPr>
          <p:cNvSpPr txBox="1"/>
          <p:nvPr/>
        </p:nvSpPr>
        <p:spPr>
          <a:xfrm>
            <a:off x="204278" y="125347"/>
            <a:ext cx="1404389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l" defTabSz="2438338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cs typeface="Arial"/>
                <a:sym typeface="Helvetica Neue"/>
              </a:rPr>
              <a:t>Capítulo</a:t>
            </a: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cs typeface="Arial"/>
                <a:sym typeface="Helvetica Neue"/>
              </a:rPr>
              <a:t> </a:t>
            </a:r>
            <a:r>
              <a:rPr lang="en-US" sz="2000" b="1">
                <a:solidFill>
                  <a:srgbClr val="0070C0"/>
                </a:solidFill>
                <a:latin typeface="Arial"/>
                <a:cs typeface="Arial"/>
                <a:sym typeface="Helvetica Neue"/>
              </a:rPr>
              <a:t>5</a:t>
            </a:r>
            <a:endParaRPr kumimoji="0" lang="pt-BR" sz="2000" b="1" i="0" u="none" strike="noStrike" kern="1200" cap="none" spc="0" normalizeH="0" baseline="0" noProof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D2F6470F-BEDA-E0EE-CF88-06E1C7890A63}"/>
              </a:ext>
            </a:extLst>
          </p:cNvPr>
          <p:cNvSpPr txBox="1"/>
          <p:nvPr/>
        </p:nvSpPr>
        <p:spPr>
          <a:xfrm>
            <a:off x="204278" y="564779"/>
            <a:ext cx="9595897" cy="307777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pt-BR" sz="1400" u="sng">
                <a:solidFill>
                  <a:srgbClr val="0070C0"/>
                </a:solidFill>
                <a:latin typeface="Arial"/>
                <a:cs typeface="Arial"/>
              </a:rPr>
              <a:t>Slide 5.1 - Procedimento de medição de desgaste de roscas, incluindo métodos não destrutivos ( Raio-X e Ultrassom) 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A91B18AE-52A1-5E99-5230-C140F3A9A6CA}"/>
              </a:ext>
            </a:extLst>
          </p:cNvPr>
          <p:cNvSpPr txBox="1"/>
          <p:nvPr/>
        </p:nvSpPr>
        <p:spPr>
          <a:xfrm>
            <a:off x="10364949" y="0"/>
            <a:ext cx="1766236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defRPr/>
            </a:pPr>
            <a:r>
              <a:rPr lang="pt-BR" u="sng" dirty="0" err="1">
                <a:solidFill>
                  <a:srgbClr val="0070C0"/>
                </a:solidFill>
                <a:latin typeface="Aptos" panose="02110004020202020204"/>
              </a:rPr>
              <a:t>Resp.:Thiago</a:t>
            </a:r>
            <a:r>
              <a:rPr lang="pt-BR" u="sng" dirty="0">
                <a:solidFill>
                  <a:srgbClr val="0070C0"/>
                </a:solidFill>
                <a:latin typeface="Aptos" panose="02110004020202020204"/>
              </a:rPr>
              <a:t> Camilo</a:t>
            </a:r>
            <a:endParaRPr lang="pt-BR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0717BD95-3EE1-2C86-FE16-FE70AE1F9802}"/>
              </a:ext>
            </a:extLst>
          </p:cNvPr>
          <p:cNvSpPr txBox="1"/>
          <p:nvPr/>
        </p:nvSpPr>
        <p:spPr>
          <a:xfrm>
            <a:off x="1522403" y="-4021"/>
            <a:ext cx="9018521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defRPr/>
            </a:pPr>
            <a:r>
              <a:rPr lang="pt-BR" sz="1400" dirty="0">
                <a:solidFill>
                  <a:schemeClr val="accent4">
                    <a:lumMod val="76000"/>
                  </a:schemeClr>
                </a:solidFill>
                <a:ea typeface="+mn-lt"/>
                <a:cs typeface="+mn-lt"/>
              </a:rPr>
              <a:t>Metrologia: D</a:t>
            </a:r>
            <a:r>
              <a:rPr lang="pt-BR" sz="1200" dirty="0">
                <a:solidFill>
                  <a:schemeClr val="accent4">
                    <a:lumMod val="76000"/>
                  </a:schemeClr>
                </a:solidFill>
                <a:ea typeface="+mn-lt"/>
                <a:cs typeface="+mn-lt"/>
              </a:rPr>
              <a:t>iscorra sobre os métodos citados no relatório para os procedimentos de medição de desgaste das roscas e da folga axial do conjunto do eixo. Considere as diferenças dos procedimentos na aeronave e em bancada ( ON </a:t>
            </a:r>
            <a:r>
              <a:rPr lang="pt-BR" sz="1200" dirty="0" err="1">
                <a:solidFill>
                  <a:schemeClr val="accent4">
                    <a:lumMod val="76000"/>
                  </a:schemeClr>
                </a:solidFill>
                <a:ea typeface="+mn-lt"/>
                <a:cs typeface="+mn-lt"/>
              </a:rPr>
              <a:t>Aircraft</a:t>
            </a:r>
            <a:r>
              <a:rPr lang="pt-BR" sz="1200" dirty="0">
                <a:solidFill>
                  <a:schemeClr val="accent4">
                    <a:lumMod val="76000"/>
                  </a:schemeClr>
                </a:solidFill>
                <a:ea typeface="+mn-lt"/>
                <a:cs typeface="+mn-lt"/>
              </a:rPr>
              <a:t> &amp; OFF </a:t>
            </a:r>
            <a:r>
              <a:rPr lang="pt-BR" sz="1200" dirty="0" err="1">
                <a:solidFill>
                  <a:schemeClr val="accent4">
                    <a:lumMod val="76000"/>
                  </a:schemeClr>
                </a:solidFill>
                <a:ea typeface="+mn-lt"/>
                <a:cs typeface="+mn-lt"/>
              </a:rPr>
              <a:t>Aircraft</a:t>
            </a:r>
            <a:r>
              <a:rPr lang="pt-BR" sz="1200" dirty="0">
                <a:solidFill>
                  <a:schemeClr val="accent4">
                    <a:lumMod val="76000"/>
                  </a:schemeClr>
                </a:solidFill>
                <a:ea typeface="+mn-lt"/>
                <a:cs typeface="+mn-lt"/>
              </a:rPr>
              <a:t> [</a:t>
            </a:r>
            <a:r>
              <a:rPr lang="pt-BR" sz="1200" dirty="0" err="1">
                <a:solidFill>
                  <a:schemeClr val="accent4">
                    <a:lumMod val="76000"/>
                  </a:schemeClr>
                </a:solidFill>
                <a:ea typeface="+mn-lt"/>
                <a:cs typeface="+mn-lt"/>
              </a:rPr>
              <a:t>Bench</a:t>
            </a:r>
            <a:r>
              <a:rPr lang="pt-BR" sz="1200" dirty="0">
                <a:solidFill>
                  <a:schemeClr val="accent4">
                    <a:lumMod val="76000"/>
                  </a:schemeClr>
                </a:solidFill>
                <a:ea typeface="+mn-lt"/>
                <a:cs typeface="+mn-lt"/>
              </a:rPr>
              <a:t>])</a:t>
            </a:r>
            <a:endParaRPr lang="en-US" sz="1200" dirty="0">
              <a:solidFill>
                <a:schemeClr val="accent4">
                  <a:lumMod val="76000"/>
                </a:schemeClr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400" b="0" i="0" u="none" strike="noStrike" kern="1200" cap="none" spc="0" normalizeH="0" baseline="0" noProof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2042A1D0-A6F7-7564-1849-85A41061DA02}"/>
              </a:ext>
            </a:extLst>
          </p:cNvPr>
          <p:cNvSpPr txBox="1"/>
          <p:nvPr/>
        </p:nvSpPr>
        <p:spPr>
          <a:xfrm>
            <a:off x="4260574" y="6369878"/>
            <a:ext cx="4841459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600">
                <a:latin typeface="Arial"/>
              </a:rPr>
              <a:t>Manutenção de Aeronaves – 29° Turma</a:t>
            </a:r>
            <a:r>
              <a:rPr lang="pt-BR" sz="1600">
                <a:latin typeface="Arial"/>
                <a:cs typeface="Arial"/>
              </a:rPr>
              <a:t>​</a:t>
            </a:r>
            <a:endParaRPr lang="pt-BR" sz="1600"/>
          </a:p>
        </p:txBody>
      </p:sp>
      <p:pic>
        <p:nvPicPr>
          <p:cNvPr id="3" name="Imagem 2" descr="Placa vermelha com letras brancas&#10;&#10;Descrição gerada automaticamente com confiança baixa">
            <a:extLst>
              <a:ext uri="{FF2B5EF4-FFF2-40B4-BE49-F238E27FC236}">
                <a16:creationId xmlns:a16="http://schemas.microsoft.com/office/drawing/2014/main" id="{8BBF51A9-FD92-1164-A70C-5BF66C3EB1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2495" y="6023665"/>
            <a:ext cx="1428750" cy="6858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329A7CA-8BC0-54E6-7011-F2F7B8506915}"/>
              </a:ext>
            </a:extLst>
          </p:cNvPr>
          <p:cNvSpPr txBox="1"/>
          <p:nvPr/>
        </p:nvSpPr>
        <p:spPr>
          <a:xfrm>
            <a:off x="946591" y="872675"/>
            <a:ext cx="4188900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n-US">
              <a:ea typeface="+mn-lt"/>
              <a:cs typeface="+mn-lt"/>
            </a:endParaRPr>
          </a:p>
          <a:p>
            <a:pPr algn="ctr"/>
            <a:r>
              <a:rPr lang="en-US" sz="2000" b="1">
                <a:solidFill>
                  <a:srgbClr val="FF0000"/>
                </a:solidFill>
                <a:ea typeface="+mn-lt"/>
                <a:cs typeface="+mn-lt"/>
              </a:rPr>
              <a:t>Testes </a:t>
            </a:r>
            <a:r>
              <a:rPr lang="en-US" sz="2000" b="1" err="1">
                <a:solidFill>
                  <a:srgbClr val="FF0000"/>
                </a:solidFill>
                <a:ea typeface="+mn-lt"/>
                <a:cs typeface="+mn-lt"/>
              </a:rPr>
              <a:t>não</a:t>
            </a:r>
            <a:r>
              <a:rPr lang="en-US" sz="2000" b="1">
                <a:solidFill>
                  <a:srgbClr val="FF0000"/>
                </a:solidFill>
                <a:ea typeface="+mn-lt"/>
                <a:cs typeface="+mn-lt"/>
              </a:rPr>
              <a:t> </a:t>
            </a:r>
            <a:r>
              <a:rPr lang="en-US" sz="2000" b="1" err="1">
                <a:solidFill>
                  <a:srgbClr val="FF0000"/>
                </a:solidFill>
                <a:ea typeface="+mn-lt"/>
                <a:cs typeface="+mn-lt"/>
              </a:rPr>
              <a:t>destrutivos</a:t>
            </a:r>
            <a:endParaRPr lang="en-US" sz="2000" b="1">
              <a:solidFill>
                <a:srgbClr val="FF0000"/>
              </a:solidFill>
              <a:ea typeface="+mn-lt"/>
              <a:cs typeface="+mn-lt"/>
            </a:endParaRPr>
          </a:p>
          <a:p>
            <a:pPr algn="ctr"/>
            <a:endParaRPr lang="en-US">
              <a:solidFill>
                <a:srgbClr val="FF0000"/>
              </a:solidFill>
              <a:ea typeface="+mn-lt"/>
              <a:cs typeface="+mn-lt"/>
            </a:endParaRPr>
          </a:p>
          <a:p>
            <a:pPr algn="just"/>
            <a:endParaRPr lang="en-US" sz="1600"/>
          </a:p>
          <a:p>
            <a:pPr algn="ctr"/>
            <a:endParaRPr lang="en-US"/>
          </a:p>
        </p:txBody>
      </p:sp>
      <p:pic>
        <p:nvPicPr>
          <p:cNvPr id="7" name="Picture 6" descr="Inspeção END na Aviação: desafios de conformidade para componentes críticos  - BC END - Equipamentos para Ensaios Não Destrutivos">
            <a:extLst>
              <a:ext uri="{FF2B5EF4-FFF2-40B4-BE49-F238E27FC236}">
                <a16:creationId xmlns:a16="http://schemas.microsoft.com/office/drawing/2014/main" id="{D2F460A9-8C6A-D92B-0833-9447408B09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6402" y="1471573"/>
            <a:ext cx="3849370" cy="260164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56FFAA4-9699-4B34-26C0-F5373F35BD28}"/>
              </a:ext>
            </a:extLst>
          </p:cNvPr>
          <p:cNvSpPr txBox="1"/>
          <p:nvPr/>
        </p:nvSpPr>
        <p:spPr>
          <a:xfrm>
            <a:off x="701039" y="1683433"/>
            <a:ext cx="4689231" cy="178510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/>
              <a:t>Como </a:t>
            </a:r>
            <a:r>
              <a:rPr lang="en-US" err="1"/>
              <a:t>resultado</a:t>
            </a:r>
            <a:r>
              <a:rPr lang="en-US"/>
              <a:t> </a:t>
            </a:r>
            <a:r>
              <a:rPr lang="en-US" err="1"/>
              <a:t>deste</a:t>
            </a:r>
            <a:r>
              <a:rPr lang="en-US"/>
              <a:t> </a:t>
            </a:r>
            <a:r>
              <a:rPr lang="en-US" err="1"/>
              <a:t>acidente</a:t>
            </a:r>
            <a:r>
              <a:rPr lang="en-US"/>
              <a:t>, </a:t>
            </a:r>
            <a:r>
              <a:rPr lang="en-US" err="1"/>
              <a:t>os</a:t>
            </a:r>
            <a:r>
              <a:rPr lang="en-US"/>
              <a:t> </a:t>
            </a:r>
            <a:r>
              <a:rPr lang="en-US" b="1" err="1"/>
              <a:t>Laboratórios</a:t>
            </a:r>
            <a:r>
              <a:rPr lang="en-US" b="1"/>
              <a:t> </a:t>
            </a:r>
            <a:r>
              <a:rPr lang="en-US" b="1" err="1"/>
              <a:t>Nacionais</a:t>
            </a:r>
            <a:r>
              <a:rPr lang="en-US" b="1"/>
              <a:t> Sandia</a:t>
            </a:r>
            <a:r>
              <a:rPr lang="en-US"/>
              <a:t>, com </a:t>
            </a:r>
            <a:r>
              <a:rPr lang="en-US" err="1"/>
              <a:t>financiamento</a:t>
            </a:r>
            <a:r>
              <a:rPr lang="en-US"/>
              <a:t> da FAA, </a:t>
            </a:r>
            <a:r>
              <a:rPr lang="en-US" err="1"/>
              <a:t>começaram</a:t>
            </a:r>
            <a:r>
              <a:rPr lang="en-US"/>
              <a:t> a </a:t>
            </a:r>
            <a:r>
              <a:rPr lang="en-US" err="1"/>
              <a:t>explorar</a:t>
            </a:r>
            <a:r>
              <a:rPr lang="en-US"/>
              <a:t> </a:t>
            </a:r>
            <a:r>
              <a:rPr lang="en-US" b="1" err="1"/>
              <a:t>dois</a:t>
            </a:r>
            <a:r>
              <a:rPr lang="en-US" b="1"/>
              <a:t> </a:t>
            </a:r>
            <a:r>
              <a:rPr lang="en-US" b="1" err="1"/>
              <a:t>novos</a:t>
            </a:r>
            <a:r>
              <a:rPr lang="en-US" b="1"/>
              <a:t> </a:t>
            </a:r>
            <a:r>
              <a:rPr lang="en-US" b="1" err="1"/>
              <a:t>métodos</a:t>
            </a:r>
            <a:r>
              <a:rPr lang="en-US"/>
              <a:t> para </a:t>
            </a:r>
            <a:r>
              <a:rPr lang="en-US" b="1" err="1"/>
              <a:t>monitorizar</a:t>
            </a:r>
            <a:r>
              <a:rPr lang="en-US" b="1"/>
              <a:t> o </a:t>
            </a:r>
            <a:r>
              <a:rPr lang="en-US" b="1" err="1"/>
              <a:t>desgaste</a:t>
            </a:r>
            <a:r>
              <a:rPr lang="en-US" b="1"/>
              <a:t> das </a:t>
            </a:r>
            <a:r>
              <a:rPr lang="en-US" b="1" err="1"/>
              <a:t>roscas</a:t>
            </a:r>
            <a:r>
              <a:rPr lang="en-US"/>
              <a:t> que </a:t>
            </a:r>
            <a:r>
              <a:rPr lang="en-US" err="1"/>
              <a:t>envolviam</a:t>
            </a:r>
            <a:r>
              <a:rPr lang="en-US"/>
              <a:t> a </a:t>
            </a:r>
            <a:r>
              <a:rPr lang="en-US" err="1"/>
              <a:t>utilização</a:t>
            </a:r>
            <a:r>
              <a:rPr lang="en-US"/>
              <a:t> de </a:t>
            </a:r>
            <a:r>
              <a:rPr lang="en-US" err="1"/>
              <a:t>tecnologia</a:t>
            </a:r>
            <a:r>
              <a:rPr lang="en-US"/>
              <a:t> </a:t>
            </a:r>
            <a:r>
              <a:rPr lang="en-US" b="1" err="1"/>
              <a:t>não</a:t>
            </a:r>
            <a:r>
              <a:rPr lang="en-US" b="1"/>
              <a:t> </a:t>
            </a:r>
            <a:r>
              <a:rPr lang="en-US" b="1" err="1"/>
              <a:t>destrutiva</a:t>
            </a:r>
            <a:r>
              <a:rPr lang="en-US"/>
              <a:t>. 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8B2F3EC-BD20-8D36-AFF8-A56A1E3FF836}"/>
              </a:ext>
            </a:extLst>
          </p:cNvPr>
          <p:cNvSpPr txBox="1"/>
          <p:nvPr/>
        </p:nvSpPr>
        <p:spPr>
          <a:xfrm>
            <a:off x="686972" y="3437206"/>
            <a:ext cx="4700953" cy="2585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>
                <a:ea typeface="+mn-lt"/>
                <a:cs typeface="+mn-lt"/>
              </a:rPr>
              <a:t>Um </a:t>
            </a:r>
            <a:r>
              <a:rPr lang="en-US" err="1">
                <a:ea typeface="+mn-lt"/>
                <a:cs typeface="+mn-lt"/>
              </a:rPr>
              <a:t>desses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métodos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usava</a:t>
            </a:r>
            <a:r>
              <a:rPr lang="en-US">
                <a:ea typeface="+mn-lt"/>
                <a:cs typeface="+mn-lt"/>
              </a:rPr>
              <a:t> um </a:t>
            </a:r>
            <a:r>
              <a:rPr lang="en-US" err="1">
                <a:ea typeface="+mn-lt"/>
                <a:cs typeface="+mn-lt"/>
              </a:rPr>
              <a:t>dispositivo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portátil</a:t>
            </a:r>
            <a:r>
              <a:rPr lang="en-US">
                <a:ea typeface="+mn-lt"/>
                <a:cs typeface="+mn-lt"/>
              </a:rPr>
              <a:t> de</a:t>
            </a:r>
            <a:r>
              <a:rPr lang="en-US" b="1">
                <a:ea typeface="+mn-lt"/>
                <a:cs typeface="+mn-lt"/>
              </a:rPr>
              <a:t> </a:t>
            </a:r>
            <a:r>
              <a:rPr lang="en-US" b="1" err="1">
                <a:ea typeface="+mn-lt"/>
                <a:cs typeface="+mn-lt"/>
              </a:rPr>
              <a:t>raios</a:t>
            </a:r>
            <a:r>
              <a:rPr lang="en-US" b="1">
                <a:ea typeface="+mn-lt"/>
                <a:cs typeface="+mn-lt"/>
              </a:rPr>
              <a:t> X</a:t>
            </a:r>
            <a:r>
              <a:rPr lang="en-US">
                <a:ea typeface="+mn-lt"/>
                <a:cs typeface="+mn-lt"/>
              </a:rPr>
              <a:t> que </a:t>
            </a:r>
            <a:r>
              <a:rPr lang="en-US" err="1">
                <a:ea typeface="+mn-lt"/>
                <a:cs typeface="+mn-lt"/>
              </a:rPr>
              <a:t>poderia</a:t>
            </a:r>
            <a:r>
              <a:rPr lang="en-US">
                <a:ea typeface="+mn-lt"/>
                <a:cs typeface="+mn-lt"/>
              </a:rPr>
              <a:t> ser </a:t>
            </a:r>
            <a:r>
              <a:rPr lang="en-US" err="1">
                <a:ea typeface="+mn-lt"/>
                <a:cs typeface="+mn-lt"/>
              </a:rPr>
              <a:t>instalado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próximo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ao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eixo</a:t>
            </a:r>
            <a:r>
              <a:rPr lang="en-US">
                <a:ea typeface="+mn-lt"/>
                <a:cs typeface="+mn-lt"/>
              </a:rPr>
              <a:t> e à </a:t>
            </a:r>
            <a:r>
              <a:rPr lang="en-US" err="1">
                <a:ea typeface="+mn-lt"/>
                <a:cs typeface="+mn-lt"/>
              </a:rPr>
              <a:t>porca</a:t>
            </a:r>
            <a:r>
              <a:rPr lang="en-US">
                <a:ea typeface="+mn-lt"/>
                <a:cs typeface="+mn-lt"/>
              </a:rPr>
              <a:t> para </a:t>
            </a:r>
            <a:r>
              <a:rPr lang="en-US" err="1">
                <a:ea typeface="+mn-lt"/>
                <a:cs typeface="+mn-lt"/>
              </a:rPr>
              <a:t>fornecer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uma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representação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gráfica</a:t>
            </a:r>
            <a:r>
              <a:rPr lang="en-US">
                <a:ea typeface="+mn-lt"/>
                <a:cs typeface="+mn-lt"/>
              </a:rPr>
              <a:t> de </a:t>
            </a:r>
            <a:r>
              <a:rPr lang="en-US" err="1">
                <a:ea typeface="+mn-lt"/>
                <a:cs typeface="+mn-lt"/>
              </a:rPr>
              <a:t>todas</a:t>
            </a:r>
            <a:r>
              <a:rPr lang="en-US">
                <a:ea typeface="+mn-lt"/>
                <a:cs typeface="+mn-lt"/>
              </a:rPr>
              <a:t> as </a:t>
            </a:r>
            <a:r>
              <a:rPr lang="en-US" err="1">
                <a:ea typeface="+mn-lt"/>
                <a:cs typeface="+mn-lt"/>
              </a:rPr>
              <a:t>roscas</a:t>
            </a:r>
            <a:r>
              <a:rPr lang="en-US">
                <a:ea typeface="+mn-lt"/>
                <a:cs typeface="+mn-lt"/>
              </a:rPr>
              <a:t>. O outro </a:t>
            </a:r>
            <a:r>
              <a:rPr lang="en-US" err="1">
                <a:ea typeface="+mn-lt"/>
                <a:cs typeface="+mn-lt"/>
              </a:rPr>
              <a:t>método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usava</a:t>
            </a:r>
            <a:r>
              <a:rPr lang="en-US">
                <a:ea typeface="+mn-lt"/>
                <a:cs typeface="+mn-lt"/>
              </a:rPr>
              <a:t> um </a:t>
            </a:r>
            <a:r>
              <a:rPr lang="en-US" err="1">
                <a:ea typeface="+mn-lt"/>
                <a:cs typeface="+mn-lt"/>
              </a:rPr>
              <a:t>pequeno</a:t>
            </a:r>
            <a:r>
              <a:rPr lang="en-US">
                <a:ea typeface="+mn-lt"/>
                <a:cs typeface="+mn-lt"/>
              </a:rPr>
              <a:t> sensor </a:t>
            </a:r>
            <a:r>
              <a:rPr lang="en-US" b="1" err="1">
                <a:ea typeface="+mn-lt"/>
                <a:cs typeface="+mn-lt"/>
              </a:rPr>
              <a:t>ultrassônico</a:t>
            </a:r>
            <a:r>
              <a:rPr lang="en-US" b="1">
                <a:ea typeface="+mn-lt"/>
                <a:cs typeface="+mn-lt"/>
              </a:rPr>
              <a:t> </a:t>
            </a:r>
            <a:r>
              <a:rPr lang="en-US">
                <a:ea typeface="+mn-lt"/>
                <a:cs typeface="+mn-lt"/>
              </a:rPr>
              <a:t>que podia ser passado </a:t>
            </a:r>
            <a:r>
              <a:rPr lang="en-US" err="1">
                <a:ea typeface="+mn-lt"/>
                <a:cs typeface="+mn-lt"/>
              </a:rPr>
              <a:t>sobre</a:t>
            </a:r>
            <a:r>
              <a:rPr lang="en-US">
                <a:ea typeface="+mn-lt"/>
                <a:cs typeface="+mn-lt"/>
              </a:rPr>
              <a:t> a "</a:t>
            </a:r>
            <a:r>
              <a:rPr lang="en-US" err="1">
                <a:ea typeface="+mn-lt"/>
                <a:cs typeface="+mn-lt"/>
              </a:rPr>
              <a:t>porca</a:t>
            </a:r>
            <a:r>
              <a:rPr lang="en-US">
                <a:ea typeface="+mn-lt"/>
                <a:cs typeface="+mn-lt"/>
              </a:rPr>
              <a:t> acme" para </a:t>
            </a:r>
            <a:r>
              <a:rPr lang="en-US" err="1">
                <a:ea typeface="+mn-lt"/>
                <a:cs typeface="+mn-lt"/>
              </a:rPr>
              <a:t>obter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uma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representação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gráfica</a:t>
            </a:r>
            <a:r>
              <a:rPr lang="en-US">
                <a:ea typeface="+mn-lt"/>
                <a:cs typeface="+mn-lt"/>
              </a:rPr>
              <a:t> das </a:t>
            </a:r>
            <a:r>
              <a:rPr lang="en-US" err="1">
                <a:ea typeface="+mn-lt"/>
                <a:cs typeface="+mn-lt"/>
              </a:rPr>
              <a:t>cristas</a:t>
            </a:r>
            <a:r>
              <a:rPr lang="en-US">
                <a:ea typeface="+mn-lt"/>
                <a:cs typeface="+mn-lt"/>
              </a:rPr>
              <a:t> da </a:t>
            </a:r>
            <a:r>
              <a:rPr lang="en-US" err="1">
                <a:ea typeface="+mn-lt"/>
                <a:cs typeface="+mn-lt"/>
              </a:rPr>
              <a:t>rosca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em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uma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tela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portátil</a:t>
            </a:r>
            <a:r>
              <a:rPr lang="en-US">
                <a:ea typeface="+mn-lt"/>
                <a:cs typeface="+mn-lt"/>
              </a:rPr>
              <a:t>.</a:t>
            </a:r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9F02900-990D-A526-4D22-796AF87E4329}"/>
              </a:ext>
            </a:extLst>
          </p:cNvPr>
          <p:cNvSpPr txBox="1"/>
          <p:nvPr/>
        </p:nvSpPr>
        <p:spPr>
          <a:xfrm>
            <a:off x="6424247" y="4232030"/>
            <a:ext cx="5533292" cy="141577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1400" b="1">
                <a:cs typeface="Segoe UI"/>
              </a:rPr>
              <a:t>R</a:t>
            </a:r>
            <a:r>
              <a:rPr lang="en-US" sz="1200" b="1">
                <a:cs typeface="Segoe UI"/>
              </a:rPr>
              <a:t>aio-X→</a:t>
            </a:r>
            <a:r>
              <a:rPr lang="en-US" sz="1200">
                <a:cs typeface="Segoe UI"/>
              </a:rPr>
              <a:t> </a:t>
            </a:r>
            <a:r>
              <a:rPr lang="en-US" sz="1200" err="1">
                <a:cs typeface="Segoe UI"/>
              </a:rPr>
              <a:t>Identifica</a:t>
            </a:r>
            <a:r>
              <a:rPr lang="en-US" sz="1200">
                <a:cs typeface="Segoe UI"/>
              </a:rPr>
              <a:t> </a:t>
            </a:r>
            <a:r>
              <a:rPr lang="en-US" sz="1200" err="1">
                <a:cs typeface="Segoe UI"/>
              </a:rPr>
              <a:t>trincas</a:t>
            </a:r>
            <a:r>
              <a:rPr lang="en-US" sz="1200">
                <a:cs typeface="Segoe UI"/>
              </a:rPr>
              <a:t> </a:t>
            </a:r>
            <a:r>
              <a:rPr lang="en-US" sz="1200" err="1">
                <a:cs typeface="Segoe UI"/>
              </a:rPr>
              <a:t>internas</a:t>
            </a:r>
            <a:r>
              <a:rPr lang="en-US" sz="1200">
                <a:cs typeface="Segoe UI"/>
              </a:rPr>
              <a:t>, </a:t>
            </a:r>
            <a:r>
              <a:rPr lang="en-US" sz="1200" err="1">
                <a:cs typeface="Segoe UI"/>
              </a:rPr>
              <a:t>corrosãoe</a:t>
            </a:r>
            <a:r>
              <a:rPr lang="en-US" sz="1200">
                <a:cs typeface="Segoe UI"/>
              </a:rPr>
              <a:t> </a:t>
            </a:r>
            <a:r>
              <a:rPr lang="en-US" sz="1200" err="1">
                <a:cs typeface="Segoe UI"/>
              </a:rPr>
              <a:t>desgaste</a:t>
            </a:r>
            <a:r>
              <a:rPr lang="en-US" sz="1200">
                <a:cs typeface="Segoe UI"/>
              </a:rPr>
              <a:t> </a:t>
            </a:r>
            <a:r>
              <a:rPr lang="en-US" sz="1200" err="1">
                <a:cs typeface="Segoe UI"/>
              </a:rPr>
              <a:t>oculto</a:t>
            </a:r>
            <a:r>
              <a:rPr lang="en-US" sz="1200">
                <a:cs typeface="Segoe UI"/>
              </a:rPr>
              <a:t>;</a:t>
            </a:r>
          </a:p>
          <a:p>
            <a:pPr algn="just"/>
            <a:r>
              <a:rPr lang="en-US" sz="1200">
                <a:cs typeface="Segoe UI"/>
              </a:rPr>
              <a:t>​</a:t>
            </a:r>
          </a:p>
          <a:p>
            <a:pPr algn="just"/>
            <a:r>
              <a:rPr lang="en-US" sz="1200" b="1" err="1">
                <a:cs typeface="Segoe UI"/>
              </a:rPr>
              <a:t>Ultrassom→</a:t>
            </a:r>
            <a:r>
              <a:rPr lang="en-US" sz="1200" err="1">
                <a:cs typeface="Segoe UI"/>
              </a:rPr>
              <a:t>Avalia</a:t>
            </a:r>
            <a:r>
              <a:rPr lang="en-US" sz="1200">
                <a:cs typeface="Segoe UI"/>
              </a:rPr>
              <a:t> </a:t>
            </a:r>
            <a:r>
              <a:rPr lang="en-US" sz="1200" err="1">
                <a:cs typeface="Segoe UI"/>
              </a:rPr>
              <a:t>falhas</a:t>
            </a:r>
            <a:r>
              <a:rPr lang="en-US" sz="1200">
                <a:cs typeface="Segoe UI"/>
              </a:rPr>
              <a:t> </a:t>
            </a:r>
            <a:r>
              <a:rPr lang="en-US" sz="1200" err="1">
                <a:cs typeface="Segoe UI"/>
              </a:rPr>
              <a:t>internas</a:t>
            </a:r>
            <a:r>
              <a:rPr lang="en-US" sz="1200">
                <a:cs typeface="Segoe UI"/>
              </a:rPr>
              <a:t> </a:t>
            </a:r>
            <a:r>
              <a:rPr lang="en-US" sz="1200" err="1">
                <a:cs typeface="Segoe UI"/>
              </a:rPr>
              <a:t>evariações</a:t>
            </a:r>
            <a:r>
              <a:rPr lang="en-US" sz="1200">
                <a:cs typeface="Segoe UI"/>
              </a:rPr>
              <a:t> </a:t>
            </a:r>
            <a:r>
              <a:rPr lang="en-US" sz="1200" err="1">
                <a:cs typeface="Segoe UI"/>
              </a:rPr>
              <a:t>na</a:t>
            </a:r>
            <a:r>
              <a:rPr lang="en-US" sz="1200">
                <a:cs typeface="Segoe UI"/>
              </a:rPr>
              <a:t> </a:t>
            </a:r>
            <a:r>
              <a:rPr lang="en-US" sz="1200" err="1">
                <a:cs typeface="Segoe UI"/>
              </a:rPr>
              <a:t>rosca</a:t>
            </a:r>
            <a:r>
              <a:rPr lang="en-US" sz="1200">
                <a:cs typeface="Segoe UI"/>
              </a:rPr>
              <a:t>;</a:t>
            </a:r>
          </a:p>
          <a:p>
            <a:pPr algn="just"/>
            <a:r>
              <a:rPr lang="en-US" sz="1200">
                <a:cs typeface="Segoe UI"/>
              </a:rPr>
              <a:t>​</a:t>
            </a:r>
          </a:p>
          <a:p>
            <a:pPr algn="just"/>
            <a:r>
              <a:rPr lang="en-US" sz="1200" b="1" err="1">
                <a:cs typeface="Segoe UI"/>
              </a:rPr>
              <a:t>Benefícios</a:t>
            </a:r>
            <a:r>
              <a:rPr lang="en-US" sz="1200" b="1">
                <a:cs typeface="Segoe UI"/>
              </a:rPr>
              <a:t>→</a:t>
            </a:r>
            <a:r>
              <a:rPr lang="en-US" sz="1200">
                <a:cs typeface="Segoe UI"/>
              </a:rPr>
              <a:t> </a:t>
            </a:r>
            <a:r>
              <a:rPr lang="en-US" sz="1200" err="1">
                <a:cs typeface="Segoe UI"/>
              </a:rPr>
              <a:t>Não</a:t>
            </a:r>
            <a:r>
              <a:rPr lang="en-US" sz="1200">
                <a:cs typeface="Segoe UI"/>
              </a:rPr>
              <a:t> </a:t>
            </a:r>
            <a:r>
              <a:rPr lang="en-US" sz="1200" err="1">
                <a:cs typeface="Segoe UI"/>
              </a:rPr>
              <a:t>requer</a:t>
            </a:r>
            <a:r>
              <a:rPr lang="en-US" sz="1200">
                <a:cs typeface="Segoe UI"/>
              </a:rPr>
              <a:t> </a:t>
            </a:r>
            <a:r>
              <a:rPr lang="en-US" sz="1200" err="1">
                <a:cs typeface="Segoe UI"/>
              </a:rPr>
              <a:t>desmontagemcompleta</a:t>
            </a:r>
            <a:r>
              <a:rPr lang="en-US" sz="1200">
                <a:cs typeface="Segoe UI"/>
              </a:rPr>
              <a:t>, </a:t>
            </a:r>
            <a:r>
              <a:rPr lang="en-US" sz="1200" err="1">
                <a:cs typeface="Segoe UI"/>
              </a:rPr>
              <a:t>alta</a:t>
            </a:r>
            <a:r>
              <a:rPr lang="en-US" sz="1200">
                <a:cs typeface="Segoe UI"/>
              </a:rPr>
              <a:t> </a:t>
            </a:r>
            <a:r>
              <a:rPr lang="en-US" sz="1200" err="1">
                <a:cs typeface="Segoe UI"/>
              </a:rPr>
              <a:t>precisão</a:t>
            </a:r>
            <a:r>
              <a:rPr lang="en-US" sz="1200">
                <a:cs typeface="Segoe UI"/>
              </a:rPr>
              <a:t>;</a:t>
            </a:r>
          </a:p>
          <a:p>
            <a:pPr algn="just"/>
            <a:r>
              <a:rPr lang="en-US" sz="1200">
                <a:cs typeface="Segoe UI"/>
              </a:rPr>
              <a:t>​</a:t>
            </a:r>
          </a:p>
          <a:p>
            <a:pPr algn="just"/>
            <a:r>
              <a:rPr lang="en-US" sz="1200" b="1" err="1">
                <a:cs typeface="Segoe UI"/>
              </a:rPr>
              <a:t>Limitações→</a:t>
            </a:r>
            <a:r>
              <a:rPr lang="en-US" sz="1200" err="1">
                <a:cs typeface="Segoe UI"/>
              </a:rPr>
              <a:t>Requer</a:t>
            </a:r>
            <a:r>
              <a:rPr lang="en-US" sz="1200">
                <a:cs typeface="Segoe UI"/>
              </a:rPr>
              <a:t> </a:t>
            </a:r>
            <a:r>
              <a:rPr lang="en-US" sz="1200" err="1">
                <a:cs typeface="Segoe UI"/>
              </a:rPr>
              <a:t>equipamentos</a:t>
            </a:r>
            <a:r>
              <a:rPr lang="en-US" sz="1200">
                <a:cs typeface="Segoe UI"/>
              </a:rPr>
              <a:t> </a:t>
            </a:r>
            <a:r>
              <a:rPr lang="en-US" sz="1200" err="1">
                <a:cs typeface="Segoe UI"/>
              </a:rPr>
              <a:t>especializados</a:t>
            </a:r>
            <a:r>
              <a:rPr lang="en-US" sz="1200">
                <a:cs typeface="Segoe UI"/>
              </a:rPr>
              <a:t> e </a:t>
            </a:r>
            <a:r>
              <a:rPr lang="en-US" sz="1200" err="1">
                <a:cs typeface="Segoe UI"/>
              </a:rPr>
              <a:t>operadores</a:t>
            </a:r>
            <a:r>
              <a:rPr lang="en-US" sz="1200">
                <a:cs typeface="Segoe UI"/>
              </a:rPr>
              <a:t> </a:t>
            </a:r>
            <a:r>
              <a:rPr lang="en-US" sz="1200" err="1">
                <a:cs typeface="Segoe UI"/>
              </a:rPr>
              <a:t>treinados</a:t>
            </a:r>
            <a:r>
              <a:rPr lang="en-US" sz="1200">
                <a:cs typeface="Segoe UI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39874861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902FFC-2479-F21B-2D83-2602D95C3F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Linha">
            <a:extLst>
              <a:ext uri="{FF2B5EF4-FFF2-40B4-BE49-F238E27FC236}">
                <a16:creationId xmlns:a16="http://schemas.microsoft.com/office/drawing/2014/main" id="{16E2F487-4234-6A35-64F2-D9151DDDB144}"/>
              </a:ext>
            </a:extLst>
          </p:cNvPr>
          <p:cNvSpPr/>
          <p:nvPr/>
        </p:nvSpPr>
        <p:spPr>
          <a:xfrm flipV="1">
            <a:off x="252919" y="486960"/>
            <a:ext cx="8852170" cy="30053"/>
          </a:xfrm>
          <a:prstGeom prst="line">
            <a:avLst/>
          </a:prstGeom>
          <a:ln w="57150">
            <a:gradFill flip="none" rotWithShape="1">
              <a:gsLst>
                <a:gs pos="41964">
                  <a:srgbClr val="B2CBFF">
                    <a:alpha val="85000"/>
                  </a:srgbClr>
                </a:gs>
                <a:gs pos="62953">
                  <a:srgbClr val="93B5FF"/>
                </a:gs>
                <a:gs pos="27972">
                  <a:srgbClr val="C7D9FF"/>
                </a:gs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  <a:miter lim="400000"/>
          </a:ln>
        </p:spPr>
        <p:txBody>
          <a:bodyPr lIns="25400" tIns="25400" rIns="25400" bIns="2540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900" b="0" i="0" u="none" strike="noStrike" kern="1200" cap="none" spc="0" normalizeH="0" baseline="0" noProof="0">
              <a:ln>
                <a:noFill/>
              </a:ln>
              <a:solidFill>
                <a:srgbClr val="001638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4DABF5-1984-C328-8207-7A632D2B0EA1}"/>
              </a:ext>
            </a:extLst>
          </p:cNvPr>
          <p:cNvSpPr txBox="1"/>
          <p:nvPr/>
        </p:nvSpPr>
        <p:spPr>
          <a:xfrm>
            <a:off x="204278" y="125347"/>
            <a:ext cx="1404389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l" defTabSz="2438338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Helvetica Neue"/>
              </a:rPr>
              <a:t>Capítulo</a:t>
            </a: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Helvetica Neue"/>
              </a:rPr>
              <a:t> 1</a:t>
            </a:r>
            <a:endParaRPr kumimoji="0" lang="pt-BR" sz="2000" b="1" i="0" u="none" strike="noStrike" kern="1200" cap="none" spc="0" normalizeH="0" baseline="0" noProof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BD362954-B0DA-468D-A479-4FD0903137B5}"/>
              </a:ext>
            </a:extLst>
          </p:cNvPr>
          <p:cNvSpPr txBox="1"/>
          <p:nvPr/>
        </p:nvSpPr>
        <p:spPr>
          <a:xfrm>
            <a:off x="1608667" y="-18398"/>
            <a:ext cx="866943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Publicações Técnicas: Discorra sobre as publicações de manutenção que foram consideradas na análise do acidente.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400" b="0" i="0" u="none" strike="noStrike" kern="1200" cap="none" spc="0" normalizeH="0" baseline="0" noProof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C2FA2E0E-E594-4751-8CDD-53FB4F85BF06}"/>
              </a:ext>
            </a:extLst>
          </p:cNvPr>
          <p:cNvSpPr txBox="1"/>
          <p:nvPr/>
        </p:nvSpPr>
        <p:spPr>
          <a:xfrm>
            <a:off x="204278" y="564779"/>
            <a:ext cx="33794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sng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Slide 1.2 - </a:t>
            </a:r>
            <a:r>
              <a:rPr kumimoji="0" lang="pt-BR" sz="1400" b="0" i="0" u="sng" strike="noStrike" kern="1200" cap="none" spc="0" normalizeH="0" baseline="0" noProof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Ilustrated</a:t>
            </a:r>
            <a:r>
              <a:rPr kumimoji="0" lang="pt-BR" sz="1400" b="0" i="0" u="sng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pt-BR" sz="1400" b="0" i="0" u="sng" strike="noStrike" kern="1200" cap="none" spc="0" normalizeH="0" baseline="0" noProof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Parts</a:t>
            </a:r>
            <a:r>
              <a:rPr kumimoji="0" lang="pt-BR" sz="1400" b="0" i="0" u="sng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pt-BR" sz="1400" b="0" i="0" u="sng" strike="noStrike" kern="1200" cap="none" spc="0" normalizeH="0" baseline="0" noProof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Catalog</a:t>
            </a:r>
            <a:r>
              <a:rPr kumimoji="0" lang="pt-BR" sz="1400" b="0" i="0" u="sng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(IPC)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A5F46BC9-F388-4635-B38B-0F3BFEB47F72}"/>
              </a:ext>
            </a:extLst>
          </p:cNvPr>
          <p:cNvSpPr txBox="1"/>
          <p:nvPr/>
        </p:nvSpPr>
        <p:spPr>
          <a:xfrm>
            <a:off x="10364949" y="0"/>
            <a:ext cx="1766236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defRPr/>
            </a:pPr>
            <a:r>
              <a:rPr lang="pt-BR" u="sng" dirty="0" err="1">
                <a:solidFill>
                  <a:srgbClr val="0070C0"/>
                </a:solidFill>
                <a:latin typeface="Aptos" panose="02110004020202020204"/>
              </a:rPr>
              <a:t>Resp.:Thiago</a:t>
            </a:r>
            <a:r>
              <a:rPr lang="pt-BR" u="sng" dirty="0">
                <a:solidFill>
                  <a:srgbClr val="0070C0"/>
                </a:solidFill>
                <a:latin typeface="Aptos" panose="02110004020202020204"/>
              </a:rPr>
              <a:t> Camilo </a:t>
            </a:r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4FD1FF8-4B8F-0C3F-322D-1A5E8E142931}"/>
              </a:ext>
            </a:extLst>
          </p:cNvPr>
          <p:cNvSpPr txBox="1"/>
          <p:nvPr/>
        </p:nvSpPr>
        <p:spPr>
          <a:xfrm>
            <a:off x="4260574" y="6369878"/>
            <a:ext cx="4841459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600">
                <a:latin typeface="Arial"/>
              </a:rPr>
              <a:t>Manutenção de Aeronaves – 29° Turma</a:t>
            </a:r>
            <a:r>
              <a:rPr lang="pt-BR" sz="1600">
                <a:latin typeface="Arial"/>
                <a:cs typeface="Arial"/>
              </a:rPr>
              <a:t>​</a:t>
            </a:r>
            <a:endParaRPr lang="pt-BR" sz="1600"/>
          </a:p>
        </p:txBody>
      </p:sp>
      <p:pic>
        <p:nvPicPr>
          <p:cNvPr id="9" name="Imagem 8" descr="Placa vermelha com letras brancas&#10;&#10;Descrição gerada automaticamente com confiança baixa">
            <a:extLst>
              <a:ext uri="{FF2B5EF4-FFF2-40B4-BE49-F238E27FC236}">
                <a16:creationId xmlns:a16="http://schemas.microsoft.com/office/drawing/2014/main" id="{C60871FE-1476-9926-2B5C-1131F1D4A3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2495" y="6023665"/>
            <a:ext cx="1428750" cy="685800"/>
          </a:xfrm>
          <a:prstGeom prst="rect">
            <a:avLst/>
          </a:prstGeom>
        </p:spPr>
      </p:pic>
      <p:pic>
        <p:nvPicPr>
          <p:cNvPr id="8" name="Picture 7" descr="A drawing of a plane&#10;&#10;AI-generated content may be incorrect.">
            <a:extLst>
              <a:ext uri="{FF2B5EF4-FFF2-40B4-BE49-F238E27FC236}">
                <a16:creationId xmlns:a16="http://schemas.microsoft.com/office/drawing/2014/main" id="{B7D30FFF-1A95-70DC-F148-0844325C72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7945" y="1015133"/>
            <a:ext cx="8306338" cy="501464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D3446EB-EFB2-510E-2106-C84627B7AEBF}"/>
              </a:ext>
            </a:extLst>
          </p:cNvPr>
          <p:cNvSpPr txBox="1"/>
          <p:nvPr/>
        </p:nvSpPr>
        <p:spPr>
          <a:xfrm>
            <a:off x="510308" y="903424"/>
            <a:ext cx="4022784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u="sng" err="1">
                <a:ea typeface="+mn-lt"/>
                <a:cs typeface="+mn-lt"/>
              </a:rPr>
              <a:t>Função</a:t>
            </a:r>
            <a:r>
              <a:rPr lang="en-US" b="1" u="sng">
                <a:ea typeface="+mn-lt"/>
                <a:cs typeface="+mn-lt"/>
              </a:rPr>
              <a:t> do IPC:</a:t>
            </a:r>
            <a:endParaRPr lang="en-US" b="1" u="sng"/>
          </a:p>
          <a:p>
            <a:endParaRPr lang="en-US"/>
          </a:p>
          <a:p>
            <a:pPr marL="285750" indent="-285750">
              <a:buFont typeface="Wingdings"/>
              <a:buChar char="Ø"/>
            </a:pPr>
            <a:r>
              <a:rPr lang="en-US" err="1">
                <a:ea typeface="+mn-lt"/>
                <a:cs typeface="+mn-lt"/>
              </a:rPr>
              <a:t>Catálogo</a:t>
            </a:r>
            <a:r>
              <a:rPr lang="en-US">
                <a:ea typeface="+mn-lt"/>
                <a:cs typeface="+mn-lt"/>
              </a:rPr>
              <a:t> que </a:t>
            </a:r>
            <a:r>
              <a:rPr lang="en-US" err="1">
                <a:ea typeface="+mn-lt"/>
                <a:cs typeface="+mn-lt"/>
              </a:rPr>
              <a:t>lista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todas</a:t>
            </a:r>
            <a:r>
              <a:rPr lang="en-US">
                <a:ea typeface="+mn-lt"/>
                <a:cs typeface="+mn-lt"/>
              </a:rPr>
              <a:t> as </a:t>
            </a:r>
            <a:r>
              <a:rPr lang="en-US" err="1">
                <a:ea typeface="+mn-lt"/>
                <a:cs typeface="+mn-lt"/>
              </a:rPr>
              <a:t>peças</a:t>
            </a:r>
            <a:r>
              <a:rPr lang="en-US">
                <a:ea typeface="+mn-lt"/>
                <a:cs typeface="+mn-lt"/>
              </a:rPr>
              <a:t> do </a:t>
            </a:r>
            <a:r>
              <a:rPr lang="en-US" err="1">
                <a:ea typeface="+mn-lt"/>
                <a:cs typeface="+mn-lt"/>
              </a:rPr>
              <a:t>sistema</a:t>
            </a:r>
            <a:r>
              <a:rPr lang="en-US">
                <a:ea typeface="+mn-lt"/>
                <a:cs typeface="+mn-lt"/>
              </a:rPr>
              <a:t> de </a:t>
            </a:r>
            <a:r>
              <a:rPr lang="en-US" err="1">
                <a:ea typeface="+mn-lt"/>
                <a:cs typeface="+mn-lt"/>
              </a:rPr>
              <a:t>estabilização</a:t>
            </a:r>
            <a:r>
              <a:rPr lang="en-US">
                <a:ea typeface="+mn-lt"/>
                <a:cs typeface="+mn-lt"/>
              </a:rPr>
              <a:t> horizontal.</a:t>
            </a:r>
            <a:endParaRPr lang="en-US"/>
          </a:p>
          <a:p>
            <a:pPr marL="285750" indent="-285750">
              <a:buFont typeface="Wingdings"/>
              <a:buChar char="Ø"/>
            </a:pPr>
            <a:r>
              <a:rPr lang="en-US">
                <a:ea typeface="+mn-lt"/>
                <a:cs typeface="+mn-lt"/>
              </a:rPr>
              <a:t>Auxilia </a:t>
            </a:r>
            <a:r>
              <a:rPr lang="en-US" err="1">
                <a:ea typeface="+mn-lt"/>
                <a:cs typeface="+mn-lt"/>
              </a:rPr>
              <a:t>na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identificação</a:t>
            </a:r>
            <a:r>
              <a:rPr lang="en-US">
                <a:ea typeface="+mn-lt"/>
                <a:cs typeface="+mn-lt"/>
              </a:rPr>
              <a:t> e </a:t>
            </a:r>
            <a:r>
              <a:rPr lang="en-US" err="1">
                <a:ea typeface="+mn-lt"/>
                <a:cs typeface="+mn-lt"/>
              </a:rPr>
              <a:t>reposição</a:t>
            </a:r>
            <a:r>
              <a:rPr lang="en-US">
                <a:ea typeface="+mn-lt"/>
                <a:cs typeface="+mn-lt"/>
              </a:rPr>
              <a:t> de </a:t>
            </a:r>
            <a:r>
              <a:rPr lang="en-US" err="1">
                <a:ea typeface="+mn-lt"/>
                <a:cs typeface="+mn-lt"/>
              </a:rPr>
              <a:t>componentes</a:t>
            </a:r>
            <a:r>
              <a:rPr lang="en-US">
                <a:ea typeface="+mn-lt"/>
                <a:cs typeface="+mn-lt"/>
              </a:rPr>
              <a:t>.</a:t>
            </a:r>
            <a:endParaRPr lang="en-US"/>
          </a:p>
          <a:p>
            <a:pPr algn="l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858C90-BF7D-9214-EB2A-1489BEF645DF}"/>
              </a:ext>
            </a:extLst>
          </p:cNvPr>
          <p:cNvSpPr txBox="1"/>
          <p:nvPr/>
        </p:nvSpPr>
        <p:spPr>
          <a:xfrm>
            <a:off x="511834" y="3056626"/>
            <a:ext cx="5690558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Componentes </a:t>
            </a:r>
            <a:r>
              <a:rPr lang="en-US" err="1"/>
              <a:t>Relevantes</a:t>
            </a:r>
            <a:r>
              <a:rPr lang="en-US"/>
              <a:t> no </a:t>
            </a:r>
            <a:r>
              <a:rPr lang="en-US" err="1"/>
              <a:t>Processo</a:t>
            </a:r>
            <a:r>
              <a:rPr lang="en-US"/>
              <a:t> de </a:t>
            </a:r>
            <a:r>
              <a:rPr lang="en-US" err="1"/>
              <a:t>Lubrificação</a:t>
            </a:r>
            <a:r>
              <a:rPr lang="en-US"/>
              <a:t>:</a:t>
            </a:r>
          </a:p>
          <a:p>
            <a:endParaRPr lang="en-US"/>
          </a:p>
          <a:p>
            <a:pPr marL="342900" indent="-342900">
              <a:buAutoNum type="arabicPeriod"/>
            </a:pPr>
            <a:r>
              <a:rPr lang="en-US" b="1" err="1"/>
              <a:t>Eixo</a:t>
            </a:r>
            <a:r>
              <a:rPr lang="en-US" b="1"/>
              <a:t> Trapezoidal ;</a:t>
            </a:r>
          </a:p>
          <a:p>
            <a:pPr marL="342900" indent="-342900">
              <a:buAutoNum type="arabicPeriod"/>
            </a:pPr>
            <a:r>
              <a:rPr lang="en-US" b="1"/>
              <a:t>Anel do </a:t>
            </a:r>
            <a:r>
              <a:rPr lang="en-US" b="1" err="1"/>
              <a:t>Eixo</a:t>
            </a:r>
            <a:r>
              <a:rPr lang="en-US" b="1"/>
              <a:t> ;</a:t>
            </a:r>
          </a:p>
          <a:p>
            <a:pPr marL="342900" indent="-342900">
              <a:buAutoNum type="arabicPeriod"/>
            </a:pPr>
            <a:r>
              <a:rPr lang="en-US" b="1" err="1"/>
              <a:t>Batente</a:t>
            </a:r>
            <a:r>
              <a:rPr lang="en-US" b="1"/>
              <a:t> do </a:t>
            </a:r>
            <a:r>
              <a:rPr lang="en-US" b="1" err="1"/>
              <a:t>Eixo</a:t>
            </a:r>
            <a:r>
              <a:rPr lang="en-US" b="1"/>
              <a:t>;</a:t>
            </a:r>
          </a:p>
          <a:p>
            <a:pPr marL="342900" indent="-342900">
              <a:buAutoNum type="arabicPeriod"/>
            </a:pPr>
            <a:r>
              <a:rPr lang="en-US" b="1" err="1"/>
              <a:t>Articulação</a:t>
            </a:r>
            <a:r>
              <a:rPr lang="en-US" b="1"/>
              <a:t> do </a:t>
            </a:r>
            <a:r>
              <a:rPr lang="en-US" b="1" err="1"/>
              <a:t>Estabilizador</a:t>
            </a:r>
            <a:r>
              <a:rPr lang="en-US" b="1"/>
              <a:t> Horizontal 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E2D87ED-D917-93D7-FDE8-D18B1F685135}"/>
              </a:ext>
            </a:extLst>
          </p:cNvPr>
          <p:cNvSpPr txBox="1"/>
          <p:nvPr/>
        </p:nvSpPr>
        <p:spPr>
          <a:xfrm>
            <a:off x="511834" y="4896928"/>
            <a:ext cx="4267200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u="sng" err="1"/>
              <a:t>Informações</a:t>
            </a:r>
            <a:r>
              <a:rPr lang="en-US" u="sng"/>
              <a:t> </a:t>
            </a:r>
            <a:r>
              <a:rPr lang="en-US" u="sng" err="1"/>
              <a:t>Contidas</a:t>
            </a:r>
            <a:r>
              <a:rPr lang="en-US" u="sng"/>
              <a:t> no IPC: </a:t>
            </a:r>
          </a:p>
          <a:p>
            <a:endParaRPr lang="en-US" b="1" u="sng"/>
          </a:p>
          <a:p>
            <a:pPr marL="285750" indent="-285750">
              <a:buFont typeface="Arial"/>
              <a:buChar char="•"/>
            </a:pPr>
            <a:r>
              <a:rPr lang="en-US" b="1" err="1"/>
              <a:t>Diagramas</a:t>
            </a:r>
            <a:r>
              <a:rPr lang="en-US" b="1"/>
              <a:t> e </a:t>
            </a:r>
            <a:r>
              <a:rPr lang="en-US" b="1" err="1"/>
              <a:t>ilustrações</a:t>
            </a:r>
            <a:r>
              <a:rPr lang="en-US" b="1"/>
              <a:t>;</a:t>
            </a:r>
          </a:p>
          <a:p>
            <a:pPr marL="285750" indent="-285750">
              <a:buFont typeface="Arial"/>
              <a:buChar char="•"/>
            </a:pPr>
            <a:r>
              <a:rPr lang="en-US" b="1" err="1"/>
              <a:t>Referências</a:t>
            </a:r>
            <a:r>
              <a:rPr lang="en-US" b="1"/>
              <a:t> de </a:t>
            </a:r>
            <a:r>
              <a:rPr lang="en-US" b="1" err="1"/>
              <a:t>código</a:t>
            </a:r>
            <a:r>
              <a:rPr lang="en-US" b="1"/>
              <a:t> ;</a:t>
            </a:r>
          </a:p>
          <a:p>
            <a:pPr marL="285750" indent="-285750">
              <a:buFont typeface="Arial"/>
              <a:buChar char="•"/>
            </a:pPr>
            <a:r>
              <a:rPr lang="en-US" b="1" err="1"/>
              <a:t>Materiais</a:t>
            </a:r>
            <a:r>
              <a:rPr lang="en-US" b="1"/>
              <a:t> e </a:t>
            </a:r>
            <a:r>
              <a:rPr lang="en-US" b="1" err="1"/>
              <a:t>Graxas</a:t>
            </a:r>
            <a:r>
              <a:rPr lang="en-US" b="1"/>
              <a:t> .</a:t>
            </a:r>
          </a:p>
        </p:txBody>
      </p:sp>
    </p:spTree>
    <p:extLst>
      <p:ext uri="{BB962C8B-B14F-4D97-AF65-F5344CB8AC3E}">
        <p14:creationId xmlns:p14="http://schemas.microsoft.com/office/powerpoint/2010/main" val="2269017827"/>
      </p:ext>
    </p:extLst>
  </p:cSld>
  <p:clrMapOvr>
    <a:masterClrMapping/>
  </p:clrMapOvr>
  <p:transition spd="slow">
    <p:wip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9079C9-9FFC-254E-A382-EE7C7253B1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Linha">
            <a:extLst>
              <a:ext uri="{FF2B5EF4-FFF2-40B4-BE49-F238E27FC236}">
                <a16:creationId xmlns:a16="http://schemas.microsoft.com/office/drawing/2014/main" id="{633292C3-69AC-5853-A12B-6F4E7BBE3810}"/>
              </a:ext>
            </a:extLst>
          </p:cNvPr>
          <p:cNvSpPr/>
          <p:nvPr/>
        </p:nvSpPr>
        <p:spPr>
          <a:xfrm flipV="1">
            <a:off x="252919" y="486960"/>
            <a:ext cx="8852170" cy="30053"/>
          </a:xfrm>
          <a:prstGeom prst="line">
            <a:avLst/>
          </a:prstGeom>
          <a:ln w="57150">
            <a:gradFill flip="none" rotWithShape="1">
              <a:gsLst>
                <a:gs pos="41964">
                  <a:srgbClr val="B2CBFF">
                    <a:alpha val="85000"/>
                  </a:srgbClr>
                </a:gs>
                <a:gs pos="62953">
                  <a:srgbClr val="93B5FF"/>
                </a:gs>
                <a:gs pos="27972">
                  <a:srgbClr val="C7D9FF"/>
                </a:gs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  <a:miter lim="400000"/>
          </a:ln>
        </p:spPr>
        <p:txBody>
          <a:bodyPr lIns="25400" tIns="25400" rIns="25400" bIns="2540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900" b="0" i="0" u="none" strike="noStrike" kern="1200" cap="none" spc="0" normalizeH="0" baseline="0" noProof="0">
              <a:ln>
                <a:noFill/>
              </a:ln>
              <a:solidFill>
                <a:srgbClr val="001638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8472D1-43A6-3365-AE57-F20F945E9A59}"/>
              </a:ext>
            </a:extLst>
          </p:cNvPr>
          <p:cNvSpPr txBox="1"/>
          <p:nvPr/>
        </p:nvSpPr>
        <p:spPr>
          <a:xfrm>
            <a:off x="204278" y="125347"/>
            <a:ext cx="1404389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l" defTabSz="2438338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cs typeface="Arial"/>
                <a:sym typeface="Helvetica Neue"/>
              </a:rPr>
              <a:t>Capítulo</a:t>
            </a: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cs typeface="Arial"/>
                <a:sym typeface="Helvetica Neue"/>
              </a:rPr>
              <a:t> </a:t>
            </a:r>
            <a:r>
              <a:rPr lang="en-US" sz="2000" b="1">
                <a:solidFill>
                  <a:srgbClr val="0070C0"/>
                </a:solidFill>
                <a:latin typeface="Arial"/>
                <a:cs typeface="Arial"/>
                <a:sym typeface="Helvetica Neue"/>
              </a:rPr>
              <a:t>5</a:t>
            </a:r>
            <a:endParaRPr kumimoji="0" lang="pt-BR" sz="2000" b="1" i="0" u="none" strike="noStrike" kern="1200" cap="none" spc="0" normalizeH="0" baseline="0" noProof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C8F862E-A353-30FA-B832-9C4A5390C6EB}"/>
              </a:ext>
            </a:extLst>
          </p:cNvPr>
          <p:cNvSpPr txBox="1"/>
          <p:nvPr/>
        </p:nvSpPr>
        <p:spPr>
          <a:xfrm>
            <a:off x="204278" y="564779"/>
            <a:ext cx="4314001" cy="307777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pt-BR" sz="1400" u="sng">
                <a:solidFill>
                  <a:srgbClr val="0070C0"/>
                </a:solidFill>
                <a:latin typeface="Arial"/>
                <a:cs typeface="Arial"/>
              </a:rPr>
              <a:t>Slide 5.2 - Procedimentos de medição da folga axial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5C7CF628-0641-F3F7-6DFB-B9F6194831BB}"/>
              </a:ext>
            </a:extLst>
          </p:cNvPr>
          <p:cNvSpPr txBox="1"/>
          <p:nvPr/>
        </p:nvSpPr>
        <p:spPr>
          <a:xfrm>
            <a:off x="10364949" y="0"/>
            <a:ext cx="1766236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defRPr/>
            </a:pPr>
            <a:r>
              <a:rPr lang="pt-BR" u="sng" dirty="0" err="1">
                <a:solidFill>
                  <a:srgbClr val="0070C0"/>
                </a:solidFill>
                <a:latin typeface="Aptos" panose="02110004020202020204"/>
              </a:rPr>
              <a:t>Resp.:Thiago</a:t>
            </a:r>
            <a:r>
              <a:rPr lang="pt-BR" u="sng" dirty="0">
                <a:solidFill>
                  <a:srgbClr val="0070C0"/>
                </a:solidFill>
                <a:latin typeface="Aptos" panose="02110004020202020204"/>
              </a:rPr>
              <a:t> Camilo</a:t>
            </a:r>
            <a:endParaRPr lang="pt-BR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9A976563-3CF8-C9D8-A97E-DBD4A0EAEE1F}"/>
              </a:ext>
            </a:extLst>
          </p:cNvPr>
          <p:cNvSpPr txBox="1"/>
          <p:nvPr/>
        </p:nvSpPr>
        <p:spPr>
          <a:xfrm>
            <a:off x="1522403" y="-4021"/>
            <a:ext cx="9150619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defRPr/>
            </a:pPr>
            <a:r>
              <a:rPr lang="pt-BR" sz="1400" dirty="0">
                <a:solidFill>
                  <a:schemeClr val="accent4">
                    <a:lumMod val="76000"/>
                  </a:schemeClr>
                </a:solidFill>
                <a:ea typeface="+mn-lt"/>
                <a:cs typeface="+mn-lt"/>
              </a:rPr>
              <a:t>Metrologia: D</a:t>
            </a:r>
            <a:r>
              <a:rPr lang="pt-BR" sz="1200" dirty="0">
                <a:solidFill>
                  <a:schemeClr val="accent4">
                    <a:lumMod val="76000"/>
                  </a:schemeClr>
                </a:solidFill>
                <a:ea typeface="+mn-lt"/>
                <a:cs typeface="+mn-lt"/>
              </a:rPr>
              <a:t>iscorra sobre os métodos citados no relatório para os procedimentos de medição de desgaste das roscas e da folga axial do conjunto do eixo. Considere as diferenças dos procedimentos na aeronave e em bancada ( ON </a:t>
            </a:r>
            <a:r>
              <a:rPr lang="pt-BR" sz="1200" dirty="0" err="1">
                <a:solidFill>
                  <a:schemeClr val="accent4">
                    <a:lumMod val="76000"/>
                  </a:schemeClr>
                </a:solidFill>
                <a:ea typeface="+mn-lt"/>
                <a:cs typeface="+mn-lt"/>
              </a:rPr>
              <a:t>Aircraft</a:t>
            </a:r>
            <a:r>
              <a:rPr lang="pt-BR" sz="1200" dirty="0">
                <a:solidFill>
                  <a:schemeClr val="accent4">
                    <a:lumMod val="76000"/>
                  </a:schemeClr>
                </a:solidFill>
                <a:ea typeface="+mn-lt"/>
                <a:cs typeface="+mn-lt"/>
              </a:rPr>
              <a:t> &amp; OFF </a:t>
            </a:r>
            <a:r>
              <a:rPr lang="pt-BR" sz="1200" dirty="0" err="1">
                <a:solidFill>
                  <a:schemeClr val="accent4">
                    <a:lumMod val="76000"/>
                  </a:schemeClr>
                </a:solidFill>
                <a:ea typeface="+mn-lt"/>
                <a:cs typeface="+mn-lt"/>
              </a:rPr>
              <a:t>Aircraft</a:t>
            </a:r>
            <a:r>
              <a:rPr lang="pt-BR" sz="1200" dirty="0">
                <a:solidFill>
                  <a:schemeClr val="accent4">
                    <a:lumMod val="76000"/>
                  </a:schemeClr>
                </a:solidFill>
                <a:ea typeface="+mn-lt"/>
                <a:cs typeface="+mn-lt"/>
              </a:rPr>
              <a:t> [</a:t>
            </a:r>
            <a:r>
              <a:rPr lang="pt-BR" sz="1200" dirty="0" err="1">
                <a:solidFill>
                  <a:schemeClr val="accent4">
                    <a:lumMod val="76000"/>
                  </a:schemeClr>
                </a:solidFill>
                <a:ea typeface="+mn-lt"/>
                <a:cs typeface="+mn-lt"/>
              </a:rPr>
              <a:t>Bench</a:t>
            </a:r>
            <a:r>
              <a:rPr lang="pt-BR" sz="1200" dirty="0">
                <a:solidFill>
                  <a:schemeClr val="accent4">
                    <a:lumMod val="76000"/>
                  </a:schemeClr>
                </a:solidFill>
                <a:ea typeface="+mn-lt"/>
                <a:cs typeface="+mn-lt"/>
              </a:rPr>
              <a:t>])</a:t>
            </a:r>
            <a:endParaRPr lang="en-US" sz="1200" dirty="0">
              <a:solidFill>
                <a:schemeClr val="accent4">
                  <a:lumMod val="76000"/>
                </a:schemeClr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400" b="0" i="0" u="none" strike="noStrike" kern="1200" cap="none" spc="0" normalizeH="0" baseline="0" noProof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0E78C3B4-52E5-D2B4-61EF-FA93FBFC9B3A}"/>
              </a:ext>
            </a:extLst>
          </p:cNvPr>
          <p:cNvSpPr txBox="1"/>
          <p:nvPr/>
        </p:nvSpPr>
        <p:spPr>
          <a:xfrm>
            <a:off x="4260574" y="6369878"/>
            <a:ext cx="4841459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600">
                <a:latin typeface="Arial"/>
              </a:rPr>
              <a:t>Manutenção de Aeronaves – 29° Turma</a:t>
            </a:r>
            <a:r>
              <a:rPr lang="pt-BR" sz="1600">
                <a:latin typeface="Arial"/>
                <a:cs typeface="Arial"/>
              </a:rPr>
              <a:t>​</a:t>
            </a:r>
            <a:endParaRPr lang="pt-BR" sz="1600"/>
          </a:p>
        </p:txBody>
      </p:sp>
      <p:pic>
        <p:nvPicPr>
          <p:cNvPr id="3" name="Imagem 2" descr="Placa vermelha com letras brancas&#10;&#10;Descrição gerada automaticamente com confiança baixa">
            <a:extLst>
              <a:ext uri="{FF2B5EF4-FFF2-40B4-BE49-F238E27FC236}">
                <a16:creationId xmlns:a16="http://schemas.microsoft.com/office/drawing/2014/main" id="{6DA068CE-4A1B-8E9C-83B6-95007C97D0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2495" y="6023665"/>
            <a:ext cx="1428750" cy="685800"/>
          </a:xfrm>
          <a:prstGeom prst="rect">
            <a:avLst/>
          </a:prstGeom>
        </p:spPr>
      </p:pic>
      <p:pic>
        <p:nvPicPr>
          <p:cNvPr id="10" name="Picture 9" descr="A close-up of a mechanical device&#10;&#10;AI-generated content may be incorrect.">
            <a:extLst>
              <a:ext uri="{FF2B5EF4-FFF2-40B4-BE49-F238E27FC236}">
                <a16:creationId xmlns:a16="http://schemas.microsoft.com/office/drawing/2014/main" id="{21830993-923E-CF46-1E14-499497FFD5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8303" y="3310669"/>
            <a:ext cx="5372100" cy="2698506"/>
          </a:xfrm>
          <a:prstGeom prst="rect">
            <a:avLst/>
          </a:prstGeom>
        </p:spPr>
      </p:pic>
      <p:pic>
        <p:nvPicPr>
          <p:cNvPr id="11" name="Picture 10" descr="Diagram of a plane&amp;#39;s mechanism&#10;&#10;AI-generated content may be incorrect.">
            <a:extLst>
              <a:ext uri="{FF2B5EF4-FFF2-40B4-BE49-F238E27FC236}">
                <a16:creationId xmlns:a16="http://schemas.microsoft.com/office/drawing/2014/main" id="{9CA8BDCD-4879-D16A-0322-F397DE95C4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6743" y="1000491"/>
            <a:ext cx="3029684" cy="218415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42770C6-395C-A2DB-2FA1-8B8E639DA567}"/>
              </a:ext>
            </a:extLst>
          </p:cNvPr>
          <p:cNvSpPr txBox="1"/>
          <p:nvPr/>
        </p:nvSpPr>
        <p:spPr>
          <a:xfrm>
            <a:off x="82061" y="1160584"/>
            <a:ext cx="7549661" cy="31085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1600" b="1" err="1">
                <a:solidFill>
                  <a:srgbClr val="FF0000"/>
                </a:solidFill>
                <a:ea typeface="+mn-lt"/>
                <a:cs typeface="+mn-lt"/>
              </a:rPr>
              <a:t>Desgaste</a:t>
            </a:r>
            <a:r>
              <a:rPr lang="en-US" sz="1600" b="1">
                <a:solidFill>
                  <a:srgbClr val="FF0000"/>
                </a:solidFill>
                <a:ea typeface="+mn-lt"/>
                <a:cs typeface="+mn-lt"/>
              </a:rPr>
              <a:t> da Porca Trapezoidal</a:t>
            </a:r>
            <a:r>
              <a:rPr lang="en-US" sz="1600">
                <a:ea typeface="+mn-lt"/>
                <a:cs typeface="+mn-lt"/>
              </a:rPr>
              <a:t>: O único componente do conjunto do eixo que sofre desgaste significativo é a porca trapezoidal de alumínio-bronze. O desgaste é avaliado indiretamente pela medição da </a:t>
            </a:r>
            <a:r>
              <a:rPr lang="en-US" sz="1600" b="1">
                <a:ea typeface="+mn-lt"/>
                <a:cs typeface="+mn-lt"/>
              </a:rPr>
              <a:t>folga axial entre a porca e o eixo</a:t>
            </a:r>
            <a:r>
              <a:rPr lang="en-US" sz="1600">
                <a:ea typeface="+mn-lt"/>
                <a:cs typeface="+mn-lt"/>
              </a:rPr>
              <a:t>.</a:t>
            </a:r>
            <a:endParaRPr lang="en-US" sz="1600"/>
          </a:p>
          <a:p>
            <a:pPr algn="just"/>
            <a:endParaRPr lang="en-US" sz="1600">
              <a:ea typeface="+mn-lt"/>
              <a:cs typeface="+mn-lt"/>
            </a:endParaRPr>
          </a:p>
          <a:p>
            <a:pPr algn="just"/>
            <a:r>
              <a:rPr lang="en-US" sz="1600" b="1">
                <a:solidFill>
                  <a:srgbClr val="FF0000"/>
                </a:solidFill>
                <a:ea typeface="+mn-lt"/>
                <a:cs typeface="+mn-lt"/>
              </a:rPr>
              <a:t>On-aircraft</a:t>
            </a:r>
            <a:r>
              <a:rPr lang="en-US" sz="1600">
                <a:ea typeface="+mn-lt"/>
                <a:cs typeface="+mn-lt"/>
              </a:rPr>
              <a:t>: Com </a:t>
            </a:r>
            <a:r>
              <a:rPr lang="en-US" sz="1600" err="1">
                <a:ea typeface="+mn-lt"/>
                <a:cs typeface="+mn-lt"/>
              </a:rPr>
              <a:t>acessório</a:t>
            </a:r>
            <a:r>
              <a:rPr lang="en-US" sz="1600">
                <a:ea typeface="+mn-lt"/>
                <a:cs typeface="+mn-lt"/>
              </a:rPr>
              <a:t> de </a:t>
            </a:r>
            <a:r>
              <a:rPr lang="en-US" sz="1600" err="1">
                <a:ea typeface="+mn-lt"/>
                <a:cs typeface="+mn-lt"/>
              </a:rPr>
              <a:t>contenção</a:t>
            </a:r>
            <a:r>
              <a:rPr lang="en-US" sz="1600">
                <a:ea typeface="+mn-lt"/>
                <a:cs typeface="+mn-lt"/>
              </a:rPr>
              <a:t> e </a:t>
            </a:r>
            <a:r>
              <a:rPr lang="en-US" sz="1600" err="1">
                <a:ea typeface="+mn-lt"/>
                <a:cs typeface="+mn-lt"/>
              </a:rPr>
              <a:t>relógio</a:t>
            </a:r>
            <a:r>
              <a:rPr lang="en-US" sz="160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comparador</a:t>
            </a:r>
            <a:r>
              <a:rPr lang="en-US" sz="1600">
                <a:ea typeface="+mn-lt"/>
                <a:cs typeface="+mn-lt"/>
              </a:rPr>
              <a:t>, </a:t>
            </a:r>
            <a:r>
              <a:rPr lang="en-US" sz="1600" err="1">
                <a:ea typeface="+mn-lt"/>
                <a:cs typeface="+mn-lt"/>
              </a:rPr>
              <a:t>porém</a:t>
            </a:r>
            <a:r>
              <a:rPr lang="en-US" sz="160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menos</a:t>
            </a:r>
            <a:r>
              <a:rPr lang="en-US" sz="160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confiável</a:t>
            </a:r>
            <a:r>
              <a:rPr lang="en-US" sz="1600">
                <a:ea typeface="+mn-lt"/>
                <a:cs typeface="+mn-lt"/>
              </a:rPr>
              <a:t>.</a:t>
            </a:r>
            <a:endParaRPr lang="en-US" sz="1600"/>
          </a:p>
          <a:p>
            <a:pPr algn="just"/>
            <a:r>
              <a:rPr lang="en-US" sz="1600" b="1">
                <a:solidFill>
                  <a:srgbClr val="FF0000"/>
                </a:solidFill>
                <a:ea typeface="+mn-lt"/>
                <a:cs typeface="+mn-lt"/>
              </a:rPr>
              <a:t>Off-aircraft (</a:t>
            </a:r>
            <a:r>
              <a:rPr lang="en-US" sz="1600" b="1" err="1">
                <a:solidFill>
                  <a:srgbClr val="FF0000"/>
                </a:solidFill>
                <a:ea typeface="+mn-lt"/>
                <a:cs typeface="+mn-lt"/>
              </a:rPr>
              <a:t>bancada</a:t>
            </a:r>
            <a:r>
              <a:rPr lang="en-US" sz="1600">
                <a:solidFill>
                  <a:srgbClr val="FF0000"/>
                </a:solidFill>
                <a:ea typeface="+mn-lt"/>
                <a:cs typeface="+mn-lt"/>
              </a:rPr>
              <a:t>)</a:t>
            </a:r>
            <a:r>
              <a:rPr lang="en-US" sz="1600">
                <a:ea typeface="+mn-lt"/>
                <a:cs typeface="+mn-lt"/>
              </a:rPr>
              <a:t>: Mais preciso, feito em ambiente controlado.</a:t>
            </a:r>
          </a:p>
          <a:p>
            <a:pPr algn="just"/>
            <a:endParaRPr lang="en-US" sz="1600"/>
          </a:p>
          <a:p>
            <a:pPr algn="just"/>
            <a:r>
              <a:rPr lang="en-US" sz="1600" b="1">
                <a:solidFill>
                  <a:srgbClr val="FF0000"/>
                </a:solidFill>
                <a:ea typeface="+mn-lt"/>
                <a:cs typeface="+mn-lt"/>
              </a:rPr>
              <a:t>Histórico</a:t>
            </a:r>
            <a:r>
              <a:rPr lang="en-US" sz="1600">
                <a:ea typeface="+mn-lt"/>
                <a:cs typeface="+mn-lt"/>
              </a:rPr>
              <a:t>: </a:t>
            </a:r>
            <a:r>
              <a:rPr lang="en-US" sz="1600" err="1">
                <a:ea typeface="+mn-lt"/>
                <a:cs typeface="+mn-lt"/>
              </a:rPr>
              <a:t>Monitoramento</a:t>
            </a:r>
            <a:r>
              <a:rPr lang="en-US" sz="1600">
                <a:ea typeface="+mn-lt"/>
                <a:cs typeface="+mn-lt"/>
              </a:rPr>
              <a:t> do DC-9 revelou desgaste excessivo → ajustes nos </a:t>
            </a:r>
            <a:r>
              <a:rPr lang="en-US" sz="1600" err="1">
                <a:ea typeface="+mn-lt"/>
                <a:cs typeface="+mn-lt"/>
              </a:rPr>
              <a:t>materiais</a:t>
            </a:r>
            <a:r>
              <a:rPr lang="en-US" sz="1600">
                <a:ea typeface="+mn-lt"/>
                <a:cs typeface="+mn-lt"/>
              </a:rPr>
              <a:t> e </a:t>
            </a:r>
            <a:r>
              <a:rPr lang="en-US" sz="1600" err="1">
                <a:ea typeface="+mn-lt"/>
                <a:cs typeface="+mn-lt"/>
              </a:rPr>
              <a:t>inspeções</a:t>
            </a:r>
            <a:r>
              <a:rPr lang="en-US" sz="160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regulares</a:t>
            </a:r>
            <a:r>
              <a:rPr lang="en-US" sz="1600">
                <a:ea typeface="+mn-lt"/>
                <a:cs typeface="+mn-lt"/>
              </a:rPr>
              <a:t>.</a:t>
            </a:r>
          </a:p>
          <a:p>
            <a:pPr algn="just"/>
            <a:endParaRPr lang="en-US"/>
          </a:p>
          <a:p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36F3CCA-2BD3-3009-05C7-012D16853A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47167" y="3770802"/>
            <a:ext cx="3430465" cy="173135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DDECDD3-AB7D-C434-0414-7A97BF4C66AE}"/>
              </a:ext>
            </a:extLst>
          </p:cNvPr>
          <p:cNvSpPr txBox="1"/>
          <p:nvPr/>
        </p:nvSpPr>
        <p:spPr>
          <a:xfrm>
            <a:off x="1519310" y="5505156"/>
            <a:ext cx="516987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b="1" err="1">
                <a:solidFill>
                  <a:srgbClr val="FF0000"/>
                </a:solidFill>
                <a:ea typeface="+mn-lt"/>
                <a:cs typeface="+mn-lt"/>
              </a:rPr>
              <a:t>Cálculo</a:t>
            </a:r>
            <a:r>
              <a:rPr lang="en-US" sz="1400" b="1">
                <a:solidFill>
                  <a:srgbClr val="FF0000"/>
                </a:solidFill>
                <a:ea typeface="+mn-lt"/>
                <a:cs typeface="+mn-lt"/>
              </a:rPr>
              <a:t> da Taxa de </a:t>
            </a:r>
            <a:r>
              <a:rPr lang="en-US" sz="1400" b="1" err="1">
                <a:solidFill>
                  <a:srgbClr val="FF0000"/>
                </a:solidFill>
                <a:ea typeface="+mn-lt"/>
                <a:cs typeface="+mn-lt"/>
              </a:rPr>
              <a:t>Desgaste</a:t>
            </a:r>
            <a:r>
              <a:rPr lang="en-US" sz="1400" b="1">
                <a:solidFill>
                  <a:srgbClr val="FF0000"/>
                </a:solidFill>
                <a:ea typeface="+mn-lt"/>
                <a:cs typeface="+mn-lt"/>
              </a:rPr>
              <a:t>:</a:t>
            </a:r>
            <a:r>
              <a:rPr lang="en-US" sz="1400">
                <a:ea typeface="+mn-lt"/>
                <a:cs typeface="+mn-lt"/>
              </a:rPr>
              <a:t> </a:t>
            </a:r>
            <a:r>
              <a:rPr lang="en-US" sz="1400" b="1" err="1">
                <a:ea typeface="+mn-lt"/>
                <a:cs typeface="+mn-lt"/>
              </a:rPr>
              <a:t>Comparação</a:t>
            </a:r>
            <a:r>
              <a:rPr lang="en-US" sz="1400" b="1">
                <a:ea typeface="+mn-lt"/>
                <a:cs typeface="+mn-lt"/>
              </a:rPr>
              <a:t> da </a:t>
            </a:r>
            <a:r>
              <a:rPr lang="en-US" sz="1400" b="1" err="1">
                <a:ea typeface="+mn-lt"/>
                <a:cs typeface="+mn-lt"/>
              </a:rPr>
              <a:t>folga</a:t>
            </a:r>
            <a:r>
              <a:rPr lang="en-US" sz="1400" b="1">
                <a:ea typeface="+mn-lt"/>
                <a:cs typeface="+mn-lt"/>
              </a:rPr>
              <a:t> </a:t>
            </a:r>
            <a:r>
              <a:rPr lang="en-US" sz="1400" b="1" err="1">
                <a:ea typeface="+mn-lt"/>
                <a:cs typeface="+mn-lt"/>
              </a:rPr>
              <a:t>inicial</a:t>
            </a:r>
            <a:r>
              <a:rPr lang="en-US" sz="1400" b="1">
                <a:ea typeface="+mn-lt"/>
                <a:cs typeface="+mn-lt"/>
              </a:rPr>
              <a:t> e final </a:t>
            </a:r>
            <a:r>
              <a:rPr lang="en-US" sz="1400" b="1" err="1">
                <a:ea typeface="+mn-lt"/>
                <a:cs typeface="+mn-lt"/>
              </a:rPr>
              <a:t>expressa</a:t>
            </a:r>
            <a:r>
              <a:rPr lang="en-US" sz="1400" b="1">
                <a:ea typeface="+mn-lt"/>
                <a:cs typeface="+mn-lt"/>
              </a:rPr>
              <a:t> </a:t>
            </a:r>
            <a:r>
              <a:rPr lang="en-US" sz="1400" b="1" err="1">
                <a:ea typeface="+mn-lt"/>
                <a:cs typeface="+mn-lt"/>
              </a:rPr>
              <a:t>em</a:t>
            </a:r>
            <a:r>
              <a:rPr lang="en-US" sz="1400" b="1">
                <a:ea typeface="+mn-lt"/>
                <a:cs typeface="+mn-lt"/>
              </a:rPr>
              <a:t> </a:t>
            </a:r>
            <a:r>
              <a:rPr lang="en-US" sz="1400" b="1" err="1">
                <a:ea typeface="+mn-lt"/>
                <a:cs typeface="+mn-lt"/>
              </a:rPr>
              <a:t>polegadas</a:t>
            </a:r>
            <a:r>
              <a:rPr lang="en-US" sz="1400" b="1">
                <a:ea typeface="+mn-lt"/>
                <a:cs typeface="+mn-lt"/>
              </a:rPr>
              <a:t> </a:t>
            </a:r>
            <a:r>
              <a:rPr lang="en-US" sz="1400" b="1" err="1">
                <a:ea typeface="+mn-lt"/>
                <a:cs typeface="+mn-lt"/>
              </a:rPr>
              <a:t>por</a:t>
            </a:r>
            <a:r>
              <a:rPr lang="en-US" sz="1400" b="1">
                <a:ea typeface="+mn-lt"/>
                <a:cs typeface="+mn-lt"/>
              </a:rPr>
              <a:t> 1.000 horas de </a:t>
            </a:r>
            <a:r>
              <a:rPr lang="en-US" sz="1400" b="1" err="1">
                <a:ea typeface="+mn-lt"/>
                <a:cs typeface="+mn-lt"/>
              </a:rPr>
              <a:t>voo</a:t>
            </a:r>
            <a:r>
              <a:rPr lang="en-US" sz="1400" b="1">
                <a:ea typeface="+mn-lt"/>
                <a:cs typeface="+mn-lt"/>
              </a:rPr>
              <a:t>.</a:t>
            </a:r>
            <a:endParaRPr lang="en-US" sz="1400" b="1"/>
          </a:p>
        </p:txBody>
      </p:sp>
    </p:spTree>
    <p:extLst>
      <p:ext uri="{BB962C8B-B14F-4D97-AF65-F5344CB8AC3E}">
        <p14:creationId xmlns:p14="http://schemas.microsoft.com/office/powerpoint/2010/main" val="1073954735"/>
      </p:ext>
    </p:extLst>
  </p:cSld>
  <p:clrMapOvr>
    <a:masterClrMapping/>
  </p:clrMapOvr>
  <p:transition spd="slow">
    <p:wip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CF944F-0F6A-2A62-A7EC-5A7888F18A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Linha">
            <a:extLst>
              <a:ext uri="{FF2B5EF4-FFF2-40B4-BE49-F238E27FC236}">
                <a16:creationId xmlns:a16="http://schemas.microsoft.com/office/drawing/2014/main" id="{DAB8219E-3257-6874-0904-FDF1CE555B00}"/>
              </a:ext>
            </a:extLst>
          </p:cNvPr>
          <p:cNvSpPr/>
          <p:nvPr/>
        </p:nvSpPr>
        <p:spPr>
          <a:xfrm flipV="1">
            <a:off x="252919" y="486960"/>
            <a:ext cx="8852170" cy="30053"/>
          </a:xfrm>
          <a:prstGeom prst="line">
            <a:avLst/>
          </a:prstGeom>
          <a:ln w="57150">
            <a:gradFill flip="none" rotWithShape="1">
              <a:gsLst>
                <a:gs pos="41964">
                  <a:srgbClr val="B2CBFF">
                    <a:alpha val="85000"/>
                  </a:srgbClr>
                </a:gs>
                <a:gs pos="62953">
                  <a:srgbClr val="93B5FF"/>
                </a:gs>
                <a:gs pos="27972">
                  <a:srgbClr val="C7D9FF"/>
                </a:gs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  <a:miter lim="400000"/>
          </a:ln>
        </p:spPr>
        <p:txBody>
          <a:bodyPr lIns="25400" tIns="25400" rIns="25400" bIns="2540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900" b="0" i="0" u="none" strike="noStrike" kern="1200" cap="none" spc="0" normalizeH="0" baseline="0" noProof="0">
              <a:ln>
                <a:noFill/>
              </a:ln>
              <a:solidFill>
                <a:srgbClr val="001638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B95782-AAB2-F3BF-68FF-48AD59B05AE6}"/>
              </a:ext>
            </a:extLst>
          </p:cNvPr>
          <p:cNvSpPr txBox="1"/>
          <p:nvPr/>
        </p:nvSpPr>
        <p:spPr>
          <a:xfrm>
            <a:off x="204278" y="125347"/>
            <a:ext cx="1404389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l" defTabSz="2438338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cs typeface="Arial"/>
                <a:sym typeface="Helvetica Neue"/>
              </a:rPr>
              <a:t>Capítulo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cs typeface="Arial"/>
                <a:sym typeface="Helvetica Neue"/>
              </a:rPr>
              <a:t> </a:t>
            </a:r>
            <a:r>
              <a:rPr lang="en-US" sz="2000" b="1" dirty="0">
                <a:solidFill>
                  <a:srgbClr val="0070C0"/>
                </a:solidFill>
                <a:latin typeface="Arial"/>
                <a:cs typeface="Arial"/>
                <a:sym typeface="Helvetica Neue"/>
              </a:rPr>
              <a:t>6</a:t>
            </a:r>
            <a:endParaRPr kumimoji="0" lang="pt-BR" sz="20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42C6A726-FECE-101E-F2B7-CE113ABC57D7}"/>
              </a:ext>
            </a:extLst>
          </p:cNvPr>
          <p:cNvSpPr txBox="1"/>
          <p:nvPr/>
        </p:nvSpPr>
        <p:spPr>
          <a:xfrm>
            <a:off x="204278" y="564779"/>
            <a:ext cx="7290522" cy="307777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pt-BR" sz="1400" u="sng">
                <a:solidFill>
                  <a:srgbClr val="0070C0"/>
                </a:solidFill>
                <a:latin typeface="Arial"/>
                <a:cs typeface="Arial"/>
              </a:rPr>
              <a:t>Slide 6.1 - Dissimilaridade do eixo e porca trapezoidal (Aço inoxidável e Alumínio-Bronze)</a:t>
            </a:r>
            <a:endParaRPr lang="pt-BR">
              <a:solidFill>
                <a:srgbClr val="000000"/>
              </a:solidFill>
              <a:latin typeface="Aptos"/>
              <a:cs typeface="Arial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017BBAD3-64C9-5E6F-5ACC-58279EAA8B17}"/>
              </a:ext>
            </a:extLst>
          </p:cNvPr>
          <p:cNvSpPr txBox="1"/>
          <p:nvPr/>
        </p:nvSpPr>
        <p:spPr>
          <a:xfrm>
            <a:off x="10422822" y="9646"/>
            <a:ext cx="1766236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sng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Resp.: </a:t>
            </a:r>
          </a:p>
          <a:p>
            <a:pPr algn="ctr">
              <a:defRPr/>
            </a:pPr>
            <a:r>
              <a:rPr lang="pt-BR" u="sng">
                <a:solidFill>
                  <a:srgbClr val="0070C0"/>
                </a:solidFill>
                <a:latin typeface="Aptos" panose="02110004020202020204"/>
              </a:rPr>
              <a:t>Pedro Monteiro</a:t>
            </a:r>
            <a:endParaRPr kumimoji="0" lang="pt-BR" sz="1800" b="0" i="0" u="sng" strike="noStrike" kern="1200" cap="none" spc="0" normalizeH="0" baseline="0" noProof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4436E933-8BD8-664A-0BE1-1C4848E3C44D}"/>
              </a:ext>
            </a:extLst>
          </p:cNvPr>
          <p:cNvSpPr txBox="1"/>
          <p:nvPr/>
        </p:nvSpPr>
        <p:spPr>
          <a:xfrm>
            <a:off x="1608667" y="-76272"/>
            <a:ext cx="9334976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>
              <a:defRPr/>
            </a:pPr>
            <a:r>
              <a:rPr lang="pt-BR" sz="1400">
                <a:solidFill>
                  <a:srgbClr val="0B78A2"/>
                </a:solidFill>
                <a:latin typeface="Arial"/>
                <a:cs typeface="Arial"/>
              </a:rPr>
              <a:t>Materiais</a:t>
            </a:r>
            <a:r>
              <a:rPr kumimoji="0" lang="pt-BR" sz="1400" b="0" i="0" u="none" strike="noStrike" kern="1200" cap="none" spc="0" normalizeH="0" baseline="0" noProof="0">
                <a:ln>
                  <a:noFill/>
                </a:ln>
                <a:solidFill>
                  <a:schemeClr val="accent4">
                    <a:lumMod val="76000"/>
                  </a:schemeClr>
                </a:solidFill>
                <a:effectLst/>
                <a:uLnTx/>
                <a:uFillTx/>
                <a:latin typeface="Arial"/>
                <a:cs typeface="Arial"/>
              </a:rPr>
              <a:t>: </a:t>
            </a:r>
            <a:r>
              <a:rPr lang="pt-BR" sz="1100">
                <a:solidFill>
                  <a:schemeClr val="accent4">
                    <a:lumMod val="76000"/>
                  </a:schemeClr>
                </a:solidFill>
                <a:latin typeface="Arial"/>
                <a:cs typeface="Arial"/>
              </a:rPr>
              <a:t>Faça uma análise sobre a exposição do conjunto do eixo, relacione aspectos de controle e prevenção contra corrosão (CPCP,) e proponha um programa de manutenção preventiva para o conjunto e a zona de sua instalação a partir da FAA AD 99-22-08 e FAA AC 43-4B, </a:t>
            </a:r>
            <a:r>
              <a:rPr lang="pt-BR" sz="1100" err="1">
                <a:solidFill>
                  <a:schemeClr val="accent4">
                    <a:lumMod val="76000"/>
                  </a:schemeClr>
                </a:solidFill>
                <a:latin typeface="Arial"/>
                <a:cs typeface="Arial"/>
              </a:rPr>
              <a:t>Corrosion</a:t>
            </a:r>
            <a:r>
              <a:rPr lang="pt-BR" sz="1100">
                <a:solidFill>
                  <a:schemeClr val="accent4">
                    <a:lumMod val="76000"/>
                  </a:schemeClr>
                </a:solidFill>
                <a:latin typeface="Arial"/>
                <a:cs typeface="Arial"/>
              </a:rPr>
              <a:t> </a:t>
            </a:r>
            <a:r>
              <a:rPr lang="pt-BR" sz="1100" err="1">
                <a:solidFill>
                  <a:schemeClr val="accent4">
                    <a:lumMod val="76000"/>
                  </a:schemeClr>
                </a:solidFill>
                <a:latin typeface="Arial"/>
                <a:cs typeface="Arial"/>
              </a:rPr>
              <a:t>Control</a:t>
            </a:r>
            <a:r>
              <a:rPr lang="pt-BR" sz="1100">
                <a:solidFill>
                  <a:schemeClr val="accent4">
                    <a:lumMod val="76000"/>
                  </a:schemeClr>
                </a:solidFill>
                <a:latin typeface="Arial"/>
                <a:cs typeface="Arial"/>
              </a:rPr>
              <a:t> for </a:t>
            </a:r>
            <a:r>
              <a:rPr lang="pt-BR" sz="1100" err="1">
                <a:solidFill>
                  <a:schemeClr val="accent4">
                    <a:lumMod val="76000"/>
                  </a:schemeClr>
                </a:solidFill>
                <a:latin typeface="Arial"/>
                <a:cs typeface="Arial"/>
              </a:rPr>
              <a:t>Aircraft</a:t>
            </a:r>
            <a:r>
              <a:rPr lang="pt-BR" sz="1100">
                <a:solidFill>
                  <a:schemeClr val="accent4">
                    <a:lumMod val="76000"/>
                  </a:schemeClr>
                </a:solidFill>
                <a:latin typeface="Arial"/>
                <a:cs typeface="Arial"/>
              </a:rPr>
              <a:t>.</a:t>
            </a:r>
            <a:endParaRPr lang="pt-BR" sz="1100" b="0" i="0" u="none" strike="noStrike" kern="1200" cap="none" spc="0" normalizeH="0" baseline="0" noProof="0">
              <a:ln>
                <a:noFill/>
              </a:ln>
              <a:solidFill>
                <a:schemeClr val="accent4">
                  <a:lumMod val="76000"/>
                </a:schemeClr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12D2B6D3-9625-CAD6-0FBE-0B51693E994F}"/>
              </a:ext>
            </a:extLst>
          </p:cNvPr>
          <p:cNvSpPr txBox="1"/>
          <p:nvPr/>
        </p:nvSpPr>
        <p:spPr>
          <a:xfrm>
            <a:off x="4260574" y="6369878"/>
            <a:ext cx="4841459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600">
                <a:latin typeface="Arial"/>
              </a:rPr>
              <a:t>Manutenção de Aeronaves – 29° Turma</a:t>
            </a:r>
            <a:r>
              <a:rPr lang="pt-BR" sz="1600">
                <a:latin typeface="Arial"/>
                <a:cs typeface="Arial"/>
              </a:rPr>
              <a:t>​</a:t>
            </a:r>
            <a:endParaRPr lang="pt-BR" sz="1600"/>
          </a:p>
        </p:txBody>
      </p:sp>
      <p:pic>
        <p:nvPicPr>
          <p:cNvPr id="3" name="Imagem 2" descr="Placa vermelha com letras brancas&#10;&#10;Descrição gerada automaticamente com confiança baixa">
            <a:extLst>
              <a:ext uri="{FF2B5EF4-FFF2-40B4-BE49-F238E27FC236}">
                <a16:creationId xmlns:a16="http://schemas.microsoft.com/office/drawing/2014/main" id="{1783DBF2-B129-A50C-10B9-DA30F1066C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2495" y="6023665"/>
            <a:ext cx="1428750" cy="685800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1489D092-EDC2-89BD-95BA-70D92E1358EF}"/>
              </a:ext>
            </a:extLst>
          </p:cNvPr>
          <p:cNvSpPr txBox="1"/>
          <p:nvPr/>
        </p:nvSpPr>
        <p:spPr>
          <a:xfrm>
            <a:off x="509286" y="1184475"/>
            <a:ext cx="10797249" cy="449353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28600" indent="-228600" algn="just">
              <a:buFont typeface=""/>
              <a:buChar char="•"/>
            </a:pPr>
            <a:r>
              <a:rPr lang="pt-BR" sz="2200">
                <a:cs typeface="Arial"/>
              </a:rPr>
              <a:t>De acordo com a análise de falhas, a porca trapezoidal foi projetada com um material mais macio que o eixo, e suas roscas foram projetadas para sofrer desgaste;</a:t>
            </a:r>
            <a:r>
              <a:rPr lang="en-US" sz="2200">
                <a:cs typeface="Arial"/>
              </a:rPr>
              <a:t>​</a:t>
            </a:r>
            <a:endParaRPr lang="pt-BR"/>
          </a:p>
          <a:p>
            <a:pPr marL="228600" indent="-228600" algn="just">
              <a:buFont typeface=""/>
              <a:buChar char="•"/>
            </a:pPr>
            <a:r>
              <a:rPr lang="pt-BR" sz="2200">
                <a:cs typeface="Arial"/>
              </a:rPr>
              <a:t>As roscas da porca trapezoidal são feitas de uma liga de alumínio-bronze e têm cerca de 0.15 polegadas de espessura no diâmetro menor quando novas. As roscas do eixo trapezoidal são feitas de aço endurecido;</a:t>
            </a:r>
            <a:r>
              <a:rPr lang="en-US" sz="2200">
                <a:cs typeface="Arial"/>
              </a:rPr>
              <a:t>​</a:t>
            </a:r>
          </a:p>
          <a:p>
            <a:pPr marL="228600" indent="-228600" algn="just">
              <a:buFont typeface=""/>
              <a:buChar char="•"/>
            </a:pPr>
            <a:r>
              <a:rPr lang="pt-BR" sz="2200">
                <a:cs typeface="Arial"/>
              </a:rPr>
              <a:t>Em 1966, 1 ano após a entrada em serviço do DC-9, a descoberta de vários conjuntos com desgaste excessivo resultou no desenvolvimento e implementação de um procedimento de verificação de folga axial na aeronave para medir a folga entre as roscas do eixo e da porca como um indicador de desgaste.</a:t>
            </a:r>
            <a:r>
              <a:rPr lang="en-US" sz="2200">
                <a:cs typeface="Arial"/>
              </a:rPr>
              <a:t>​</a:t>
            </a:r>
          </a:p>
          <a:p>
            <a:pPr marL="228600" indent="-228600" algn="just">
              <a:buFont typeface=""/>
              <a:buChar char="•"/>
            </a:pPr>
            <a:r>
              <a:rPr lang="pt-BR" sz="2200">
                <a:cs typeface="Arial"/>
              </a:rPr>
              <a:t>Posteriormente, a orientação de Douglas especificou que o desgaste da rosca da porca trapezoidal fosse medido periodicamente usando um procedimento de verificação de folga axial, e que a porca deveria ser substituída quando a medição de folga axial especificada (0.040 polegadas) fosse excedida.</a:t>
            </a:r>
          </a:p>
        </p:txBody>
      </p:sp>
    </p:spTree>
    <p:extLst>
      <p:ext uri="{BB962C8B-B14F-4D97-AF65-F5344CB8AC3E}">
        <p14:creationId xmlns:p14="http://schemas.microsoft.com/office/powerpoint/2010/main" val="316195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DF62B0-2A47-FC30-C53B-A216010CC0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Linha">
            <a:extLst>
              <a:ext uri="{FF2B5EF4-FFF2-40B4-BE49-F238E27FC236}">
                <a16:creationId xmlns:a16="http://schemas.microsoft.com/office/drawing/2014/main" id="{16963A50-5546-00B7-C3B6-ECA3F96E5E0B}"/>
              </a:ext>
            </a:extLst>
          </p:cNvPr>
          <p:cNvSpPr/>
          <p:nvPr/>
        </p:nvSpPr>
        <p:spPr>
          <a:xfrm flipV="1">
            <a:off x="252919" y="486960"/>
            <a:ext cx="8852170" cy="30053"/>
          </a:xfrm>
          <a:prstGeom prst="line">
            <a:avLst/>
          </a:prstGeom>
          <a:ln w="57150">
            <a:gradFill flip="none" rotWithShape="1">
              <a:gsLst>
                <a:gs pos="41964">
                  <a:srgbClr val="B2CBFF">
                    <a:alpha val="85000"/>
                  </a:srgbClr>
                </a:gs>
                <a:gs pos="62953">
                  <a:srgbClr val="93B5FF"/>
                </a:gs>
                <a:gs pos="27972">
                  <a:srgbClr val="C7D9FF"/>
                </a:gs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  <a:miter lim="400000"/>
          </a:ln>
        </p:spPr>
        <p:txBody>
          <a:bodyPr lIns="25400" tIns="25400" rIns="25400" bIns="2540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900" b="0" i="0" u="none" strike="noStrike" kern="1200" cap="none" spc="0" normalizeH="0" baseline="0" noProof="0">
              <a:ln>
                <a:noFill/>
              </a:ln>
              <a:solidFill>
                <a:srgbClr val="001638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8672D9-1E3A-E8E8-432C-7791D5A2F4B5}"/>
              </a:ext>
            </a:extLst>
          </p:cNvPr>
          <p:cNvSpPr txBox="1"/>
          <p:nvPr/>
        </p:nvSpPr>
        <p:spPr>
          <a:xfrm>
            <a:off x="204278" y="125347"/>
            <a:ext cx="1404389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l" defTabSz="2438338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cs typeface="Arial"/>
                <a:sym typeface="Helvetica Neue"/>
              </a:rPr>
              <a:t>Capítulo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cs typeface="Arial"/>
                <a:sym typeface="Helvetica Neue"/>
              </a:rPr>
              <a:t> </a:t>
            </a:r>
            <a:r>
              <a:rPr lang="en-US" sz="2000" b="1" dirty="0">
                <a:solidFill>
                  <a:srgbClr val="0070C0"/>
                </a:solidFill>
                <a:latin typeface="Arial"/>
                <a:cs typeface="Arial"/>
                <a:sym typeface="Helvetica Neue"/>
              </a:rPr>
              <a:t>6</a:t>
            </a:r>
            <a:endParaRPr kumimoji="0" lang="pt-BR" sz="20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CB4DF970-601E-046E-0CF6-CFBD0D5DD94E}"/>
              </a:ext>
            </a:extLst>
          </p:cNvPr>
          <p:cNvSpPr txBox="1"/>
          <p:nvPr/>
        </p:nvSpPr>
        <p:spPr>
          <a:xfrm>
            <a:off x="204278" y="564779"/>
            <a:ext cx="3018455" cy="307777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pt-BR" sz="1400" u="sng">
                <a:solidFill>
                  <a:srgbClr val="0070C0"/>
                </a:solidFill>
                <a:latin typeface="Arial"/>
                <a:cs typeface="Arial"/>
              </a:rPr>
              <a:t>Slide 6.2 - Tubo de torque de titânio</a:t>
            </a:r>
            <a:endParaRPr lang="pt-BR">
              <a:solidFill>
                <a:srgbClr val="000000"/>
              </a:solidFill>
              <a:latin typeface="Aptos"/>
              <a:cs typeface="Arial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921F3D53-EB01-A88F-189A-DCFD55D8003C}"/>
              </a:ext>
            </a:extLst>
          </p:cNvPr>
          <p:cNvSpPr txBox="1"/>
          <p:nvPr/>
        </p:nvSpPr>
        <p:spPr>
          <a:xfrm>
            <a:off x="10422822" y="9646"/>
            <a:ext cx="1766236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sng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Resp.: </a:t>
            </a:r>
          </a:p>
          <a:p>
            <a:pPr algn="ctr">
              <a:defRPr/>
            </a:pPr>
            <a:r>
              <a:rPr lang="pt-BR" u="sng">
                <a:solidFill>
                  <a:srgbClr val="0070C0"/>
                </a:solidFill>
                <a:latin typeface="Aptos" panose="02110004020202020204"/>
              </a:rPr>
              <a:t>Pedro Monteiro</a:t>
            </a:r>
            <a:endParaRPr kumimoji="0" lang="pt-BR" sz="1800" b="0" i="0" u="sng" strike="noStrike" kern="1200" cap="none" spc="0" normalizeH="0" baseline="0" noProof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B10BF71F-3A5E-211C-7282-B06EA484CB85}"/>
              </a:ext>
            </a:extLst>
          </p:cNvPr>
          <p:cNvSpPr txBox="1"/>
          <p:nvPr/>
        </p:nvSpPr>
        <p:spPr>
          <a:xfrm>
            <a:off x="1608667" y="-76272"/>
            <a:ext cx="9334976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>
              <a:defRPr/>
            </a:pPr>
            <a:r>
              <a:rPr lang="pt-BR" sz="1400">
                <a:solidFill>
                  <a:srgbClr val="0B78A2"/>
                </a:solidFill>
                <a:latin typeface="Arial"/>
                <a:cs typeface="Arial"/>
              </a:rPr>
              <a:t>Materiais</a:t>
            </a:r>
            <a:r>
              <a:rPr kumimoji="0" lang="pt-BR" sz="1400" b="0" i="0" u="none" strike="noStrike" kern="1200" cap="none" spc="0" normalizeH="0" baseline="0" noProof="0">
                <a:ln>
                  <a:noFill/>
                </a:ln>
                <a:solidFill>
                  <a:schemeClr val="accent4">
                    <a:lumMod val="76000"/>
                  </a:schemeClr>
                </a:solidFill>
                <a:effectLst/>
                <a:uLnTx/>
                <a:uFillTx/>
                <a:latin typeface="Arial"/>
                <a:cs typeface="Arial"/>
              </a:rPr>
              <a:t>: </a:t>
            </a:r>
            <a:r>
              <a:rPr lang="pt-BR" sz="1100">
                <a:solidFill>
                  <a:schemeClr val="accent4">
                    <a:lumMod val="76000"/>
                  </a:schemeClr>
                </a:solidFill>
                <a:latin typeface="Arial"/>
                <a:cs typeface="Arial"/>
              </a:rPr>
              <a:t>Faça uma análise sobre a exposição do conjunto do eixo, relacione aspectos de controle e prevenção contra corrosão (CPCP,) e proponha um programa de manutenção preventiva para o conjunto e a zona de sua instalação a partir da FAA AD 99-22-08 e FAA AC 43-4B, </a:t>
            </a:r>
            <a:r>
              <a:rPr lang="pt-BR" sz="1100" err="1">
                <a:solidFill>
                  <a:schemeClr val="accent4">
                    <a:lumMod val="76000"/>
                  </a:schemeClr>
                </a:solidFill>
                <a:latin typeface="Arial"/>
                <a:cs typeface="Arial"/>
              </a:rPr>
              <a:t>Corrosion</a:t>
            </a:r>
            <a:r>
              <a:rPr lang="pt-BR" sz="1100">
                <a:solidFill>
                  <a:schemeClr val="accent4">
                    <a:lumMod val="76000"/>
                  </a:schemeClr>
                </a:solidFill>
                <a:latin typeface="Arial"/>
                <a:cs typeface="Arial"/>
              </a:rPr>
              <a:t> </a:t>
            </a:r>
            <a:r>
              <a:rPr lang="pt-BR" sz="1100" err="1">
                <a:solidFill>
                  <a:schemeClr val="accent4">
                    <a:lumMod val="76000"/>
                  </a:schemeClr>
                </a:solidFill>
                <a:latin typeface="Arial"/>
                <a:cs typeface="Arial"/>
              </a:rPr>
              <a:t>Control</a:t>
            </a:r>
            <a:r>
              <a:rPr lang="pt-BR" sz="1100">
                <a:solidFill>
                  <a:schemeClr val="accent4">
                    <a:lumMod val="76000"/>
                  </a:schemeClr>
                </a:solidFill>
                <a:latin typeface="Arial"/>
                <a:cs typeface="Arial"/>
              </a:rPr>
              <a:t> for </a:t>
            </a:r>
            <a:r>
              <a:rPr lang="pt-BR" sz="1100" err="1">
                <a:solidFill>
                  <a:schemeClr val="accent4">
                    <a:lumMod val="76000"/>
                  </a:schemeClr>
                </a:solidFill>
                <a:latin typeface="Arial"/>
                <a:cs typeface="Arial"/>
              </a:rPr>
              <a:t>Aircraft</a:t>
            </a:r>
            <a:r>
              <a:rPr lang="pt-BR" sz="1100">
                <a:solidFill>
                  <a:schemeClr val="accent4">
                    <a:lumMod val="76000"/>
                  </a:schemeClr>
                </a:solidFill>
                <a:latin typeface="Arial"/>
                <a:cs typeface="Arial"/>
              </a:rPr>
              <a:t>.</a:t>
            </a:r>
            <a:endParaRPr lang="pt-BR" sz="1100" b="0" i="0" u="none" strike="noStrike" kern="1200" cap="none" spc="0" normalizeH="0" baseline="0" noProof="0">
              <a:ln>
                <a:noFill/>
              </a:ln>
              <a:solidFill>
                <a:schemeClr val="accent4">
                  <a:lumMod val="76000"/>
                </a:schemeClr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F9C352AD-50B4-FDE9-A214-E80933D711DB}"/>
              </a:ext>
            </a:extLst>
          </p:cNvPr>
          <p:cNvSpPr txBox="1"/>
          <p:nvPr/>
        </p:nvSpPr>
        <p:spPr>
          <a:xfrm>
            <a:off x="4260574" y="6369878"/>
            <a:ext cx="4841459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600">
                <a:latin typeface="Arial"/>
              </a:rPr>
              <a:t>Manutenção de Aeronaves – 29° Turma</a:t>
            </a:r>
            <a:r>
              <a:rPr lang="pt-BR" sz="1600">
                <a:latin typeface="Arial"/>
                <a:cs typeface="Arial"/>
              </a:rPr>
              <a:t>​</a:t>
            </a:r>
            <a:endParaRPr lang="pt-BR" sz="1600"/>
          </a:p>
        </p:txBody>
      </p:sp>
      <p:pic>
        <p:nvPicPr>
          <p:cNvPr id="3" name="Imagem 2" descr="Placa vermelha com letras brancas&#10;&#10;Descrição gerada automaticamente com confiança baixa">
            <a:extLst>
              <a:ext uri="{FF2B5EF4-FFF2-40B4-BE49-F238E27FC236}">
                <a16:creationId xmlns:a16="http://schemas.microsoft.com/office/drawing/2014/main" id="{A3E9F3C8-F991-22DC-87FA-0764AEE593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2495" y="6023665"/>
            <a:ext cx="1428750" cy="685800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401A2169-1762-C9C3-FF0C-1BEE211CEF32}"/>
              </a:ext>
            </a:extLst>
          </p:cNvPr>
          <p:cNvSpPr txBox="1"/>
          <p:nvPr/>
        </p:nvSpPr>
        <p:spPr>
          <a:xfrm>
            <a:off x="509286" y="1097665"/>
            <a:ext cx="11057679" cy="513679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just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pt-BR" sz="2600">
                <a:cs typeface="Arial"/>
              </a:rPr>
              <a:t>O tubo de torção do eixo foi fraturado aproximadamente em linha com a parte inferior do eixo, através da primeira rosca completa logo abaixo das estrias externas na extremidade inferior do tubo.</a:t>
            </a:r>
            <a:endParaRPr lang="en-US" sz="2600">
              <a:cs typeface="Arial"/>
            </a:endParaRPr>
          </a:p>
          <a:p>
            <a:pPr marL="285750" indent="-285750" algn="just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pt-BR" sz="2600">
                <a:cs typeface="Arial"/>
              </a:rPr>
              <a:t>A extremidade superior do tubo de torção foi dobrada com cerca de 5° num local correspondente à localização da fissura no eixo. </a:t>
            </a:r>
            <a:endParaRPr lang="en-US" sz="2600">
              <a:cs typeface="Arial"/>
            </a:endParaRPr>
          </a:p>
          <a:p>
            <a:pPr marL="285750" indent="-285750" algn="just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pt-BR" sz="2600">
                <a:cs typeface="Arial"/>
              </a:rPr>
              <a:t>Traços macroscópicos de fratura indicaram que a fratura do tubo de torção se iniciou a partir de uma frente ampla no quadrante dianteiro direito do tubo e se propagou através da seção transversal do tubo.</a:t>
            </a:r>
            <a:endParaRPr lang="en-US" sz="2600">
              <a:cs typeface="Arial"/>
            </a:endParaRPr>
          </a:p>
          <a:p>
            <a:pPr marL="285750" indent="-285750" algn="just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pt-BR" sz="2600">
                <a:cs typeface="Arial"/>
              </a:rPr>
              <a:t>A extremidade superior de grande diâmetro do tubo de torque exibia uma faixa de desgaste de 0.1 polegadas de largura e 0.028 polegadas de profundidade. A faixa contornava completamente o tubo de torção no local correspondente à extremidade superior do eixo. </a:t>
            </a:r>
            <a:endParaRPr lang="en-US" sz="2600">
              <a:cs typeface="Arial"/>
            </a:endParaRPr>
          </a:p>
          <a:p>
            <a:pPr marL="228600" indent="-228600" algn="just">
              <a:buFont typeface=""/>
              <a:buChar char="•"/>
            </a:pPr>
            <a:endParaRPr lang="en-US" sz="220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63971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F3142E-6D9A-163E-20FB-E1F08A16A9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Linha">
            <a:extLst>
              <a:ext uri="{FF2B5EF4-FFF2-40B4-BE49-F238E27FC236}">
                <a16:creationId xmlns:a16="http://schemas.microsoft.com/office/drawing/2014/main" id="{07075F96-9174-7331-5045-D3283A77895E}"/>
              </a:ext>
            </a:extLst>
          </p:cNvPr>
          <p:cNvSpPr/>
          <p:nvPr/>
        </p:nvSpPr>
        <p:spPr>
          <a:xfrm flipV="1">
            <a:off x="252919" y="486960"/>
            <a:ext cx="8852170" cy="30053"/>
          </a:xfrm>
          <a:prstGeom prst="line">
            <a:avLst/>
          </a:prstGeom>
          <a:ln w="57150">
            <a:gradFill flip="none" rotWithShape="1">
              <a:gsLst>
                <a:gs pos="41964">
                  <a:srgbClr val="B2CBFF">
                    <a:alpha val="85000"/>
                  </a:srgbClr>
                </a:gs>
                <a:gs pos="62953">
                  <a:srgbClr val="93B5FF"/>
                </a:gs>
                <a:gs pos="27972">
                  <a:srgbClr val="C7D9FF"/>
                </a:gs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  <a:miter lim="400000"/>
          </a:ln>
        </p:spPr>
        <p:txBody>
          <a:bodyPr lIns="25400" tIns="25400" rIns="25400" bIns="2540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900" b="0" i="0" u="none" strike="noStrike" kern="1200" cap="none" spc="0" normalizeH="0" baseline="0" noProof="0">
              <a:ln>
                <a:noFill/>
              </a:ln>
              <a:solidFill>
                <a:srgbClr val="001638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58B218-88F2-5222-E134-B72A6683287E}"/>
              </a:ext>
            </a:extLst>
          </p:cNvPr>
          <p:cNvSpPr txBox="1"/>
          <p:nvPr/>
        </p:nvSpPr>
        <p:spPr>
          <a:xfrm>
            <a:off x="204278" y="125347"/>
            <a:ext cx="1404389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l" defTabSz="2438338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cs typeface="Arial"/>
                <a:sym typeface="Helvetica Neue"/>
              </a:rPr>
              <a:t>Capítulo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cs typeface="Arial"/>
                <a:sym typeface="Helvetica Neue"/>
              </a:rPr>
              <a:t> </a:t>
            </a:r>
            <a:r>
              <a:rPr lang="en-US" sz="2000" b="1" dirty="0">
                <a:solidFill>
                  <a:srgbClr val="0070C0"/>
                </a:solidFill>
                <a:latin typeface="Arial"/>
                <a:cs typeface="Arial"/>
                <a:sym typeface="Helvetica Neue"/>
              </a:rPr>
              <a:t>6</a:t>
            </a:r>
            <a:endParaRPr kumimoji="0" lang="pt-BR" sz="20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DAA0366D-353E-83E4-D86F-C185AA8870F2}"/>
              </a:ext>
            </a:extLst>
          </p:cNvPr>
          <p:cNvSpPr txBox="1"/>
          <p:nvPr/>
        </p:nvSpPr>
        <p:spPr>
          <a:xfrm>
            <a:off x="204278" y="564779"/>
            <a:ext cx="2622834" cy="307777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pt-BR" sz="1400" u="sng" dirty="0">
                <a:solidFill>
                  <a:srgbClr val="0070C0"/>
                </a:solidFill>
                <a:latin typeface="Arial"/>
                <a:cs typeface="Arial"/>
              </a:rPr>
              <a:t>Slide 6.3 - Corrosão Galvânica</a:t>
            </a:r>
            <a:endParaRPr lang="pt-BR" sz="1200" dirty="0">
              <a:solidFill>
                <a:srgbClr val="242424"/>
              </a:solidFill>
              <a:latin typeface="Aptos"/>
              <a:cs typeface="Arial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B681364B-7314-9A51-4B19-ECE661567183}"/>
              </a:ext>
            </a:extLst>
          </p:cNvPr>
          <p:cNvSpPr txBox="1"/>
          <p:nvPr/>
        </p:nvSpPr>
        <p:spPr>
          <a:xfrm>
            <a:off x="10422822" y="9646"/>
            <a:ext cx="1766236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sng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Resp.: </a:t>
            </a:r>
          </a:p>
          <a:p>
            <a:pPr algn="ctr">
              <a:defRPr/>
            </a:pPr>
            <a:r>
              <a:rPr lang="pt-BR" u="sng" dirty="0">
                <a:solidFill>
                  <a:srgbClr val="0070C0"/>
                </a:solidFill>
                <a:latin typeface="Aptos" panose="02110004020202020204"/>
              </a:rPr>
              <a:t>Guilherme Andrew</a:t>
            </a:r>
            <a:endParaRPr lang="pt-BR" sz="1800" b="0" i="0" u="sng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ptos" panose="02110004020202020204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A2CC59CA-CB03-7AC6-BBD5-8899267EFBF6}"/>
              </a:ext>
            </a:extLst>
          </p:cNvPr>
          <p:cNvSpPr txBox="1"/>
          <p:nvPr/>
        </p:nvSpPr>
        <p:spPr>
          <a:xfrm>
            <a:off x="1608667" y="-76272"/>
            <a:ext cx="9334976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>
              <a:defRPr/>
            </a:pPr>
            <a:r>
              <a:rPr lang="pt-BR" sz="1400">
                <a:solidFill>
                  <a:srgbClr val="0B78A2"/>
                </a:solidFill>
                <a:latin typeface="Arial"/>
                <a:cs typeface="Arial"/>
              </a:rPr>
              <a:t>Materiais</a:t>
            </a:r>
            <a:r>
              <a:rPr kumimoji="0" lang="pt-BR" sz="1400" b="0" i="0" u="none" strike="noStrike" kern="1200" cap="none" spc="0" normalizeH="0" baseline="0" noProof="0">
                <a:ln>
                  <a:noFill/>
                </a:ln>
                <a:solidFill>
                  <a:schemeClr val="accent4">
                    <a:lumMod val="76000"/>
                  </a:schemeClr>
                </a:solidFill>
                <a:effectLst/>
                <a:uLnTx/>
                <a:uFillTx/>
                <a:latin typeface="Arial"/>
                <a:cs typeface="Arial"/>
              </a:rPr>
              <a:t>: </a:t>
            </a:r>
            <a:r>
              <a:rPr lang="pt-BR" sz="1100">
                <a:solidFill>
                  <a:schemeClr val="accent4">
                    <a:lumMod val="76000"/>
                  </a:schemeClr>
                </a:solidFill>
                <a:latin typeface="Arial"/>
                <a:cs typeface="Arial"/>
              </a:rPr>
              <a:t>Faça uma análise sobre a exposição do conjunto do eixo, relacione aspectos de controle e prevenção contra corrosão (CPCP,) e proponha um programa de manutenção preventiva para o conjunto e a zona de sua instalação a partir da FAA AD 99-22-08 e FAA AC 43-4B, </a:t>
            </a:r>
            <a:r>
              <a:rPr lang="pt-BR" sz="1100" err="1">
                <a:solidFill>
                  <a:schemeClr val="accent4">
                    <a:lumMod val="76000"/>
                  </a:schemeClr>
                </a:solidFill>
                <a:latin typeface="Arial"/>
                <a:cs typeface="Arial"/>
              </a:rPr>
              <a:t>Corrosion</a:t>
            </a:r>
            <a:r>
              <a:rPr lang="pt-BR" sz="1100">
                <a:solidFill>
                  <a:schemeClr val="accent4">
                    <a:lumMod val="76000"/>
                  </a:schemeClr>
                </a:solidFill>
                <a:latin typeface="Arial"/>
                <a:cs typeface="Arial"/>
              </a:rPr>
              <a:t> </a:t>
            </a:r>
            <a:r>
              <a:rPr lang="pt-BR" sz="1100" err="1">
                <a:solidFill>
                  <a:schemeClr val="accent4">
                    <a:lumMod val="76000"/>
                  </a:schemeClr>
                </a:solidFill>
                <a:latin typeface="Arial"/>
                <a:cs typeface="Arial"/>
              </a:rPr>
              <a:t>Control</a:t>
            </a:r>
            <a:r>
              <a:rPr lang="pt-BR" sz="1100">
                <a:solidFill>
                  <a:schemeClr val="accent4">
                    <a:lumMod val="76000"/>
                  </a:schemeClr>
                </a:solidFill>
                <a:latin typeface="Arial"/>
                <a:cs typeface="Arial"/>
              </a:rPr>
              <a:t> for </a:t>
            </a:r>
            <a:r>
              <a:rPr lang="pt-BR" sz="1100" err="1">
                <a:solidFill>
                  <a:schemeClr val="accent4">
                    <a:lumMod val="76000"/>
                  </a:schemeClr>
                </a:solidFill>
                <a:latin typeface="Arial"/>
                <a:cs typeface="Arial"/>
              </a:rPr>
              <a:t>Aircraft</a:t>
            </a:r>
            <a:r>
              <a:rPr lang="pt-BR" sz="1100">
                <a:solidFill>
                  <a:schemeClr val="accent4">
                    <a:lumMod val="76000"/>
                  </a:schemeClr>
                </a:solidFill>
                <a:latin typeface="Arial"/>
                <a:cs typeface="Arial"/>
              </a:rPr>
              <a:t>.</a:t>
            </a:r>
            <a:endParaRPr lang="pt-BR" sz="1100" b="0" i="0" u="none" strike="noStrike" kern="1200" cap="none" spc="0" normalizeH="0" baseline="0" noProof="0">
              <a:ln>
                <a:noFill/>
              </a:ln>
              <a:solidFill>
                <a:schemeClr val="accent4">
                  <a:lumMod val="76000"/>
                </a:schemeClr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70664329-87F0-698D-A071-285F50D80085}"/>
              </a:ext>
            </a:extLst>
          </p:cNvPr>
          <p:cNvSpPr txBox="1"/>
          <p:nvPr/>
        </p:nvSpPr>
        <p:spPr>
          <a:xfrm>
            <a:off x="4260574" y="6369878"/>
            <a:ext cx="4841459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600">
                <a:latin typeface="Arial"/>
              </a:rPr>
              <a:t>Manutenção de Aeronaves – 29° Turma</a:t>
            </a:r>
            <a:r>
              <a:rPr lang="pt-BR" sz="1600">
                <a:latin typeface="Arial"/>
                <a:cs typeface="Arial"/>
              </a:rPr>
              <a:t>​</a:t>
            </a:r>
            <a:endParaRPr lang="pt-BR" sz="1600"/>
          </a:p>
        </p:txBody>
      </p:sp>
      <p:pic>
        <p:nvPicPr>
          <p:cNvPr id="3" name="Imagem 2" descr="Placa vermelha com letras brancas&#10;&#10;Descrição gerada automaticamente com confiança baixa">
            <a:extLst>
              <a:ext uri="{FF2B5EF4-FFF2-40B4-BE49-F238E27FC236}">
                <a16:creationId xmlns:a16="http://schemas.microsoft.com/office/drawing/2014/main" id="{D87678BA-1C57-14B1-F972-B5C2D1D69F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2495" y="6023665"/>
            <a:ext cx="1428750" cy="685800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03CB9C1B-61B6-90EC-A298-3442D5AF03A1}"/>
              </a:ext>
            </a:extLst>
          </p:cNvPr>
          <p:cNvSpPr txBox="1"/>
          <p:nvPr/>
        </p:nvSpPr>
        <p:spPr>
          <a:xfrm>
            <a:off x="480349" y="1194121"/>
            <a:ext cx="11057679" cy="187128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just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pt-BR" sz="2600" dirty="0">
                <a:ea typeface="+mn-lt"/>
                <a:cs typeface="+mn-lt"/>
              </a:rPr>
              <a:t>Esse tipo de corrosão ocorre quando dois metais diferentes entram em contato elétrico na presença de um eletrólito. A taxa de corrosão depende das diferenças na atividade de reação entre os metais distintos. Quanto maior a diferença, mais rápida é a ocorrência da corrosão. </a:t>
            </a:r>
            <a:endParaRPr lang="pt-BR" sz="2600" dirty="0">
              <a:cs typeface="Arial"/>
            </a:endParaRPr>
          </a:p>
          <a:p>
            <a:pPr marL="228600" indent="-228600" algn="just">
              <a:buFont typeface=""/>
              <a:buChar char="•"/>
            </a:pPr>
            <a:endParaRPr lang="en-US" sz="2200">
              <a:cs typeface="Arial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8E546080-03EC-0326-BAC1-79379FABEFAC}"/>
              </a:ext>
            </a:extLst>
          </p:cNvPr>
          <p:cNvSpPr txBox="1"/>
          <p:nvPr/>
        </p:nvSpPr>
        <p:spPr>
          <a:xfrm>
            <a:off x="3414178" y="3061998"/>
            <a:ext cx="4845932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pt-BR" sz="2000" dirty="0">
                <a:ea typeface="+mn-lt"/>
                <a:cs typeface="+mn-lt"/>
              </a:rPr>
              <a:t>➨ Esse tipo de corrosão pode ter acontecido no conjunto do eixo, mas é improvável devido a não haver a presença de um eletrólito entre </a:t>
            </a:r>
            <a:r>
              <a:rPr lang="pt-BR" sz="2000" dirty="0">
                <a:solidFill>
                  <a:srgbClr val="000000"/>
                </a:solidFill>
                <a:latin typeface="Aptos"/>
                <a:ea typeface="+mn-lt"/>
                <a:cs typeface="Arial"/>
              </a:rPr>
              <a:t>o eixo e a porca trapezoidal.  E sua graxa </a:t>
            </a:r>
            <a:r>
              <a:rPr lang="pt-BR" sz="2000" err="1">
                <a:solidFill>
                  <a:srgbClr val="000000"/>
                </a:solidFill>
                <a:latin typeface="Aptos"/>
                <a:ea typeface="+mn-lt"/>
                <a:cs typeface="Arial"/>
              </a:rPr>
              <a:t>Aeroshell</a:t>
            </a:r>
            <a:r>
              <a:rPr lang="pt-BR" sz="2000" dirty="0">
                <a:solidFill>
                  <a:srgbClr val="000000"/>
                </a:solidFill>
                <a:latin typeface="Aptos"/>
                <a:ea typeface="+mn-lt"/>
                <a:cs typeface="Arial"/>
              </a:rPr>
              <a:t> 33 não causava corrosão para as duas ligas.</a:t>
            </a:r>
            <a:endParaRPr lang="pt-BR" sz="2000" dirty="0">
              <a:solidFill>
                <a:srgbClr val="000000"/>
              </a:solidFill>
              <a:latin typeface="Aptos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69749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D4C8DB-506C-D2BC-D579-A2A1D53B10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Linha">
            <a:extLst>
              <a:ext uri="{FF2B5EF4-FFF2-40B4-BE49-F238E27FC236}">
                <a16:creationId xmlns:a16="http://schemas.microsoft.com/office/drawing/2014/main" id="{47A7C1B6-26A8-D130-6965-A2243D8C9815}"/>
              </a:ext>
            </a:extLst>
          </p:cNvPr>
          <p:cNvSpPr/>
          <p:nvPr/>
        </p:nvSpPr>
        <p:spPr>
          <a:xfrm flipV="1">
            <a:off x="252919" y="486960"/>
            <a:ext cx="8852170" cy="30053"/>
          </a:xfrm>
          <a:prstGeom prst="line">
            <a:avLst/>
          </a:prstGeom>
          <a:ln w="57150">
            <a:gradFill flip="none" rotWithShape="1">
              <a:gsLst>
                <a:gs pos="41964">
                  <a:srgbClr val="B2CBFF">
                    <a:alpha val="85000"/>
                  </a:srgbClr>
                </a:gs>
                <a:gs pos="62953">
                  <a:srgbClr val="93B5FF"/>
                </a:gs>
                <a:gs pos="27972">
                  <a:srgbClr val="C7D9FF"/>
                </a:gs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  <a:miter lim="400000"/>
          </a:ln>
        </p:spPr>
        <p:txBody>
          <a:bodyPr lIns="25400" tIns="25400" rIns="25400" bIns="2540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900" b="0" i="0" u="none" strike="noStrike" kern="1200" cap="none" spc="0" normalizeH="0" baseline="0" noProof="0">
              <a:ln>
                <a:noFill/>
              </a:ln>
              <a:solidFill>
                <a:srgbClr val="001638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966248-8289-9E3C-E2A6-734AB0B24C6F}"/>
              </a:ext>
            </a:extLst>
          </p:cNvPr>
          <p:cNvSpPr txBox="1"/>
          <p:nvPr/>
        </p:nvSpPr>
        <p:spPr>
          <a:xfrm>
            <a:off x="204278" y="125347"/>
            <a:ext cx="1404389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l" defTabSz="2438338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cs typeface="Arial"/>
                <a:sym typeface="Helvetica Neue"/>
              </a:rPr>
              <a:t>Capítulo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cs typeface="Arial"/>
                <a:sym typeface="Helvetica Neue"/>
              </a:rPr>
              <a:t> </a:t>
            </a:r>
            <a:r>
              <a:rPr lang="en-US" sz="2000" b="1" dirty="0">
                <a:solidFill>
                  <a:srgbClr val="0070C0"/>
                </a:solidFill>
                <a:latin typeface="Arial"/>
                <a:cs typeface="Arial"/>
                <a:sym typeface="Helvetica Neue"/>
              </a:rPr>
              <a:t>6</a:t>
            </a:r>
            <a:endParaRPr kumimoji="0" lang="pt-BR" sz="20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D8569F1-5D13-8169-4DD2-576066CEA9ED}"/>
              </a:ext>
            </a:extLst>
          </p:cNvPr>
          <p:cNvSpPr txBox="1"/>
          <p:nvPr/>
        </p:nvSpPr>
        <p:spPr>
          <a:xfrm>
            <a:off x="204278" y="564779"/>
            <a:ext cx="2691763" cy="307777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pt-BR" sz="1400" u="sng" dirty="0">
                <a:solidFill>
                  <a:srgbClr val="0070C0"/>
                </a:solidFill>
                <a:latin typeface="Arial"/>
                <a:cs typeface="Arial"/>
              </a:rPr>
              <a:t>Slide 6.4 - Corrosão Puntiforme</a:t>
            </a:r>
            <a:endParaRPr lang="pt-BR" sz="1200" dirty="0">
              <a:solidFill>
                <a:srgbClr val="242424"/>
              </a:solidFill>
              <a:latin typeface="Aptos"/>
              <a:cs typeface="Arial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9BA0337A-6533-0F05-CEF4-B61A5D557BF8}"/>
              </a:ext>
            </a:extLst>
          </p:cNvPr>
          <p:cNvSpPr txBox="1"/>
          <p:nvPr/>
        </p:nvSpPr>
        <p:spPr>
          <a:xfrm>
            <a:off x="10422822" y="9646"/>
            <a:ext cx="1766236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sng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Resp.: </a:t>
            </a:r>
          </a:p>
          <a:p>
            <a:pPr algn="ctr">
              <a:defRPr/>
            </a:pPr>
            <a:r>
              <a:rPr lang="pt-BR" u="sng" dirty="0">
                <a:solidFill>
                  <a:srgbClr val="0070C0"/>
                </a:solidFill>
                <a:latin typeface="Aptos" panose="02110004020202020204"/>
              </a:rPr>
              <a:t>Guilherme Andrew</a:t>
            </a:r>
            <a:endParaRPr lang="pt-BR" sz="1800" b="0" i="0" u="sng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ptos" panose="02110004020202020204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BE0B7BA1-F888-3EAF-DE02-9D91708DF156}"/>
              </a:ext>
            </a:extLst>
          </p:cNvPr>
          <p:cNvSpPr txBox="1"/>
          <p:nvPr/>
        </p:nvSpPr>
        <p:spPr>
          <a:xfrm>
            <a:off x="1608667" y="-76272"/>
            <a:ext cx="9334976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>
              <a:defRPr/>
            </a:pPr>
            <a:r>
              <a:rPr lang="pt-BR" sz="1400">
                <a:solidFill>
                  <a:srgbClr val="0B78A2"/>
                </a:solidFill>
                <a:latin typeface="Arial"/>
                <a:cs typeface="Arial"/>
              </a:rPr>
              <a:t>Materiais</a:t>
            </a:r>
            <a:r>
              <a:rPr kumimoji="0" lang="pt-BR" sz="1400" b="0" i="0" u="none" strike="noStrike" kern="1200" cap="none" spc="0" normalizeH="0" baseline="0" noProof="0">
                <a:ln>
                  <a:noFill/>
                </a:ln>
                <a:solidFill>
                  <a:schemeClr val="accent4">
                    <a:lumMod val="76000"/>
                  </a:schemeClr>
                </a:solidFill>
                <a:effectLst/>
                <a:uLnTx/>
                <a:uFillTx/>
                <a:latin typeface="Arial"/>
                <a:cs typeface="Arial"/>
              </a:rPr>
              <a:t>: </a:t>
            </a:r>
            <a:r>
              <a:rPr lang="pt-BR" sz="1100">
                <a:solidFill>
                  <a:schemeClr val="accent4">
                    <a:lumMod val="76000"/>
                  </a:schemeClr>
                </a:solidFill>
                <a:latin typeface="Arial"/>
                <a:cs typeface="Arial"/>
              </a:rPr>
              <a:t>Faça uma análise sobre a exposição do conjunto do eixo, relacione aspectos de controle e prevenção contra corrosão (CPCP,) e proponha um programa de manutenção preventiva para o conjunto e a zona de sua instalação a partir da FAA AD 99-22-08 e FAA AC 43-4B, </a:t>
            </a:r>
            <a:r>
              <a:rPr lang="pt-BR" sz="1100" err="1">
                <a:solidFill>
                  <a:schemeClr val="accent4">
                    <a:lumMod val="76000"/>
                  </a:schemeClr>
                </a:solidFill>
                <a:latin typeface="Arial"/>
                <a:cs typeface="Arial"/>
              </a:rPr>
              <a:t>Corrosion</a:t>
            </a:r>
            <a:r>
              <a:rPr lang="pt-BR" sz="1100">
                <a:solidFill>
                  <a:schemeClr val="accent4">
                    <a:lumMod val="76000"/>
                  </a:schemeClr>
                </a:solidFill>
                <a:latin typeface="Arial"/>
                <a:cs typeface="Arial"/>
              </a:rPr>
              <a:t> </a:t>
            </a:r>
            <a:r>
              <a:rPr lang="pt-BR" sz="1100" err="1">
                <a:solidFill>
                  <a:schemeClr val="accent4">
                    <a:lumMod val="76000"/>
                  </a:schemeClr>
                </a:solidFill>
                <a:latin typeface="Arial"/>
                <a:cs typeface="Arial"/>
              </a:rPr>
              <a:t>Control</a:t>
            </a:r>
            <a:r>
              <a:rPr lang="pt-BR" sz="1100">
                <a:solidFill>
                  <a:schemeClr val="accent4">
                    <a:lumMod val="76000"/>
                  </a:schemeClr>
                </a:solidFill>
                <a:latin typeface="Arial"/>
                <a:cs typeface="Arial"/>
              </a:rPr>
              <a:t> for </a:t>
            </a:r>
            <a:r>
              <a:rPr lang="pt-BR" sz="1100" err="1">
                <a:solidFill>
                  <a:schemeClr val="accent4">
                    <a:lumMod val="76000"/>
                  </a:schemeClr>
                </a:solidFill>
                <a:latin typeface="Arial"/>
                <a:cs typeface="Arial"/>
              </a:rPr>
              <a:t>Aircraft</a:t>
            </a:r>
            <a:r>
              <a:rPr lang="pt-BR" sz="1100">
                <a:solidFill>
                  <a:schemeClr val="accent4">
                    <a:lumMod val="76000"/>
                  </a:schemeClr>
                </a:solidFill>
                <a:latin typeface="Arial"/>
                <a:cs typeface="Arial"/>
              </a:rPr>
              <a:t>.</a:t>
            </a:r>
            <a:endParaRPr lang="pt-BR" sz="1100" b="0" i="0" u="none" strike="noStrike" kern="1200" cap="none" spc="0" normalizeH="0" baseline="0" noProof="0">
              <a:ln>
                <a:noFill/>
              </a:ln>
              <a:solidFill>
                <a:schemeClr val="accent4">
                  <a:lumMod val="76000"/>
                </a:schemeClr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1CCDE228-9686-C1EC-F9E2-05EC9D2149B1}"/>
              </a:ext>
            </a:extLst>
          </p:cNvPr>
          <p:cNvSpPr txBox="1"/>
          <p:nvPr/>
        </p:nvSpPr>
        <p:spPr>
          <a:xfrm>
            <a:off x="4260574" y="6369878"/>
            <a:ext cx="4841459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600">
                <a:latin typeface="Arial"/>
              </a:rPr>
              <a:t>Manutenção de Aeronaves – 29° Turma</a:t>
            </a:r>
            <a:r>
              <a:rPr lang="pt-BR" sz="1600">
                <a:latin typeface="Arial"/>
                <a:cs typeface="Arial"/>
              </a:rPr>
              <a:t>​</a:t>
            </a:r>
            <a:endParaRPr lang="pt-BR" sz="1600"/>
          </a:p>
        </p:txBody>
      </p:sp>
      <p:pic>
        <p:nvPicPr>
          <p:cNvPr id="3" name="Imagem 2" descr="Placa vermelha com letras brancas&#10;&#10;Descrição gerada automaticamente com confiança baixa">
            <a:extLst>
              <a:ext uri="{FF2B5EF4-FFF2-40B4-BE49-F238E27FC236}">
                <a16:creationId xmlns:a16="http://schemas.microsoft.com/office/drawing/2014/main" id="{90BD4B18-F091-36FE-93B6-5807120B9A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2495" y="6023665"/>
            <a:ext cx="1428750" cy="685800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EBAE9362-4EE6-FC57-C832-F669F5129390}"/>
              </a:ext>
            </a:extLst>
          </p:cNvPr>
          <p:cNvSpPr txBox="1"/>
          <p:nvPr/>
        </p:nvSpPr>
        <p:spPr>
          <a:xfrm>
            <a:off x="480349" y="1194121"/>
            <a:ext cx="6196312" cy="188974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just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pt-BR" sz="1600" dirty="0">
                <a:ea typeface="+mn-lt"/>
                <a:cs typeface="+mn-lt"/>
              </a:rPr>
              <a:t>Este é o tipo mais comum de corrosão em ligas de alumínio e magnésio, mas pode ocorrer em outras ligas metálicas . Ele é inicialmente perceptível como um depósito branco ou cinza semelhante a poeira, que mancha a superfície. Quando o depósito é removido, pequenos sulcos ou buracos na superfície podem ser observados.  O princípio também se aplica a metais passivados por tratamentos químicos ou condições ambientais.</a:t>
            </a:r>
            <a:endParaRPr lang="pt-BR" sz="1600" dirty="0">
              <a:cs typeface="Arial"/>
            </a:endParaRPr>
          </a:p>
          <a:p>
            <a:pPr marL="228600" indent="-228600" algn="just">
              <a:buFont typeface=""/>
              <a:buChar char="•"/>
            </a:pPr>
            <a:endParaRPr lang="en-US" sz="1600">
              <a:cs typeface="Arial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6FD57C55-22B0-5BC4-361A-C4CF3FFA8CD4}"/>
              </a:ext>
            </a:extLst>
          </p:cNvPr>
          <p:cNvSpPr txBox="1"/>
          <p:nvPr/>
        </p:nvSpPr>
        <p:spPr>
          <a:xfrm>
            <a:off x="568736" y="2946251"/>
            <a:ext cx="6196312" cy="280076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600" dirty="0">
                <a:ea typeface="+mn-lt"/>
                <a:cs typeface="+mn-lt"/>
              </a:rPr>
              <a:t>➨ Esse tipo de corrosão foi o mais visto no  conjunto do eixo. Mas grande parte dessa corrosão   foi muito provavelmente causada pela exposição à água do mar durante os 7 dias e meio antes de serem recuperados.</a:t>
            </a:r>
          </a:p>
          <a:p>
            <a:endParaRPr lang="pt-BR" sz="1600" dirty="0">
              <a:ea typeface="+mn-lt"/>
              <a:cs typeface="+mn-lt"/>
            </a:endParaRPr>
          </a:p>
          <a:p>
            <a:r>
              <a:rPr lang="pt-BR" sz="1600" dirty="0">
                <a:ea typeface="+mn-lt"/>
                <a:cs typeface="+mn-lt"/>
              </a:rPr>
              <a:t>➥A prevenção e o controle de corrosão envolvem treinamento adequado do pessoal, inspeções regulares, limpeza programada, manutenção preventiva e o uso de materiais corretos. O foco deve estar na identificação precoce, reparo imediato e no registro meticuloso das condições, garantindo responsabilidade compartilhada entre a equipe.</a:t>
            </a:r>
            <a:endParaRPr lang="pt-BR" sz="1600"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88B2F7D6-AED2-8176-2E26-DA1992EB15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3274" y="1637696"/>
            <a:ext cx="4965299" cy="3389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884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3E0C3D0F-A690-2836-2A40-B742826DB3D5}"/>
              </a:ext>
            </a:extLst>
          </p:cNvPr>
          <p:cNvSpPr txBox="1"/>
          <p:nvPr/>
        </p:nvSpPr>
        <p:spPr>
          <a:xfrm>
            <a:off x="4628696" y="104571"/>
            <a:ext cx="274319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3600" dirty="0"/>
              <a:t>Referências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8244DED-E2DA-A4C8-BC77-6A1832E3EB33}"/>
              </a:ext>
            </a:extLst>
          </p:cNvPr>
          <p:cNvSpPr txBox="1"/>
          <p:nvPr/>
        </p:nvSpPr>
        <p:spPr>
          <a:xfrm>
            <a:off x="873512" y="1245219"/>
            <a:ext cx="10758666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dirty="0">
                <a:ea typeface="+mn-lt"/>
                <a:cs typeface="+mn-lt"/>
                <a:hlinkClick r:id="rId2"/>
              </a:rPr>
              <a:t>- Modos de Falha do Sistema de Compensação do Estabilizador Horizontal.pdf</a:t>
            </a:r>
          </a:p>
          <a:p>
            <a:r>
              <a:rPr lang="pt-BR" dirty="0">
                <a:ea typeface="+mn-lt"/>
                <a:cs typeface="+mn-lt"/>
                <a:hlinkClick r:id="rId3"/>
              </a:rPr>
              <a:t>- NTSB Alaska Airlines Flight 261.pdf</a:t>
            </a:r>
          </a:p>
          <a:p>
            <a:r>
              <a:rPr lang="pt-BR" dirty="0">
                <a:ea typeface="+mn-lt"/>
                <a:cs typeface="+mn-lt"/>
                <a:hlinkClick r:id="rId4"/>
              </a:rPr>
              <a:t>- NTSB Report.pdf</a:t>
            </a:r>
          </a:p>
          <a:p>
            <a:r>
              <a:rPr lang="pt-BR" dirty="0">
                <a:ea typeface="+mn-lt"/>
                <a:cs typeface="+mn-lt"/>
                <a:hlinkClick r:id="rId5"/>
              </a:rPr>
              <a:t>https://www.faa.gov/documentLibrary/media/Advisory_Circular/AC_43-4B.pdf</a:t>
            </a:r>
            <a:endParaRPr lang="pt-BR">
              <a:ea typeface="+mn-lt"/>
              <a:cs typeface="+mn-lt"/>
            </a:endParaRPr>
          </a:p>
          <a:p>
            <a:r>
              <a:rPr lang="pt-BR" dirty="0">
                <a:ea typeface="+mn-lt"/>
                <a:cs typeface="+mn-lt"/>
                <a:hlinkClick r:id="rId6"/>
              </a:rPr>
              <a:t>https://www.anac.gov.br/participacao-social/consultas-publicas/audiencias/2012/18/emenda134rbac25anexo.pdf</a:t>
            </a:r>
            <a:endParaRPr lang="pt-BR">
              <a:ea typeface="+mn-lt"/>
              <a:cs typeface="+mn-lt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07611165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902FFC-2479-F21B-2D83-2602D95C3F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Linha">
            <a:extLst>
              <a:ext uri="{FF2B5EF4-FFF2-40B4-BE49-F238E27FC236}">
                <a16:creationId xmlns:a16="http://schemas.microsoft.com/office/drawing/2014/main" id="{16E2F487-4234-6A35-64F2-D9151DDDB144}"/>
              </a:ext>
            </a:extLst>
          </p:cNvPr>
          <p:cNvSpPr/>
          <p:nvPr/>
        </p:nvSpPr>
        <p:spPr>
          <a:xfrm flipV="1">
            <a:off x="252919" y="486960"/>
            <a:ext cx="8852170" cy="30053"/>
          </a:xfrm>
          <a:prstGeom prst="line">
            <a:avLst/>
          </a:prstGeom>
          <a:ln w="57150">
            <a:gradFill flip="none" rotWithShape="1">
              <a:gsLst>
                <a:gs pos="41964">
                  <a:srgbClr val="B2CBFF">
                    <a:alpha val="85000"/>
                  </a:srgbClr>
                </a:gs>
                <a:gs pos="62953">
                  <a:srgbClr val="93B5FF"/>
                </a:gs>
                <a:gs pos="27972">
                  <a:srgbClr val="C7D9FF"/>
                </a:gs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  <a:miter lim="400000"/>
          </a:ln>
        </p:spPr>
        <p:txBody>
          <a:bodyPr lIns="25400" tIns="25400" rIns="25400" bIns="2540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900" b="0" i="0" u="none" strike="noStrike" kern="1200" cap="none" spc="0" normalizeH="0" baseline="0" noProof="0">
              <a:ln>
                <a:noFill/>
              </a:ln>
              <a:solidFill>
                <a:srgbClr val="001638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4DABF5-1984-C328-8207-7A632D2B0EA1}"/>
              </a:ext>
            </a:extLst>
          </p:cNvPr>
          <p:cNvSpPr txBox="1"/>
          <p:nvPr/>
        </p:nvSpPr>
        <p:spPr>
          <a:xfrm>
            <a:off x="204278" y="125347"/>
            <a:ext cx="1404389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l" defTabSz="2438338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Helvetica Neue"/>
              </a:rPr>
              <a:t>Capítulo</a:t>
            </a: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Helvetica Neue"/>
              </a:rPr>
              <a:t> 1</a:t>
            </a:r>
            <a:endParaRPr kumimoji="0" lang="pt-BR" sz="2000" b="1" i="0" u="none" strike="noStrike" kern="1200" cap="none" spc="0" normalizeH="0" baseline="0" noProof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C2FA2E0E-E594-4751-8CDD-53FB4F85BF06}"/>
              </a:ext>
            </a:extLst>
          </p:cNvPr>
          <p:cNvSpPr txBox="1"/>
          <p:nvPr/>
        </p:nvSpPr>
        <p:spPr>
          <a:xfrm>
            <a:off x="204278" y="564779"/>
            <a:ext cx="4278031" cy="307777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pt-BR" sz="1400" u="sng">
                <a:solidFill>
                  <a:srgbClr val="0070C0"/>
                </a:solidFill>
                <a:latin typeface="Arial"/>
                <a:cs typeface="Arial"/>
              </a:rPr>
              <a:t>Slide 1.3 - Task Cards Manual (TCM) - [word cards]</a:t>
            </a:r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2E0BEC99-5C62-4578-B83D-CED6B1C4FCEB}"/>
              </a:ext>
            </a:extLst>
          </p:cNvPr>
          <p:cNvSpPr txBox="1"/>
          <p:nvPr/>
        </p:nvSpPr>
        <p:spPr>
          <a:xfrm>
            <a:off x="10364949" y="0"/>
            <a:ext cx="1766236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sng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Resp.: </a:t>
            </a:r>
          </a:p>
          <a:p>
            <a:pPr algn="ctr">
              <a:defRPr/>
            </a:pPr>
            <a:r>
              <a:rPr lang="pt-BR" u="sng">
                <a:solidFill>
                  <a:srgbClr val="0070C0"/>
                </a:solidFill>
                <a:latin typeface="Aptos" panose="02110004020202020204"/>
              </a:rPr>
              <a:t>Pedro Monteiro</a:t>
            </a:r>
            <a:endParaRPr kumimoji="0" lang="pt-BR" sz="1800" b="0" i="0" u="sng" strike="noStrike" kern="1200" cap="none" spc="0" normalizeH="0" baseline="0" noProof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B7381407-2E89-446F-9A6D-AA9CC3B54AEB}"/>
              </a:ext>
            </a:extLst>
          </p:cNvPr>
          <p:cNvSpPr txBox="1"/>
          <p:nvPr/>
        </p:nvSpPr>
        <p:spPr>
          <a:xfrm>
            <a:off x="1608667" y="-18398"/>
            <a:ext cx="8669433" cy="73866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>
                <a:ln>
                  <a:noFill/>
                </a:ln>
                <a:solidFill>
                  <a:schemeClr val="accent4">
                    <a:lumMod val="76000"/>
                  </a:schemeClr>
                </a:solidFill>
                <a:effectLst/>
                <a:uLnTx/>
                <a:uFillTx/>
                <a:latin typeface="Arial"/>
                <a:cs typeface="Arial"/>
              </a:rPr>
              <a:t>Publicações Técnicas: Discorra sobre as publicações de manutenção que foram consideradas na análise do acidente.</a:t>
            </a:r>
            <a:endParaRPr lang="pt-BR" sz="1400" b="0" i="0" u="none" strike="noStrike" kern="1200" cap="none" spc="0" normalizeH="0" baseline="0" noProof="0">
              <a:ln>
                <a:noFill/>
              </a:ln>
              <a:solidFill>
                <a:schemeClr val="accent4">
                  <a:lumMod val="76000"/>
                </a:schemeClr>
              </a:solidFill>
              <a:effectLst/>
              <a:uLnTx/>
              <a:uFillTx/>
              <a:latin typeface="Arial"/>
              <a:cs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400" b="0" i="0" u="none" strike="noStrike" kern="1200" cap="none" spc="0" normalizeH="0" baseline="0" noProof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CBE14872-996C-1DD8-2DED-D781186F41E9}"/>
              </a:ext>
            </a:extLst>
          </p:cNvPr>
          <p:cNvSpPr txBox="1"/>
          <p:nvPr/>
        </p:nvSpPr>
        <p:spPr>
          <a:xfrm>
            <a:off x="4260574" y="6369878"/>
            <a:ext cx="4841459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600">
                <a:latin typeface="Arial"/>
              </a:rPr>
              <a:t>Manutenção de Aeronaves – 29° Turma</a:t>
            </a:r>
            <a:r>
              <a:rPr lang="pt-BR" sz="1600">
                <a:latin typeface="Arial"/>
                <a:cs typeface="Arial"/>
              </a:rPr>
              <a:t>​</a:t>
            </a:r>
            <a:endParaRPr lang="pt-BR" sz="1600"/>
          </a:p>
        </p:txBody>
      </p:sp>
      <p:pic>
        <p:nvPicPr>
          <p:cNvPr id="3" name="Imagem 2" descr="Placa vermelha com letras brancas&#10;&#10;Descrição gerada automaticamente com confiança baixa">
            <a:extLst>
              <a:ext uri="{FF2B5EF4-FFF2-40B4-BE49-F238E27FC236}">
                <a16:creationId xmlns:a16="http://schemas.microsoft.com/office/drawing/2014/main" id="{6B026C9F-FF45-B4FE-FCC2-557D63B6E9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2495" y="6023665"/>
            <a:ext cx="1428750" cy="685800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D0704FC4-BDD9-FB6C-6377-F181F9CC13DD}"/>
              </a:ext>
            </a:extLst>
          </p:cNvPr>
          <p:cNvSpPr txBox="1"/>
          <p:nvPr/>
        </p:nvSpPr>
        <p:spPr>
          <a:xfrm>
            <a:off x="345312" y="1271286"/>
            <a:ext cx="11202363" cy="227979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28600" indent="-228600" algn="just">
              <a:lnSpc>
                <a:spcPts val="2775"/>
              </a:lnSpc>
              <a:buFont typeface=""/>
              <a:buChar char="•"/>
            </a:pPr>
            <a:r>
              <a:rPr lang="pt-BR" sz="3200" dirty="0">
                <a:cs typeface="Arial"/>
              </a:rPr>
              <a:t>Manual que orienta sobre a execução de tarefas, mostrando o passo a passo.</a:t>
            </a:r>
            <a:r>
              <a:rPr lang="en-US" sz="3200" dirty="0">
                <a:cs typeface="Arial"/>
              </a:rPr>
              <a:t>​</a:t>
            </a:r>
            <a:endParaRPr lang="pt-BR" sz="3200"/>
          </a:p>
          <a:p>
            <a:pPr marL="228600" indent="-228600" algn="just">
              <a:lnSpc>
                <a:spcPts val="2775"/>
              </a:lnSpc>
              <a:buFont typeface=""/>
              <a:buChar char="•"/>
            </a:pPr>
            <a:endParaRPr lang="en-US" sz="3200" dirty="0">
              <a:cs typeface="Arial"/>
            </a:endParaRPr>
          </a:p>
          <a:p>
            <a:pPr marL="228600" indent="-228600" algn="just">
              <a:lnSpc>
                <a:spcPts val="2775"/>
              </a:lnSpc>
              <a:buFont typeface=""/>
              <a:buChar char="•"/>
            </a:pPr>
            <a:r>
              <a:rPr lang="pt-BR" sz="3200" dirty="0">
                <a:cs typeface="Arial"/>
              </a:rPr>
              <a:t>Padronizar tarefas e detalhas como devem ser feitas diminuem os riscos de acidentes e aumenta a confiabilidade das aeronaves.</a:t>
            </a:r>
            <a:r>
              <a:rPr lang="en-US" sz="3200" dirty="0">
                <a:cs typeface="Arial"/>
              </a:rPr>
              <a:t>​</a:t>
            </a:r>
          </a:p>
        </p:txBody>
      </p:sp>
    </p:spTree>
    <p:extLst>
      <p:ext uri="{BB962C8B-B14F-4D97-AF65-F5344CB8AC3E}">
        <p14:creationId xmlns:p14="http://schemas.microsoft.com/office/powerpoint/2010/main" val="814578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A442AE-B4C8-8808-C0B3-510CEFCFD4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Linha">
            <a:extLst>
              <a:ext uri="{FF2B5EF4-FFF2-40B4-BE49-F238E27FC236}">
                <a16:creationId xmlns:a16="http://schemas.microsoft.com/office/drawing/2014/main" id="{BF7C10D1-604F-4AF7-1B59-1D42BD1D7A3A}"/>
              </a:ext>
            </a:extLst>
          </p:cNvPr>
          <p:cNvSpPr/>
          <p:nvPr/>
        </p:nvSpPr>
        <p:spPr>
          <a:xfrm flipV="1">
            <a:off x="252919" y="486960"/>
            <a:ext cx="8852170" cy="30053"/>
          </a:xfrm>
          <a:prstGeom prst="line">
            <a:avLst/>
          </a:prstGeom>
          <a:ln w="57150">
            <a:gradFill flip="none" rotWithShape="1">
              <a:gsLst>
                <a:gs pos="41964">
                  <a:srgbClr val="B2CBFF">
                    <a:alpha val="85000"/>
                  </a:srgbClr>
                </a:gs>
                <a:gs pos="62953">
                  <a:srgbClr val="93B5FF"/>
                </a:gs>
                <a:gs pos="27972">
                  <a:srgbClr val="C7D9FF"/>
                </a:gs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  <a:miter lim="400000"/>
          </a:ln>
        </p:spPr>
        <p:txBody>
          <a:bodyPr lIns="25400" tIns="25400" rIns="25400" bIns="2540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900" b="0" i="0" u="none" strike="noStrike" kern="1200" cap="none" spc="0" normalizeH="0" baseline="0" noProof="0">
              <a:ln>
                <a:noFill/>
              </a:ln>
              <a:solidFill>
                <a:srgbClr val="001638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81E057-27D0-F92C-FA24-C2391424BAD5}"/>
              </a:ext>
            </a:extLst>
          </p:cNvPr>
          <p:cNvSpPr txBox="1"/>
          <p:nvPr/>
        </p:nvSpPr>
        <p:spPr>
          <a:xfrm>
            <a:off x="204278" y="125347"/>
            <a:ext cx="1404389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l" defTabSz="2438338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Helvetica Neue"/>
              </a:rPr>
              <a:t>Capítulo</a:t>
            </a: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Helvetica Neue"/>
              </a:rPr>
              <a:t> 1</a:t>
            </a:r>
            <a:endParaRPr kumimoji="0" lang="pt-BR" sz="2000" b="1" i="0" u="none" strike="noStrike" kern="1200" cap="none" spc="0" normalizeH="0" baseline="0" noProof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41A574B2-D1BD-732E-C560-863E3E546CF0}"/>
              </a:ext>
            </a:extLst>
          </p:cNvPr>
          <p:cNvSpPr txBox="1"/>
          <p:nvPr/>
        </p:nvSpPr>
        <p:spPr>
          <a:xfrm>
            <a:off x="204278" y="564779"/>
            <a:ext cx="5575565" cy="307777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pt-BR" sz="1400" u="sng" dirty="0">
                <a:solidFill>
                  <a:srgbClr val="0070C0"/>
                </a:solidFill>
                <a:latin typeface="Arial"/>
                <a:cs typeface="Arial"/>
              </a:rPr>
              <a:t>Slide 1.4 - </a:t>
            </a:r>
            <a:r>
              <a:rPr lang="pt-BR" sz="1400" u="sng" dirty="0" err="1">
                <a:solidFill>
                  <a:srgbClr val="0070C0"/>
                </a:solidFill>
                <a:latin typeface="Arial"/>
                <a:cs typeface="Arial"/>
              </a:rPr>
              <a:t>Component</a:t>
            </a:r>
            <a:r>
              <a:rPr lang="pt-BR" sz="1400" u="sng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lang="pt-BR" sz="1400" u="sng" dirty="0" err="1">
                <a:solidFill>
                  <a:srgbClr val="0070C0"/>
                </a:solidFill>
                <a:latin typeface="Arial"/>
                <a:cs typeface="Arial"/>
              </a:rPr>
              <a:t>Maintenance</a:t>
            </a:r>
            <a:r>
              <a:rPr lang="pt-BR" sz="1400" u="sng" dirty="0">
                <a:solidFill>
                  <a:srgbClr val="0070C0"/>
                </a:solidFill>
                <a:latin typeface="Arial"/>
                <a:cs typeface="Arial"/>
              </a:rPr>
              <a:t> Manual (CMM) (Revisão Geral)</a:t>
            </a:r>
            <a:endParaRPr lang="pt-BR" dirty="0">
              <a:solidFill>
                <a:srgbClr val="000000"/>
              </a:solidFill>
              <a:latin typeface="Aptos" panose="02110004020202020204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8EC4D18E-8607-1C7D-FD66-6E915FC071FB}"/>
              </a:ext>
            </a:extLst>
          </p:cNvPr>
          <p:cNvSpPr txBox="1"/>
          <p:nvPr/>
        </p:nvSpPr>
        <p:spPr>
          <a:xfrm>
            <a:off x="10364949" y="0"/>
            <a:ext cx="1766236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sng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Resp.: </a:t>
            </a:r>
          </a:p>
          <a:p>
            <a:pPr algn="ctr">
              <a:defRPr/>
            </a:pPr>
            <a:r>
              <a:rPr lang="pt-BR" u="sng" dirty="0">
                <a:solidFill>
                  <a:srgbClr val="0070C0"/>
                </a:solidFill>
                <a:latin typeface="Aptos" panose="02110004020202020204"/>
              </a:rPr>
              <a:t>Guilherme Andrew</a:t>
            </a:r>
            <a:endParaRPr lang="pt-BR" sz="1800" b="0" i="0" u="sng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ptos" panose="02110004020202020204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8E039F0A-E837-E87A-EBA5-96ECF7897F66}"/>
              </a:ext>
            </a:extLst>
          </p:cNvPr>
          <p:cNvSpPr txBox="1"/>
          <p:nvPr/>
        </p:nvSpPr>
        <p:spPr>
          <a:xfrm>
            <a:off x="1608667" y="-18398"/>
            <a:ext cx="8669433" cy="73866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>
                <a:ln>
                  <a:noFill/>
                </a:ln>
                <a:solidFill>
                  <a:schemeClr val="accent4">
                    <a:lumMod val="76000"/>
                  </a:schemeClr>
                </a:solidFill>
                <a:effectLst/>
                <a:uLnTx/>
                <a:uFillTx/>
                <a:latin typeface="Arial"/>
                <a:cs typeface="Arial"/>
              </a:rPr>
              <a:t>Publicações Técnicas: Discorra sobre as publicações de manutenção que foram consideradas na análise do acidente.</a:t>
            </a:r>
            <a:endParaRPr lang="pt-BR" sz="1400" b="0" i="0" u="none" strike="noStrike" kern="1200" cap="none" spc="0" normalizeH="0" baseline="0" noProof="0">
              <a:ln>
                <a:noFill/>
              </a:ln>
              <a:solidFill>
                <a:schemeClr val="accent4">
                  <a:lumMod val="76000"/>
                </a:schemeClr>
              </a:solidFill>
              <a:effectLst/>
              <a:uLnTx/>
              <a:uFillTx/>
              <a:latin typeface="Arial"/>
              <a:cs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400" b="0" i="0" u="none" strike="noStrike" kern="1200" cap="none" spc="0" normalizeH="0" baseline="0" noProof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216FD2E3-E8FE-C900-AA6A-EF5D51DBE82E}"/>
              </a:ext>
            </a:extLst>
          </p:cNvPr>
          <p:cNvSpPr txBox="1"/>
          <p:nvPr/>
        </p:nvSpPr>
        <p:spPr>
          <a:xfrm>
            <a:off x="4260574" y="6369878"/>
            <a:ext cx="4841459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600">
                <a:latin typeface="Arial"/>
              </a:rPr>
              <a:t>Manutenção de Aeronaves – 29° Turma</a:t>
            </a:r>
            <a:r>
              <a:rPr lang="pt-BR" sz="1600">
                <a:latin typeface="Arial"/>
                <a:cs typeface="Arial"/>
              </a:rPr>
              <a:t>​</a:t>
            </a:r>
            <a:endParaRPr lang="pt-BR" sz="1600"/>
          </a:p>
        </p:txBody>
      </p:sp>
      <p:pic>
        <p:nvPicPr>
          <p:cNvPr id="3" name="Imagem 2" descr="Placa vermelha com letras brancas&#10;&#10;Descrição gerada automaticamente com confiança baixa">
            <a:extLst>
              <a:ext uri="{FF2B5EF4-FFF2-40B4-BE49-F238E27FC236}">
                <a16:creationId xmlns:a16="http://schemas.microsoft.com/office/drawing/2014/main" id="{FFD7465C-4D30-F17E-1978-DE097FF493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2495" y="6023665"/>
            <a:ext cx="1428750" cy="685800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A7411329-151E-DC8B-5A49-4D10BEA96EFD}"/>
              </a:ext>
            </a:extLst>
          </p:cNvPr>
          <p:cNvSpPr txBox="1"/>
          <p:nvPr/>
        </p:nvSpPr>
        <p:spPr>
          <a:xfrm>
            <a:off x="345312" y="1271286"/>
            <a:ext cx="11202363" cy="3416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 algn="just">
              <a:buFont typeface="Arial"/>
              <a:buChar char="•"/>
            </a:pPr>
            <a:r>
              <a:rPr lang="pt-BR" sz="2400" dirty="0">
                <a:solidFill>
                  <a:srgbClr val="000000"/>
                </a:solidFill>
                <a:latin typeface="Aptos"/>
                <a:ea typeface="Lato"/>
                <a:cs typeface="Lato"/>
              </a:rPr>
              <a:t>Um Manual de Manutenção de Componentes (CMM) é um documento formal que detalha como realizar tarefas de manutenção fora da aeronave em um componente. As tarefas de manutenção contidas no CMM incluem as informações necessárias para verificar, reparar, ajustar e testar unidades ou conjuntos, e contêm detalhes suficientes para retornar o componente a uma condição útil.</a:t>
            </a:r>
          </a:p>
          <a:p>
            <a:pPr algn="just"/>
            <a:r>
              <a:rPr lang="pt-BR" sz="2400" dirty="0">
                <a:ea typeface="+mn-lt"/>
                <a:cs typeface="+mn-lt"/>
              </a:rPr>
              <a:t>➥ O CMM teria fornecido diretrizes claras para a lubrificação e inspeção do conjunto do eixo, além de especificar intervalos de manutenção e critérios de aceitação para o componente.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89865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902FFC-2479-F21B-2D83-2602D95C3F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Linha">
            <a:extLst>
              <a:ext uri="{FF2B5EF4-FFF2-40B4-BE49-F238E27FC236}">
                <a16:creationId xmlns:a16="http://schemas.microsoft.com/office/drawing/2014/main" id="{16E2F487-4234-6A35-64F2-D9151DDDB144}"/>
              </a:ext>
            </a:extLst>
          </p:cNvPr>
          <p:cNvSpPr/>
          <p:nvPr/>
        </p:nvSpPr>
        <p:spPr>
          <a:xfrm flipV="1">
            <a:off x="252919" y="486960"/>
            <a:ext cx="8852170" cy="30053"/>
          </a:xfrm>
          <a:prstGeom prst="line">
            <a:avLst/>
          </a:prstGeom>
          <a:ln w="57150">
            <a:gradFill flip="none" rotWithShape="1">
              <a:gsLst>
                <a:gs pos="41964">
                  <a:srgbClr val="B2CBFF">
                    <a:alpha val="85000"/>
                  </a:srgbClr>
                </a:gs>
                <a:gs pos="62953">
                  <a:srgbClr val="93B5FF"/>
                </a:gs>
                <a:gs pos="27972">
                  <a:srgbClr val="C7D9FF"/>
                </a:gs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  <a:miter lim="400000"/>
          </a:ln>
        </p:spPr>
        <p:txBody>
          <a:bodyPr lIns="25400" tIns="25400" rIns="25400" bIns="2540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900" b="0" i="0" u="none" strike="noStrike" kern="1200" cap="none" spc="0" normalizeH="0" baseline="0" noProof="0">
              <a:ln>
                <a:noFill/>
              </a:ln>
              <a:solidFill>
                <a:srgbClr val="001638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4DABF5-1984-C328-8207-7A632D2B0EA1}"/>
              </a:ext>
            </a:extLst>
          </p:cNvPr>
          <p:cNvSpPr txBox="1"/>
          <p:nvPr/>
        </p:nvSpPr>
        <p:spPr>
          <a:xfrm>
            <a:off x="204278" y="125347"/>
            <a:ext cx="1404389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l" defTabSz="2438338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cs typeface="Arial"/>
                <a:sym typeface="Helvetica Neue"/>
              </a:rPr>
              <a:t>Capítulo</a:t>
            </a: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cs typeface="Arial"/>
                <a:sym typeface="Helvetica Neue"/>
              </a:rPr>
              <a:t> </a:t>
            </a:r>
            <a:r>
              <a:rPr lang="en-US" sz="2000" b="1">
                <a:solidFill>
                  <a:srgbClr val="0070C0"/>
                </a:solidFill>
                <a:latin typeface="Arial"/>
                <a:cs typeface="Arial"/>
                <a:sym typeface="Helvetica Neue"/>
              </a:rPr>
              <a:t>1</a:t>
            </a:r>
            <a:endParaRPr kumimoji="0" lang="pt-BR" sz="2000" b="1" i="0" u="none" strike="noStrike" kern="1200" cap="none" spc="0" normalizeH="0" baseline="0" noProof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BD362954-B0DA-468D-A479-4FD0903137B5}"/>
              </a:ext>
            </a:extLst>
          </p:cNvPr>
          <p:cNvSpPr txBox="1"/>
          <p:nvPr/>
        </p:nvSpPr>
        <p:spPr>
          <a:xfrm>
            <a:off x="1608667" y="-18398"/>
            <a:ext cx="8669433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defRPr/>
            </a:pPr>
            <a:r>
              <a:rPr lang="pt-BR" sz="1400">
                <a:solidFill>
                  <a:srgbClr val="0070C0"/>
                </a:solidFill>
                <a:latin typeface="Arial"/>
                <a:cs typeface="Arial"/>
              </a:rPr>
              <a:t>Publicações Técnicas: Discorra sobre as publicações de manutenção que foram consideradas na análise do acidente.</a:t>
            </a:r>
            <a:endParaRPr lang="en-US">
              <a:latin typeface="Arial"/>
              <a:cs typeface="Arial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C2FA2E0E-E594-4751-8CDD-53FB4F85BF06}"/>
              </a:ext>
            </a:extLst>
          </p:cNvPr>
          <p:cNvSpPr txBox="1"/>
          <p:nvPr/>
        </p:nvSpPr>
        <p:spPr>
          <a:xfrm>
            <a:off x="204278" y="564779"/>
            <a:ext cx="4514377" cy="307777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>
              <a:defRPr/>
            </a:pPr>
            <a:r>
              <a:rPr kumimoji="0" lang="pt-BR" sz="1400" b="0" i="0" u="sng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cs typeface="Arial"/>
              </a:rPr>
              <a:t>Slide </a:t>
            </a:r>
            <a:r>
              <a:rPr lang="pt-BR" sz="1400" u="sng">
                <a:solidFill>
                  <a:srgbClr val="0070C0"/>
                </a:solidFill>
                <a:latin typeface="Arial"/>
                <a:cs typeface="Arial"/>
              </a:rPr>
              <a:t>1.5 - </a:t>
            </a:r>
            <a:r>
              <a:rPr lang="pt-BR" sz="1400" u="sng" err="1">
                <a:solidFill>
                  <a:srgbClr val="0070C0"/>
                </a:solidFill>
                <a:latin typeface="Arial"/>
                <a:cs typeface="Arial"/>
              </a:rPr>
              <a:t>Maintenance</a:t>
            </a:r>
            <a:r>
              <a:rPr lang="pt-BR" sz="1400" u="sng">
                <a:solidFill>
                  <a:srgbClr val="0070C0"/>
                </a:solidFill>
                <a:latin typeface="Arial"/>
                <a:cs typeface="Arial"/>
              </a:rPr>
              <a:t> Review Board Report (MRBR)</a:t>
            </a:r>
            <a:endParaRPr lang="pt-BR" sz="1400" b="0" i="0" u="sng" strike="noStrike" kern="1200" cap="none" spc="0" normalizeH="0" baseline="0" noProof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A5F46BC9-F388-4635-B38B-0F3BFEB47F72}"/>
              </a:ext>
            </a:extLst>
          </p:cNvPr>
          <p:cNvSpPr txBox="1"/>
          <p:nvPr/>
        </p:nvSpPr>
        <p:spPr>
          <a:xfrm>
            <a:off x="10364949" y="0"/>
            <a:ext cx="1766236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defRPr/>
            </a:pPr>
            <a:r>
              <a:rPr lang="pt-BR" u="sng" dirty="0" err="1">
                <a:solidFill>
                  <a:srgbClr val="0070C0"/>
                </a:solidFill>
                <a:latin typeface="Aptos" panose="02110004020202020204"/>
              </a:rPr>
              <a:t>Resp.:Thiago</a:t>
            </a:r>
            <a:r>
              <a:rPr lang="pt-BR" u="sng" dirty="0">
                <a:solidFill>
                  <a:srgbClr val="0070C0"/>
                </a:solidFill>
                <a:latin typeface="Aptos" panose="02110004020202020204"/>
              </a:rPr>
              <a:t> Camilo</a:t>
            </a:r>
            <a:endParaRPr lang="pt-BR" dirty="0">
              <a:ea typeface="+mn-ea"/>
              <a:cs typeface="+mn-cs"/>
            </a:endParaRPr>
          </a:p>
        </p:txBody>
      </p:sp>
      <p:pic>
        <p:nvPicPr>
          <p:cNvPr id="7" name="Imagem 6" descr="Placa vermelha com letras brancas&#10;&#10;Descrição gerada automaticamente com confiança baixa">
            <a:extLst>
              <a:ext uri="{FF2B5EF4-FFF2-40B4-BE49-F238E27FC236}">
                <a16:creationId xmlns:a16="http://schemas.microsoft.com/office/drawing/2014/main" id="{69332BD4-EFC1-5748-28E1-3765A0D411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2495" y="6023665"/>
            <a:ext cx="1428750" cy="685800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0D5AC7F8-A053-3354-D449-80105E0A9B49}"/>
              </a:ext>
            </a:extLst>
          </p:cNvPr>
          <p:cNvSpPr txBox="1"/>
          <p:nvPr/>
        </p:nvSpPr>
        <p:spPr>
          <a:xfrm>
            <a:off x="4260574" y="6369878"/>
            <a:ext cx="4841459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600">
                <a:latin typeface="Arial"/>
              </a:rPr>
              <a:t>Manutenção de Aeronaves – 29° Turma</a:t>
            </a:r>
            <a:r>
              <a:rPr lang="pt-BR" sz="1600">
                <a:latin typeface="Arial"/>
                <a:cs typeface="Arial"/>
              </a:rPr>
              <a:t>​</a:t>
            </a:r>
            <a:endParaRPr lang="pt-BR" sz="16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33B6B0C-2426-1F80-5138-8B9A8FBB4BDB}"/>
              </a:ext>
            </a:extLst>
          </p:cNvPr>
          <p:cNvSpPr txBox="1"/>
          <p:nvPr/>
        </p:nvSpPr>
        <p:spPr>
          <a:xfrm>
            <a:off x="1231640" y="2015412"/>
            <a:ext cx="174171" cy="37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pic>
        <p:nvPicPr>
          <p:cNvPr id="11" name="Picture 10" descr="A table with numbers and words&#10;&#10;AI-generated content may be incorrect.">
            <a:extLst>
              <a:ext uri="{FF2B5EF4-FFF2-40B4-BE49-F238E27FC236}">
                <a16:creationId xmlns:a16="http://schemas.microsoft.com/office/drawing/2014/main" id="{84CFF7A5-A110-9756-D238-688AEEDA5A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2633" y="1712344"/>
            <a:ext cx="8679791" cy="346206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0E59B0F-7E8B-A250-613F-0DE043F40EB4}"/>
              </a:ext>
            </a:extLst>
          </p:cNvPr>
          <p:cNvSpPr txBox="1"/>
          <p:nvPr/>
        </p:nvSpPr>
        <p:spPr>
          <a:xfrm>
            <a:off x="198995" y="2412168"/>
            <a:ext cx="3246405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ctr">
              <a:buFont typeface="Wingdings"/>
              <a:buChar char="Ø"/>
            </a:pPr>
            <a:r>
              <a:rPr lang="en-US">
                <a:ea typeface="+mn-lt"/>
                <a:cs typeface="+mn-lt"/>
              </a:rPr>
              <a:t>Entre 1985 e 2000, a Alaska Airlines fez </a:t>
            </a:r>
            <a:r>
              <a:rPr lang="en-US" err="1">
                <a:ea typeface="+mn-lt"/>
                <a:cs typeface="+mn-lt"/>
              </a:rPr>
              <a:t>várias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b="1" err="1">
                <a:solidFill>
                  <a:srgbClr val="FF0000"/>
                </a:solidFill>
                <a:ea typeface="+mn-lt"/>
                <a:cs typeface="+mn-lt"/>
              </a:rPr>
              <a:t>mudanças</a:t>
            </a:r>
            <a:r>
              <a:rPr lang="en-US" b="1">
                <a:solidFill>
                  <a:srgbClr val="FF0000"/>
                </a:solidFill>
                <a:ea typeface="+mn-lt"/>
                <a:cs typeface="+mn-lt"/>
              </a:rPr>
              <a:t> </a:t>
            </a:r>
            <a:r>
              <a:rPr lang="en-US" b="1" err="1">
                <a:solidFill>
                  <a:srgbClr val="FF0000"/>
                </a:solidFill>
                <a:ea typeface="+mn-lt"/>
                <a:cs typeface="+mn-lt"/>
              </a:rPr>
              <a:t>nos</a:t>
            </a:r>
            <a:r>
              <a:rPr lang="en-US" b="1">
                <a:solidFill>
                  <a:srgbClr val="FF0000"/>
                </a:solidFill>
                <a:ea typeface="+mn-lt"/>
                <a:cs typeface="+mn-lt"/>
              </a:rPr>
              <a:t> </a:t>
            </a:r>
            <a:r>
              <a:rPr lang="en-US" b="1" err="1">
                <a:solidFill>
                  <a:srgbClr val="FF0000"/>
                </a:solidFill>
                <a:ea typeface="+mn-lt"/>
                <a:cs typeface="+mn-lt"/>
              </a:rPr>
              <a:t>intervalos</a:t>
            </a:r>
            <a:r>
              <a:rPr lang="en-US" b="1">
                <a:solidFill>
                  <a:srgbClr val="FF0000"/>
                </a:solidFill>
                <a:ea typeface="+mn-lt"/>
                <a:cs typeface="+mn-lt"/>
              </a:rPr>
              <a:t> de </a:t>
            </a:r>
            <a:r>
              <a:rPr lang="en-US" b="1" err="1">
                <a:solidFill>
                  <a:srgbClr val="FF0000"/>
                </a:solidFill>
                <a:ea typeface="+mn-lt"/>
                <a:cs typeface="+mn-lt"/>
              </a:rPr>
              <a:t>lubrificação</a:t>
            </a:r>
            <a:r>
              <a:rPr lang="en-US">
                <a:ea typeface="+mn-lt"/>
                <a:cs typeface="+mn-lt"/>
              </a:rPr>
              <a:t> do conjunto do </a:t>
            </a:r>
            <a:r>
              <a:rPr lang="en-US" err="1">
                <a:ea typeface="+mn-lt"/>
                <a:cs typeface="+mn-lt"/>
              </a:rPr>
              <a:t>eixo</a:t>
            </a:r>
            <a:r>
              <a:rPr lang="en-US">
                <a:ea typeface="+mn-lt"/>
                <a:cs typeface="+mn-lt"/>
              </a:rPr>
              <a:t> de </a:t>
            </a:r>
            <a:r>
              <a:rPr lang="en-US" err="1">
                <a:ea typeface="+mn-lt"/>
                <a:cs typeface="+mn-lt"/>
              </a:rPr>
              <a:t>suas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aeronaves</a:t>
            </a:r>
            <a:r>
              <a:rPr lang="en-US">
                <a:ea typeface="+mn-lt"/>
                <a:cs typeface="+mn-lt"/>
              </a:rPr>
              <a:t> MD-80, </a:t>
            </a:r>
            <a:r>
              <a:rPr lang="en-US" err="1">
                <a:ea typeface="+mn-lt"/>
                <a:cs typeface="+mn-lt"/>
              </a:rPr>
              <a:t>conforme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indicado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pelos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registros</a:t>
            </a:r>
            <a:r>
              <a:rPr lang="en-US">
                <a:ea typeface="+mn-lt"/>
                <a:cs typeface="+mn-lt"/>
              </a:rPr>
              <a:t> de </a:t>
            </a:r>
            <a:r>
              <a:rPr lang="en-US" err="1">
                <a:ea typeface="+mn-lt"/>
                <a:cs typeface="+mn-lt"/>
              </a:rPr>
              <a:t>manutenção</a:t>
            </a:r>
            <a:r>
              <a:rPr lang="en-US">
                <a:ea typeface="+mn-lt"/>
                <a:cs typeface="+mn-lt"/>
              </a:rPr>
              <a:t>: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328382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544046-FBA1-C0A7-B7C7-55FF851046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Linha">
            <a:extLst>
              <a:ext uri="{FF2B5EF4-FFF2-40B4-BE49-F238E27FC236}">
                <a16:creationId xmlns:a16="http://schemas.microsoft.com/office/drawing/2014/main" id="{3E9F8DF1-0431-62FE-0259-DDBC29595066}"/>
              </a:ext>
            </a:extLst>
          </p:cNvPr>
          <p:cNvSpPr/>
          <p:nvPr/>
        </p:nvSpPr>
        <p:spPr>
          <a:xfrm flipV="1">
            <a:off x="252919" y="486960"/>
            <a:ext cx="8852170" cy="30053"/>
          </a:xfrm>
          <a:prstGeom prst="line">
            <a:avLst/>
          </a:prstGeom>
          <a:ln w="57150">
            <a:gradFill flip="none" rotWithShape="1">
              <a:gsLst>
                <a:gs pos="41964">
                  <a:srgbClr val="B2CBFF">
                    <a:alpha val="85000"/>
                  </a:srgbClr>
                </a:gs>
                <a:gs pos="62953">
                  <a:srgbClr val="93B5FF"/>
                </a:gs>
                <a:gs pos="27972">
                  <a:srgbClr val="C7D9FF"/>
                </a:gs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  <a:miter lim="400000"/>
          </a:ln>
        </p:spPr>
        <p:txBody>
          <a:bodyPr lIns="25400" tIns="25400" rIns="25400" bIns="2540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900" b="0" i="0" u="none" strike="noStrike" kern="1200" cap="none" spc="0" normalizeH="0" baseline="0" noProof="0">
              <a:ln>
                <a:noFill/>
              </a:ln>
              <a:solidFill>
                <a:srgbClr val="001638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721056-3D2C-0666-CA55-3CDD5AD6B67A}"/>
              </a:ext>
            </a:extLst>
          </p:cNvPr>
          <p:cNvSpPr txBox="1"/>
          <p:nvPr/>
        </p:nvSpPr>
        <p:spPr>
          <a:xfrm>
            <a:off x="204278" y="125347"/>
            <a:ext cx="1404389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l" defTabSz="2438338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Helvetica Neue"/>
              </a:rPr>
              <a:t>Capítulo</a:t>
            </a: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Helvetica Neue"/>
              </a:rPr>
              <a:t> 1</a:t>
            </a:r>
            <a:endParaRPr kumimoji="0" lang="pt-BR" sz="2000" b="1" i="0" u="none" strike="noStrike" kern="1200" cap="none" spc="0" normalizeH="0" baseline="0" noProof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1F0FAEA4-C1CB-9EA8-885E-3CF38B160834}"/>
              </a:ext>
            </a:extLst>
          </p:cNvPr>
          <p:cNvSpPr txBox="1"/>
          <p:nvPr/>
        </p:nvSpPr>
        <p:spPr>
          <a:xfrm>
            <a:off x="204278" y="564779"/>
            <a:ext cx="3926075" cy="307777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pt-BR" sz="1400" u="sng" dirty="0">
                <a:solidFill>
                  <a:srgbClr val="0070C0"/>
                </a:solidFill>
                <a:latin typeface="Arial"/>
                <a:cs typeface="Arial"/>
              </a:rPr>
              <a:t>Slide 1.6 - </a:t>
            </a:r>
            <a:r>
              <a:rPr lang="pt-BR" sz="1400" u="sng" dirty="0" err="1">
                <a:solidFill>
                  <a:srgbClr val="0070C0"/>
                </a:solidFill>
                <a:latin typeface="Arial"/>
                <a:cs typeface="Arial"/>
              </a:rPr>
              <a:t>Corrosion</a:t>
            </a:r>
            <a:r>
              <a:rPr lang="pt-BR" sz="1400" u="sng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lang="pt-BR" sz="1400" u="sng" dirty="0" err="1">
                <a:solidFill>
                  <a:srgbClr val="0070C0"/>
                </a:solidFill>
                <a:latin typeface="Arial"/>
                <a:cs typeface="Arial"/>
              </a:rPr>
              <a:t>Prevention</a:t>
            </a:r>
            <a:r>
              <a:rPr lang="pt-BR" sz="1400" u="sng" dirty="0">
                <a:solidFill>
                  <a:srgbClr val="0070C0"/>
                </a:solidFill>
                <a:latin typeface="Arial"/>
                <a:cs typeface="Arial"/>
              </a:rPr>
              <a:t> Manual (CPM)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A0D493ED-C960-B112-FFF8-4757A9B2A649}"/>
              </a:ext>
            </a:extLst>
          </p:cNvPr>
          <p:cNvSpPr txBox="1"/>
          <p:nvPr/>
        </p:nvSpPr>
        <p:spPr>
          <a:xfrm>
            <a:off x="10364949" y="0"/>
            <a:ext cx="1766236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sng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Resp.: </a:t>
            </a:r>
          </a:p>
          <a:p>
            <a:pPr algn="ctr">
              <a:defRPr/>
            </a:pPr>
            <a:r>
              <a:rPr lang="pt-BR" u="sng" dirty="0">
                <a:solidFill>
                  <a:srgbClr val="0070C0"/>
                </a:solidFill>
                <a:latin typeface="Aptos" panose="02110004020202020204"/>
              </a:rPr>
              <a:t>Guilherme Andrew</a:t>
            </a:r>
            <a:endParaRPr lang="pt-BR" sz="1800" b="0" i="0" u="sng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ptos" panose="02110004020202020204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3985B4A3-7505-8A5C-0B38-89723FFC5DD1}"/>
              </a:ext>
            </a:extLst>
          </p:cNvPr>
          <p:cNvSpPr txBox="1"/>
          <p:nvPr/>
        </p:nvSpPr>
        <p:spPr>
          <a:xfrm>
            <a:off x="1608667" y="-18398"/>
            <a:ext cx="8669433" cy="73866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>
                <a:ln>
                  <a:noFill/>
                </a:ln>
                <a:solidFill>
                  <a:schemeClr val="accent4">
                    <a:lumMod val="76000"/>
                  </a:schemeClr>
                </a:solidFill>
                <a:effectLst/>
                <a:uLnTx/>
                <a:uFillTx/>
                <a:latin typeface="Arial"/>
                <a:cs typeface="Arial"/>
              </a:rPr>
              <a:t>Publicações Técnicas: Discorra sobre as publicações de manutenção que foram consideradas na análise do acidente.</a:t>
            </a:r>
            <a:endParaRPr lang="pt-BR" sz="1400" b="0" i="0" u="none" strike="noStrike" kern="1200" cap="none" spc="0" normalizeH="0" baseline="0" noProof="0">
              <a:ln>
                <a:noFill/>
              </a:ln>
              <a:solidFill>
                <a:schemeClr val="accent4">
                  <a:lumMod val="76000"/>
                </a:schemeClr>
              </a:solidFill>
              <a:effectLst/>
              <a:uLnTx/>
              <a:uFillTx/>
              <a:latin typeface="Arial"/>
              <a:cs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400" b="0" i="0" u="none" strike="noStrike" kern="1200" cap="none" spc="0" normalizeH="0" baseline="0" noProof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2F764251-21FE-866F-2352-4B5779307F11}"/>
              </a:ext>
            </a:extLst>
          </p:cNvPr>
          <p:cNvSpPr txBox="1"/>
          <p:nvPr/>
        </p:nvSpPr>
        <p:spPr>
          <a:xfrm>
            <a:off x="4260574" y="6369878"/>
            <a:ext cx="4841459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600">
                <a:latin typeface="Arial"/>
              </a:rPr>
              <a:t>Manutenção de Aeronaves – 29° Turma</a:t>
            </a:r>
            <a:r>
              <a:rPr lang="pt-BR" sz="1600">
                <a:latin typeface="Arial"/>
                <a:cs typeface="Arial"/>
              </a:rPr>
              <a:t>​</a:t>
            </a:r>
            <a:endParaRPr lang="pt-BR" sz="1600"/>
          </a:p>
        </p:txBody>
      </p:sp>
      <p:pic>
        <p:nvPicPr>
          <p:cNvPr id="3" name="Imagem 2" descr="Placa vermelha com letras brancas&#10;&#10;Descrição gerada automaticamente com confiança baixa">
            <a:extLst>
              <a:ext uri="{FF2B5EF4-FFF2-40B4-BE49-F238E27FC236}">
                <a16:creationId xmlns:a16="http://schemas.microsoft.com/office/drawing/2014/main" id="{27AA6CE4-C405-5365-5ECE-006F2C91AD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2495" y="6023665"/>
            <a:ext cx="1428750" cy="685800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147342F6-0A69-FCA1-D6C3-964F85AFA3A1}"/>
              </a:ext>
            </a:extLst>
          </p:cNvPr>
          <p:cNvSpPr txBox="1"/>
          <p:nvPr/>
        </p:nvSpPr>
        <p:spPr>
          <a:xfrm>
            <a:off x="345312" y="1338805"/>
            <a:ext cx="11202363" cy="378565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 algn="just">
              <a:buFont typeface="Arial"/>
              <a:buChar char="•"/>
            </a:pPr>
            <a:r>
              <a:rPr lang="pt-BR" sz="2400" dirty="0">
                <a:ea typeface="+mn-lt"/>
                <a:cs typeface="+mn-lt"/>
              </a:rPr>
              <a:t>O </a:t>
            </a:r>
            <a:r>
              <a:rPr lang="pt-BR" sz="2400" dirty="0" err="1">
                <a:ea typeface="+mn-lt"/>
                <a:cs typeface="+mn-lt"/>
              </a:rPr>
              <a:t>Corrosion</a:t>
            </a:r>
            <a:r>
              <a:rPr lang="pt-BR" sz="2400" dirty="0">
                <a:ea typeface="+mn-lt"/>
                <a:cs typeface="+mn-lt"/>
              </a:rPr>
              <a:t> </a:t>
            </a:r>
            <a:r>
              <a:rPr lang="pt-BR" sz="2400" dirty="0" err="1">
                <a:ea typeface="+mn-lt"/>
                <a:cs typeface="+mn-lt"/>
              </a:rPr>
              <a:t>Prevention</a:t>
            </a:r>
            <a:r>
              <a:rPr lang="pt-BR" sz="2400" dirty="0">
                <a:ea typeface="+mn-lt"/>
                <a:cs typeface="+mn-lt"/>
              </a:rPr>
              <a:t> Manual (CPM)- Manual de Prevenção a Corrosão, é um documento que fornece diretrizes para prevenir e controlar a corrosão em aeronaves, incluindo técnicas de inspeção, limpeza e aplicação de revestimentos protetores.</a:t>
            </a:r>
          </a:p>
          <a:p>
            <a:pPr marL="342900" indent="-342900" algn="just">
              <a:buFont typeface="Arial"/>
              <a:buChar char="•"/>
            </a:pPr>
            <a:endParaRPr lang="pt-BR" sz="2400" dirty="0">
              <a:ea typeface="+mn-lt"/>
              <a:cs typeface="+mn-lt"/>
            </a:endParaRPr>
          </a:p>
          <a:p>
            <a:pPr marL="342900" indent="-342900" algn="just">
              <a:buFont typeface="Arial"/>
              <a:buChar char="•"/>
            </a:pPr>
            <a:r>
              <a:rPr lang="pt-BR" sz="2400" dirty="0">
                <a:ea typeface="+mn-lt"/>
                <a:cs typeface="+mn-lt"/>
              </a:rPr>
              <a:t>Embora o CPM não tenha sido diretamente mencionado na investigação do acidente, ele poderia ter desempenhado um papel importante na manutenção preventiva. Seguir as orientações do CPM pode ajudar a identificar e tratar a corrosão antes que ela se torne crítica, especialmente em componentes expostos a ambientes corrosivos, como o conjunto do eixo.</a:t>
            </a:r>
            <a:endParaRPr lang="pt-BR" sz="2400" dirty="0">
              <a:ea typeface="Lato"/>
              <a:cs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497610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00E81D-E756-3776-4D11-2E4F15829D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Linha">
            <a:extLst>
              <a:ext uri="{FF2B5EF4-FFF2-40B4-BE49-F238E27FC236}">
                <a16:creationId xmlns:a16="http://schemas.microsoft.com/office/drawing/2014/main" id="{3F2354DA-4E53-3F8E-752C-DA62B1FFD81E}"/>
              </a:ext>
            </a:extLst>
          </p:cNvPr>
          <p:cNvSpPr/>
          <p:nvPr/>
        </p:nvSpPr>
        <p:spPr>
          <a:xfrm flipV="1">
            <a:off x="252919" y="486960"/>
            <a:ext cx="8852170" cy="30053"/>
          </a:xfrm>
          <a:prstGeom prst="line">
            <a:avLst/>
          </a:prstGeom>
          <a:ln w="57150">
            <a:gradFill flip="none" rotWithShape="1">
              <a:gsLst>
                <a:gs pos="41964">
                  <a:srgbClr val="B2CBFF">
                    <a:alpha val="85000"/>
                  </a:srgbClr>
                </a:gs>
                <a:gs pos="62953">
                  <a:srgbClr val="93B5FF"/>
                </a:gs>
                <a:gs pos="27972">
                  <a:srgbClr val="C7D9FF"/>
                </a:gs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  <a:miter lim="400000"/>
          </a:ln>
        </p:spPr>
        <p:txBody>
          <a:bodyPr lIns="25400" tIns="25400" rIns="25400" bIns="2540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900" b="0" i="0" u="none" strike="noStrike" kern="1200" cap="none" spc="0" normalizeH="0" baseline="0" noProof="0">
              <a:ln>
                <a:noFill/>
              </a:ln>
              <a:solidFill>
                <a:srgbClr val="001638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AAD418-40EE-800F-4183-7C1382F973D8}"/>
              </a:ext>
            </a:extLst>
          </p:cNvPr>
          <p:cNvSpPr txBox="1"/>
          <p:nvPr/>
        </p:nvSpPr>
        <p:spPr>
          <a:xfrm>
            <a:off x="204278" y="125347"/>
            <a:ext cx="1404389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l" defTabSz="2438338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Helvetica Neue"/>
              </a:rPr>
              <a:t>Capítulo</a:t>
            </a: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Helvetica Neue"/>
              </a:rPr>
              <a:t> 1</a:t>
            </a:r>
            <a:endParaRPr kumimoji="0" lang="pt-BR" sz="2000" b="1" i="0" u="none" strike="noStrike" kern="1200" cap="none" spc="0" normalizeH="0" baseline="0" noProof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AC37846-4255-9B8A-FB56-43CAB02CE9DC}"/>
              </a:ext>
            </a:extLst>
          </p:cNvPr>
          <p:cNvSpPr txBox="1"/>
          <p:nvPr/>
        </p:nvSpPr>
        <p:spPr>
          <a:xfrm>
            <a:off x="204278" y="564779"/>
            <a:ext cx="3528530" cy="307777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pt-BR" sz="1400" u="sng" dirty="0">
                <a:solidFill>
                  <a:srgbClr val="0070C0"/>
                </a:solidFill>
                <a:latin typeface="Arial"/>
                <a:cs typeface="Arial"/>
              </a:rPr>
              <a:t>Slide 1.7 - </a:t>
            </a:r>
            <a:r>
              <a:rPr lang="pt-BR" sz="1400" u="sng" dirty="0" err="1">
                <a:solidFill>
                  <a:srgbClr val="0070C0"/>
                </a:solidFill>
                <a:latin typeface="Arial"/>
                <a:cs typeface="Arial"/>
              </a:rPr>
              <a:t>Wiring</a:t>
            </a:r>
            <a:r>
              <a:rPr lang="pt-BR" sz="1400" u="sng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lang="pt-BR" sz="1400" u="sng" dirty="0" err="1">
                <a:solidFill>
                  <a:srgbClr val="0070C0"/>
                </a:solidFill>
                <a:latin typeface="Arial"/>
                <a:cs typeface="Arial"/>
              </a:rPr>
              <a:t>Diagram</a:t>
            </a:r>
            <a:r>
              <a:rPr lang="pt-BR" sz="1400" u="sng" dirty="0">
                <a:solidFill>
                  <a:srgbClr val="0070C0"/>
                </a:solidFill>
                <a:latin typeface="Arial"/>
                <a:cs typeface="Arial"/>
              </a:rPr>
              <a:t> Manual (WDM)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2254B1CE-2345-3CB5-D1E8-17EE9C783207}"/>
              </a:ext>
            </a:extLst>
          </p:cNvPr>
          <p:cNvSpPr txBox="1"/>
          <p:nvPr/>
        </p:nvSpPr>
        <p:spPr>
          <a:xfrm>
            <a:off x="10364949" y="0"/>
            <a:ext cx="1766236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sng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Resp.: </a:t>
            </a:r>
          </a:p>
          <a:p>
            <a:pPr algn="ctr">
              <a:defRPr/>
            </a:pPr>
            <a:r>
              <a:rPr lang="pt-BR" u="sng" dirty="0">
                <a:solidFill>
                  <a:srgbClr val="0070C0"/>
                </a:solidFill>
                <a:latin typeface="Aptos" panose="02110004020202020204"/>
              </a:rPr>
              <a:t>Guilherme Andrew</a:t>
            </a:r>
            <a:endParaRPr lang="pt-BR" sz="1800" b="0" i="0" u="sng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ptos" panose="02110004020202020204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75DD1B5C-F834-0446-6661-9DC73F33AA9D}"/>
              </a:ext>
            </a:extLst>
          </p:cNvPr>
          <p:cNvSpPr txBox="1"/>
          <p:nvPr/>
        </p:nvSpPr>
        <p:spPr>
          <a:xfrm>
            <a:off x="1608667" y="-18398"/>
            <a:ext cx="8669433" cy="73866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>
                <a:ln>
                  <a:noFill/>
                </a:ln>
                <a:solidFill>
                  <a:schemeClr val="accent4">
                    <a:lumMod val="76000"/>
                  </a:schemeClr>
                </a:solidFill>
                <a:effectLst/>
                <a:uLnTx/>
                <a:uFillTx/>
                <a:latin typeface="Arial"/>
                <a:cs typeface="Arial"/>
              </a:rPr>
              <a:t>Publicações Técnicas: Discorra sobre as publicações de manutenção que foram consideradas na análise do acidente.</a:t>
            </a:r>
            <a:endParaRPr lang="pt-BR" sz="1400" b="0" i="0" u="none" strike="noStrike" kern="1200" cap="none" spc="0" normalizeH="0" baseline="0" noProof="0">
              <a:ln>
                <a:noFill/>
              </a:ln>
              <a:solidFill>
                <a:schemeClr val="accent4">
                  <a:lumMod val="76000"/>
                </a:schemeClr>
              </a:solidFill>
              <a:effectLst/>
              <a:uLnTx/>
              <a:uFillTx/>
              <a:latin typeface="Arial"/>
              <a:cs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400" b="0" i="0" u="none" strike="noStrike" kern="1200" cap="none" spc="0" normalizeH="0" baseline="0" noProof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7A2BCC21-875E-6799-56F9-436C8CAC06AC}"/>
              </a:ext>
            </a:extLst>
          </p:cNvPr>
          <p:cNvSpPr txBox="1"/>
          <p:nvPr/>
        </p:nvSpPr>
        <p:spPr>
          <a:xfrm>
            <a:off x="4260574" y="6369878"/>
            <a:ext cx="4841459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600">
                <a:latin typeface="Arial"/>
              </a:rPr>
              <a:t>Manutenção de Aeronaves – 29° Turma</a:t>
            </a:r>
            <a:r>
              <a:rPr lang="pt-BR" sz="1600">
                <a:latin typeface="Arial"/>
                <a:cs typeface="Arial"/>
              </a:rPr>
              <a:t>​</a:t>
            </a:r>
            <a:endParaRPr lang="pt-BR" sz="1600"/>
          </a:p>
        </p:txBody>
      </p:sp>
      <p:pic>
        <p:nvPicPr>
          <p:cNvPr id="3" name="Imagem 2" descr="Placa vermelha com letras brancas&#10;&#10;Descrição gerada automaticamente com confiança baixa">
            <a:extLst>
              <a:ext uri="{FF2B5EF4-FFF2-40B4-BE49-F238E27FC236}">
                <a16:creationId xmlns:a16="http://schemas.microsoft.com/office/drawing/2014/main" id="{946436B9-C622-E5CE-3E82-3BEDB1641E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2495" y="6023665"/>
            <a:ext cx="1428750" cy="685800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B9100BAC-E8C5-D434-F3F5-30BFC85E27F1}"/>
              </a:ext>
            </a:extLst>
          </p:cNvPr>
          <p:cNvSpPr txBox="1"/>
          <p:nvPr/>
        </p:nvSpPr>
        <p:spPr>
          <a:xfrm>
            <a:off x="345312" y="1338805"/>
            <a:ext cx="11202363" cy="378565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 algn="just">
              <a:buFont typeface="Arial"/>
              <a:buChar char="•"/>
            </a:pPr>
            <a:r>
              <a:rPr lang="pt-BR" sz="2400" dirty="0">
                <a:ea typeface="+mn-lt"/>
                <a:cs typeface="+mn-lt"/>
              </a:rPr>
              <a:t>O </a:t>
            </a:r>
            <a:r>
              <a:rPr lang="pt-BR" sz="2400" dirty="0" err="1">
                <a:ea typeface="+mn-lt"/>
                <a:cs typeface="+mn-lt"/>
              </a:rPr>
              <a:t>Wiring</a:t>
            </a:r>
            <a:r>
              <a:rPr lang="pt-BR" sz="2400" dirty="0">
                <a:ea typeface="+mn-lt"/>
                <a:cs typeface="+mn-lt"/>
              </a:rPr>
              <a:t> </a:t>
            </a:r>
            <a:r>
              <a:rPr lang="pt-BR" sz="2400" dirty="0" err="1">
                <a:ea typeface="+mn-lt"/>
                <a:cs typeface="+mn-lt"/>
              </a:rPr>
              <a:t>Diagram</a:t>
            </a:r>
            <a:r>
              <a:rPr lang="pt-BR" sz="2400" dirty="0">
                <a:ea typeface="+mn-lt"/>
                <a:cs typeface="+mn-lt"/>
              </a:rPr>
              <a:t> Manual (WDM) - Manual de Diagramas de Fiação é um documento técnico que fornece diagramas detalhados dos sistemas elétricos e de fiação de uma aeronave. Ele é essencial para a manutenção, solução de problemas e reparos relacionados aos sistemas elétricos.</a:t>
            </a:r>
            <a:endParaRPr lang="pt-BR" sz="2400">
              <a:ea typeface="+mn-lt"/>
              <a:cs typeface="+mn-lt"/>
            </a:endParaRPr>
          </a:p>
          <a:p>
            <a:pPr algn="just"/>
            <a:endParaRPr lang="pt-BR" sz="2400" dirty="0">
              <a:ea typeface="+mn-lt"/>
              <a:cs typeface="+mn-lt"/>
            </a:endParaRPr>
          </a:p>
          <a:p>
            <a:pPr algn="just"/>
            <a:r>
              <a:rPr lang="pt-BR" sz="2400" dirty="0">
                <a:ea typeface="+mn-lt"/>
                <a:cs typeface="+mn-lt"/>
              </a:rPr>
              <a:t>➥ O WDM não teve uma relação direta com a causa do acidente, que foi atribuída ao desgaste excessivo do conjunto de eixo do estabilizador horizontal. A falha estava mais relacionada à manutenção inadequada e ao desgaste mecânico do componente, e não a problemas nos sistemas elétricos ou de fiação. Portanto, o WDM não desempenhou um papel significativo nesse acidente.</a:t>
            </a:r>
            <a:endParaRPr lang="pt-BR" sz="2400"/>
          </a:p>
        </p:txBody>
      </p:sp>
    </p:spTree>
    <p:extLst>
      <p:ext uri="{BB962C8B-B14F-4D97-AF65-F5344CB8AC3E}">
        <p14:creationId xmlns:p14="http://schemas.microsoft.com/office/powerpoint/2010/main" val="1671181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17A2F4-1391-7DDB-F267-7872A6706A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Linha">
            <a:extLst>
              <a:ext uri="{FF2B5EF4-FFF2-40B4-BE49-F238E27FC236}">
                <a16:creationId xmlns:a16="http://schemas.microsoft.com/office/drawing/2014/main" id="{395A3941-A526-E833-5891-F1863F741BD0}"/>
              </a:ext>
            </a:extLst>
          </p:cNvPr>
          <p:cNvSpPr/>
          <p:nvPr/>
        </p:nvSpPr>
        <p:spPr>
          <a:xfrm flipV="1">
            <a:off x="252919" y="486960"/>
            <a:ext cx="8852170" cy="30053"/>
          </a:xfrm>
          <a:prstGeom prst="line">
            <a:avLst/>
          </a:prstGeom>
          <a:ln w="57150">
            <a:gradFill flip="none" rotWithShape="1">
              <a:gsLst>
                <a:gs pos="41964">
                  <a:srgbClr val="B2CBFF">
                    <a:alpha val="85000"/>
                  </a:srgbClr>
                </a:gs>
                <a:gs pos="62953">
                  <a:srgbClr val="93B5FF"/>
                </a:gs>
                <a:gs pos="27972">
                  <a:srgbClr val="C7D9FF"/>
                </a:gs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  <a:miter lim="400000"/>
          </a:ln>
        </p:spPr>
        <p:txBody>
          <a:bodyPr lIns="25400" tIns="25400" rIns="25400" bIns="2540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900" b="0" i="0" u="none" strike="noStrike" kern="1200" cap="none" spc="0" normalizeH="0" baseline="0" noProof="0">
              <a:ln>
                <a:noFill/>
              </a:ln>
              <a:solidFill>
                <a:srgbClr val="001638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C6D2C2-AB79-8B2F-5210-5D7F838DC36F}"/>
              </a:ext>
            </a:extLst>
          </p:cNvPr>
          <p:cNvSpPr txBox="1"/>
          <p:nvPr/>
        </p:nvSpPr>
        <p:spPr>
          <a:xfrm>
            <a:off x="204278" y="125347"/>
            <a:ext cx="1404389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l" defTabSz="2438338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Helvetica Neue"/>
              </a:rPr>
              <a:t>Capítulo</a:t>
            </a: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Helvetica Neue"/>
              </a:rPr>
              <a:t> 1</a:t>
            </a:r>
            <a:endParaRPr kumimoji="0" lang="pt-BR" sz="2000" b="1" i="0" u="none" strike="noStrike" kern="1200" cap="none" spc="0" normalizeH="0" baseline="0" noProof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122B1834-0A30-5494-51E9-9C965C057EB6}"/>
              </a:ext>
            </a:extLst>
          </p:cNvPr>
          <p:cNvSpPr txBox="1"/>
          <p:nvPr/>
        </p:nvSpPr>
        <p:spPr>
          <a:xfrm>
            <a:off x="204278" y="564779"/>
            <a:ext cx="4214615" cy="307777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pt-BR" sz="1400" u="sng" dirty="0">
                <a:solidFill>
                  <a:srgbClr val="0070C0"/>
                </a:solidFill>
                <a:latin typeface="Arial"/>
                <a:cs typeface="Arial"/>
              </a:rPr>
              <a:t>Slide 1.8 - Non-</a:t>
            </a:r>
            <a:r>
              <a:rPr lang="pt-BR" sz="1400" u="sng" dirty="0" err="1">
                <a:solidFill>
                  <a:srgbClr val="0070C0"/>
                </a:solidFill>
                <a:latin typeface="Arial"/>
                <a:cs typeface="Arial"/>
              </a:rPr>
              <a:t>Destrutive</a:t>
            </a:r>
            <a:r>
              <a:rPr lang="pt-BR" sz="1400" u="sng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lang="pt-BR" sz="1400" u="sng" dirty="0" err="1">
                <a:solidFill>
                  <a:srgbClr val="0070C0"/>
                </a:solidFill>
                <a:latin typeface="Arial"/>
                <a:cs typeface="Arial"/>
              </a:rPr>
              <a:t>Inspection</a:t>
            </a:r>
            <a:r>
              <a:rPr lang="pt-BR" sz="1400" u="sng" dirty="0">
                <a:solidFill>
                  <a:srgbClr val="0070C0"/>
                </a:solidFill>
                <a:latin typeface="Arial"/>
                <a:cs typeface="Arial"/>
              </a:rPr>
              <a:t> Manual (NDI)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AAAE77B0-8F60-F928-920A-58529D603706}"/>
              </a:ext>
            </a:extLst>
          </p:cNvPr>
          <p:cNvSpPr txBox="1"/>
          <p:nvPr/>
        </p:nvSpPr>
        <p:spPr>
          <a:xfrm>
            <a:off x="10364949" y="0"/>
            <a:ext cx="1766236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sng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Resp.: </a:t>
            </a:r>
          </a:p>
          <a:p>
            <a:pPr algn="ctr">
              <a:defRPr/>
            </a:pPr>
            <a:r>
              <a:rPr lang="pt-BR" u="sng" dirty="0">
                <a:solidFill>
                  <a:srgbClr val="0070C0"/>
                </a:solidFill>
                <a:latin typeface="Aptos" panose="02110004020202020204"/>
              </a:rPr>
              <a:t>Guilherme Andrew</a:t>
            </a:r>
            <a:endParaRPr lang="pt-BR" sz="1800" b="0" i="0" u="sng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ptos" panose="02110004020202020204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F4F6896F-A913-A7FF-B493-69A2113B1FB2}"/>
              </a:ext>
            </a:extLst>
          </p:cNvPr>
          <p:cNvSpPr txBox="1"/>
          <p:nvPr/>
        </p:nvSpPr>
        <p:spPr>
          <a:xfrm>
            <a:off x="1608667" y="-18398"/>
            <a:ext cx="8669433" cy="73866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>
                <a:ln>
                  <a:noFill/>
                </a:ln>
                <a:solidFill>
                  <a:schemeClr val="accent4">
                    <a:lumMod val="76000"/>
                  </a:schemeClr>
                </a:solidFill>
                <a:effectLst/>
                <a:uLnTx/>
                <a:uFillTx/>
                <a:latin typeface="Arial"/>
                <a:cs typeface="Arial"/>
              </a:rPr>
              <a:t>Publicações Técnicas: Discorra sobre as publicações de manutenção que foram consideradas na análise do acidente.</a:t>
            </a:r>
            <a:endParaRPr lang="pt-BR" sz="1400" b="0" i="0" u="none" strike="noStrike" kern="1200" cap="none" spc="0" normalizeH="0" baseline="0" noProof="0">
              <a:ln>
                <a:noFill/>
              </a:ln>
              <a:solidFill>
                <a:schemeClr val="accent4">
                  <a:lumMod val="76000"/>
                </a:schemeClr>
              </a:solidFill>
              <a:effectLst/>
              <a:uLnTx/>
              <a:uFillTx/>
              <a:latin typeface="Arial"/>
              <a:cs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400" b="0" i="0" u="none" strike="noStrike" kern="1200" cap="none" spc="0" normalizeH="0" baseline="0" noProof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83718FFB-A587-7BF2-91D0-56A9A3564FA7}"/>
              </a:ext>
            </a:extLst>
          </p:cNvPr>
          <p:cNvSpPr txBox="1"/>
          <p:nvPr/>
        </p:nvSpPr>
        <p:spPr>
          <a:xfrm>
            <a:off x="4260574" y="6369878"/>
            <a:ext cx="4841459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600">
                <a:latin typeface="Arial"/>
              </a:rPr>
              <a:t>Manutenção de Aeronaves – 29° Turma</a:t>
            </a:r>
            <a:r>
              <a:rPr lang="pt-BR" sz="1600">
                <a:latin typeface="Arial"/>
                <a:cs typeface="Arial"/>
              </a:rPr>
              <a:t>​</a:t>
            </a:r>
            <a:endParaRPr lang="pt-BR" sz="1600"/>
          </a:p>
        </p:txBody>
      </p:sp>
      <p:pic>
        <p:nvPicPr>
          <p:cNvPr id="3" name="Imagem 2" descr="Placa vermelha com letras brancas&#10;&#10;Descrição gerada automaticamente com confiança baixa">
            <a:extLst>
              <a:ext uri="{FF2B5EF4-FFF2-40B4-BE49-F238E27FC236}">
                <a16:creationId xmlns:a16="http://schemas.microsoft.com/office/drawing/2014/main" id="{BEC032DA-7009-215F-6463-231903E0C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2495" y="6023665"/>
            <a:ext cx="1428750" cy="685800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F9E33B5E-3416-037F-0DA8-4B449E79569A}"/>
              </a:ext>
            </a:extLst>
          </p:cNvPr>
          <p:cNvSpPr txBox="1"/>
          <p:nvPr/>
        </p:nvSpPr>
        <p:spPr>
          <a:xfrm>
            <a:off x="345312" y="1396678"/>
            <a:ext cx="11202363" cy="304698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 algn="just">
              <a:buFont typeface="Arial"/>
              <a:buChar char="•"/>
            </a:pPr>
            <a:r>
              <a:rPr lang="pt-BR" sz="2400" dirty="0">
                <a:ea typeface="+mn-lt"/>
                <a:cs typeface="+mn-lt"/>
              </a:rPr>
              <a:t>O Non-</a:t>
            </a:r>
            <a:r>
              <a:rPr lang="pt-BR" sz="2400" dirty="0" err="1">
                <a:ea typeface="+mn-lt"/>
                <a:cs typeface="+mn-lt"/>
              </a:rPr>
              <a:t>Destructive</a:t>
            </a:r>
            <a:r>
              <a:rPr lang="pt-BR" sz="2400" dirty="0">
                <a:ea typeface="+mn-lt"/>
                <a:cs typeface="+mn-lt"/>
              </a:rPr>
              <a:t> </a:t>
            </a:r>
            <a:r>
              <a:rPr lang="pt-BR" sz="2400" dirty="0" err="1">
                <a:ea typeface="+mn-lt"/>
                <a:cs typeface="+mn-lt"/>
              </a:rPr>
              <a:t>Inspection</a:t>
            </a:r>
            <a:r>
              <a:rPr lang="pt-BR" sz="2400" dirty="0">
                <a:ea typeface="+mn-lt"/>
                <a:cs typeface="+mn-lt"/>
              </a:rPr>
              <a:t> Manual (NDI) - Manual de Inspeção Não Destrutiva é um documento que fornece diretrizes para a inspeção de componentes de aeronaves sem causar danos a eles. Ele detalha métodos como ultrassom, radiografia e líquidos penetrantes para identificar falhas ou defeitos estruturais.</a:t>
            </a:r>
          </a:p>
          <a:p>
            <a:pPr marL="342900" indent="-342900" algn="just">
              <a:buFont typeface="Arial"/>
              <a:buChar char="•"/>
            </a:pPr>
            <a:r>
              <a:rPr lang="pt-BR" sz="2400" dirty="0">
                <a:ea typeface="+mn-lt"/>
                <a:cs typeface="+mn-lt"/>
              </a:rPr>
              <a:t>Embora a investigação não tenha mencionado diretamente o uso do NDI, a aplicação de técnicas de inspeção não destrutiva poderia ter identificado o desgaste excessivo da porca antes que ela atingisse um ponto crítico.</a:t>
            </a:r>
            <a:endParaRPr lang="pt-BR" sz="2400" b="1" dirty="0"/>
          </a:p>
        </p:txBody>
      </p:sp>
    </p:spTree>
    <p:extLst>
      <p:ext uri="{BB962C8B-B14F-4D97-AF65-F5344CB8AC3E}">
        <p14:creationId xmlns:p14="http://schemas.microsoft.com/office/powerpoint/2010/main" val="3703684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BC8C8E19CACC74492B9A8CFE4B9C3C5" ma:contentTypeVersion="8" ma:contentTypeDescription="Create a new document." ma:contentTypeScope="" ma:versionID="4461adfbbdcc082b52ad3d6db3013fca">
  <xsd:schema xmlns:xsd="http://www.w3.org/2001/XMLSchema" xmlns:xs="http://www.w3.org/2001/XMLSchema" xmlns:p="http://schemas.microsoft.com/office/2006/metadata/properties" xmlns:ns2="c386ad6e-f1c1-472a-b77c-c0a45f147158" targetNamespace="http://schemas.microsoft.com/office/2006/metadata/properties" ma:root="true" ma:fieldsID="52bd42da7cc388c4df86bcaad45ad43e" ns2:_="">
    <xsd:import namespace="c386ad6e-f1c1-472a-b77c-c0a45f147158"/>
    <xsd:element name="properties">
      <xsd:complexType>
        <xsd:sequence>
          <xsd:element name="documentManagement">
            <xsd:complexType>
              <xsd:all>
                <xsd:element ref="ns2:ReferenceId" minOccurs="0"/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386ad6e-f1c1-472a-b77c-c0a45f147158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ReferenceId xmlns="c386ad6e-f1c1-472a-b77c-c0a45f147158" xsi:nil="true"/>
  </documentManagement>
</p:properties>
</file>

<file path=customXml/itemProps1.xml><?xml version="1.0" encoding="utf-8"?>
<ds:datastoreItem xmlns:ds="http://schemas.openxmlformats.org/officeDocument/2006/customXml" ds:itemID="{F94B5099-6B87-459E-965D-FFED70DCFB69}"/>
</file>

<file path=customXml/itemProps2.xml><?xml version="1.0" encoding="utf-8"?>
<ds:datastoreItem xmlns:ds="http://schemas.openxmlformats.org/officeDocument/2006/customXml" ds:itemID="{3C872017-E752-4F53-8D5B-27287A871FD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6C7BBB0-65E3-4575-8567-14986480DDE4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35</Slides>
  <Notes>1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35</vt:i4>
      </vt:variant>
    </vt:vector>
  </HeadingPairs>
  <TitlesOfParts>
    <vt:vector size="36" baseType="lpstr"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RODRIGO ELIAS PEREIRA</dc:creator>
  <cp:revision>392</cp:revision>
  <dcterms:created xsi:type="dcterms:W3CDTF">2025-03-11T00:08:10Z</dcterms:created>
  <dcterms:modified xsi:type="dcterms:W3CDTF">2025-03-31T23:07:53Z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0x0101001BC8C8E19CACC74492B9A8CFE4B9C3C5</vt:lpwstr>
  </property>
</Properties>
</file>