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7" r:id="rId5"/>
    <p:sldId id="2147471201" r:id="rId6"/>
    <p:sldId id="2147471202" r:id="rId7"/>
    <p:sldId id="2147471203" r:id="rId8"/>
    <p:sldId id="2147471156" r:id="rId9"/>
    <p:sldId id="2147471157" r:id="rId10"/>
    <p:sldId id="2147471209" r:id="rId11"/>
    <p:sldId id="2147471159" r:id="rId12"/>
    <p:sldId id="2147471210" r:id="rId13"/>
    <p:sldId id="2147471161" r:id="rId14"/>
    <p:sldId id="2147471162" r:id="rId15"/>
    <p:sldId id="2147471204" r:id="rId16"/>
    <p:sldId id="2147471205" r:id="rId17"/>
    <p:sldId id="2147471206" r:id="rId18"/>
    <p:sldId id="2147471207" r:id="rId19"/>
    <p:sldId id="2147471208" r:id="rId20"/>
    <p:sldId id="2147471160" r:id="rId21"/>
    <p:sldId id="2147471158" r:id="rId22"/>
    <p:sldId id="2147471199" r:id="rId23"/>
    <p:sldId id="214747119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B64F-1330-1E1B-C913-A55117A5F086}" v="563" dt="2025-04-26T19:14:25.559"/>
    <p1510:client id="{5951D3BA-E2B3-35D2-738B-9F8F3D571123}" v="976" dt="2025-04-25T19:54:58.482"/>
    <p1510:client id="{8F02A28C-AC9D-7161-C935-64359447DF17}" v="52" dt="2025-04-26T04:39:59.701"/>
    <p1510:client id="{9D651636-AC53-2035-B9EA-F7A97812214A}" v="296" dt="2025-04-26T19:59:4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B178-FCA9-4478-A18F-223F6C5C5FB2}" type="datetimeFigureOut">
              <a:t>26/04/2025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3993-F645-42BB-BDC6-6C27EE59042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39F64EB7-3853-BB05-44AE-250FC0217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932F9492-A0BF-CD35-D75C-436674FD3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9C00CCA5-8CAD-9486-4978-017A430DE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F9C81-55A5-4326-8502-47DA60A7C1BC}" type="slidenum">
              <a:rPr lang="pt-B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04C-C841-F63F-EF9C-2D9822D2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F6D4D-675E-A7E7-BDC6-1B9AA0DB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E944-8A01-E41F-6F75-54A60A0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0EDC-2BAE-C954-5B49-5947048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4623-4735-822A-8F18-7AB13F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5EDF-2119-F798-A03C-50B2AEF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1E18-E903-75D7-AA58-E5A8D80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C66C-06C2-E604-27F9-DACD796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167B-CC90-563D-1BFC-6F80D99D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286-F1DB-308D-CAD9-B6BA8A1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1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3EC9-43AC-C49C-F581-D836E79C7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66BB-384C-B1FC-2D54-C90FB987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23A2-21F1-B3BF-EBCA-3CD3D31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3832-EF08-7839-B54F-73B1DDA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CCF3-348B-A0FB-1897-53BA7299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608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67F0-97B6-4898-1464-EA6D06D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71A3-FBAA-0C71-30EF-C4C3E173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FBE3-8886-056A-CEA2-3B982DF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3C0C-F52E-BE24-4A52-DECAEFDA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6E4C-CD78-12A3-4EBE-974AD95E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098-F150-419A-A9BC-1EE2D26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16AB-E376-897E-2C52-BE550EF0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FC71-64BC-F172-8AD4-BD987727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C6BA-5773-1B7F-16CE-FF65088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EE54-D726-42B6-D5E5-2C3CE711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846-2F6A-744F-C918-4917FC4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DA83-FA02-B316-386E-56F833394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5A66-8D0B-630E-20D2-1B5AE8E1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83B9-A8BF-A4A6-AADD-40633E1B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B37AD-9875-6D91-41B1-8D72704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534F-6DDA-54E0-0E08-DF759D2A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74E-2150-50EE-B6ED-D1299E6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9A8-52A3-B7D3-1198-F2643D6A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41E-0D60-0601-83D3-87FE70A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987-0357-7CFE-B623-A47635D7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4B78B-D078-5238-80D0-B789567B1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6AC4-1B5E-E3A1-C60C-AA5BC95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1C5C5-6977-4577-D5C5-9EE92B18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43670-CA73-9D7B-9113-E81AE033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52B-98E1-7087-B344-6A38D86D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864BB-DC36-E4AC-B1FC-D0C8F6A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BBF-0928-4374-620E-8BFEFFA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3C37-7172-77E1-F696-20197EE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75BA1-AFED-96B0-7CA0-898C67A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919E-04B3-10BD-5A4C-A73AD9D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1FBF-BFF7-212B-DA76-2B2A254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1075-D163-3EE4-B161-258DEBFB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32FB-A51D-DF66-7C51-DDCCFA9E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AB59-B641-D3EC-29D5-B7871F5E1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1CC6-5465-6E80-1CE8-862753C8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E4E7-2E7F-1D99-0C56-7CED5E4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5DDF2-15B4-3C53-645F-201F3DAA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1610-D8BE-4877-12C9-B496F4C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19008-EC03-AD15-F71B-5241856BC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7B67-E286-0A94-D5ED-CBEC3A4E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531A-7D3A-CD92-40A8-5162542F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D5FE-359C-0EAE-36C6-58177F8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E3CF-3717-AD65-E174-187608C1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FB70-60B5-3946-7116-14D8432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E5CC-74BF-9813-F0F7-130A0F6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1B58-A81C-14C0-BBEE-454AD11C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F92EF-C2C2-4FE7-B0CC-B56D04CC503C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01C3-5120-A0B1-3A39-21E843BC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CA61-C6CE-4C8F-CC70-60D1DCD5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7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tecspgov.sharepoint.com/:b:/r/sites/Section_TAM003.A841.N.068.146.20251/Shared%20Documents/General/NTSB%20Alaska%20Airlines%20Flight%20261.pdf?csf=1&amp;web=1&amp;e=A7eKmS" TargetMode="External"/><Relationship Id="rId2" Type="http://schemas.openxmlformats.org/officeDocument/2006/relationships/hyperlink" Target="https://fatecspgov.sharepoint.com/:b:/r/sites/Section_TAM003.A841.N.068.146.20251/Shared%20Documents/General/Modos%20de%20Falha%20do%20Sistema%20de%20Compensac%CC%A7a%CC%83o%20do%20Estabilizador%20Horizontal.pdf?csf=1&amp;web=1&amp;e=iTEzL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ac.gov.br/participacao-social/consultas-publicas/audiencias/2012/18/emenda134rbac25anexo.pdf" TargetMode="External"/><Relationship Id="rId5" Type="http://schemas.openxmlformats.org/officeDocument/2006/relationships/hyperlink" Target="https://www.faa.gov/documentLibrary/media/Advisory_Circular/AC_43-4B.pdf" TargetMode="External"/><Relationship Id="rId4" Type="http://schemas.openxmlformats.org/officeDocument/2006/relationships/hyperlink" Target="https://fatecspgov.sharepoint.com/:b:/r/sites/Section_TAM003.A841.N.068.146.20251/Shared%20Documents/General/NTSB%20Report.pdf?csf=1&amp;web=1&amp;e=F9Goa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0">
            <a:extLst>
              <a:ext uri="{FF2B5EF4-FFF2-40B4-BE49-F238E27FC236}">
                <a16:creationId xmlns:a16="http://schemas.microsoft.com/office/drawing/2014/main" id="{757D0703-03A4-E2AC-89F6-1896980D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2" y="865108"/>
            <a:ext cx="591661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pt-BR" altLang="en-US" sz="4400" b="1">
                <a:latin typeface="Arial"/>
                <a:cs typeface="Arial"/>
              </a:rPr>
              <a:t>Aprendizado por projetos integradores – Análise acidente </a:t>
            </a:r>
            <a:r>
              <a:rPr lang="pt-BR" sz="4400" b="1">
                <a:latin typeface="Aptos"/>
                <a:cs typeface="Arial"/>
              </a:rPr>
              <a:t>Alaska Airlines Voo 261</a:t>
            </a:r>
            <a:endParaRPr lang="pt-BR" altLang="en-US" sz="4400" b="1">
              <a:latin typeface="Arial"/>
              <a:cs typeface="Arial"/>
            </a:endParaRPr>
          </a:p>
          <a:p>
            <a:pPr algn="ctr" eaLnBrk="1" hangingPunct="1"/>
            <a:r>
              <a:rPr lang="pt-BR" altLang="en-US" sz="4400" b="1">
                <a:latin typeface="Arial"/>
                <a:cs typeface="Arial"/>
              </a:rPr>
              <a:t>(2ª Sprint)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96C1FA7F-1A38-5E94-6C19-4334A4C2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3077" name="Imagem 33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6139919-3579-45A7-9435-05383A4A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 descr="Uma imagem com transporte, céu, plaina, aeronave&#10;&#10;Os conteúdos gerados pela IA podem estar incorretos.">
            <a:extLst>
              <a:ext uri="{FF2B5EF4-FFF2-40B4-BE49-F238E27FC236}">
                <a16:creationId xmlns:a16="http://schemas.microsoft.com/office/drawing/2014/main" id="{C7BC912A-59F7-CC19-EAA1-B4F12DE0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82" y="1194242"/>
            <a:ext cx="5286375" cy="35242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FFF2B1-C76B-27E6-88F6-32E0306A9BEB}"/>
              </a:ext>
            </a:extLst>
          </p:cNvPr>
          <p:cNvSpPr txBox="1"/>
          <p:nvPr/>
        </p:nvSpPr>
        <p:spPr>
          <a:xfrm>
            <a:off x="5873327" y="5022401"/>
            <a:ext cx="6640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Nomes: Guilherme Andrew, Thiago Camilo, Pedro Monteiro</a:t>
            </a:r>
          </a:p>
        </p:txBody>
      </p:sp>
    </p:spTree>
  </p:cSld>
  <p:clrMapOvr>
    <a:masterClrMapping/>
  </p:clrMapOvr>
  <p:transition spd="slow" advTm="484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4553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8.2.4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2" name="Imagem 1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BF4D7603-B059-44F3-97AC-36FCB348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876922"/>
            <a:ext cx="12003742" cy="24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6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60443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8.2.5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ED78E5-E199-B649-EDE6-7395BF2B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429"/>
            <a:ext cx="12192000" cy="48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86ABF-CE4D-0EB5-FBA3-852EA5CDC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C5B5342-98BC-2DE0-BADA-3D34CC36B307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E959C-3A3C-55C5-E9A2-E83E130C20A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E3B219-A450-1393-929B-E41B77B726CD}"/>
              </a:ext>
            </a:extLst>
          </p:cNvPr>
          <p:cNvSpPr txBox="1"/>
          <p:nvPr/>
        </p:nvSpPr>
        <p:spPr>
          <a:xfrm>
            <a:off x="207427" y="539944"/>
            <a:ext cx="119018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u="sng">
                <a:solidFill>
                  <a:srgbClr val="0070C0"/>
                </a:solidFill>
                <a:latin typeface="Arial"/>
                <a:cs typeface="Arial"/>
              </a:rPr>
              <a:t>Slide 8.3 - Análise Zonal da região da Instalação do Sistema de Compensação do Estabilizador Horizontal, em especial considere aspectos de acessibilidade e densidade da área da instalação</a:t>
            </a:r>
            <a:endParaRPr lang="pt-BR" sz="12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5A474E-9F1B-50AB-7D7B-7A38E015B7E9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710B-0165-E9E9-196B-842210C080FE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448694-709B-F413-0D10-6A03C4B9EF1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7C7D74E-6546-9D00-CB1F-2BF63AF5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8A7DD-1311-C538-A847-2A03CBD88640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pic>
        <p:nvPicPr>
          <p:cNvPr id="10" name="Imagem 9" descr="Uma imagem com texto, captura de ecrã, Paralelo, número&#10;&#10;Os conteúdos gerados por IA poderão estar incorretos.">
            <a:extLst>
              <a:ext uri="{FF2B5EF4-FFF2-40B4-BE49-F238E27FC236}">
                <a16:creationId xmlns:a16="http://schemas.microsoft.com/office/drawing/2014/main" id="{45AD000B-7838-D4E1-2AFD-AA16AF04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12" y="771525"/>
            <a:ext cx="10362211" cy="6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14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9C88-4174-0E35-DED7-DCF6851E2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F13BC8A-54B3-3B05-EC6F-F3A87EE60DAC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766E-068D-02D2-A189-31A4E9420C4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D1E1A4-0A26-A77D-9615-BF8A4939A118}"/>
              </a:ext>
            </a:extLst>
          </p:cNvPr>
          <p:cNvSpPr txBox="1"/>
          <p:nvPr/>
        </p:nvSpPr>
        <p:spPr>
          <a:xfrm>
            <a:off x="207427" y="539944"/>
            <a:ext cx="119018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u="sng">
                <a:solidFill>
                  <a:srgbClr val="0070C0"/>
                </a:solidFill>
                <a:latin typeface="Arial"/>
                <a:cs typeface="Arial"/>
              </a:rPr>
              <a:t>Slide 8.3.1 - Análise Zonal da região da Instalação do Sistema de Compensação do Estabilizador Horizontal, em especial considere aspectos de acessibilidade e densidade da área da instalação</a:t>
            </a:r>
            <a:endParaRPr lang="pt-BR" sz="12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0F449-FDC6-D680-2FD5-C3BD25FFCA36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2FB901-B51B-9705-9174-C07A83E9B1D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088985-C39E-E0F8-FBC3-506604CC9DE0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57EE3AE-DBCC-5DF8-1744-A8393D07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E9BE3-FCF2-33C9-040C-3E3C1FE3755F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pic>
        <p:nvPicPr>
          <p:cNvPr id="4" name="Imagem 3" descr="Uma imagem com texto, captura de ecrã, Paralelo, número&#10;&#10;Os conteúdos gerados por IA poderão estar incorretos.">
            <a:extLst>
              <a:ext uri="{FF2B5EF4-FFF2-40B4-BE49-F238E27FC236}">
                <a16:creationId xmlns:a16="http://schemas.microsoft.com/office/drawing/2014/main" id="{257F1353-B0F6-071F-3348-D2809C4F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66" y="992479"/>
            <a:ext cx="10836234" cy="58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13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DB886-8643-8A5F-F759-FC404797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EE0FA36F-1F54-1565-F032-1E58CBA4E4C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36612-F274-35F7-BBE2-1A7E008B2999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CF7FD0-DCCD-CBCC-22ED-5A62A800B405}"/>
              </a:ext>
            </a:extLst>
          </p:cNvPr>
          <p:cNvSpPr txBox="1"/>
          <p:nvPr/>
        </p:nvSpPr>
        <p:spPr>
          <a:xfrm>
            <a:off x="207427" y="539944"/>
            <a:ext cx="119018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u="sng">
                <a:solidFill>
                  <a:srgbClr val="0070C0"/>
                </a:solidFill>
                <a:latin typeface="Arial"/>
                <a:cs typeface="Arial"/>
              </a:rPr>
              <a:t>Slide 8.3.2 - Análise Zonal da região da Instalação do Sistema de Compensação do Estabilizador Horizontal, em especial considere aspectos de acessibilidade e densidade da área da instalação</a:t>
            </a:r>
            <a:endParaRPr lang="pt-BR" sz="12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2352B6-0C02-7000-6AAA-024DEE4AB46B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4531AD-38B8-9F9B-CF1F-3BB9828204FD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6E3456-5563-969A-52DD-28CA0B5FEF4B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FE923A3-1D99-421B-1CCB-E293E623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D93D1-4427-9449-F6FC-EDEE69E162B0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pic>
        <p:nvPicPr>
          <p:cNvPr id="4" name="Imagem 3" descr="Uma imagem contendo Linha do tempo&#10;&#10;O conteúdo gerado por IA pode estar incorreto.">
            <a:extLst>
              <a:ext uri="{FF2B5EF4-FFF2-40B4-BE49-F238E27FC236}">
                <a16:creationId xmlns:a16="http://schemas.microsoft.com/office/drawing/2014/main" id="{43C46A3A-85A2-37D5-4CBE-2CCB2BF5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73" y="782596"/>
            <a:ext cx="10009477" cy="6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57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D1934-0409-2217-A719-C69C7A5D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5866165-D099-12BF-FCC5-6FA87C55DE5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BE1DF-4323-77FD-5AC6-2FC521637D32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D036F-4E6F-A2E6-5641-1F19CB198671}"/>
              </a:ext>
            </a:extLst>
          </p:cNvPr>
          <p:cNvSpPr txBox="1"/>
          <p:nvPr/>
        </p:nvSpPr>
        <p:spPr>
          <a:xfrm>
            <a:off x="207427" y="539944"/>
            <a:ext cx="119018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u="sng">
                <a:solidFill>
                  <a:srgbClr val="0070C0"/>
                </a:solidFill>
                <a:latin typeface="Arial"/>
                <a:cs typeface="Arial"/>
              </a:rPr>
              <a:t>Slide 8.3.3 - Análise Zonal da região da Instalação do Sistema de Compensação do Estabilizador Horizontal, em especial considere aspectos de acessibilidade e densidade da área da instalação</a:t>
            </a:r>
            <a:endParaRPr lang="pt-BR" sz="12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04D718-BD89-B2BE-BD92-9B7386E37E26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EC34AA-F904-F865-A304-F9EAAD70CFF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9449EB-A974-4472-A897-5E8E876CDD43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6F93442-789C-4194-77FA-47DF8DC4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644EC-8DCC-EE00-5AEF-10FEE7A259D8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pic>
        <p:nvPicPr>
          <p:cNvPr id="10" name="Imagem 9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768A58DE-8288-C458-3F18-297FF757C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63" y="844378"/>
            <a:ext cx="10246307" cy="59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722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161E-ED66-3520-7672-F63F45BE6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40309DD9-06C5-BE0B-5F86-153F96D7266E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B58FB-512A-E06C-11BB-AC1A53AE1A6D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40CCF-6548-72E1-460C-508CB3D3075D}"/>
              </a:ext>
            </a:extLst>
          </p:cNvPr>
          <p:cNvSpPr txBox="1"/>
          <p:nvPr/>
        </p:nvSpPr>
        <p:spPr>
          <a:xfrm>
            <a:off x="207427" y="539944"/>
            <a:ext cx="119018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u="sng">
                <a:solidFill>
                  <a:srgbClr val="0070C0"/>
                </a:solidFill>
                <a:latin typeface="Arial"/>
                <a:cs typeface="Arial"/>
              </a:rPr>
              <a:t>Slide 8.3.4 - Análise Zonal da região da Instalação do Sistema de Compensação do Estabilizador Horizontal, em especial considere aspectos de acessibilidade e densidade da área da instalação</a:t>
            </a:r>
            <a:endParaRPr lang="pt-BR" sz="12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A0BBC2-05E3-D36B-9DA9-68C52904FDC0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4D16D3-2927-9EEA-A5CD-C5B0F7B1AA50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071533-C3C2-8C64-AD70-9492959EA50C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A6075D2-223A-B51A-A434-7846797F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F0170-98C4-F3E8-9781-D5473A746AE0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pic>
        <p:nvPicPr>
          <p:cNvPr id="4" name="Imagem 3" descr="Uma imagem contendo Linha do tempo&#10;&#10;O conteúdo gerado por IA pode estar incorreto.">
            <a:extLst>
              <a:ext uri="{FF2B5EF4-FFF2-40B4-BE49-F238E27FC236}">
                <a16:creationId xmlns:a16="http://schemas.microsoft.com/office/drawing/2014/main" id="{D298C4FA-F96E-43E4-C130-DA36AF4B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106"/>
            <a:ext cx="12192000" cy="56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39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401994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8.4 - Determinação de Intervalo de Tarefas</a:t>
            </a:r>
            <a:endParaRPr lang="pt-BR" sz="14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considerado os seguintes aspectos: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D4AC10-35DF-4279-F9D0-8430AB9C7C2E}"/>
              </a:ext>
            </a:extLst>
          </p:cNvPr>
          <p:cNvSpPr txBox="1"/>
          <p:nvPr/>
        </p:nvSpPr>
        <p:spPr>
          <a:xfrm>
            <a:off x="4254836" y="111872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FF0000"/>
                </a:solidFill>
              </a:rPr>
              <a:t>MSG-2 X MSG-3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684363" y="1877683"/>
            <a:ext cx="600686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 </a:t>
            </a:r>
            <a:r>
              <a:rPr lang="en-US" b="1">
                <a:ea typeface="+mn-lt"/>
                <a:cs typeface="+mn-lt"/>
              </a:rPr>
              <a:t>A Alaska Airlines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alterou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intervalos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lubrificação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verificação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folga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do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eixo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do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estabilizador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horizontal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inicialmente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baseados</a:t>
            </a:r>
            <a:r>
              <a:rPr lang="en-US" b="1">
                <a:ea typeface="+mn-lt"/>
                <a:cs typeface="+mn-lt"/>
              </a:rPr>
              <a:t> no MSG-2. Com o tempo, </a:t>
            </a:r>
            <a:r>
              <a:rPr lang="en-US" b="1" err="1">
                <a:ea typeface="+mn-lt"/>
                <a:cs typeface="+mn-lt"/>
              </a:rPr>
              <a:t>estendeu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prazos</a:t>
            </a:r>
            <a:r>
              <a:rPr lang="en-US" b="1">
                <a:ea typeface="+mn-lt"/>
                <a:cs typeface="+mn-lt"/>
              </a:rPr>
              <a:t> para </a:t>
            </a:r>
            <a:r>
              <a:rPr lang="en-US" b="1" err="1">
                <a:ea typeface="+mn-lt"/>
                <a:cs typeface="+mn-lt"/>
              </a:rPr>
              <a:t>reduzir</a:t>
            </a:r>
            <a:r>
              <a:rPr lang="en-US" b="1">
                <a:ea typeface="+mn-lt"/>
                <a:cs typeface="+mn-lt"/>
              </a:rPr>
              <a:t> custos, </a:t>
            </a:r>
            <a:r>
              <a:rPr lang="en-US" b="1" err="1">
                <a:ea typeface="+mn-lt"/>
                <a:cs typeface="+mn-lt"/>
              </a:rPr>
              <a:t>chegando</a:t>
            </a:r>
            <a:r>
              <a:rPr lang="en-US" b="1">
                <a:ea typeface="+mn-lt"/>
                <a:cs typeface="+mn-lt"/>
              </a:rPr>
              <a:t> a 3.600 horas de </a:t>
            </a:r>
            <a:r>
              <a:rPr lang="en-US" b="1" err="1">
                <a:ea typeface="+mn-lt"/>
                <a:cs typeface="+mn-lt"/>
              </a:rPr>
              <a:t>voo</a:t>
            </a:r>
            <a:r>
              <a:rPr lang="en-US" b="1">
                <a:ea typeface="+mn-lt"/>
                <a:cs typeface="+mn-lt"/>
              </a:rPr>
              <a:t>. No </a:t>
            </a:r>
            <a:r>
              <a:rPr lang="en-US" b="1" err="1">
                <a:ea typeface="+mn-lt"/>
                <a:cs typeface="+mn-lt"/>
              </a:rPr>
              <a:t>entanto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essas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decisões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não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consideraram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impactos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individuais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cada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tarefa</a:t>
            </a:r>
            <a:r>
              <a:rPr lang="en-US" b="1">
                <a:ea typeface="+mn-lt"/>
                <a:cs typeface="+mn-lt"/>
              </a:rPr>
              <a:t>. A </a:t>
            </a:r>
            <a:r>
              <a:rPr lang="en-US" b="1" err="1">
                <a:ea typeface="+mn-lt"/>
                <a:cs typeface="+mn-lt"/>
              </a:rPr>
              <a:t>aprovação</a:t>
            </a:r>
            <a:r>
              <a:rPr lang="en-US" b="1">
                <a:ea typeface="+mn-lt"/>
                <a:cs typeface="+mn-lt"/>
              </a:rPr>
              <a:t> da FAA </a:t>
            </a:r>
            <a:r>
              <a:rPr lang="en-US" b="1" err="1">
                <a:ea typeface="+mn-lt"/>
                <a:cs typeface="+mn-lt"/>
              </a:rPr>
              <a:t>ocorreu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sem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análise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detalhada</a:t>
            </a:r>
            <a:r>
              <a:rPr lang="en-US" b="1">
                <a:ea typeface="+mn-lt"/>
                <a:cs typeface="+mn-lt"/>
              </a:rPr>
              <a:t>. O </a:t>
            </a:r>
            <a:r>
              <a:rPr lang="en-US" b="1" err="1">
                <a:ea typeface="+mn-lt"/>
                <a:cs typeface="+mn-lt"/>
              </a:rPr>
              <a:t>caso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reforça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importância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seguir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recomendações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fabricante</a:t>
            </a:r>
            <a:r>
              <a:rPr lang="en-US" b="1">
                <a:ea typeface="+mn-lt"/>
                <a:cs typeface="+mn-lt"/>
              </a:rPr>
              <a:t> e </a:t>
            </a:r>
            <a:r>
              <a:rPr lang="en-US" b="1" err="1">
                <a:ea typeface="+mn-lt"/>
                <a:cs typeface="+mn-lt"/>
              </a:rPr>
              <a:t>avaliar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criteriosamente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qualquer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alteração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priorizando</a:t>
            </a:r>
            <a:r>
              <a:rPr lang="en-US" b="1">
                <a:ea typeface="+mn-lt"/>
                <a:cs typeface="+mn-lt"/>
              </a:rPr>
              <a:t> sempre a </a:t>
            </a:r>
            <a:r>
              <a:rPr lang="en-US" b="1" err="1">
                <a:ea typeface="+mn-lt"/>
                <a:cs typeface="+mn-lt"/>
              </a:rPr>
              <a:t>segurança</a:t>
            </a:r>
            <a:r>
              <a:rPr lang="en-US" b="1">
                <a:ea typeface="+mn-lt"/>
                <a:cs typeface="+mn-lt"/>
              </a:rPr>
              <a:t>.</a:t>
            </a:r>
            <a:endParaRPr lang="pt-BR" b="1"/>
          </a:p>
          <a:p>
            <a:pPr algn="just"/>
            <a:endParaRPr lang="en-US">
              <a:solidFill>
                <a:srgbClr val="000000"/>
              </a:solidFill>
            </a:endParaRPr>
          </a:p>
          <a:p>
            <a:pPr algn="just"/>
            <a:r>
              <a:rPr lang="en-US" b="1">
                <a:solidFill>
                  <a:srgbClr val="FF0000"/>
                </a:solidFill>
              </a:rPr>
              <a:t>OBS</a:t>
            </a:r>
            <a:r>
              <a:rPr lang="en-US" b="1"/>
              <a:t>: </a:t>
            </a:r>
            <a:r>
              <a:rPr lang="en-US" sz="1600" b="1">
                <a:ea typeface="+mn-lt"/>
                <a:cs typeface="+mn-lt"/>
              </a:rPr>
              <a:t>A Alaska Airlines </a:t>
            </a:r>
            <a:r>
              <a:rPr lang="en-US" sz="1600" b="1" err="1">
                <a:ea typeface="+mn-lt"/>
                <a:cs typeface="+mn-lt"/>
              </a:rPr>
              <a:t>utilizou</a:t>
            </a:r>
            <a:r>
              <a:rPr lang="en-US" sz="1600" b="1">
                <a:ea typeface="+mn-lt"/>
                <a:cs typeface="+mn-lt"/>
              </a:rPr>
              <a:t> o </a:t>
            </a:r>
            <a:r>
              <a:rPr lang="en-US" sz="1600" b="1" err="1">
                <a:ea typeface="+mn-lt"/>
                <a:cs typeface="+mn-lt"/>
              </a:rPr>
              <a:t>relatório</a:t>
            </a:r>
            <a:r>
              <a:rPr lang="en-US" sz="1600" b="1">
                <a:ea typeface="+mn-lt"/>
                <a:cs typeface="+mn-lt"/>
              </a:rPr>
              <a:t> MSG-2 MRB </a:t>
            </a:r>
            <a:r>
              <a:rPr lang="en-US" sz="1600" b="1" err="1">
                <a:ea typeface="+mn-lt"/>
                <a:cs typeface="+mn-lt"/>
              </a:rPr>
              <a:t>como</a:t>
            </a:r>
            <a:r>
              <a:rPr lang="en-US" sz="1600" b="1">
                <a:ea typeface="+mn-lt"/>
                <a:cs typeface="+mn-lt"/>
              </a:rPr>
              <a:t> base para o </a:t>
            </a:r>
            <a:r>
              <a:rPr lang="en-US" sz="1600" b="1" err="1">
                <a:ea typeface="+mn-lt"/>
                <a:cs typeface="+mn-lt"/>
              </a:rPr>
              <a:t>seu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programa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manutenção</a:t>
            </a:r>
            <a:r>
              <a:rPr lang="en-US" sz="1600" b="1">
                <a:ea typeface="+mn-lt"/>
                <a:cs typeface="+mn-lt"/>
              </a:rPr>
              <a:t>; no </a:t>
            </a:r>
            <a:r>
              <a:rPr lang="en-US" sz="1600" b="1" err="1">
                <a:ea typeface="+mn-lt"/>
                <a:cs typeface="+mn-lt"/>
              </a:rPr>
              <a:t>entanto</a:t>
            </a:r>
            <a:r>
              <a:rPr lang="en-US" sz="1600" b="1">
                <a:ea typeface="+mn-lt"/>
                <a:cs typeface="+mn-lt"/>
              </a:rPr>
              <a:t>, </a:t>
            </a:r>
            <a:r>
              <a:rPr lang="en-US" sz="1600" b="1" err="1">
                <a:ea typeface="+mn-lt"/>
                <a:cs typeface="+mn-lt"/>
              </a:rPr>
              <a:t>usou</a:t>
            </a:r>
            <a:r>
              <a:rPr lang="en-US" sz="1600" b="1">
                <a:ea typeface="+mn-lt"/>
                <a:cs typeface="+mn-lt"/>
              </a:rPr>
              <a:t> o </a:t>
            </a:r>
            <a:r>
              <a:rPr lang="en-US" sz="1600" b="1" err="1">
                <a:ea typeface="+mn-lt"/>
                <a:cs typeface="+mn-lt"/>
              </a:rPr>
              <a:t>relatório</a:t>
            </a:r>
            <a:r>
              <a:rPr lang="en-US" sz="1600" b="1">
                <a:ea typeface="+mn-lt"/>
                <a:cs typeface="+mn-lt"/>
              </a:rPr>
              <a:t> MSG-3 MRB  para </a:t>
            </a:r>
            <a:r>
              <a:rPr lang="en-US" sz="1600" b="1" err="1">
                <a:ea typeface="+mn-lt"/>
                <a:cs typeface="+mn-lt"/>
              </a:rPr>
              <a:t>estender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alguns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intervalos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tarefas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manutenção</a:t>
            </a:r>
            <a:r>
              <a:rPr lang="en-US" sz="1600" b="1">
                <a:ea typeface="+mn-lt"/>
                <a:cs typeface="+mn-lt"/>
              </a:rPr>
              <a:t>, </a:t>
            </a:r>
            <a:r>
              <a:rPr lang="en-US" sz="1600" b="1" err="1">
                <a:ea typeface="+mn-lt"/>
                <a:cs typeface="+mn-lt"/>
              </a:rPr>
              <a:t>substituindo-os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pelos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intervalos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mais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recentes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especificados</a:t>
            </a:r>
            <a:r>
              <a:rPr lang="en-US" sz="1600" b="1">
                <a:ea typeface="+mn-lt"/>
                <a:cs typeface="+mn-lt"/>
              </a:rPr>
              <a:t> no </a:t>
            </a:r>
            <a:r>
              <a:rPr lang="en-US" sz="1600" b="1" err="1">
                <a:ea typeface="+mn-lt"/>
                <a:cs typeface="+mn-lt"/>
              </a:rPr>
              <a:t>relatório</a:t>
            </a:r>
            <a:r>
              <a:rPr lang="en-US" sz="1600" b="1">
                <a:ea typeface="+mn-lt"/>
                <a:cs typeface="+mn-lt"/>
              </a:rPr>
              <a:t> MSG-3 MRB.</a:t>
            </a:r>
            <a:endParaRPr lang="en-US" sz="1600" b="1"/>
          </a:p>
          <a:p>
            <a:pPr algn="just"/>
            <a:endParaRPr lang="en-US" sz="1600" b="1"/>
          </a:p>
        </p:txBody>
      </p:sp>
      <p:pic>
        <p:nvPicPr>
          <p:cNvPr id="14" name="Imagem 13" descr="NOTÍCIAS E HISTÓRIAS SOBRE AVIAÇÃO: Aconteceu em 31 de janeiro de 2000: Acidente no voo 261 da Alaska Airlines - Mergulho no Oceano">
            <a:extLst>
              <a:ext uri="{FF2B5EF4-FFF2-40B4-BE49-F238E27FC236}">
                <a16:creationId xmlns:a16="http://schemas.microsoft.com/office/drawing/2014/main" id="{2DE49E2D-2F23-3620-B082-060BF0F3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2412801"/>
            <a:ext cx="4842293" cy="27656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349640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considerado os seguintes aspectos: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918129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8.5 - Análise dos diferentes intervalos de tarefas praticados pela  Alaska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Airlanes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e sua aprovação pela FAA.</a:t>
            </a:r>
            <a:endParaRPr lang="pt-BR" sz="14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>
              <a:ea typeface="+mn-ea"/>
              <a:cs typeface="+mn-cs"/>
            </a:endParaRPr>
          </a:p>
        </p:txBody>
      </p:sp>
      <p:pic>
        <p:nvPicPr>
          <p:cNvPr id="7" name="Imagem 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9332BD4-EFC1-5748-28E1-3765A0D4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5AC7F8-A053-3354-D449-80105E0A9B4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6B0C-2426-1F80-5138-8B9A8FBB4BDB}"/>
              </a:ext>
            </a:extLst>
          </p:cNvPr>
          <p:cNvSpPr txBox="1"/>
          <p:nvPr/>
        </p:nvSpPr>
        <p:spPr>
          <a:xfrm>
            <a:off x="1231640" y="2015412"/>
            <a:ext cx="174171" cy="37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0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84CFF7A5-A110-9756-D238-688AEEDA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64" y="1626079"/>
            <a:ext cx="7702132" cy="3088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59B0F-7E8B-A250-613F-0DE043F40EB4}"/>
              </a:ext>
            </a:extLst>
          </p:cNvPr>
          <p:cNvSpPr txBox="1"/>
          <p:nvPr/>
        </p:nvSpPr>
        <p:spPr>
          <a:xfrm>
            <a:off x="-347343" y="1707678"/>
            <a:ext cx="45978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b="1">
                <a:ea typeface="+mn-lt"/>
                <a:cs typeface="+mn-lt"/>
              </a:rPr>
              <a:t> A Alaska Airlines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alterou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progressivamente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intervalos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lubrificação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eixo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estabilizador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horizontal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ampliando-os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relação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às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recomendações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fabricante</a:t>
            </a:r>
            <a:r>
              <a:rPr lang="en-US" b="1">
                <a:ea typeface="+mn-lt"/>
                <a:cs typeface="+mn-lt"/>
              </a:rPr>
              <a:t>. </a:t>
            </a:r>
            <a:endParaRPr lang="pt-BR" b="1">
              <a:ea typeface="+mn-lt"/>
              <a:cs typeface="+mn-lt"/>
            </a:endParaRPr>
          </a:p>
          <a:p>
            <a:pPr lvl="1" algn="just"/>
            <a:endParaRPr lang="en-US" b="1">
              <a:ea typeface="+mn-lt"/>
              <a:cs typeface="+mn-lt"/>
            </a:endParaRPr>
          </a:p>
          <a:p>
            <a:pPr lvl="1" algn="just"/>
            <a:r>
              <a:rPr lang="en-US" b="1">
                <a:ea typeface="+mn-lt"/>
                <a:cs typeface="+mn-lt"/>
              </a:rPr>
              <a:t>    </a:t>
            </a:r>
            <a:r>
              <a:rPr lang="en-US" b="1" err="1">
                <a:ea typeface="+mn-lt"/>
                <a:cs typeface="+mn-lt"/>
              </a:rPr>
              <a:t>Enquanto</a:t>
            </a:r>
            <a:r>
              <a:rPr lang="en-US" b="1">
                <a:ea typeface="+mn-lt"/>
                <a:cs typeface="+mn-lt"/>
              </a:rPr>
              <a:t> o </a:t>
            </a:r>
            <a:r>
              <a:rPr lang="en-US" b="1" err="1">
                <a:ea typeface="+mn-lt"/>
                <a:cs typeface="+mn-lt"/>
              </a:rPr>
              <a:t>fabricante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recomendava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intervalos</a:t>
            </a:r>
            <a:r>
              <a:rPr lang="en-US" b="1">
                <a:ea typeface="+mn-lt"/>
                <a:cs typeface="+mn-lt"/>
              </a:rPr>
              <a:t> entre 600 a 900 horas (MSG-2) </a:t>
            </a:r>
            <a:r>
              <a:rPr lang="en-US" b="1" err="1">
                <a:ea typeface="+mn-lt"/>
                <a:cs typeface="+mn-lt"/>
              </a:rPr>
              <a:t>ou</a:t>
            </a:r>
            <a:r>
              <a:rPr lang="en-US" b="1">
                <a:ea typeface="+mn-lt"/>
                <a:cs typeface="+mn-lt"/>
              </a:rPr>
              <a:t> 3.600 horas/15 meses (MSG-3), a Alaska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aumentou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gradualmente</a:t>
            </a:r>
            <a:r>
              <a:rPr lang="en-US" b="1">
                <a:ea typeface="+mn-lt"/>
                <a:cs typeface="+mn-lt"/>
              </a:rPr>
              <a:t> de 700h (1985) </a:t>
            </a:r>
            <a:r>
              <a:rPr lang="en-US" b="1" err="1">
                <a:ea typeface="+mn-lt"/>
                <a:cs typeface="+mn-lt"/>
              </a:rPr>
              <a:t>até</a:t>
            </a:r>
            <a:r>
              <a:rPr lang="en-US" b="1">
                <a:ea typeface="+mn-lt"/>
                <a:cs typeface="+mn-lt"/>
              </a:rPr>
              <a:t> 1.600h (1994). </a:t>
            </a:r>
            <a:endParaRPr lang="pt-BR" b="1">
              <a:ea typeface="+mn-lt"/>
              <a:cs typeface="+mn-lt"/>
            </a:endParaRPr>
          </a:p>
          <a:p>
            <a:pPr lvl="1" algn="just"/>
            <a:endParaRPr lang="en-US" b="1">
              <a:ea typeface="+mn-lt"/>
              <a:cs typeface="+mn-lt"/>
            </a:endParaRPr>
          </a:p>
          <a:p>
            <a:pPr lvl="1" algn="just"/>
            <a:r>
              <a:rPr lang="en-US" b="1">
                <a:ea typeface="+mn-lt"/>
                <a:cs typeface="+mn-lt"/>
              </a:rPr>
              <a:t> </a:t>
            </a:r>
            <a:endParaRPr lang="en-US" b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394AF8-078E-F367-7480-BBF01929AA20}"/>
              </a:ext>
            </a:extLst>
          </p:cNvPr>
          <p:cNvSpPr txBox="1"/>
          <p:nvPr/>
        </p:nvSpPr>
        <p:spPr>
          <a:xfrm>
            <a:off x="4451230" y="4724400"/>
            <a:ext cx="7530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/>
              <a:t> Em 1996, </a:t>
            </a:r>
            <a:r>
              <a:rPr lang="en-US" b="1" err="1"/>
              <a:t>adotou</a:t>
            </a:r>
            <a:r>
              <a:rPr lang="en-US" b="1"/>
              <a:t> um </a:t>
            </a:r>
            <a:r>
              <a:rPr lang="en-US" b="1" err="1"/>
              <a:t>intervalo</a:t>
            </a:r>
            <a:r>
              <a:rPr lang="en-US" b="1"/>
              <a:t> </a:t>
            </a:r>
            <a:r>
              <a:rPr lang="en-US" b="1" err="1"/>
              <a:t>baseado</a:t>
            </a:r>
            <a:r>
              <a:rPr lang="en-US" b="1"/>
              <a:t> </a:t>
            </a:r>
            <a:r>
              <a:rPr lang="en-US" b="1" err="1"/>
              <a:t>em</a:t>
            </a:r>
            <a:r>
              <a:rPr lang="en-US" b="1"/>
              <a:t> tempo - 8 meses </a:t>
            </a:r>
            <a:r>
              <a:rPr lang="en-US" b="1" err="1"/>
              <a:t>ou</a:t>
            </a:r>
            <a:r>
              <a:rPr lang="en-US" b="1"/>
              <a:t> </a:t>
            </a:r>
            <a:r>
              <a:rPr lang="en-US" b="1" err="1"/>
              <a:t>cerca</a:t>
            </a:r>
            <a:r>
              <a:rPr lang="en-US" b="1"/>
              <a:t> de 2.550 horas de </a:t>
            </a:r>
            <a:r>
              <a:rPr lang="en-US" b="1" err="1"/>
              <a:t>voo</a:t>
            </a:r>
            <a:r>
              <a:rPr lang="en-US" b="1"/>
              <a:t> – </a:t>
            </a:r>
            <a:r>
              <a:rPr lang="en-US" b="1" err="1"/>
              <a:t>aprovado</a:t>
            </a:r>
            <a:r>
              <a:rPr lang="en-US" b="1"/>
              <a:t> pela FAA. </a:t>
            </a:r>
            <a:r>
              <a:rPr lang="en-US" b="1">
                <a:solidFill>
                  <a:srgbClr val="FF0000"/>
                </a:solidFill>
              </a:rPr>
              <a:t>Após o </a:t>
            </a:r>
            <a:r>
              <a:rPr lang="en-US" b="1" err="1">
                <a:solidFill>
                  <a:srgbClr val="FF0000"/>
                </a:solidFill>
              </a:rPr>
              <a:t>acidente</a:t>
            </a:r>
            <a:r>
              <a:rPr lang="en-US" b="1">
                <a:solidFill>
                  <a:srgbClr val="FF0000"/>
                </a:solidFill>
              </a:rPr>
              <a:t> do </a:t>
            </a:r>
            <a:r>
              <a:rPr lang="en-US" b="1" err="1">
                <a:solidFill>
                  <a:srgbClr val="FF0000"/>
                </a:solidFill>
              </a:rPr>
              <a:t>voo</a:t>
            </a:r>
            <a:r>
              <a:rPr lang="en-US" b="1"/>
              <a:t> 261, </a:t>
            </a:r>
            <a:r>
              <a:rPr lang="en-US" b="1" err="1">
                <a:solidFill>
                  <a:srgbClr val="FF0000"/>
                </a:solidFill>
              </a:rPr>
              <a:t>os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intervalos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foram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reduzidos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/>
              <a:t>para 650 horas de </a:t>
            </a:r>
            <a:r>
              <a:rPr lang="en-US" b="1" err="1"/>
              <a:t>voo</a:t>
            </a:r>
            <a:r>
              <a:rPr lang="en-US" b="1"/>
              <a:t> </a:t>
            </a:r>
            <a:r>
              <a:rPr lang="en-US" b="1" err="1"/>
              <a:t>conforme</a:t>
            </a:r>
            <a:r>
              <a:rPr lang="en-US" b="1"/>
              <a:t> </a:t>
            </a:r>
            <a:r>
              <a:rPr lang="en-US" b="1" err="1"/>
              <a:t>exigência</a:t>
            </a:r>
            <a:r>
              <a:rPr lang="en-US" b="1"/>
              <a:t> das ADs </a:t>
            </a:r>
            <a:r>
              <a:rPr lang="en-US" b="1" err="1"/>
              <a:t>emitidas</a:t>
            </a:r>
            <a:r>
              <a:rPr lang="en-US" b="1"/>
              <a:t>.</a:t>
            </a:r>
            <a:endParaRPr lang="pt-BR"/>
          </a:p>
        </p:txBody>
      </p:sp>
      <p:pic>
        <p:nvPicPr>
          <p:cNvPr id="8" name="Imagem 7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CCDFE583-402E-D51B-45A8-C43E62A85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73" y="4828456"/>
            <a:ext cx="2743198" cy="15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283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8545E-7783-DFBC-4A54-39E9BFDCA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CF3693F6-D2D7-18EC-DA73-D363B73B356A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D5D82-68E3-07AE-8E60-91D721871FE9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CFBA7B-C68F-02FB-FBB1-8256B34963F2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considerado os seguintes aspectos: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9F441A-DCEB-924B-EFB4-6A5AC0FD213D}"/>
              </a:ext>
            </a:extLst>
          </p:cNvPr>
          <p:cNvSpPr txBox="1"/>
          <p:nvPr/>
        </p:nvSpPr>
        <p:spPr>
          <a:xfrm>
            <a:off x="204278" y="564779"/>
            <a:ext cx="938006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8.5.1 - Análise dos diferentes intervalos de tarefas praticados pela  Alaska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Airlanes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e sua aprovação pela FAA.</a:t>
            </a:r>
            <a:endParaRPr lang="pt-BR" sz="14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6108B-20BF-D949-8D39-05D6B95D44F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>
              <a:ea typeface="+mn-ea"/>
              <a:cs typeface="+mn-cs"/>
            </a:endParaRPr>
          </a:p>
        </p:txBody>
      </p:sp>
      <p:pic>
        <p:nvPicPr>
          <p:cNvPr id="7" name="Imagem 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4DA86E31-18FC-323C-4659-3A1808C6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619B125-1332-BF01-6B2A-CF2BF318CF35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8644A-8057-C39E-D261-04FA10B834CF}"/>
              </a:ext>
            </a:extLst>
          </p:cNvPr>
          <p:cNvSpPr txBox="1"/>
          <p:nvPr/>
        </p:nvSpPr>
        <p:spPr>
          <a:xfrm>
            <a:off x="1231640" y="2015412"/>
            <a:ext cx="174171" cy="37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3CB6D-D9AD-295B-E09C-16C68D94CBCD}"/>
              </a:ext>
            </a:extLst>
          </p:cNvPr>
          <p:cNvSpPr txBox="1"/>
          <p:nvPr/>
        </p:nvSpPr>
        <p:spPr>
          <a:xfrm>
            <a:off x="256504" y="1707677"/>
            <a:ext cx="372085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 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Aprovação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pela FAA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1">
                <a:ea typeface="+mn-lt"/>
                <a:cs typeface="+mn-lt"/>
              </a:rPr>
              <a:t>A FAA </a:t>
            </a:r>
            <a:r>
              <a:rPr lang="en-US" b="1" err="1">
                <a:ea typeface="+mn-lt"/>
                <a:cs typeface="+mn-lt"/>
              </a:rPr>
              <a:t>aprovou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extensão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intervalo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verificação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folga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após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empresa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realizar</a:t>
            </a:r>
            <a:r>
              <a:rPr lang="en-US" b="1">
                <a:ea typeface="+mn-lt"/>
                <a:cs typeface="+mn-lt"/>
              </a:rPr>
              <a:t> testes </a:t>
            </a:r>
            <a:r>
              <a:rPr lang="en-US" b="1" err="1">
                <a:ea typeface="+mn-lt"/>
                <a:cs typeface="+mn-lt"/>
              </a:rPr>
              <a:t>em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cinco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aviões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sua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frota</a:t>
            </a:r>
            <a:r>
              <a:rPr lang="en-US" b="1">
                <a:ea typeface="+mn-lt"/>
                <a:cs typeface="+mn-lt"/>
              </a:rPr>
              <a:t>. No </a:t>
            </a:r>
            <a:r>
              <a:rPr lang="en-US" b="1" err="1">
                <a:ea typeface="+mn-lt"/>
                <a:cs typeface="+mn-lt"/>
              </a:rPr>
              <a:t>entanto</a:t>
            </a:r>
            <a:r>
              <a:rPr lang="en-US" b="1">
                <a:ea typeface="+mn-lt"/>
                <a:cs typeface="+mn-lt"/>
              </a:rPr>
              <a:t>, a </a:t>
            </a:r>
            <a:r>
              <a:rPr lang="en-US" b="1" err="1">
                <a:ea typeface="+mn-lt"/>
                <a:cs typeface="+mn-lt"/>
              </a:rPr>
              <a:t>verificação</a:t>
            </a:r>
            <a:r>
              <a:rPr lang="en-US" b="1">
                <a:ea typeface="+mn-lt"/>
                <a:cs typeface="+mn-lt"/>
              </a:rPr>
              <a:t> da </a:t>
            </a:r>
            <a:r>
              <a:rPr lang="en-US" b="1" err="1">
                <a:ea typeface="+mn-lt"/>
                <a:cs typeface="+mn-lt"/>
              </a:rPr>
              <a:t>folga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não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foi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analisada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separadamente</a:t>
            </a:r>
            <a:r>
              <a:rPr lang="en-US" b="1">
                <a:ea typeface="+mn-lt"/>
                <a:cs typeface="+mn-lt"/>
              </a:rPr>
              <a:t>, o que </a:t>
            </a:r>
            <a:r>
              <a:rPr lang="en-US" b="1" err="1">
                <a:ea typeface="+mn-lt"/>
                <a:cs typeface="+mn-lt"/>
              </a:rPr>
              <a:t>causou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falhas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na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manutenção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preventiva</a:t>
            </a:r>
            <a:r>
              <a:rPr lang="en-US" b="1">
                <a:ea typeface="+mn-lt"/>
                <a:cs typeface="+mn-lt"/>
              </a:rPr>
              <a:t>.</a:t>
            </a:r>
            <a:endParaRPr lang="pt-BR" b="1"/>
          </a:p>
          <a:p>
            <a:pPr algn="just"/>
            <a:br>
              <a:rPr lang="en-US"/>
            </a:br>
            <a:r>
              <a:rPr lang="en-US">
                <a:ea typeface="+mn-lt"/>
                <a:cs typeface="+mn-lt"/>
              </a:rPr>
              <a:t> 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Após o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Acidente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verificação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folga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passou</a:t>
            </a:r>
            <a:r>
              <a:rPr lang="en-US" b="1">
                <a:ea typeface="+mn-lt"/>
                <a:cs typeface="+mn-lt"/>
              </a:rPr>
              <a:t> a ser </a:t>
            </a:r>
            <a:r>
              <a:rPr lang="en-US" b="1" err="1">
                <a:ea typeface="+mn-lt"/>
                <a:cs typeface="+mn-lt"/>
              </a:rPr>
              <a:t>obrigatória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cada</a:t>
            </a:r>
            <a:r>
              <a:rPr lang="en-US" b="1">
                <a:ea typeface="+mn-lt"/>
                <a:cs typeface="+mn-lt"/>
              </a:rPr>
              <a:t> 2.000 horas de </a:t>
            </a:r>
            <a:r>
              <a:rPr lang="en-US" b="1" err="1">
                <a:ea typeface="+mn-lt"/>
                <a:cs typeface="+mn-lt"/>
              </a:rPr>
              <a:t>voo</a:t>
            </a:r>
            <a:r>
              <a:rPr lang="en-US" b="1">
                <a:ea typeface="+mn-lt"/>
                <a:cs typeface="+mn-lt"/>
              </a:rPr>
              <a:t>, para </a:t>
            </a:r>
            <a:r>
              <a:rPr lang="en-US" b="1" err="1">
                <a:ea typeface="+mn-lt"/>
                <a:cs typeface="+mn-lt"/>
              </a:rPr>
              <a:t>melhorar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segurança</a:t>
            </a:r>
            <a:r>
              <a:rPr lang="en-US" b="1">
                <a:ea typeface="+mn-lt"/>
                <a:cs typeface="+mn-lt"/>
              </a:rPr>
              <a:t>.</a:t>
            </a:r>
          </a:p>
          <a:p>
            <a:pPr marL="285750" indent="-285750" algn="ctr">
              <a:buFont typeface="Wingdings"/>
              <a:buChar char="Ø"/>
            </a:pPr>
            <a:endParaRPr lang="en-US"/>
          </a:p>
        </p:txBody>
      </p:sp>
      <p:pic>
        <p:nvPicPr>
          <p:cNvPr id="8" name="Imagem 7" descr="Tabela&#10;&#10;O conteúdo gerado por IA pode estar incorreto.">
            <a:extLst>
              <a:ext uri="{FF2B5EF4-FFF2-40B4-BE49-F238E27FC236}">
                <a16:creationId xmlns:a16="http://schemas.microsoft.com/office/drawing/2014/main" id="{540B3AA4-9E68-B92F-E66D-18D84894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42" y="1466043"/>
            <a:ext cx="7947084" cy="39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51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7B50-A68D-7BF4-1C76-EBADBD9A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7137CA88-2DD5-3624-C548-E9EADD944A1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14EB-84FD-EB49-FCAB-DA0853510260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7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60E72-2CAB-5A16-9B08-04F069208E5A}"/>
              </a:ext>
            </a:extLst>
          </p:cNvPr>
          <p:cNvSpPr txBox="1"/>
          <p:nvPr/>
        </p:nvSpPr>
        <p:spPr>
          <a:xfrm>
            <a:off x="204278" y="564779"/>
            <a:ext cx="82634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7.1 - Classificação do conjunto do eixo (Hard Time,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On-Condition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, e/ou 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Monitoring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) </a:t>
            </a:r>
            <a:endParaRPr lang="pt-BR" sz="14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2E2692-198A-570C-A052-7F8323FD6A72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A9657-B1FB-26E1-5358-D9C628F2B033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uma Análise do Sistema de Compensação do Estabilizador Horizontal considerando os seguintes aspectos: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9F892-D1B5-E664-E37A-493684B43F8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61AA0D3-FA8E-5738-3BEC-F3925541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CEAF1-1164-B9FE-2576-9A1B4D419D47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671927-1CEE-8031-6433-71860DE65DD7}"/>
              </a:ext>
            </a:extLst>
          </p:cNvPr>
          <p:cNvSpPr txBox="1"/>
          <p:nvPr/>
        </p:nvSpPr>
        <p:spPr>
          <a:xfrm>
            <a:off x="600636" y="1093694"/>
            <a:ext cx="108114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a) A redução de resistência à falhas é detectável na rotina de monitoramento da tripulação?</a:t>
            </a:r>
          </a:p>
          <a:p>
            <a:r>
              <a:rPr lang="en-US" b="1"/>
              <a:t>Resposta: NÃO.</a:t>
            </a:r>
            <a:br>
              <a:rPr lang="en-US"/>
            </a:br>
            <a:r>
              <a:rPr lang="en-US"/>
              <a:t>➡️ A tripulação não tinha como detectar diretamente a degradação do conjunto do eixo através de instrumentos ou monitoramento de cabine. A falha foi progressiva e silenciosa, sem alertas diretos.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2B718-124A-0FE1-FB1C-3BFAF274B7F3}"/>
              </a:ext>
            </a:extLst>
          </p:cNvPr>
          <p:cNvSpPr txBox="1"/>
          <p:nvPr/>
        </p:nvSpPr>
        <p:spPr>
          <a:xfrm>
            <a:off x="600635" y="2438400"/>
            <a:ext cx="1086522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b) A </a:t>
            </a:r>
            <a:r>
              <a:rPr lang="en-US" b="1" err="1"/>
              <a:t>degradação</a:t>
            </a:r>
            <a:r>
              <a:rPr lang="en-US" b="1"/>
              <a:t> da </a:t>
            </a:r>
            <a:r>
              <a:rPr lang="en-US" b="1" err="1"/>
              <a:t>resistência</a:t>
            </a:r>
            <a:r>
              <a:rPr lang="en-US" b="1"/>
              <a:t> a </a:t>
            </a:r>
            <a:r>
              <a:rPr lang="en-US" b="1" err="1"/>
              <a:t>falhas</a:t>
            </a:r>
            <a:r>
              <a:rPr lang="en-US" b="1"/>
              <a:t> é </a:t>
            </a:r>
            <a:r>
              <a:rPr lang="en-US" b="1" err="1"/>
              <a:t>detectável</a:t>
            </a:r>
            <a:r>
              <a:rPr lang="en-US" b="1"/>
              <a:t> </a:t>
            </a:r>
            <a:r>
              <a:rPr lang="en-US" b="1" err="1"/>
              <a:t>através</a:t>
            </a:r>
            <a:r>
              <a:rPr lang="en-US" b="1"/>
              <a:t> de </a:t>
            </a:r>
            <a:r>
              <a:rPr lang="en-US" b="1" err="1"/>
              <a:t>manutenção</a:t>
            </a:r>
            <a:r>
              <a:rPr lang="en-US" b="1"/>
              <a:t> no local </a:t>
            </a:r>
            <a:r>
              <a:rPr lang="en-US" b="1" err="1"/>
              <a:t>ou</a:t>
            </a:r>
            <a:r>
              <a:rPr lang="en-US" b="1"/>
              <a:t> </a:t>
            </a:r>
            <a:r>
              <a:rPr lang="en-US" b="1" err="1"/>
              <a:t>por</a:t>
            </a:r>
            <a:r>
              <a:rPr lang="en-US" b="1"/>
              <a:t> </a:t>
            </a:r>
            <a:r>
              <a:rPr lang="en-US" b="1" err="1"/>
              <a:t>unidade</a:t>
            </a:r>
            <a:r>
              <a:rPr lang="en-US" b="1"/>
              <a:t> de teste?</a:t>
            </a:r>
          </a:p>
          <a:p>
            <a:r>
              <a:rPr lang="en-US" b="1" err="1"/>
              <a:t>Resposta</a:t>
            </a:r>
            <a:r>
              <a:rPr lang="en-US" b="1"/>
              <a:t>: SIM.</a:t>
            </a:r>
            <a:br>
              <a:rPr lang="en-US"/>
            </a:br>
            <a:r>
              <a:rPr lang="en-US"/>
              <a:t>➡️ A </a:t>
            </a:r>
            <a:r>
              <a:rPr lang="en-US" err="1"/>
              <a:t>degradação</a:t>
            </a:r>
            <a:r>
              <a:rPr lang="en-US"/>
              <a:t> (</a:t>
            </a:r>
            <a:r>
              <a:rPr lang="en-US" err="1"/>
              <a:t>desgaste</a:t>
            </a:r>
            <a:r>
              <a:rPr lang="en-US"/>
              <a:t> da </a:t>
            </a:r>
            <a:r>
              <a:rPr lang="en-US" err="1">
                <a:ea typeface="+mn-lt"/>
                <a:cs typeface="+mn-lt"/>
              </a:rPr>
              <a:t>porca</a:t>
            </a:r>
            <a:r>
              <a:rPr lang="en-US">
                <a:ea typeface="+mn-lt"/>
                <a:cs typeface="+mn-lt"/>
              </a:rPr>
              <a:t> trapezoidal</a:t>
            </a:r>
            <a:r>
              <a:rPr lang="en-US"/>
              <a:t> e do </a:t>
            </a:r>
            <a:r>
              <a:rPr lang="en-US" err="1"/>
              <a:t>eixo</a:t>
            </a:r>
            <a:r>
              <a:rPr lang="en-US"/>
              <a:t>) </a:t>
            </a:r>
            <a:r>
              <a:rPr lang="en-US" err="1"/>
              <a:t>poderia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</a:t>
            </a:r>
            <a:r>
              <a:rPr lang="en-US" err="1"/>
              <a:t>sido</a:t>
            </a:r>
            <a:r>
              <a:rPr lang="en-US"/>
              <a:t> </a:t>
            </a:r>
            <a:r>
              <a:rPr lang="en-US" err="1"/>
              <a:t>detectada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de </a:t>
            </a:r>
            <a:r>
              <a:rPr lang="en-US" err="1"/>
              <a:t>inspeções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err="1"/>
              <a:t>adequadas</a:t>
            </a:r>
            <a:r>
              <a:rPr lang="en-US"/>
              <a:t> — </a:t>
            </a:r>
            <a:r>
              <a:rPr lang="en-US" err="1"/>
              <a:t>especialmente</a:t>
            </a:r>
            <a:r>
              <a:rPr lang="en-US"/>
              <a:t> </a:t>
            </a:r>
            <a:r>
              <a:rPr lang="en-US" err="1"/>
              <a:t>medindo</a:t>
            </a:r>
            <a:r>
              <a:rPr lang="en-US"/>
              <a:t> a </a:t>
            </a:r>
            <a:r>
              <a:rPr lang="en-US" err="1"/>
              <a:t>folga</a:t>
            </a:r>
            <a:r>
              <a:rPr lang="en-US"/>
              <a:t> axial do </a:t>
            </a:r>
            <a:r>
              <a:rPr lang="en-US" err="1"/>
              <a:t>eixo</a:t>
            </a:r>
            <a:r>
              <a:rPr lang="en-US"/>
              <a:t>.</a:t>
            </a:r>
            <a:br>
              <a:rPr lang="en-US"/>
            </a:br>
            <a:r>
              <a:rPr lang="en-US"/>
              <a:t>➡️ O </a:t>
            </a:r>
            <a:r>
              <a:rPr lang="en-US" err="1"/>
              <a:t>procedimento</a:t>
            </a:r>
            <a:r>
              <a:rPr lang="en-US"/>
              <a:t> de </a:t>
            </a:r>
            <a:r>
              <a:rPr lang="en-US" err="1"/>
              <a:t>inspeção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</a:t>
            </a:r>
            <a:r>
              <a:rPr lang="en-US" err="1"/>
              <a:t>executado</a:t>
            </a:r>
            <a:r>
              <a:rPr lang="en-US"/>
              <a:t> </a:t>
            </a:r>
            <a:r>
              <a:rPr lang="en-US" err="1"/>
              <a:t>corretamente</a:t>
            </a:r>
            <a:r>
              <a:rPr lang="en-US"/>
              <a:t>, e </a:t>
            </a:r>
            <a:r>
              <a:rPr lang="en-US" err="1"/>
              <a:t>havia</a:t>
            </a:r>
            <a:r>
              <a:rPr lang="en-US"/>
              <a:t> </a:t>
            </a:r>
            <a:r>
              <a:rPr lang="en-US" err="1"/>
              <a:t>falhas</a:t>
            </a:r>
            <a:r>
              <a:rPr lang="en-US"/>
              <a:t> no </a:t>
            </a:r>
            <a:r>
              <a:rPr lang="en-US" err="1"/>
              <a:t>programa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.</a:t>
            </a:r>
          </a:p>
          <a:p>
            <a:r>
              <a:rPr lang="en-US" b="1"/>
              <a:t>Plano de </a:t>
            </a:r>
            <a:r>
              <a:rPr lang="en-US" b="1" err="1"/>
              <a:t>manutenção</a:t>
            </a:r>
            <a:r>
              <a:rPr lang="en-US" b="1"/>
              <a:t> </a:t>
            </a:r>
            <a:r>
              <a:rPr lang="en-US" b="1" err="1"/>
              <a:t>sugerido</a:t>
            </a:r>
            <a:r>
              <a:rPr lang="en-US" b="1"/>
              <a:t>: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Tarefa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Medição</a:t>
            </a:r>
            <a:r>
              <a:rPr lang="en-US"/>
              <a:t> de </a:t>
            </a:r>
            <a:r>
              <a:rPr lang="en-US" err="1"/>
              <a:t>folga</a:t>
            </a:r>
            <a:r>
              <a:rPr lang="en-US"/>
              <a:t> axial do conjunto do </a:t>
            </a:r>
            <a:r>
              <a:rPr lang="en-US" err="1"/>
              <a:t>eixo</a:t>
            </a:r>
            <a:r>
              <a:rPr lang="en-US"/>
              <a:t>. </a:t>
            </a:r>
            <a:r>
              <a:rPr lang="en-US">
                <a:ea typeface="+mn-lt"/>
                <a:cs typeface="+mn-lt"/>
              </a:rPr>
              <a:t>(On-Condition)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Intervalo</a:t>
            </a:r>
            <a:r>
              <a:rPr lang="en-US" b="1"/>
              <a:t>:</a:t>
            </a:r>
            <a:r>
              <a:rPr lang="en-US"/>
              <a:t> A 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b="1"/>
              <a:t>2000 horas de </a:t>
            </a:r>
            <a:r>
              <a:rPr lang="en-US" b="1" err="1"/>
              <a:t>voo</a:t>
            </a:r>
            <a:r>
              <a:rPr lang="en-US" b="1"/>
              <a:t>.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b="1" err="1"/>
              <a:t>Método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Procedimento</a:t>
            </a:r>
            <a:r>
              <a:rPr lang="en-US"/>
              <a:t> manual de </a:t>
            </a:r>
            <a:r>
              <a:rPr lang="en-US" err="1"/>
              <a:t>medição</a:t>
            </a:r>
            <a:r>
              <a:rPr lang="en-US"/>
              <a:t> de </a:t>
            </a:r>
            <a:r>
              <a:rPr lang="en-US" err="1"/>
              <a:t>folga</a:t>
            </a:r>
            <a:r>
              <a:rPr lang="en-US"/>
              <a:t> axial </a:t>
            </a:r>
            <a:r>
              <a:rPr lang="en-US" err="1"/>
              <a:t>conforme</a:t>
            </a:r>
            <a:r>
              <a:rPr lang="en-US"/>
              <a:t> manual de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err="1"/>
              <a:t>atualizado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Critério</a:t>
            </a:r>
            <a:r>
              <a:rPr lang="en-US" b="1"/>
              <a:t> de </a:t>
            </a:r>
            <a:r>
              <a:rPr lang="en-US" b="1" err="1"/>
              <a:t>aceitação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Qualquer</a:t>
            </a:r>
            <a:r>
              <a:rPr lang="en-US"/>
              <a:t> valor de </a:t>
            </a:r>
            <a:r>
              <a:rPr lang="en-US" err="1"/>
              <a:t>folga</a:t>
            </a:r>
            <a:r>
              <a:rPr lang="en-US"/>
              <a:t> fora do </a:t>
            </a:r>
            <a:r>
              <a:rPr lang="en-US" err="1"/>
              <a:t>limite</a:t>
            </a:r>
            <a:r>
              <a:rPr lang="en-US"/>
              <a:t> de </a:t>
            </a:r>
            <a:r>
              <a:rPr lang="en-US" err="1"/>
              <a:t>tolerância</a:t>
            </a:r>
            <a:r>
              <a:rPr lang="en-US"/>
              <a:t> </a:t>
            </a:r>
            <a:r>
              <a:rPr lang="en-US" err="1"/>
              <a:t>especificado</a:t>
            </a:r>
            <a:r>
              <a:rPr lang="en-US"/>
              <a:t> </a:t>
            </a:r>
            <a:r>
              <a:rPr lang="en-US" err="1"/>
              <a:t>requer</a:t>
            </a:r>
            <a:r>
              <a:rPr lang="en-US"/>
              <a:t> </a:t>
            </a:r>
            <a:r>
              <a:rPr lang="en-US" b="1" err="1"/>
              <a:t>substituição</a:t>
            </a:r>
            <a:r>
              <a:rPr lang="en-US" b="1"/>
              <a:t> </a:t>
            </a:r>
            <a:r>
              <a:rPr lang="en-US" b="1" err="1"/>
              <a:t>imediata</a:t>
            </a:r>
            <a:r>
              <a:rPr lang="en-US"/>
              <a:t> da </a:t>
            </a:r>
            <a:r>
              <a:rPr lang="en-US" err="1"/>
              <a:t>porca</a:t>
            </a:r>
            <a:r>
              <a:rPr lang="en-US"/>
              <a:t> e </a:t>
            </a:r>
            <a:r>
              <a:rPr lang="en-US" err="1"/>
              <a:t>inspeção</a:t>
            </a:r>
            <a:r>
              <a:rPr lang="en-US"/>
              <a:t> </a:t>
            </a:r>
            <a:r>
              <a:rPr lang="en-US" err="1"/>
              <a:t>detalhada</a:t>
            </a:r>
            <a:r>
              <a:rPr lang="en-US"/>
              <a:t> do </a:t>
            </a:r>
            <a:r>
              <a:rPr lang="en-US" err="1"/>
              <a:t>eixo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38072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0C3D0F-A690-2836-2A40-B742826DB3D5}"/>
              </a:ext>
            </a:extLst>
          </p:cNvPr>
          <p:cNvSpPr txBox="1"/>
          <p:nvPr/>
        </p:nvSpPr>
        <p:spPr>
          <a:xfrm>
            <a:off x="4628696" y="10457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244DED-E2DA-A4C8-BC77-6A1832E3EB33}"/>
              </a:ext>
            </a:extLst>
          </p:cNvPr>
          <p:cNvSpPr txBox="1"/>
          <p:nvPr/>
        </p:nvSpPr>
        <p:spPr>
          <a:xfrm>
            <a:off x="873512" y="1245219"/>
            <a:ext cx="107586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Modos de Falha do Sistema de Compensação do Estabilizador Horizontal.pdf</a:t>
            </a:r>
            <a:endParaRPr lang="pt-BR" b="1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Alaska Airlines Flight 261.pdf</a:t>
            </a:r>
            <a:endParaRPr lang="pt-BR" b="1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Report.pdf</a:t>
            </a:r>
            <a:endParaRPr lang="pt-BR" b="1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https://www.faa.gov/documentLibrary/media/Advisory_Circular/AC_43-4B.pdf</a:t>
            </a:r>
            <a:endParaRPr lang="pt-BR" b="1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https://www.anac.gov.br/participacao-social/consultas-publicas/audiencias/2012/18/emenda134rbac25anexo.pdf</a:t>
            </a:r>
          </a:p>
          <a:p>
            <a:r>
              <a:rPr lang="pt-BR" b="1" u="sng">
                <a:ea typeface="+mn-lt"/>
                <a:cs typeface="+mn-lt"/>
              </a:rPr>
              <a:t>-https://apps.dtic.mil/sti/tr/pdf/ADA050531.pdf</a:t>
            </a:r>
            <a:endParaRPr lang="pt-BR" b="1" u="sng"/>
          </a:p>
          <a:p>
            <a:r>
              <a:rPr lang="pt-BR" b="1" u="sng"/>
              <a:t>-</a:t>
            </a:r>
            <a:r>
              <a:rPr lang="pt-BR" b="1" u="sng">
                <a:ea typeface="+mn-lt"/>
                <a:cs typeface="+mn-lt"/>
              </a:rPr>
              <a:t>https://openaccess.city.ac.uk/id/eprint/8461/1/Aircraft_Maintenance_Engineering_-_developing_Aircraft_Maintenance_Programme.pdf</a:t>
            </a:r>
            <a:endParaRPr lang="pt-BR" b="1" u="sng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11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32A5E-9F95-552D-AE83-C2007FB7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277EC820-E581-807D-86A9-FCB46DA457FD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A25BC-C1DB-4003-69B8-D60F9E9BAAD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7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A74667-4A4A-E8AA-6CB0-D6DE529487C5}"/>
              </a:ext>
            </a:extLst>
          </p:cNvPr>
          <p:cNvSpPr txBox="1"/>
          <p:nvPr/>
        </p:nvSpPr>
        <p:spPr>
          <a:xfrm>
            <a:off x="204278" y="564779"/>
            <a:ext cx="82634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7.1.1 - Classificação do conjunto do eixo (Hard Time,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On-Condition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, e/ou 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Monitoring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) </a:t>
            </a:r>
            <a:endParaRPr lang="pt-BR" sz="14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4A3661-F71C-3DE4-3D5C-42438A79D138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25FE1C-A4B3-7A68-E865-2EA6C287277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uma Análise do Sistema de Compensação do Estabilizador Horizontal considerando os seguintes aspectos: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0A5FB1-6147-72F5-4255-53EF808535DF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A797538-88C9-7156-4457-C6760DD6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FF417-09C9-1D6E-B592-C143053838AE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F54EDE-E07E-A3D5-5AC1-CEE34297A253}"/>
              </a:ext>
            </a:extLst>
          </p:cNvPr>
          <p:cNvSpPr txBox="1"/>
          <p:nvPr/>
        </p:nvSpPr>
        <p:spPr>
          <a:xfrm>
            <a:off x="420130" y="1089454"/>
            <a:ext cx="112075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c) O modo de </a:t>
            </a:r>
            <a:r>
              <a:rPr lang="en-US" b="1" err="1"/>
              <a:t>falha</a:t>
            </a:r>
            <a:r>
              <a:rPr lang="en-US" b="1"/>
              <a:t> </a:t>
            </a:r>
            <a:r>
              <a:rPr lang="en-US" b="1" err="1"/>
              <a:t>tem</a:t>
            </a:r>
            <a:r>
              <a:rPr lang="en-US" b="1"/>
              <a:t> um </a:t>
            </a:r>
            <a:r>
              <a:rPr lang="en-US" b="1" err="1"/>
              <a:t>efeito</a:t>
            </a:r>
            <a:r>
              <a:rPr lang="en-US" b="1"/>
              <a:t> </a:t>
            </a:r>
            <a:r>
              <a:rPr lang="en-US" b="1" err="1"/>
              <a:t>adverso</a:t>
            </a:r>
            <a:r>
              <a:rPr lang="en-US" b="1"/>
              <a:t> </a:t>
            </a:r>
            <a:r>
              <a:rPr lang="en-US" b="1" err="1"/>
              <a:t>na</a:t>
            </a:r>
            <a:r>
              <a:rPr lang="en-US" b="1"/>
              <a:t> </a:t>
            </a:r>
            <a:r>
              <a:rPr lang="en-US" b="1" err="1"/>
              <a:t>operação</a:t>
            </a:r>
            <a:r>
              <a:rPr lang="en-US" b="1"/>
              <a:t> </a:t>
            </a:r>
            <a:r>
              <a:rPr lang="en-US" b="1" err="1"/>
              <a:t>segura</a:t>
            </a:r>
            <a:r>
              <a:rPr lang="en-US" b="1"/>
              <a:t> da </a:t>
            </a:r>
            <a:r>
              <a:rPr lang="en-US" b="1" err="1"/>
              <a:t>aeronave</a:t>
            </a:r>
            <a:r>
              <a:rPr lang="en-US" b="1"/>
              <a:t>?</a:t>
            </a:r>
          </a:p>
          <a:p>
            <a:r>
              <a:rPr lang="en-US" b="1" err="1"/>
              <a:t>Resposta</a:t>
            </a:r>
            <a:r>
              <a:rPr lang="en-US" b="1"/>
              <a:t>: SIM.</a:t>
            </a:r>
            <a:br>
              <a:rPr lang="en-US"/>
            </a:br>
            <a:r>
              <a:rPr lang="en-US"/>
              <a:t>➡️ A </a:t>
            </a:r>
            <a:r>
              <a:rPr lang="en-US" err="1"/>
              <a:t>falha</a:t>
            </a:r>
            <a:r>
              <a:rPr lang="en-US"/>
              <a:t> do </a:t>
            </a:r>
            <a:r>
              <a:rPr lang="en-US" err="1"/>
              <a:t>eixo</a:t>
            </a:r>
            <a:r>
              <a:rPr lang="en-US"/>
              <a:t> </a:t>
            </a:r>
            <a:r>
              <a:rPr lang="en-US" err="1"/>
              <a:t>levou</a:t>
            </a:r>
            <a:r>
              <a:rPr lang="en-US"/>
              <a:t> à </a:t>
            </a:r>
            <a:r>
              <a:rPr lang="en-US" b="1" err="1"/>
              <a:t>perda</a:t>
            </a:r>
            <a:r>
              <a:rPr lang="en-US" b="1"/>
              <a:t> total do </a:t>
            </a:r>
            <a:r>
              <a:rPr lang="en-US" b="1" err="1"/>
              <a:t>controle</a:t>
            </a:r>
            <a:r>
              <a:rPr lang="en-US" b="1"/>
              <a:t> longitudinal</a:t>
            </a:r>
            <a:r>
              <a:rPr lang="en-US"/>
              <a:t> da </a:t>
            </a:r>
            <a:r>
              <a:rPr lang="en-US" err="1"/>
              <a:t>aeronave</a:t>
            </a:r>
            <a:r>
              <a:rPr lang="en-US"/>
              <a:t>, </a:t>
            </a:r>
            <a:r>
              <a:rPr lang="en-US" err="1"/>
              <a:t>sendo</a:t>
            </a:r>
            <a:r>
              <a:rPr lang="en-US"/>
              <a:t> fatal. </a:t>
            </a:r>
            <a:r>
              <a:rPr lang="en-US" err="1"/>
              <a:t>Portanto</a:t>
            </a:r>
            <a:r>
              <a:rPr lang="en-US"/>
              <a:t>, o </a:t>
            </a:r>
            <a:r>
              <a:rPr lang="en-US" err="1"/>
              <a:t>efeito</a:t>
            </a:r>
            <a:r>
              <a:rPr lang="en-US"/>
              <a:t> </a:t>
            </a:r>
            <a:r>
              <a:rPr lang="en-US" err="1"/>
              <a:t>adverso</a:t>
            </a:r>
            <a:r>
              <a:rPr lang="en-US"/>
              <a:t> é </a:t>
            </a:r>
            <a:r>
              <a:rPr lang="en-US" err="1"/>
              <a:t>crítico</a:t>
            </a:r>
            <a:r>
              <a:rPr lang="en-US"/>
              <a:t>.</a:t>
            </a:r>
          </a:p>
          <a:p>
            <a:r>
              <a:rPr lang="en-US" b="1"/>
              <a:t>Plano de </a:t>
            </a:r>
            <a:r>
              <a:rPr lang="en-US" b="1" err="1"/>
              <a:t>manutenção</a:t>
            </a:r>
            <a:r>
              <a:rPr lang="en-US" b="1"/>
              <a:t> </a:t>
            </a:r>
            <a:r>
              <a:rPr lang="en-US" b="1" err="1"/>
              <a:t>adicional</a:t>
            </a:r>
            <a:r>
              <a:rPr lang="en-US" b="1"/>
              <a:t>: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Tarefa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Lubrificação</a:t>
            </a:r>
            <a:r>
              <a:rPr lang="en-US"/>
              <a:t> regular do </a:t>
            </a:r>
            <a:r>
              <a:rPr lang="en-US" err="1"/>
              <a:t>eixo</a:t>
            </a:r>
            <a:r>
              <a:rPr lang="en-US"/>
              <a:t> e </a:t>
            </a:r>
            <a:r>
              <a:rPr lang="en-US" err="1"/>
              <a:t>inspeção</a:t>
            </a:r>
            <a:r>
              <a:rPr lang="en-US"/>
              <a:t> visual </a:t>
            </a:r>
            <a:r>
              <a:rPr lang="en-US" err="1"/>
              <a:t>detalhada</a:t>
            </a:r>
            <a:r>
              <a:rPr lang="en-US"/>
              <a:t>. (</a:t>
            </a:r>
            <a:r>
              <a:rPr lang="en-US">
                <a:ea typeface="+mn-lt"/>
                <a:cs typeface="+mn-lt"/>
              </a:rPr>
              <a:t>On-Condition)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Intervalo</a:t>
            </a:r>
            <a:r>
              <a:rPr lang="en-US" b="1"/>
              <a:t>:</a:t>
            </a:r>
            <a:r>
              <a:rPr lang="en-US"/>
              <a:t> 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b="1"/>
              <a:t>650 horas de </a:t>
            </a:r>
            <a:r>
              <a:rPr lang="en-US" b="1" err="1"/>
              <a:t>voo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Método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Lubrificação</a:t>
            </a:r>
            <a:r>
              <a:rPr lang="en-US"/>
              <a:t> com </a:t>
            </a:r>
            <a:r>
              <a:rPr lang="en-US" err="1"/>
              <a:t>graxa</a:t>
            </a:r>
            <a:r>
              <a:rPr lang="en-US"/>
              <a:t> </a:t>
            </a:r>
            <a:r>
              <a:rPr lang="en-US" err="1"/>
              <a:t>especificada</a:t>
            </a:r>
            <a:r>
              <a:rPr lang="en-US"/>
              <a:t> e </a:t>
            </a:r>
            <a:r>
              <a:rPr lang="en-US" err="1"/>
              <a:t>inspeção</a:t>
            </a:r>
            <a:r>
              <a:rPr lang="en-US"/>
              <a:t> para </a:t>
            </a:r>
            <a:r>
              <a:rPr lang="en-US" err="1"/>
              <a:t>detecção</a:t>
            </a:r>
            <a:r>
              <a:rPr lang="en-US"/>
              <a:t> de </a:t>
            </a:r>
            <a:r>
              <a:rPr lang="en-US" err="1"/>
              <a:t>sinais</a:t>
            </a:r>
            <a:r>
              <a:rPr lang="en-US"/>
              <a:t> de </a:t>
            </a:r>
            <a:r>
              <a:rPr lang="en-US" err="1"/>
              <a:t>desgaste</a:t>
            </a:r>
            <a:r>
              <a:rPr lang="en-US"/>
              <a:t> anormal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falta</a:t>
            </a:r>
            <a:r>
              <a:rPr lang="en-US"/>
              <a:t> de </a:t>
            </a:r>
            <a:r>
              <a:rPr lang="en-US" err="1"/>
              <a:t>lubrificação</a:t>
            </a:r>
            <a:r>
              <a:rPr lang="en-US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1CB94F-9D58-7BE6-D1F3-3C7B3661F7A0}"/>
              </a:ext>
            </a:extLst>
          </p:cNvPr>
          <p:cNvSpPr txBox="1"/>
          <p:nvPr/>
        </p:nvSpPr>
        <p:spPr>
          <a:xfrm>
            <a:off x="420131" y="3715265"/>
            <a:ext cx="107236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d) Sob o </a:t>
            </a:r>
            <a:r>
              <a:rPr lang="en-US" b="1" err="1"/>
              <a:t>ponto</a:t>
            </a:r>
            <a:r>
              <a:rPr lang="en-US" b="1"/>
              <a:t> de vista da </a:t>
            </a:r>
            <a:r>
              <a:rPr lang="en-US" b="1" err="1"/>
              <a:t>tripulação</a:t>
            </a:r>
            <a:r>
              <a:rPr lang="en-US" b="1"/>
              <a:t>, a </a:t>
            </a:r>
            <a:r>
              <a:rPr lang="en-US" b="1" err="1"/>
              <a:t>função</a:t>
            </a:r>
            <a:r>
              <a:rPr lang="en-US" b="1"/>
              <a:t> é </a:t>
            </a:r>
            <a:r>
              <a:rPr lang="en-US" b="1" err="1"/>
              <a:t>oculta</a:t>
            </a:r>
            <a:r>
              <a:rPr lang="en-US" b="1"/>
              <a:t>?</a:t>
            </a:r>
          </a:p>
          <a:p>
            <a:r>
              <a:rPr lang="en-US" b="1" err="1"/>
              <a:t>Resposta</a:t>
            </a:r>
            <a:r>
              <a:rPr lang="en-US" b="1"/>
              <a:t>: SIM.</a:t>
            </a:r>
            <a:br>
              <a:rPr lang="en-US"/>
            </a:br>
            <a:r>
              <a:rPr lang="en-US"/>
              <a:t>➡️ A </a:t>
            </a:r>
            <a:r>
              <a:rPr lang="en-US" err="1"/>
              <a:t>tripulação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percebe</a:t>
            </a:r>
            <a:r>
              <a:rPr lang="en-US"/>
              <a:t> o </a:t>
            </a:r>
            <a:r>
              <a:rPr lang="en-US" err="1"/>
              <a:t>desgaste</a:t>
            </a:r>
            <a:r>
              <a:rPr lang="en-US"/>
              <a:t> </a:t>
            </a:r>
            <a:r>
              <a:rPr lang="en-US" err="1"/>
              <a:t>interno</a:t>
            </a:r>
            <a:r>
              <a:rPr lang="en-US"/>
              <a:t> da </a:t>
            </a:r>
            <a:r>
              <a:rPr lang="en-US" err="1"/>
              <a:t>porca</a:t>
            </a:r>
            <a:r>
              <a:rPr lang="en-US"/>
              <a:t> </a:t>
            </a:r>
            <a:r>
              <a:rPr lang="en-US" err="1"/>
              <a:t>trapeizodal</a:t>
            </a:r>
            <a:r>
              <a:rPr lang="en-US"/>
              <a:t> </a:t>
            </a:r>
            <a:r>
              <a:rPr lang="en-US" err="1"/>
              <a:t>ou</a:t>
            </a:r>
            <a:r>
              <a:rPr lang="en-US"/>
              <a:t> do </a:t>
            </a:r>
            <a:r>
              <a:rPr lang="en-US" err="1"/>
              <a:t>eixo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a </a:t>
            </a:r>
            <a:r>
              <a:rPr lang="en-US" err="1"/>
              <a:t>operação</a:t>
            </a:r>
            <a:r>
              <a:rPr lang="en-US"/>
              <a:t> normal;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há</a:t>
            </a:r>
            <a:r>
              <a:rPr lang="en-US"/>
              <a:t> </a:t>
            </a:r>
            <a:r>
              <a:rPr lang="en-US" err="1"/>
              <a:t>indicação</a:t>
            </a:r>
            <a:r>
              <a:rPr lang="en-US"/>
              <a:t> </a:t>
            </a:r>
            <a:r>
              <a:rPr lang="en-US" err="1"/>
              <a:t>até</a:t>
            </a:r>
            <a:r>
              <a:rPr lang="en-US"/>
              <a:t> a </a:t>
            </a:r>
            <a:r>
              <a:rPr lang="en-US" err="1"/>
              <a:t>falha</a:t>
            </a:r>
            <a:r>
              <a:rPr lang="en-US"/>
              <a:t> ser </a:t>
            </a:r>
            <a:r>
              <a:rPr lang="en-US" err="1"/>
              <a:t>iminente</a:t>
            </a:r>
            <a:r>
              <a:rPr lang="en-US"/>
              <a:t>.</a:t>
            </a:r>
          </a:p>
          <a:p>
            <a:r>
              <a:rPr lang="en-US" b="1"/>
              <a:t>Plano de </a:t>
            </a:r>
            <a:r>
              <a:rPr lang="en-US" b="1" err="1"/>
              <a:t>manutenção</a:t>
            </a:r>
            <a:r>
              <a:rPr lang="en-US" b="1"/>
              <a:t> </a:t>
            </a:r>
            <a:r>
              <a:rPr lang="en-US" b="1" err="1"/>
              <a:t>adicional</a:t>
            </a:r>
            <a:r>
              <a:rPr lang="en-US" b="1"/>
              <a:t>: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Tarefa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Inspeção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destrutiva</a:t>
            </a:r>
            <a:r>
              <a:rPr lang="en-US"/>
              <a:t> (NDI) do </a:t>
            </a:r>
            <a:r>
              <a:rPr lang="en-US" err="1"/>
              <a:t>eixo</a:t>
            </a:r>
            <a:r>
              <a:rPr lang="en-US"/>
              <a:t>. (</a:t>
            </a:r>
            <a:r>
              <a:rPr lang="en-US">
                <a:ea typeface="+mn-lt"/>
                <a:cs typeface="+mn-lt"/>
              </a:rPr>
              <a:t>On-Condition)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Intervalo</a:t>
            </a:r>
            <a:r>
              <a:rPr lang="en-US" b="1"/>
              <a:t>:</a:t>
            </a:r>
            <a:r>
              <a:rPr lang="en-US"/>
              <a:t> 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b="1"/>
              <a:t>24 meses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Método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Inspeção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partículas</a:t>
            </a:r>
            <a:r>
              <a:rPr lang="en-US"/>
              <a:t> </a:t>
            </a:r>
            <a:r>
              <a:rPr lang="en-US" err="1"/>
              <a:t>magnéticas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ultrassom</a:t>
            </a:r>
            <a:r>
              <a:rPr lang="en-US"/>
              <a:t> para </a:t>
            </a:r>
            <a:r>
              <a:rPr lang="en-US" err="1"/>
              <a:t>detecção</a:t>
            </a:r>
            <a:r>
              <a:rPr lang="en-US"/>
              <a:t> de </a:t>
            </a:r>
            <a:r>
              <a:rPr lang="en-US" err="1"/>
              <a:t>fissuras</a:t>
            </a:r>
            <a:r>
              <a:rPr lang="en-US"/>
              <a:t> </a:t>
            </a:r>
            <a:r>
              <a:rPr lang="en-US" err="1"/>
              <a:t>internas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7651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C935-A142-03A0-B150-2E08CA87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C75C621F-0A10-D02A-64B5-4D8CF5411B2B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C2B2C-040F-E810-6692-F8D668C5C56D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7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61577-4394-8780-8807-C6B24EA56473}"/>
              </a:ext>
            </a:extLst>
          </p:cNvPr>
          <p:cNvSpPr txBox="1"/>
          <p:nvPr/>
        </p:nvSpPr>
        <p:spPr>
          <a:xfrm>
            <a:off x="204278" y="564779"/>
            <a:ext cx="82634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7.1.2 - Classificação do conjunto do eixo (Hard Time,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On-Condition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, e/ou 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Monitoring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) </a:t>
            </a:r>
            <a:endParaRPr lang="pt-BR" sz="14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0904F1-C921-116E-6AAD-FFBB4466A41E}"/>
              </a:ext>
            </a:extLst>
          </p:cNvPr>
          <p:cNvSpPr txBox="1"/>
          <p:nvPr/>
        </p:nvSpPr>
        <p:spPr>
          <a:xfrm>
            <a:off x="10364949" y="-19792"/>
            <a:ext cx="1904781" cy="6661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9AA1C2-E262-8EAA-205F-F7870BE28E40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uma Análise do Sistema de Compensação do Estabilizador Horizontal considerando os seguintes aspectos: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AE4C7-B6EE-17B7-FB0F-0FCB1FD5B667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7BE85D1C-88BE-74C8-DA64-FBDB0B33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3A875-D24C-6CFD-4BEC-6DECC7B11C8E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164011-4DA4-BA57-E321-326D8B46E5EA}"/>
              </a:ext>
            </a:extLst>
          </p:cNvPr>
          <p:cNvSpPr txBox="1"/>
          <p:nvPr/>
        </p:nvSpPr>
        <p:spPr>
          <a:xfrm>
            <a:off x="409833" y="1789670"/>
            <a:ext cx="63266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e) </a:t>
            </a:r>
            <a:r>
              <a:rPr lang="en-US" b="1" err="1"/>
              <a:t>Existe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relação</a:t>
            </a:r>
            <a:r>
              <a:rPr lang="en-US" b="1"/>
              <a:t> </a:t>
            </a:r>
            <a:r>
              <a:rPr lang="en-US" b="1" err="1"/>
              <a:t>adversa</a:t>
            </a:r>
            <a:r>
              <a:rPr lang="en-US" b="1"/>
              <a:t> entre a </a:t>
            </a:r>
            <a:r>
              <a:rPr lang="en-US" b="1" err="1"/>
              <a:t>idade</a:t>
            </a:r>
            <a:r>
              <a:rPr lang="en-US" b="1"/>
              <a:t> e </a:t>
            </a:r>
            <a:r>
              <a:rPr lang="en-US" b="1" err="1"/>
              <a:t>confiabilidade</a:t>
            </a:r>
            <a:r>
              <a:rPr lang="en-US" b="1"/>
              <a:t>?</a:t>
            </a:r>
          </a:p>
          <a:p>
            <a:r>
              <a:rPr lang="en-US" b="1" err="1"/>
              <a:t>Resposta</a:t>
            </a:r>
            <a:r>
              <a:rPr lang="en-US" b="1"/>
              <a:t>: SIM.</a:t>
            </a:r>
            <a:br>
              <a:rPr lang="en-US"/>
            </a:br>
            <a:r>
              <a:rPr lang="en-US"/>
              <a:t>➡️</a:t>
            </a:r>
            <a:r>
              <a:rPr lang="en-US" err="1"/>
              <a:t>Desgaste</a:t>
            </a:r>
            <a:r>
              <a:rPr lang="en-US"/>
              <a:t> </a:t>
            </a:r>
            <a:r>
              <a:rPr lang="en-US" err="1"/>
              <a:t>progressivo</a:t>
            </a:r>
            <a:r>
              <a:rPr lang="en-US"/>
              <a:t> (com horas de </a:t>
            </a:r>
            <a:r>
              <a:rPr lang="en-US" err="1"/>
              <a:t>voo</a:t>
            </a:r>
            <a:r>
              <a:rPr lang="en-US"/>
              <a:t> e </a:t>
            </a:r>
            <a:r>
              <a:rPr lang="en-US" err="1"/>
              <a:t>ciclos</a:t>
            </a:r>
            <a:r>
              <a:rPr lang="en-US"/>
              <a:t>) </a:t>
            </a:r>
            <a:r>
              <a:rPr lang="en-US" err="1"/>
              <a:t>reduz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a </a:t>
            </a:r>
            <a:r>
              <a:rPr lang="en-US" err="1"/>
              <a:t>resistência</a:t>
            </a:r>
            <a:r>
              <a:rPr lang="en-US"/>
              <a:t> do </a:t>
            </a:r>
            <a:r>
              <a:rPr lang="en-US" err="1"/>
              <a:t>eixo</a:t>
            </a:r>
            <a:r>
              <a:rPr lang="en-US"/>
              <a:t> à </a:t>
            </a:r>
            <a:r>
              <a:rPr lang="en-US" err="1"/>
              <a:t>falha</a:t>
            </a:r>
            <a:r>
              <a:rPr lang="en-US"/>
              <a:t>. A </a:t>
            </a:r>
            <a:r>
              <a:rPr lang="en-US" err="1"/>
              <a:t>falta</a:t>
            </a:r>
            <a:r>
              <a:rPr lang="en-US"/>
              <a:t> de </a:t>
            </a:r>
            <a:r>
              <a:rPr lang="en-US" err="1"/>
              <a:t>substituição</a:t>
            </a:r>
            <a:r>
              <a:rPr lang="en-US"/>
              <a:t> </a:t>
            </a:r>
            <a:r>
              <a:rPr lang="en-US" err="1"/>
              <a:t>periódica</a:t>
            </a:r>
            <a:r>
              <a:rPr lang="en-US"/>
              <a:t> </a:t>
            </a:r>
            <a:r>
              <a:rPr lang="en-US" err="1"/>
              <a:t>aumenta</a:t>
            </a:r>
            <a:r>
              <a:rPr lang="en-US"/>
              <a:t> o </a:t>
            </a:r>
            <a:r>
              <a:rPr lang="en-US" err="1"/>
              <a:t>risco</a:t>
            </a:r>
            <a:r>
              <a:rPr lang="en-US"/>
              <a:t> de </a:t>
            </a:r>
            <a:r>
              <a:rPr lang="en-US" err="1"/>
              <a:t>falha</a:t>
            </a:r>
            <a:r>
              <a:rPr lang="en-US"/>
              <a:t> </a:t>
            </a:r>
            <a:r>
              <a:rPr lang="en-US" err="1"/>
              <a:t>catastrófica</a:t>
            </a:r>
            <a:r>
              <a:rPr lang="en-US"/>
              <a:t>.</a:t>
            </a:r>
          </a:p>
          <a:p>
            <a:r>
              <a:rPr lang="en-US" b="1"/>
              <a:t>Plano de </a:t>
            </a:r>
            <a:r>
              <a:rPr lang="en-US" b="1" err="1"/>
              <a:t>manutenção</a:t>
            </a:r>
            <a:r>
              <a:rPr lang="en-US" b="1"/>
              <a:t> </a:t>
            </a:r>
            <a:r>
              <a:rPr lang="en-US" b="1" err="1"/>
              <a:t>adicional</a:t>
            </a:r>
            <a:r>
              <a:rPr lang="en-US" b="1"/>
              <a:t>: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Tarefa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Substituição</a:t>
            </a:r>
            <a:r>
              <a:rPr lang="en-US"/>
              <a:t> </a:t>
            </a:r>
            <a:r>
              <a:rPr lang="en-US" err="1"/>
              <a:t>programada</a:t>
            </a:r>
            <a:r>
              <a:rPr lang="en-US"/>
              <a:t> da </a:t>
            </a:r>
            <a:r>
              <a:rPr lang="en-US" err="1"/>
              <a:t>porca</a:t>
            </a:r>
            <a:r>
              <a:rPr lang="en-US"/>
              <a:t> </a:t>
            </a:r>
            <a:r>
              <a:rPr lang="en-US" err="1"/>
              <a:t>trapeizoidal</a:t>
            </a:r>
            <a:r>
              <a:rPr lang="en-US"/>
              <a:t> (</a:t>
            </a:r>
            <a:r>
              <a:rPr lang="en-US" err="1"/>
              <a:t>componente</a:t>
            </a:r>
            <a:r>
              <a:rPr lang="en-US"/>
              <a:t> </a:t>
            </a:r>
            <a:r>
              <a:rPr lang="en-US" err="1"/>
              <a:t>crítico</a:t>
            </a:r>
            <a:r>
              <a:rPr lang="en-US"/>
              <a:t> de </a:t>
            </a:r>
            <a:r>
              <a:rPr lang="en-US" err="1"/>
              <a:t>desgaste</a:t>
            </a:r>
            <a:r>
              <a:rPr lang="en-US"/>
              <a:t>). (</a:t>
            </a:r>
            <a:r>
              <a:rPr lang="en-US">
                <a:ea typeface="+mn-lt"/>
                <a:cs typeface="+mn-lt"/>
              </a:rPr>
              <a:t>Hard Time)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Intervalo</a:t>
            </a:r>
            <a:r>
              <a:rPr lang="en-US" b="1"/>
              <a:t>:</a:t>
            </a:r>
            <a:r>
              <a:rPr lang="en-US"/>
              <a:t> 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b="1"/>
              <a:t>5.000 horas de </a:t>
            </a:r>
            <a:r>
              <a:rPr lang="en-US" b="1" err="1"/>
              <a:t>voo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conforme</a:t>
            </a:r>
            <a:r>
              <a:rPr lang="en-US"/>
              <a:t> </a:t>
            </a:r>
            <a:r>
              <a:rPr lang="en-US" err="1"/>
              <a:t>vida</a:t>
            </a:r>
            <a:r>
              <a:rPr lang="en-US"/>
              <a:t> </a:t>
            </a:r>
            <a:r>
              <a:rPr lang="en-US" err="1"/>
              <a:t>útil</a:t>
            </a:r>
            <a:r>
              <a:rPr lang="en-US"/>
              <a:t> do </a:t>
            </a:r>
            <a:r>
              <a:rPr lang="en-US" err="1"/>
              <a:t>componente</a:t>
            </a:r>
            <a:r>
              <a:rPr lang="en-US"/>
              <a:t> </a:t>
            </a:r>
            <a:r>
              <a:rPr lang="en-US" err="1"/>
              <a:t>determinada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análise</a:t>
            </a:r>
            <a:r>
              <a:rPr lang="en-US"/>
              <a:t> de </a:t>
            </a:r>
            <a:r>
              <a:rPr lang="en-US" err="1"/>
              <a:t>confiabilidade</a:t>
            </a:r>
            <a:r>
              <a:rPr lang="en-US"/>
              <a:t> </a:t>
            </a:r>
            <a:r>
              <a:rPr lang="en-US" err="1"/>
              <a:t>atualizada</a:t>
            </a:r>
            <a:r>
              <a:rPr lang="en-US"/>
              <a:t>.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DCCC371B-CF63-6E8C-ED70-A1947366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15" y="2458737"/>
            <a:ext cx="4844363" cy="2084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839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4097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8.1 – Teste Operacional X Teste Funcional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0BEC99-5C62-4578-B83D-CED6B1C4FCEB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381407-2E89-446F-9A6D-AA9CC3B54AE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Desenvolva análises de Sistemas, de </a:t>
            </a:r>
            <a:r>
              <a:rPr kumimoji="0" lang="pt-BR" sz="1400" b="0" i="0" u="none" strike="noStrike" kern="1200" cap="none" spc="0" normalizeH="0" baseline="0" noProof="0" err="1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estrutrururas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e zonal do sistema de compensação do estabilizador horizontal considerando os seguintes aspectos: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14872-996C-1DD8-2DED-D781186F41E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B026C9F-FF45-B4FE-FCC2-557D63B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6AD93C-2F87-47BD-8129-272C27F2C031}"/>
              </a:ext>
            </a:extLst>
          </p:cNvPr>
          <p:cNvSpPr txBox="1"/>
          <p:nvPr/>
        </p:nvSpPr>
        <p:spPr>
          <a:xfrm>
            <a:off x="1059089" y="2123794"/>
            <a:ext cx="10073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O manual não contém requisitos para testar funcionalmente conjuntos de eixos revisados em um dispositivo balanceado após o conjunto ser temporariamente equipado para suportar adicionalmente hardware e motores elétricos, nem para passar por um teste operacional no mesmo dispositivo de teste, conforme exigido pelas instalações de manutenção e desenho da Boeing para retrabalho em serviço.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O NTSB realizou um teste de folga da porca carregada em todos os oito conjuntos dos eixos removidos, montando cada conjunto de eixo (na condição de recebimento) em uma estrutura e fixando o anel suporte do estabilizador (</a:t>
            </a:r>
            <a:r>
              <a:rPr lang="pt-BR" err="1"/>
              <a:t>gimbal</a:t>
            </a:r>
            <a:r>
              <a:rPr lang="pt-BR"/>
              <a:t> </a:t>
            </a:r>
            <a:r>
              <a:rPr lang="pt-BR" err="1"/>
              <a:t>ring</a:t>
            </a:r>
            <a:r>
              <a:rPr lang="pt-BR"/>
              <a:t>) a um braço de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As medições da folga axial foram feitas com a porca posicionada em três locais: próximo ao centro do eixo, próximo ao batente mecânico inferior e próximo ao batente mecânico superior. </a:t>
            </a:r>
          </a:p>
        </p:txBody>
      </p:sp>
    </p:spTree>
    <p:extLst>
      <p:ext uri="{BB962C8B-B14F-4D97-AF65-F5344CB8AC3E}">
        <p14:creationId xmlns:p14="http://schemas.microsoft.com/office/powerpoint/2010/main" val="186962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4553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5968D5-2297-3B81-AF0E-7D9FA4AA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1137918"/>
            <a:ext cx="894522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de </a:t>
            </a: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Compensação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do </a:t>
            </a: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Estabilizador Horizontal considerando os seguintes aspectos: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4553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8.2.1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18933A-28A9-8E53-3ECD-C72C14F4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5279"/>
            <a:ext cx="12192000" cy="35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6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de </a:t>
            </a: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Compensação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do </a:t>
            </a: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Estabilizador Horizontal considerando os seguintes aspectos: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4553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8.2.2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807D627-D52A-1B29-F61D-B1408C0A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5577"/>
            <a:ext cx="12192000" cy="23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8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Desenvolva análises de Sistemas, de Estruturas e Zonal do Sistema de Compensação do Estabilizador Horizontal considerando os seguintes aspectos: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4553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8.2.3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– Análise MSI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A1D52C-2213-94FE-9DD7-92AD2E43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407"/>
            <a:ext cx="12192000" cy="47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86ad6e-f1c1-472a-b77c-c0a45f147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C8C8E19CACC74492B9A8CFE4B9C3C5" ma:contentTypeVersion="8" ma:contentTypeDescription="Crie um novo documento." ma:contentTypeScope="" ma:versionID="5f7f90a054b770ccb0fd1d735e66f0e5">
  <xsd:schema xmlns:xsd="http://www.w3.org/2001/XMLSchema" xmlns:xs="http://www.w3.org/2001/XMLSchema" xmlns:p="http://schemas.microsoft.com/office/2006/metadata/properties" xmlns:ns2="c386ad6e-f1c1-472a-b77c-c0a45f147158" targetNamespace="http://schemas.microsoft.com/office/2006/metadata/properties" ma:root="true" ma:fieldsID="7b36690f352fe723f3d5d7bf87e742bb" ns2:_="">
    <xsd:import namespace="c386ad6e-f1c1-472a-b77c-c0a45f14715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6ad6e-f1c1-472a-b77c-c0a45f1471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C7BBB0-65E3-4575-8567-14986480DDE4}">
  <ds:schemaRefs>
    <ds:schemaRef ds:uri="c386ad6e-f1c1-472a-b77c-c0a45f147158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93E11954-122F-4D76-B0F8-FB0148A300FE}"/>
</file>

<file path=customXml/itemProps3.xml><?xml version="1.0" encoding="utf-8"?>
<ds:datastoreItem xmlns:ds="http://schemas.openxmlformats.org/officeDocument/2006/customXml" ds:itemID="{3C872017-E752-4F53-8D5B-27287A871F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ELIAS PEREIRA</dc:creator>
  <cp:revision>2</cp:revision>
  <dcterms:created xsi:type="dcterms:W3CDTF">2025-03-11T00:08:10Z</dcterms:created>
  <dcterms:modified xsi:type="dcterms:W3CDTF">2025-04-26T20:19:34Z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0x0101001BC8C8E19CACC74492B9A8CFE4B9C3C5</vt:lpwstr>
  </property>
</Properties>
</file>