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9" r:id="rId4"/>
    <p:sldId id="269" r:id="rId5"/>
    <p:sldId id="270" r:id="rId6"/>
    <p:sldId id="27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8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D571F-F9B8-4151-B04D-8DBFEF66D22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58759-98FF-4F4C-B965-CAB925CDF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6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58759-98FF-4F4C-B965-CAB925CDF7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27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58759-98FF-4F4C-B965-CAB925CDF7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4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June 13,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June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June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June 13,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June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June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June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June 13,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June 13,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June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June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June 13,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a.gov/documentLibrary/media/Advisory_Circular/AC_43-4B.pdf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fatecspgov.sharepoint.com/:b:/r/sites/Section_TAM003.A841.N.068.146.20251/Shared%20Documents/General/NTSB%20Report.pdf?csf=1&amp;web=1&amp;e=F9Goa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atecspgov.sharepoint.com/:b:/r/sites/Section_TAM003.A841.N.068.146.20251/Shared%20Documents/General/NTSB%20Alaska%20Airlines%20Flight%20261.pdf?csf=1&amp;web=1&amp;e=A7eKmS" TargetMode="External"/><Relationship Id="rId5" Type="http://schemas.openxmlformats.org/officeDocument/2006/relationships/hyperlink" Target="https://fatecspgov.sharepoint.com/:b:/r/sites/Section_TAM003.A841.N.068.146.20251/Shared%20Documents/General/Modos%20de%20Falha%20do%20Sistema%20de%20Compensac%CC%A7a%CC%83o%20do%20Estabilizador%20Horizontal.pdf?csf=1&amp;web=1&amp;e=iTEzLQ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anac.gov.br/participacao-social/consultas-publicas/audiencias/2012/18/emenda134rbac25anexo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46670"/>
            <a:ext cx="7739743" cy="1780313"/>
          </a:xfrm>
        </p:spPr>
        <p:txBody>
          <a:bodyPr>
            <a:normAutofit/>
          </a:bodyPr>
          <a:lstStyle/>
          <a:p>
            <a:r>
              <a:rPr lang="pt-BR" dirty="0"/>
              <a:t>XI Feira de Soluções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74" y="3401091"/>
            <a:ext cx="7834627" cy="527289"/>
          </a:xfrm>
        </p:spPr>
        <p:txBody>
          <a:bodyPr>
            <a:noAutofit/>
          </a:bodyPr>
          <a:lstStyle/>
          <a:p>
            <a:r>
              <a:rPr lang="pt-BR" b="1" u="sng" dirty="0"/>
              <a:t>Análise acidente voo 261 da Alaska Airlines</a:t>
            </a:r>
          </a:p>
        </p:txBody>
      </p:sp>
      <p:pic>
        <p:nvPicPr>
          <p:cNvPr id="4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Subtítulo 2"/>
          <p:cNvSpPr txBox="1"/>
          <p:nvPr/>
        </p:nvSpPr>
        <p:spPr>
          <a:xfrm>
            <a:off x="141476" y="5761969"/>
            <a:ext cx="6770952" cy="6225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GRUPO TERCEIRIZADOS</a:t>
            </a:r>
          </a:p>
        </p:txBody>
      </p:sp>
      <p:grpSp>
        <p:nvGrpSpPr>
          <p:cNvPr id="10" name="Agrupar 9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8" name="Conector Fora de Página 7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6" name="Imagem 5" descr="Alaska Airlines MD-83 N963AS (Flight 261) by DipperBronyPines98 on  DeviantArt">
            <a:extLst>
              <a:ext uri="{FF2B5EF4-FFF2-40B4-BE49-F238E27FC236}">
                <a16:creationId xmlns:a16="http://schemas.microsoft.com/office/drawing/2014/main" id="{74429D91-3079-8BA0-8A5F-4EEE9B0D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288" y="3948284"/>
            <a:ext cx="2743198" cy="15430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706" y="101262"/>
            <a:ext cx="5545344" cy="108521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pt-BR" sz="4000" b="1" dirty="0"/>
              <a:t>Análise alteração de intervalos </a:t>
            </a:r>
            <a:endParaRPr lang="en-US" sz="5600" b="1" spc="-100" dirty="0"/>
          </a:p>
        </p:txBody>
      </p:sp>
      <p:pic>
        <p:nvPicPr>
          <p:cNvPr id="11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5" name="Picture 10" descr="A table with numbers and words&#10;&#10;AI-generated content may be incorrect.">
            <a:extLst>
              <a:ext uri="{FF2B5EF4-FFF2-40B4-BE49-F238E27FC236}">
                <a16:creationId xmlns:a16="http://schemas.microsoft.com/office/drawing/2014/main" id="{87E5D6B0-7D1C-AA4D-8643-AEF78635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868" y="3809965"/>
            <a:ext cx="7702132" cy="308825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0474" y="1374836"/>
            <a:ext cx="7702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		A Alaska Airlines </a:t>
            </a:r>
            <a:r>
              <a:rPr lang="en-US" sz="2000" dirty="0" err="1">
                <a:ea typeface="+mn-lt"/>
                <a:cs typeface="+mn-lt"/>
              </a:rPr>
              <a:t>alterou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progressivamente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intervalos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lubrificação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dirty="0" err="1">
                <a:ea typeface="+mn-lt"/>
                <a:cs typeface="+mn-lt"/>
              </a:rPr>
              <a:t>eixo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dirty="0" err="1">
                <a:ea typeface="+mn-lt"/>
                <a:cs typeface="+mn-lt"/>
              </a:rPr>
              <a:t>estabilizador</a:t>
            </a:r>
            <a:r>
              <a:rPr lang="en-US" sz="2000" dirty="0">
                <a:ea typeface="+mn-lt"/>
                <a:cs typeface="+mn-lt"/>
              </a:rPr>
              <a:t> horizontal, </a:t>
            </a:r>
            <a:r>
              <a:rPr lang="en-US" sz="2000" dirty="0" err="1">
                <a:ea typeface="+mn-lt"/>
                <a:cs typeface="+mn-lt"/>
              </a:rPr>
              <a:t>ampliando-os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relação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às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recomendações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dirty="0" err="1">
                <a:ea typeface="+mn-lt"/>
                <a:cs typeface="+mn-lt"/>
              </a:rPr>
              <a:t>fabricante</a:t>
            </a:r>
            <a:r>
              <a:rPr lang="en-US" sz="2000" dirty="0">
                <a:ea typeface="+mn-lt"/>
                <a:cs typeface="+mn-lt"/>
              </a:rPr>
              <a:t>. </a:t>
            </a:r>
            <a:endParaRPr lang="pt-BR" sz="2000" dirty="0">
              <a:ea typeface="+mn-lt"/>
              <a:cs typeface="+mn-lt"/>
            </a:endParaRPr>
          </a:p>
          <a:p>
            <a:pPr algn="just"/>
            <a:endParaRPr lang="en-US" sz="2000" b="1" dirty="0">
              <a:ea typeface="+mn-lt"/>
              <a:cs typeface="+mn-lt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	</a:t>
            </a:r>
            <a:r>
              <a:rPr lang="en-US" sz="2000" dirty="0" err="1">
                <a:ea typeface="+mn-lt"/>
                <a:cs typeface="+mn-lt"/>
              </a:rPr>
              <a:t>Enquanto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fabricante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recomendava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intervalos</a:t>
            </a:r>
            <a:r>
              <a:rPr lang="en-US" sz="2000" dirty="0">
                <a:ea typeface="+mn-lt"/>
                <a:cs typeface="+mn-lt"/>
              </a:rPr>
              <a:t> entre 600 a 900 horas (MSG-2)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3.600 horas/15 meses (MSG-3), a Alaska </a:t>
            </a:r>
            <a:r>
              <a:rPr lang="en-US" sz="2000" dirty="0" err="1">
                <a:ea typeface="+mn-lt"/>
                <a:cs typeface="+mn-lt"/>
              </a:rPr>
              <a:t>aumentou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gradualmente</a:t>
            </a:r>
            <a:r>
              <a:rPr lang="en-US" sz="2000" dirty="0">
                <a:ea typeface="+mn-lt"/>
                <a:cs typeface="+mn-lt"/>
              </a:rPr>
              <a:t> de 700h (1985) </a:t>
            </a:r>
            <a:r>
              <a:rPr lang="en-US" sz="2000" dirty="0" err="1">
                <a:ea typeface="+mn-lt"/>
                <a:cs typeface="+mn-lt"/>
              </a:rPr>
              <a:t>até</a:t>
            </a:r>
            <a:r>
              <a:rPr lang="en-US" sz="2000" dirty="0">
                <a:ea typeface="+mn-lt"/>
                <a:cs typeface="+mn-lt"/>
              </a:rPr>
              <a:t> 1.600h (1994).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EAE99F-89F7-87D4-914E-BA56F43D3198}"/>
              </a:ext>
            </a:extLst>
          </p:cNvPr>
          <p:cNvSpPr txBox="1"/>
          <p:nvPr/>
        </p:nvSpPr>
        <p:spPr>
          <a:xfrm>
            <a:off x="4489" y="3948837"/>
            <a:ext cx="44808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a typeface="+mn-lt"/>
                <a:cs typeface="+mn-lt"/>
              </a:rPr>
              <a:t>	</a:t>
            </a:r>
            <a:r>
              <a:rPr lang="en-US" sz="2000" dirty="0"/>
              <a:t>Em 1996, </a:t>
            </a:r>
            <a:r>
              <a:rPr lang="en-US" sz="2000" dirty="0" err="1"/>
              <a:t>adotou</a:t>
            </a:r>
            <a:r>
              <a:rPr lang="en-US" sz="2000" dirty="0"/>
              <a:t> um </a:t>
            </a:r>
            <a:r>
              <a:rPr lang="en-US" sz="2000" dirty="0" err="1"/>
              <a:t>intervalo</a:t>
            </a:r>
            <a:r>
              <a:rPr lang="en-US" sz="2000" dirty="0"/>
              <a:t> </a:t>
            </a:r>
            <a:r>
              <a:rPr lang="en-US" sz="2000" dirty="0" err="1"/>
              <a:t>baseado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tempo - 8 meses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cerca</a:t>
            </a:r>
            <a:r>
              <a:rPr lang="en-US" sz="2000" dirty="0"/>
              <a:t> de 2.550 horas de </a:t>
            </a:r>
            <a:r>
              <a:rPr lang="en-US" sz="2000" dirty="0" err="1"/>
              <a:t>voo</a:t>
            </a:r>
            <a:r>
              <a:rPr lang="en-US" sz="2000" dirty="0"/>
              <a:t> – </a:t>
            </a:r>
            <a:r>
              <a:rPr lang="en-US" sz="2000" dirty="0" err="1"/>
              <a:t>aprovado</a:t>
            </a:r>
            <a:r>
              <a:rPr lang="en-US" sz="2000" dirty="0"/>
              <a:t> pela FAA. Após o </a:t>
            </a:r>
            <a:r>
              <a:rPr lang="en-US" sz="2000" dirty="0" err="1"/>
              <a:t>acidente</a:t>
            </a:r>
            <a:r>
              <a:rPr lang="en-US" sz="2000" dirty="0"/>
              <a:t> do </a:t>
            </a:r>
            <a:r>
              <a:rPr lang="en-US" sz="2000" dirty="0" err="1"/>
              <a:t>voo</a:t>
            </a:r>
            <a:r>
              <a:rPr lang="en-US" sz="2000" dirty="0"/>
              <a:t> 261,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intervalos</a:t>
            </a:r>
            <a:r>
              <a:rPr lang="en-US" sz="2000" dirty="0"/>
              <a:t>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reduzidos</a:t>
            </a:r>
            <a:r>
              <a:rPr lang="en-US" sz="2000" dirty="0"/>
              <a:t> para 650 horas de </a:t>
            </a:r>
            <a:r>
              <a:rPr lang="en-US" sz="2000" dirty="0" err="1"/>
              <a:t>voo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</a:t>
            </a:r>
            <a:r>
              <a:rPr lang="en-US" sz="2000" dirty="0" err="1"/>
              <a:t>exigência</a:t>
            </a:r>
            <a:r>
              <a:rPr lang="en-US" sz="2000" dirty="0"/>
              <a:t> das ADs </a:t>
            </a:r>
            <a:r>
              <a:rPr lang="en-US" sz="2000" dirty="0" err="1"/>
              <a:t>emitidas</a:t>
            </a:r>
            <a:r>
              <a:rPr lang="en-US" sz="2000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706" y="923254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Intervalos</a:t>
            </a:r>
            <a:r>
              <a:rPr lang="en-US" sz="5600" b="1" spc="-100" dirty="0"/>
              <a:t> e </a:t>
            </a:r>
            <a:r>
              <a:rPr lang="en-US" sz="5600" b="1" spc="-100" dirty="0" err="1"/>
              <a:t>aprovação</a:t>
            </a:r>
            <a:r>
              <a:rPr lang="en-US" sz="5600" b="1" spc="-100" dirty="0"/>
              <a:t> FAA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474" y="1980930"/>
            <a:ext cx="7256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 - </a:t>
            </a:r>
            <a:r>
              <a:rPr lang="en-US" sz="2400" b="1" dirty="0" err="1">
                <a:ea typeface="+mn-lt"/>
                <a:cs typeface="+mn-lt"/>
              </a:rPr>
              <a:t>Aprovação</a:t>
            </a:r>
            <a:r>
              <a:rPr lang="en-US" sz="2400" b="1" dirty="0">
                <a:ea typeface="+mn-lt"/>
                <a:cs typeface="+mn-lt"/>
              </a:rPr>
              <a:t> pela FAA</a:t>
            </a:r>
            <a:r>
              <a:rPr lang="en-US" sz="2400" dirty="0">
                <a:ea typeface="+mn-lt"/>
                <a:cs typeface="+mn-lt"/>
              </a:rPr>
              <a:t>: A FAA </a:t>
            </a:r>
            <a:r>
              <a:rPr lang="en-US" sz="2400" dirty="0" err="1">
                <a:ea typeface="+mn-lt"/>
                <a:cs typeface="+mn-lt"/>
              </a:rPr>
              <a:t>aprovou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extensão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intervalo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verificação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folga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eixo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após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empresa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realizar</a:t>
            </a:r>
            <a:r>
              <a:rPr lang="en-US" sz="2400" dirty="0">
                <a:ea typeface="+mn-lt"/>
                <a:cs typeface="+mn-lt"/>
              </a:rPr>
              <a:t> testes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cinco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aviões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sua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frota</a:t>
            </a:r>
            <a:r>
              <a:rPr lang="en-US" sz="2400" dirty="0">
                <a:ea typeface="+mn-lt"/>
                <a:cs typeface="+mn-lt"/>
              </a:rPr>
              <a:t>. No </a:t>
            </a:r>
            <a:r>
              <a:rPr lang="en-US" sz="2400" dirty="0" err="1">
                <a:ea typeface="+mn-lt"/>
                <a:cs typeface="+mn-lt"/>
              </a:rPr>
              <a:t>entanto</a:t>
            </a:r>
            <a:r>
              <a:rPr lang="en-US" sz="2400" dirty="0">
                <a:ea typeface="+mn-lt"/>
                <a:cs typeface="+mn-lt"/>
              </a:rPr>
              <a:t>, a </a:t>
            </a:r>
            <a:r>
              <a:rPr lang="en-US" sz="2400" dirty="0" err="1">
                <a:ea typeface="+mn-lt"/>
                <a:cs typeface="+mn-lt"/>
              </a:rPr>
              <a:t>verificação</a:t>
            </a:r>
            <a:r>
              <a:rPr lang="en-US" sz="2400" dirty="0">
                <a:ea typeface="+mn-lt"/>
                <a:cs typeface="+mn-lt"/>
              </a:rPr>
              <a:t> da </a:t>
            </a:r>
            <a:r>
              <a:rPr lang="en-US" sz="2400" dirty="0" err="1">
                <a:ea typeface="+mn-lt"/>
                <a:cs typeface="+mn-lt"/>
              </a:rPr>
              <a:t>folga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analisada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separadamente</a:t>
            </a:r>
            <a:r>
              <a:rPr lang="en-US" sz="2400" dirty="0">
                <a:ea typeface="+mn-lt"/>
                <a:cs typeface="+mn-lt"/>
              </a:rPr>
              <a:t>, o que </a:t>
            </a:r>
            <a:r>
              <a:rPr lang="en-US" sz="2400" dirty="0" err="1">
                <a:ea typeface="+mn-lt"/>
                <a:cs typeface="+mn-lt"/>
              </a:rPr>
              <a:t>causou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falhas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manutenção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preventiva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pt-BR" sz="2400" dirty="0"/>
          </a:p>
          <a:p>
            <a:pPr algn="just"/>
            <a:br>
              <a:rPr lang="en-US" sz="2400" dirty="0"/>
            </a:br>
            <a:r>
              <a:rPr lang="en-US" sz="2400" dirty="0">
                <a:ea typeface="+mn-lt"/>
                <a:cs typeface="+mn-lt"/>
              </a:rPr>
              <a:t> - </a:t>
            </a:r>
            <a:r>
              <a:rPr lang="en-US" sz="2400" b="1" dirty="0">
                <a:ea typeface="+mn-lt"/>
                <a:cs typeface="+mn-lt"/>
              </a:rPr>
              <a:t>Após o </a:t>
            </a:r>
            <a:r>
              <a:rPr lang="en-US" sz="2400" b="1" dirty="0" err="1">
                <a:ea typeface="+mn-lt"/>
                <a:cs typeface="+mn-lt"/>
              </a:rPr>
              <a:t>Acidente</a:t>
            </a:r>
            <a:r>
              <a:rPr lang="en-US" sz="2400" dirty="0">
                <a:ea typeface="+mn-lt"/>
                <a:cs typeface="+mn-lt"/>
              </a:rPr>
              <a:t>: A </a:t>
            </a:r>
            <a:r>
              <a:rPr lang="en-US" sz="2400" dirty="0" err="1">
                <a:ea typeface="+mn-lt"/>
                <a:cs typeface="+mn-lt"/>
              </a:rPr>
              <a:t>verificação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folga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eixo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passou</a:t>
            </a:r>
            <a:r>
              <a:rPr lang="en-US" sz="2400" dirty="0">
                <a:ea typeface="+mn-lt"/>
                <a:cs typeface="+mn-lt"/>
              </a:rPr>
              <a:t> a ser </a:t>
            </a:r>
            <a:r>
              <a:rPr lang="en-US" sz="2400" dirty="0" err="1">
                <a:ea typeface="+mn-lt"/>
                <a:cs typeface="+mn-lt"/>
              </a:rPr>
              <a:t>obrigatória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cada</a:t>
            </a:r>
            <a:r>
              <a:rPr lang="en-US" sz="2400" dirty="0">
                <a:ea typeface="+mn-lt"/>
                <a:cs typeface="+mn-lt"/>
              </a:rPr>
              <a:t> 2.000 horas de </a:t>
            </a:r>
            <a:r>
              <a:rPr lang="en-US" sz="2400" dirty="0" err="1">
                <a:ea typeface="+mn-lt"/>
                <a:cs typeface="+mn-lt"/>
              </a:rPr>
              <a:t>voo</a:t>
            </a:r>
            <a:r>
              <a:rPr lang="en-US" sz="2400" dirty="0">
                <a:ea typeface="+mn-lt"/>
                <a:cs typeface="+mn-lt"/>
              </a:rPr>
              <a:t>, para </a:t>
            </a:r>
            <a:r>
              <a:rPr lang="en-US" sz="2400" dirty="0" err="1">
                <a:ea typeface="+mn-lt"/>
                <a:cs typeface="+mn-lt"/>
              </a:rPr>
              <a:t>melhorar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segurança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marL="285750" indent="-285750" algn="ctr">
              <a:buFont typeface="Wingdings"/>
              <a:buChar char="Ø"/>
            </a:pPr>
            <a:endParaRPr lang="en-US" sz="2400" dirty="0"/>
          </a:p>
        </p:txBody>
      </p:sp>
      <p:pic>
        <p:nvPicPr>
          <p:cNvPr id="11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4" name="Picture 6" descr="FAA">
            <a:extLst>
              <a:ext uri="{FF2B5EF4-FFF2-40B4-BE49-F238E27FC236}">
                <a16:creationId xmlns:a16="http://schemas.microsoft.com/office/drawing/2014/main" id="{43C58CFC-B436-0CA5-36F8-FE43F5BD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87" y="1320491"/>
            <a:ext cx="4321890" cy="44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81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3184" y="336117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Atuação</a:t>
            </a:r>
            <a:r>
              <a:rPr lang="en-US" sz="5600" b="1" spc="-100" dirty="0"/>
              <a:t> da FAA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04796" y="5937108"/>
            <a:ext cx="4284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pic>
        <p:nvPicPr>
          <p:cNvPr id="11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77781" y="10"/>
            <a:ext cx="5614221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0602A20-D280-3CF7-1D79-E45D2DC7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4" y="1632710"/>
            <a:ext cx="725805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/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</a:rPr>
              <a:t>A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</a:rPr>
              <a:t>Federal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</a:rPr>
              <a:t>Aviation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</a:rPr>
              <a:t>Administration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</a:rPr>
              <a:t> (FAA)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</a:rPr>
              <a:t>desempenhou um papel direto e formal na aceitação das extensões dos intervalos de lubrificação promovidas pela Alaska Airlines. Em 1996, a tarefa de lubrificação do conjunto do eixo foi deslocada para um cartão de tarefa controlado por tempo, com intervalo máximo de 8 meses (cerca de 2.550 horas de voo). Essa extensão foi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</a:rPr>
              <a:t>revisada e aceita oficialmente pelo FAA PMI (Principal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</a:rPr>
              <a:t>Maintenance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</a:rPr>
              <a:t> Inspector) responsável pela Alaska Airlines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</a:rPr>
              <a:t>, conforme consta nos registros oficiais.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000" dirty="0"/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</a:rPr>
              <a:t>O PMI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</a:rPr>
              <a:t>justificou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</a:rPr>
              <a:t> a aceitação com base no intervalo estendido do MSG-3 MRB para 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</a:rPr>
              <a:t>Check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</a:rPr>
              <a:t> C: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</a:rPr>
              <a:t>“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</a:rPr>
              <a:t>O intervalo MSG-3 estendido (3.600 horas de voo ou 15 meses, o que ocorrer primeiro) foi apresentado como base para o aumento do intervalo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</a:rPr>
              <a:t>.”</a:t>
            </a:r>
          </a:p>
        </p:txBody>
      </p:sp>
      <p:pic>
        <p:nvPicPr>
          <p:cNvPr id="4" name="Picture 6" descr="FAA">
            <a:extLst>
              <a:ext uri="{FF2B5EF4-FFF2-40B4-BE49-F238E27FC236}">
                <a16:creationId xmlns:a16="http://schemas.microsoft.com/office/drawing/2014/main" id="{9FF083EE-83AB-58E7-D8DC-BC2FD8B4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320" y="1298468"/>
            <a:ext cx="4321890" cy="44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9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2572" y="506607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Referências</a:t>
            </a:r>
            <a:endParaRPr lang="en-US" sz="5600" b="1" spc="-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04796" y="5937108"/>
            <a:ext cx="4284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/>
          </a:p>
        </p:txBody>
      </p:sp>
      <p:pic>
        <p:nvPicPr>
          <p:cNvPr id="11" name="Picture 3" descr="Quebra-cabeças em figuras de plástico"/>
          <p:cNvPicPr>
            <a:picLocks noChangeAspect="1"/>
          </p:cNvPicPr>
          <p:nvPr/>
        </p:nvPicPr>
        <p:blipFill rotWithShape="1">
          <a:blip r:embed="rId3"/>
          <a:srcRect l="23493" r="19325"/>
          <a:stretch>
            <a:fillRect/>
          </a:stretch>
        </p:blipFill>
        <p:spPr>
          <a:xfrm>
            <a:off x="6577781" y="10"/>
            <a:ext cx="5614221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0602A20-D280-3CF7-1D79-E45D2DC7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4" y="2186714"/>
            <a:ext cx="725805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Modos de Falha do Sistema de </a:t>
            </a:r>
            <a:r>
              <a:rPr lang="pt-BR" b="1" dirty="0" err="1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Compensação</a:t>
            </a:r>
            <a:r>
              <a:rPr lang="pt-BR" b="1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Estabilizador Horizontal.pdf</a:t>
            </a:r>
            <a:endParaRPr lang="pt-BR" b="1" dirty="0">
              <a:ea typeface="+mn-lt"/>
              <a:cs typeface="+mn-lt"/>
            </a:endParaRPr>
          </a:p>
          <a:p>
            <a:r>
              <a:rPr lang="pt-BR" b="1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NTSB Alaska Airlines </a:t>
            </a:r>
            <a:r>
              <a:rPr lang="pt-BR" b="1" dirty="0" err="1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Flight</a:t>
            </a:r>
            <a:r>
              <a:rPr lang="pt-BR" b="1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261.pdf</a:t>
            </a:r>
            <a:endParaRPr lang="pt-BR" b="1" dirty="0">
              <a:ea typeface="+mn-lt"/>
              <a:cs typeface="+mn-lt"/>
            </a:endParaRPr>
          </a:p>
          <a:p>
            <a:r>
              <a:rPr lang="pt-BR" b="1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NTSB Report.pdf</a:t>
            </a:r>
            <a:endParaRPr lang="pt-BR" b="1" dirty="0">
              <a:ea typeface="+mn-lt"/>
              <a:cs typeface="+mn-lt"/>
            </a:endParaRPr>
          </a:p>
          <a:p>
            <a:r>
              <a:rPr lang="pt-BR" b="1" dirty="0"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https://www.faa.gov/documentLibrary/media/Advisory_Circular/AC_43-4B.pdf</a:t>
            </a:r>
            <a:endParaRPr lang="pt-BR" b="1" dirty="0">
              <a:ea typeface="+mn-lt"/>
              <a:cs typeface="+mn-lt"/>
            </a:endParaRPr>
          </a:p>
          <a:p>
            <a:r>
              <a:rPr lang="pt-BR" b="1" dirty="0"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https://www.anac.gov.br/participacao-social/consultas-publicas/audiencias/2012/18/emenda134rbac25anexo.pdf</a:t>
            </a:r>
          </a:p>
          <a:p>
            <a:r>
              <a:rPr lang="pt-BR" b="1" u="sng" dirty="0">
                <a:ea typeface="+mn-lt"/>
                <a:cs typeface="+mn-lt"/>
              </a:rPr>
              <a:t>-https://apps.dtic.mil/</a:t>
            </a:r>
            <a:r>
              <a:rPr lang="pt-BR" b="1" u="sng" dirty="0" err="1">
                <a:ea typeface="+mn-lt"/>
                <a:cs typeface="+mn-lt"/>
              </a:rPr>
              <a:t>sti</a:t>
            </a:r>
            <a:r>
              <a:rPr lang="pt-BR" b="1" u="sng" dirty="0">
                <a:ea typeface="+mn-lt"/>
                <a:cs typeface="+mn-lt"/>
              </a:rPr>
              <a:t>/</a:t>
            </a:r>
            <a:r>
              <a:rPr lang="pt-BR" b="1" u="sng" dirty="0" err="1">
                <a:ea typeface="+mn-lt"/>
                <a:cs typeface="+mn-lt"/>
              </a:rPr>
              <a:t>tr</a:t>
            </a:r>
            <a:r>
              <a:rPr lang="pt-BR" b="1" u="sng" dirty="0">
                <a:ea typeface="+mn-lt"/>
                <a:cs typeface="+mn-lt"/>
              </a:rPr>
              <a:t>/</a:t>
            </a:r>
            <a:r>
              <a:rPr lang="pt-BR" b="1" u="sng" dirty="0" err="1">
                <a:ea typeface="+mn-lt"/>
                <a:cs typeface="+mn-lt"/>
              </a:rPr>
              <a:t>pdf</a:t>
            </a:r>
            <a:r>
              <a:rPr lang="pt-BR" b="1" u="sng" dirty="0">
                <a:ea typeface="+mn-lt"/>
                <a:cs typeface="+mn-lt"/>
              </a:rPr>
              <a:t>/ADA050531.pdf</a:t>
            </a:r>
            <a:endParaRPr lang="pt-BR" b="1" u="sng" dirty="0"/>
          </a:p>
          <a:p>
            <a:r>
              <a:rPr lang="pt-BR" b="1" u="sng" dirty="0">
                <a:ea typeface="+mn-lt"/>
                <a:cs typeface="+mn-lt"/>
              </a:rPr>
              <a:t>https://openaccess.city.ac.uk/id/eprint/8461/1/Aircraft_Maintenance_Engineering_-_developing_Aircraft_Maintenance_Programme.pdf</a:t>
            </a:r>
            <a:endParaRPr lang="pt-BR" b="1" u="sng" dirty="0"/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87114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706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Integrantes</a:t>
            </a:r>
            <a:endParaRPr lang="en-US" sz="5600" b="1" spc="-100" dirty="0"/>
          </a:p>
        </p:txBody>
      </p:sp>
      <p:pic>
        <p:nvPicPr>
          <p:cNvPr id="12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13" name="Retângulo 12"/>
          <p:cNvSpPr/>
          <p:nvPr/>
        </p:nvSpPr>
        <p:spPr>
          <a:xfrm>
            <a:off x="7511144" y="5361895"/>
            <a:ext cx="4528456" cy="1065937"/>
          </a:xfrm>
          <a:prstGeom prst="rect">
            <a:avLst/>
          </a:prstGeom>
          <a:solidFill>
            <a:srgbClr val="FCE8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511144" y="5479364"/>
            <a:ext cx="4680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Professor – RODRIGO ELIAS PEREIRA</a:t>
            </a:r>
          </a:p>
        </p:txBody>
      </p:sp>
      <p:grpSp>
        <p:nvGrpSpPr>
          <p:cNvPr id="14" name="Agrupar 13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6" name="Conector Fora de Página 15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490946A3-0521-C418-2BD9-8DE13752A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21" y="3349157"/>
            <a:ext cx="1233168" cy="13758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90C95F-B257-25BE-2DA3-8307E65C1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121" y="1794618"/>
            <a:ext cx="1233169" cy="139263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BDB62F1-F556-DC06-C931-62FDBC4AA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121" y="4886888"/>
            <a:ext cx="1233168" cy="122599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75FEAE-BB59-585B-3642-EC2FE74A701C}"/>
              </a:ext>
            </a:extLst>
          </p:cNvPr>
          <p:cNvSpPr txBox="1"/>
          <p:nvPr/>
        </p:nvSpPr>
        <p:spPr>
          <a:xfrm>
            <a:off x="2339861" y="3752426"/>
            <a:ext cx="757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Thiago Camilo Teixeira Santana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B8DB11D-814F-8290-5675-DFF2C3DA5F3B}"/>
              </a:ext>
            </a:extLst>
          </p:cNvPr>
          <p:cNvSpPr txBox="1"/>
          <p:nvPr/>
        </p:nvSpPr>
        <p:spPr>
          <a:xfrm>
            <a:off x="2339861" y="2160553"/>
            <a:ext cx="757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Guilherme Andrew Pereira de Souza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48E0C3-E89B-4149-7EC7-E9D22181B047}"/>
              </a:ext>
            </a:extLst>
          </p:cNvPr>
          <p:cNvSpPr txBox="1"/>
          <p:nvPr/>
        </p:nvSpPr>
        <p:spPr>
          <a:xfrm>
            <a:off x="2339861" y="5131062"/>
            <a:ext cx="757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Pedro Monteiro de Oliveira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A9C3FE-1554-14DE-5722-FA3366B430CA}"/>
              </a:ext>
            </a:extLst>
          </p:cNvPr>
          <p:cNvSpPr txBox="1"/>
          <p:nvPr/>
        </p:nvSpPr>
        <p:spPr>
          <a:xfrm>
            <a:off x="510862" y="2341454"/>
            <a:ext cx="609750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FFFFFF"/>
                </a:solidFill>
                <a:effectLst/>
              </a:rPr>
              <a:t> Aeronave McDonnell Douglas MD-83</a:t>
            </a:r>
          </a:p>
          <a:p>
            <a:pPr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FFFFFF"/>
                </a:solidFill>
                <a:effectLst/>
              </a:rPr>
              <a:t> Puerto </a:t>
            </a:r>
            <a:r>
              <a:rPr lang="pt-BR" sz="2400" b="0" i="0" dirty="0" err="1">
                <a:solidFill>
                  <a:srgbClr val="FFFFFF"/>
                </a:solidFill>
                <a:effectLst/>
              </a:rPr>
              <a:t>Vallarta</a:t>
            </a:r>
            <a:r>
              <a:rPr lang="pt-BR" sz="2400" b="0" i="0" dirty="0">
                <a:solidFill>
                  <a:srgbClr val="FFFFFF"/>
                </a:solidFill>
                <a:effectLst/>
              </a:rPr>
              <a:t> (México) para Seattle (EUA)</a:t>
            </a:r>
          </a:p>
          <a:p>
            <a:pPr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FFFFFF"/>
                </a:solidFill>
                <a:effectLst/>
              </a:rPr>
              <a:t> Tragédia que impactou a aviação mundial</a:t>
            </a:r>
          </a:p>
          <a:p>
            <a:pPr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FFFFFF"/>
                </a:solidFill>
                <a:effectLst/>
              </a:rPr>
              <a:t> 88 vítimas fatais</a:t>
            </a:r>
          </a:p>
        </p:txBody>
      </p:sp>
      <p:pic>
        <p:nvPicPr>
          <p:cNvPr id="1026" name="Picture 2" descr="Voo Alaska Airlines 261 – Wikipédia, a enciclopédia livre">
            <a:extLst>
              <a:ext uri="{FF2B5EF4-FFF2-40B4-BE49-F238E27FC236}">
                <a16:creationId xmlns:a16="http://schemas.microsoft.com/office/drawing/2014/main" id="{8769BCEF-0605-5AE7-FA35-D88483F6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65" y="1749067"/>
            <a:ext cx="5376634" cy="35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C4B0B579-A10F-1A85-A100-08CD8EDB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8036" y="174046"/>
            <a:ext cx="10728322" cy="147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spc="-100" dirty="0"/>
              <a:t>O </a:t>
            </a:r>
            <a:r>
              <a:rPr lang="en-US" sz="4900" b="1" spc="-100" dirty="0" err="1"/>
              <a:t>acidente</a:t>
            </a:r>
            <a:br>
              <a:rPr lang="en-US" sz="5600" b="1" spc="-100" dirty="0"/>
            </a:br>
            <a:r>
              <a:rPr lang="en-US" sz="5600" b="1" spc="-100" dirty="0"/>
              <a:t> </a:t>
            </a:r>
            <a:r>
              <a:rPr lang="pt-BR" b="1" dirty="0"/>
              <a:t>31 de janeiro de 2000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B16C9-4F81-D1F0-5865-94067DF3D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E8D39-6416-420E-B30B-B5B05B68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75" y="1324510"/>
            <a:ext cx="5545344" cy="199657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pt-BR" sz="4000" b="1" dirty="0"/>
              <a:t>Tipo de Acidente: Falha Estrutural</a:t>
            </a:r>
            <a:br>
              <a:rPr lang="pt-BR" b="1" dirty="0"/>
            </a:br>
            <a:br>
              <a:rPr lang="en-US" sz="5600" b="1" spc="-100" dirty="0"/>
            </a:br>
            <a:br>
              <a:rPr lang="pt-BR" dirty="0"/>
            </a:br>
            <a:r>
              <a:rPr lang="en-US" sz="5600" b="1" spc="-100" dirty="0"/>
              <a:t> </a:t>
            </a:r>
          </a:p>
        </p:txBody>
      </p:sp>
      <p:pic>
        <p:nvPicPr>
          <p:cNvPr id="11" name="Picture 3" descr="Quebra-cabeças em figuras de plástico">
            <a:extLst>
              <a:ext uri="{FF2B5EF4-FFF2-40B4-BE49-F238E27FC236}">
                <a16:creationId xmlns:a16="http://schemas.microsoft.com/office/drawing/2014/main" id="{FDA05E60-2B23-5FC3-5230-73F9EAA73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1ECA711-3F6A-D6EE-BD43-6F35BBA7DF1A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>
              <a:extLst>
                <a:ext uri="{FF2B5EF4-FFF2-40B4-BE49-F238E27FC236}">
                  <a16:creationId xmlns:a16="http://schemas.microsoft.com/office/drawing/2014/main" id="{35044527-356C-E6D8-634A-58919F5340A3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903ED738-3172-9A83-BD3F-9EFCCEFD2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3" name="object 3">
            <a:extLst>
              <a:ext uri="{FF2B5EF4-FFF2-40B4-BE49-F238E27FC236}">
                <a16:creationId xmlns:a16="http://schemas.microsoft.com/office/drawing/2014/main" id="{B52BD951-7010-8BE8-BC55-277A9778291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7486" y="2352841"/>
            <a:ext cx="191839" cy="166687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0697DAEA-0EF8-DC14-5F6C-0C824E7E880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925" y="3163413"/>
            <a:ext cx="190499" cy="1904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E3BECDE-CB70-CC95-541D-7EEB8A76EC72}"/>
              </a:ext>
            </a:extLst>
          </p:cNvPr>
          <p:cNvSpPr txBox="1"/>
          <p:nvPr/>
        </p:nvSpPr>
        <p:spPr>
          <a:xfrm>
            <a:off x="1246568" y="2233469"/>
            <a:ext cx="3726815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t-BR" sz="2400" spc="-85" dirty="0">
                <a:solidFill>
                  <a:srgbClr val="FFFFFF"/>
                </a:solidFill>
                <a:cs typeface="Roboto"/>
              </a:rPr>
              <a:t>Falha</a:t>
            </a:r>
            <a:r>
              <a:rPr lang="pt-BR" sz="2400" spc="-10" dirty="0">
                <a:solidFill>
                  <a:srgbClr val="FFFFFF"/>
                </a:solidFill>
                <a:cs typeface="Roboto"/>
              </a:rPr>
              <a:t> </a:t>
            </a:r>
            <a:r>
              <a:rPr lang="pt-BR" sz="2400" spc="-70" dirty="0">
                <a:solidFill>
                  <a:srgbClr val="FFFFFF"/>
                </a:solidFill>
                <a:cs typeface="Roboto"/>
              </a:rPr>
              <a:t>crítica</a:t>
            </a:r>
            <a:r>
              <a:rPr lang="pt-BR" sz="2400" spc="-10" dirty="0">
                <a:solidFill>
                  <a:srgbClr val="FFFFFF"/>
                </a:solidFill>
                <a:cs typeface="Roboto"/>
              </a:rPr>
              <a:t> </a:t>
            </a:r>
            <a:r>
              <a:rPr lang="pt-BR" sz="2400" spc="-85" dirty="0">
                <a:solidFill>
                  <a:srgbClr val="FFFFFF"/>
                </a:solidFill>
                <a:cs typeface="Roboto"/>
              </a:rPr>
              <a:t>no</a:t>
            </a:r>
            <a:r>
              <a:rPr lang="pt-BR" sz="2400" spc="-10" dirty="0">
                <a:solidFill>
                  <a:srgbClr val="FFFFFF"/>
                </a:solidFill>
                <a:cs typeface="Roboto"/>
              </a:rPr>
              <a:t> </a:t>
            </a:r>
            <a:r>
              <a:rPr lang="pt-BR" sz="2400" spc="-70" dirty="0">
                <a:solidFill>
                  <a:srgbClr val="FFFFFF"/>
                </a:solidFill>
                <a:cs typeface="Roboto"/>
              </a:rPr>
              <a:t>estabilizador</a:t>
            </a:r>
            <a:r>
              <a:rPr lang="pt-BR"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cs typeface="Roboto"/>
              </a:rPr>
              <a:t>horizontal</a:t>
            </a:r>
            <a:endParaRPr lang="pt-BR" sz="2400" dirty="0">
              <a:cs typeface="Roboto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C3E940F-03E2-D201-9771-9A69C5C5E15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189" y="4100914"/>
            <a:ext cx="240431" cy="192806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3F65F228-D0B7-3F7D-2935-3F11F9E2CE2E}"/>
              </a:ext>
            </a:extLst>
          </p:cNvPr>
          <p:cNvSpPr txBox="1"/>
          <p:nvPr/>
        </p:nvSpPr>
        <p:spPr>
          <a:xfrm>
            <a:off x="1246568" y="3997047"/>
            <a:ext cx="3961765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90" dirty="0">
                <a:solidFill>
                  <a:srgbClr val="FFFFFF"/>
                </a:solidFill>
                <a:cs typeface="Roboto"/>
              </a:rPr>
              <a:t>Comprometimento</a:t>
            </a:r>
            <a:r>
              <a:rPr sz="2400" spc="-1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da</a:t>
            </a:r>
            <a:r>
              <a:rPr sz="2400" spc="-1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75" dirty="0">
                <a:solidFill>
                  <a:srgbClr val="FFFFFF"/>
                </a:solidFill>
                <a:cs typeface="Roboto"/>
              </a:rPr>
              <a:t>integridade</a:t>
            </a:r>
            <a:r>
              <a:rPr sz="2400" spc="-1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da</a:t>
            </a:r>
            <a:r>
              <a:rPr sz="2400" spc="-1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75" dirty="0">
                <a:solidFill>
                  <a:srgbClr val="FFFFFF"/>
                </a:solidFill>
                <a:cs typeface="Roboto"/>
              </a:rPr>
              <a:t>aeronave</a:t>
            </a:r>
            <a:endParaRPr sz="2400" dirty="0">
              <a:cs typeface="Roboto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035F0A6B-D190-7602-8EE1-F801083D0A3E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0345" y="5031701"/>
            <a:ext cx="238980" cy="190499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35469C70-30EF-319B-3746-B6718A2680DF}"/>
              </a:ext>
            </a:extLst>
          </p:cNvPr>
          <p:cNvSpPr txBox="1"/>
          <p:nvPr/>
        </p:nvSpPr>
        <p:spPr>
          <a:xfrm>
            <a:off x="1246568" y="4912455"/>
            <a:ext cx="3728720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95" dirty="0">
                <a:solidFill>
                  <a:srgbClr val="FFFFFF"/>
                </a:solidFill>
                <a:cs typeface="Roboto"/>
              </a:rPr>
              <a:t>Perda</a:t>
            </a:r>
            <a:r>
              <a:rPr sz="2400" spc="-3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do</a:t>
            </a:r>
            <a:r>
              <a:rPr sz="2400" spc="-3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65" dirty="0">
                <a:solidFill>
                  <a:srgbClr val="FFFFFF"/>
                </a:solidFill>
                <a:cs typeface="Roboto"/>
              </a:rPr>
              <a:t>equilíbrio</a:t>
            </a:r>
            <a:r>
              <a:rPr sz="2400" spc="-2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65" dirty="0">
                <a:solidFill>
                  <a:srgbClr val="FFFFFF"/>
                </a:solidFill>
                <a:cs typeface="Roboto"/>
              </a:rPr>
              <a:t>longitudinal</a:t>
            </a:r>
            <a:r>
              <a:rPr sz="2400" spc="-3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da</a:t>
            </a:r>
            <a:r>
              <a:rPr sz="2400" spc="-2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75" dirty="0">
                <a:solidFill>
                  <a:srgbClr val="FFFFFF"/>
                </a:solidFill>
                <a:cs typeface="Roboto"/>
              </a:rPr>
              <a:t>aeronave</a:t>
            </a:r>
            <a:endParaRPr sz="2400" dirty="0">
              <a:cs typeface="Roboto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1635F87-BE24-C300-00F8-144E59040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8820" y="818091"/>
            <a:ext cx="4991100" cy="5562600"/>
          </a:xfrm>
          <a:prstGeom prst="rect">
            <a:avLst/>
          </a:prstGeom>
        </p:spPr>
      </p:pic>
      <p:sp>
        <p:nvSpPr>
          <p:cNvPr id="18" name="object 5">
            <a:extLst>
              <a:ext uri="{FF2B5EF4-FFF2-40B4-BE49-F238E27FC236}">
                <a16:creationId xmlns:a16="http://schemas.microsoft.com/office/drawing/2014/main" id="{13F1AE25-D400-55FE-57D5-26527BA51385}"/>
              </a:ext>
            </a:extLst>
          </p:cNvPr>
          <p:cNvSpPr txBox="1"/>
          <p:nvPr/>
        </p:nvSpPr>
        <p:spPr>
          <a:xfrm>
            <a:off x="1246568" y="3081639"/>
            <a:ext cx="3726815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5" dirty="0" err="1">
                <a:solidFill>
                  <a:srgbClr val="FFFFFF"/>
                </a:solidFill>
                <a:cs typeface="Roboto"/>
              </a:rPr>
              <a:t>Estrutura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75" dirty="0">
                <a:solidFill>
                  <a:srgbClr val="FFFFFF"/>
                </a:solidFill>
                <a:cs typeface="Roboto"/>
              </a:rPr>
              <a:t>essencial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para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o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0" dirty="0">
                <a:solidFill>
                  <a:srgbClr val="FFFFFF"/>
                </a:solidFill>
                <a:cs typeface="Roboto"/>
              </a:rPr>
              <a:t>controle</a:t>
            </a:r>
            <a:r>
              <a:rPr sz="2400" spc="-1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do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cs typeface="Roboto"/>
              </a:rPr>
              <a:t>avião</a:t>
            </a:r>
            <a:endParaRPr sz="2400" dirty="0"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667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20AA9-3859-2953-35F5-D880CF0F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Quebra-cabeças em figuras de plástico">
            <a:extLst>
              <a:ext uri="{FF2B5EF4-FFF2-40B4-BE49-F238E27FC236}">
                <a16:creationId xmlns:a16="http://schemas.microsoft.com/office/drawing/2014/main" id="{BFB7DB3B-59F2-296D-ACCA-382BF94B2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DDD29E9-CEFF-F981-8691-47468DA551E6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>
              <a:extLst>
                <a:ext uri="{FF2B5EF4-FFF2-40B4-BE49-F238E27FC236}">
                  <a16:creationId xmlns:a16="http://schemas.microsoft.com/office/drawing/2014/main" id="{CE27BDB2-7372-73AC-9565-FBA3421090B8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A210B7A2-F2C6-1B1B-F2A8-952704B0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C5766805-5F5F-EF22-33EA-7B3C28C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84" y="314471"/>
            <a:ext cx="10728322" cy="1477328"/>
          </a:xfrm>
        </p:spPr>
        <p:txBody>
          <a:bodyPr>
            <a:normAutofit/>
          </a:bodyPr>
          <a:lstStyle/>
          <a:p>
            <a:r>
              <a:rPr lang="pt-BR" b="1" spc="-190" dirty="0"/>
              <a:t>Causa</a:t>
            </a:r>
            <a:r>
              <a:rPr lang="pt-BR" b="1" spc="-35" dirty="0"/>
              <a:t> </a:t>
            </a:r>
            <a:r>
              <a:rPr lang="pt-BR" b="1" spc="-150" dirty="0"/>
              <a:t>Raiz:</a:t>
            </a:r>
            <a:r>
              <a:rPr lang="pt-BR" b="1" spc="-35" dirty="0"/>
              <a:t> </a:t>
            </a:r>
            <a:r>
              <a:rPr lang="pt-BR" b="1" spc="-175" dirty="0"/>
              <a:t>Falha</a:t>
            </a:r>
            <a:r>
              <a:rPr lang="pt-BR" b="1" spc="-30" dirty="0"/>
              <a:t> </a:t>
            </a:r>
            <a:r>
              <a:rPr lang="pt-BR" b="1" spc="-195" dirty="0"/>
              <a:t>do</a:t>
            </a:r>
            <a:r>
              <a:rPr lang="pt-BR" b="1" spc="-35" dirty="0"/>
              <a:t> </a:t>
            </a:r>
            <a:r>
              <a:rPr lang="pt-BR" b="1" spc="-185" dirty="0" err="1"/>
              <a:t>Jackscrew</a:t>
            </a:r>
            <a:r>
              <a:rPr lang="pt-BR" b="1" spc="-35" dirty="0"/>
              <a:t> </a:t>
            </a:r>
            <a:br>
              <a:rPr lang="pt-BR" b="1" spc="-35" dirty="0"/>
            </a:br>
            <a:r>
              <a:rPr lang="pt-BR" b="1" spc="-170" dirty="0"/>
              <a:t>por</a:t>
            </a:r>
            <a:r>
              <a:rPr lang="pt-BR" b="1" spc="-30" dirty="0"/>
              <a:t> </a:t>
            </a:r>
            <a:r>
              <a:rPr lang="pt-BR" b="1" spc="-185" dirty="0"/>
              <a:t>Manutenção</a:t>
            </a:r>
            <a:r>
              <a:rPr lang="pt-BR" b="1" spc="-35" dirty="0"/>
              <a:t> </a:t>
            </a:r>
            <a:r>
              <a:rPr lang="pt-BR" b="1" spc="-120" dirty="0"/>
              <a:t>Inadequada</a:t>
            </a:r>
            <a:endParaRPr lang="pt-BR" b="1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C41F2CB9-AEB3-8F4E-E877-CA369235C6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504" y="2099258"/>
            <a:ext cx="180937" cy="190462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A04C5194-B696-6AE4-BD31-12D5F53488B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664" y="2927951"/>
            <a:ext cx="240282" cy="130968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BC2F44ED-F848-FD0E-3932-427588093B4E}"/>
              </a:ext>
            </a:extLst>
          </p:cNvPr>
          <p:cNvSpPr txBox="1"/>
          <p:nvPr/>
        </p:nvSpPr>
        <p:spPr>
          <a:xfrm>
            <a:off x="1069803" y="1993854"/>
            <a:ext cx="4244975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80" dirty="0">
                <a:solidFill>
                  <a:srgbClr val="FFFFFF"/>
                </a:solidFill>
                <a:cs typeface="Roboto"/>
              </a:rPr>
              <a:t>Deterioração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0" dirty="0">
                <a:solidFill>
                  <a:srgbClr val="FFFFFF"/>
                </a:solidFill>
                <a:cs typeface="Roboto"/>
              </a:rPr>
              <a:t>completa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das</a:t>
            </a:r>
            <a:r>
              <a:rPr sz="2400" spc="-1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roscas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do</a:t>
            </a:r>
            <a:r>
              <a:rPr sz="2400" spc="-1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Roboto"/>
              </a:rPr>
              <a:t>jackscrew</a:t>
            </a:r>
            <a:endParaRPr sz="2400" dirty="0">
              <a:cs typeface="Roboto"/>
            </a:endParaRP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097B678F-96CB-98A5-73EE-820B801FE3F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6160" y="3712891"/>
            <a:ext cx="166687" cy="190499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3E257EFB-ABBA-239B-CDAE-AA6E4A4EDB32}"/>
              </a:ext>
            </a:extLst>
          </p:cNvPr>
          <p:cNvSpPr txBox="1"/>
          <p:nvPr/>
        </p:nvSpPr>
        <p:spPr>
          <a:xfrm>
            <a:off x="1069803" y="3629724"/>
            <a:ext cx="4618990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70" dirty="0">
                <a:solidFill>
                  <a:srgbClr val="FFFFFF"/>
                </a:solidFill>
                <a:cs typeface="Roboto"/>
              </a:rPr>
              <a:t>Intervalos</a:t>
            </a:r>
            <a:r>
              <a:rPr sz="2400" spc="-2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de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0" dirty="0">
                <a:solidFill>
                  <a:srgbClr val="FFFFFF"/>
                </a:solidFill>
                <a:cs typeface="Roboto"/>
              </a:rPr>
              <a:t>inspeção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5" dirty="0">
                <a:solidFill>
                  <a:srgbClr val="FFFFFF"/>
                </a:solidFill>
                <a:cs typeface="Roboto"/>
              </a:rPr>
              <a:t>inadequadamente</a:t>
            </a:r>
            <a:r>
              <a:rPr sz="24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70" dirty="0">
                <a:solidFill>
                  <a:srgbClr val="FFFFFF"/>
                </a:solidFill>
                <a:cs typeface="Roboto"/>
              </a:rPr>
              <a:t>prolongados</a:t>
            </a:r>
            <a:endParaRPr sz="2400" dirty="0">
              <a:cs typeface="Roboto"/>
            </a:endParaRPr>
          </a:p>
        </p:txBody>
      </p:sp>
      <p:pic>
        <p:nvPicPr>
          <p:cNvPr id="15" name="object 8">
            <a:extLst>
              <a:ext uri="{FF2B5EF4-FFF2-40B4-BE49-F238E27FC236}">
                <a16:creationId xmlns:a16="http://schemas.microsoft.com/office/drawing/2014/main" id="{9F41F913-EAAA-3F48-1D79-8CCEB100C78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6160" y="4462112"/>
            <a:ext cx="142874" cy="190499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6C7538BB-9423-CBB4-27CB-146E9B524745}"/>
              </a:ext>
            </a:extLst>
          </p:cNvPr>
          <p:cNvSpPr txBox="1"/>
          <p:nvPr/>
        </p:nvSpPr>
        <p:spPr>
          <a:xfrm>
            <a:off x="1069803" y="4499931"/>
            <a:ext cx="3860800" cy="8275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85"/>
              </a:spcBef>
            </a:pPr>
            <a:r>
              <a:rPr sz="2400" spc="-85" dirty="0">
                <a:solidFill>
                  <a:srgbClr val="FFFFFF"/>
                </a:solidFill>
                <a:cs typeface="Roboto"/>
              </a:rPr>
              <a:t>Procedimentos</a:t>
            </a:r>
            <a:r>
              <a:rPr sz="2400" spc="-3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de</a:t>
            </a:r>
            <a:r>
              <a:rPr sz="2400" spc="-3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5" dirty="0">
                <a:solidFill>
                  <a:srgbClr val="FFFFFF"/>
                </a:solidFill>
                <a:cs typeface="Roboto"/>
              </a:rPr>
              <a:t>manutenção</a:t>
            </a:r>
            <a:r>
              <a:rPr sz="2400" spc="-2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não</a:t>
            </a:r>
            <a:r>
              <a:rPr sz="2400" spc="-3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75" dirty="0">
                <a:solidFill>
                  <a:srgbClr val="FFFFFF"/>
                </a:solidFill>
                <a:cs typeface="Roboto"/>
              </a:rPr>
              <a:t>seguidos </a:t>
            </a:r>
            <a:r>
              <a:rPr sz="2400" spc="-10" dirty="0">
                <a:solidFill>
                  <a:srgbClr val="FFFFFF"/>
                </a:solidFill>
                <a:cs typeface="Roboto"/>
              </a:rPr>
              <a:t>corretamente</a:t>
            </a:r>
            <a:endParaRPr sz="2400" dirty="0">
              <a:cs typeface="Roboto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573D532-8D57-31CF-BAB6-79D0F9E0C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859" y="616923"/>
            <a:ext cx="4235667" cy="562415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DC88429-A6A0-7D56-807D-28E6F0D429E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2452"/>
          <a:stretch>
            <a:fillRect/>
          </a:stretch>
        </p:blipFill>
        <p:spPr>
          <a:xfrm>
            <a:off x="5883715" y="4227919"/>
            <a:ext cx="3084015" cy="2352647"/>
          </a:xfrm>
          <a:prstGeom prst="rect">
            <a:avLst/>
          </a:prstGeom>
        </p:spPr>
      </p:pic>
      <p:sp>
        <p:nvSpPr>
          <p:cNvPr id="21" name="object 5">
            <a:extLst>
              <a:ext uri="{FF2B5EF4-FFF2-40B4-BE49-F238E27FC236}">
                <a16:creationId xmlns:a16="http://schemas.microsoft.com/office/drawing/2014/main" id="{CB7FA973-237E-0543-32C4-11564C80DDBB}"/>
              </a:ext>
            </a:extLst>
          </p:cNvPr>
          <p:cNvSpPr txBox="1"/>
          <p:nvPr/>
        </p:nvSpPr>
        <p:spPr>
          <a:xfrm>
            <a:off x="1032946" y="2828333"/>
            <a:ext cx="4244975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2400" spc="-75" dirty="0">
                <a:solidFill>
                  <a:srgbClr val="FFFFFF"/>
                </a:solidFill>
                <a:cs typeface="Roboto"/>
              </a:rPr>
              <a:t>Falta</a:t>
            </a:r>
            <a:r>
              <a:rPr sz="2400" spc="-1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de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75" dirty="0">
                <a:solidFill>
                  <a:srgbClr val="FFFFFF"/>
                </a:solidFill>
                <a:cs typeface="Roboto"/>
              </a:rPr>
              <a:t>lubrificação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adequada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dos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0" dirty="0">
                <a:solidFill>
                  <a:srgbClr val="FFFFFF"/>
                </a:solidFill>
                <a:cs typeface="Roboto"/>
              </a:rPr>
              <a:t>componentes</a:t>
            </a:r>
            <a:endParaRPr sz="2400" dirty="0"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351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6B6F4-ECC0-2A6E-B244-4D24D2A3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Quebra-cabeças em figuras de plástico">
            <a:extLst>
              <a:ext uri="{FF2B5EF4-FFF2-40B4-BE49-F238E27FC236}">
                <a16:creationId xmlns:a16="http://schemas.microsoft.com/office/drawing/2014/main" id="{6AEC94B5-D940-52C8-C73F-EE0A82368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378A12C-A620-435C-83DF-38DF786C9A1D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>
              <a:extLst>
                <a:ext uri="{FF2B5EF4-FFF2-40B4-BE49-F238E27FC236}">
                  <a16:creationId xmlns:a16="http://schemas.microsoft.com/office/drawing/2014/main" id="{B003C059-1675-A53D-D7D1-5956B5946D34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F68A2077-4093-088E-0A58-9A6DB0AA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38733A41-82D1-EC95-294F-D59E5F2C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6" y="555260"/>
            <a:ext cx="10728322" cy="1477328"/>
          </a:xfrm>
        </p:spPr>
        <p:txBody>
          <a:bodyPr/>
          <a:lstStyle/>
          <a:p>
            <a:r>
              <a:rPr lang="pt-BR" b="1" spc="-140" dirty="0"/>
              <a:t>O</a:t>
            </a:r>
            <a:r>
              <a:rPr lang="pt-BR" b="1" spc="-55" dirty="0"/>
              <a:t> </a:t>
            </a:r>
            <a:r>
              <a:rPr lang="pt-BR" b="1" spc="-130" dirty="0"/>
              <a:t>Que</a:t>
            </a:r>
            <a:r>
              <a:rPr lang="pt-BR" b="1" spc="-55" dirty="0"/>
              <a:t> </a:t>
            </a:r>
            <a:r>
              <a:rPr lang="pt-BR" b="1" spc="-114" dirty="0"/>
              <a:t>Ocorreu</a:t>
            </a:r>
            <a:r>
              <a:rPr lang="pt-BR" b="1" spc="-70" dirty="0"/>
              <a:t> </a:t>
            </a:r>
            <a:r>
              <a:rPr lang="pt-BR" b="1" spc="-114" dirty="0"/>
              <a:t>Durante</a:t>
            </a:r>
            <a:r>
              <a:rPr lang="pt-BR" b="1" spc="-65" dirty="0"/>
              <a:t> </a:t>
            </a:r>
            <a:r>
              <a:rPr lang="pt-BR" b="1" dirty="0"/>
              <a:t>o</a:t>
            </a:r>
            <a:r>
              <a:rPr lang="pt-BR" b="1" spc="-110" dirty="0"/>
              <a:t> </a:t>
            </a:r>
            <a:r>
              <a:rPr lang="pt-BR" b="1" spc="-95" dirty="0"/>
              <a:t>Voo?</a:t>
            </a:r>
            <a:endParaRPr lang="pt-BR" b="1" dirty="0"/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C5A45D3C-E713-73BE-19E3-7DC34A6AFB9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306" y="2251064"/>
            <a:ext cx="190499" cy="190499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7D0BFCE3-4E30-AA19-227E-51EC5E5FD71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733" y="3001985"/>
            <a:ext cx="234408" cy="186853"/>
          </a:xfrm>
          <a:prstGeom prst="rect">
            <a:avLst/>
          </a:prstGeom>
        </p:spPr>
      </p:pic>
      <p:pic>
        <p:nvPicPr>
          <p:cNvPr id="19" name="object 5">
            <a:extLst>
              <a:ext uri="{FF2B5EF4-FFF2-40B4-BE49-F238E27FC236}">
                <a16:creationId xmlns:a16="http://schemas.microsoft.com/office/drawing/2014/main" id="{1ED8F83A-E62A-79BC-0CD8-0A44B82BF1D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6733" y="3819885"/>
            <a:ext cx="145256" cy="157125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E3EF849D-0DCD-1799-9191-8A580AAF517A}"/>
              </a:ext>
            </a:extLst>
          </p:cNvPr>
          <p:cNvSpPr txBox="1"/>
          <p:nvPr/>
        </p:nvSpPr>
        <p:spPr>
          <a:xfrm>
            <a:off x="1000955" y="3713791"/>
            <a:ext cx="4299585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85" dirty="0" err="1">
                <a:solidFill>
                  <a:srgbClr val="FFFFFF"/>
                </a:solidFill>
                <a:cs typeface="Roboto"/>
              </a:rPr>
              <a:t>Mergulho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5" dirty="0">
                <a:solidFill>
                  <a:srgbClr val="FFFFFF"/>
                </a:solidFill>
                <a:cs typeface="Roboto"/>
              </a:rPr>
              <a:t>catastrófico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e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queda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5" dirty="0">
                <a:solidFill>
                  <a:srgbClr val="FFFFFF"/>
                </a:solidFill>
                <a:cs typeface="Roboto"/>
              </a:rPr>
              <a:t>no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Oceano</a:t>
            </a:r>
            <a:r>
              <a:rPr sz="240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65" dirty="0">
                <a:solidFill>
                  <a:srgbClr val="FFFFFF"/>
                </a:solidFill>
                <a:cs typeface="Roboto"/>
              </a:rPr>
              <a:t>Pacífico</a:t>
            </a:r>
            <a:endParaRPr sz="2400" dirty="0">
              <a:cs typeface="Roboto"/>
            </a:endParaRPr>
          </a:p>
        </p:txBody>
      </p:sp>
      <p:pic>
        <p:nvPicPr>
          <p:cNvPr id="21" name="object 7">
            <a:extLst>
              <a:ext uri="{FF2B5EF4-FFF2-40B4-BE49-F238E27FC236}">
                <a16:creationId xmlns:a16="http://schemas.microsoft.com/office/drawing/2014/main" id="{9322DEF8-F23B-F376-DDC4-EF8699113EE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870" y="4608057"/>
            <a:ext cx="190499" cy="162877"/>
          </a:xfrm>
          <a:prstGeom prst="rect">
            <a:avLst/>
          </a:prstGeom>
        </p:spPr>
      </p:pic>
      <p:sp>
        <p:nvSpPr>
          <p:cNvPr id="23" name="object 9">
            <a:extLst>
              <a:ext uri="{FF2B5EF4-FFF2-40B4-BE49-F238E27FC236}">
                <a16:creationId xmlns:a16="http://schemas.microsoft.com/office/drawing/2014/main" id="{656BC298-B513-EBCF-3198-ED6B68754446}"/>
              </a:ext>
            </a:extLst>
          </p:cNvPr>
          <p:cNvSpPr txBox="1"/>
          <p:nvPr/>
        </p:nvSpPr>
        <p:spPr>
          <a:xfrm>
            <a:off x="1000955" y="4521054"/>
            <a:ext cx="3324225" cy="150489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85" dirty="0">
                <a:solidFill>
                  <a:srgbClr val="FFFFFF"/>
                </a:solidFill>
                <a:cs typeface="Roboto"/>
              </a:rPr>
              <a:t>88</a:t>
            </a:r>
            <a:r>
              <a:rPr sz="240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0" dirty="0">
                <a:solidFill>
                  <a:srgbClr val="FFFFFF"/>
                </a:solidFill>
                <a:cs typeface="Roboto"/>
              </a:rPr>
              <a:t>vítimas</a:t>
            </a:r>
            <a:r>
              <a:rPr sz="240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70" dirty="0">
                <a:solidFill>
                  <a:srgbClr val="FFFFFF"/>
                </a:solidFill>
                <a:cs typeface="Roboto"/>
              </a:rPr>
              <a:t>fatais,</a:t>
            </a:r>
            <a:r>
              <a:rPr sz="240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110" dirty="0">
                <a:solidFill>
                  <a:srgbClr val="FFFFFF"/>
                </a:solidFill>
                <a:cs typeface="Roboto"/>
              </a:rPr>
              <a:t>sem</a:t>
            </a:r>
            <a:r>
              <a:rPr sz="240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cs typeface="Roboto"/>
              </a:rPr>
              <a:t>sobreviventes</a:t>
            </a:r>
            <a:endParaRPr sz="2400" dirty="0">
              <a:cs typeface="Roboto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cs typeface="Roboto"/>
            </a:endParaRPr>
          </a:p>
          <a:p>
            <a:pPr marL="12700">
              <a:lnSpc>
                <a:spcPct val="100000"/>
              </a:lnSpc>
            </a:pPr>
            <a:endParaRPr sz="2400" dirty="0">
              <a:cs typeface="Roboto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AAFCC30D-7725-886A-3D18-A059FD88A4FA}"/>
              </a:ext>
            </a:extLst>
          </p:cNvPr>
          <p:cNvSpPr txBox="1"/>
          <p:nvPr/>
        </p:nvSpPr>
        <p:spPr>
          <a:xfrm>
            <a:off x="1000956" y="2154079"/>
            <a:ext cx="4299585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14"/>
              </a:spcBef>
            </a:pPr>
            <a:r>
              <a:rPr sz="2400" spc="-80" dirty="0">
                <a:solidFill>
                  <a:srgbClr val="FFFFFF"/>
                </a:solidFill>
                <a:cs typeface="Roboto"/>
              </a:rPr>
              <a:t>Dificuldades</a:t>
            </a:r>
            <a:r>
              <a:rPr sz="2400" spc="-1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severas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de</a:t>
            </a:r>
            <a:r>
              <a:rPr sz="2400" spc="-1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80" dirty="0">
                <a:solidFill>
                  <a:srgbClr val="FFFFFF"/>
                </a:solidFill>
                <a:cs typeface="Roboto"/>
              </a:rPr>
              <a:t>controle</a:t>
            </a:r>
            <a:r>
              <a:rPr sz="24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>
                <a:solidFill>
                  <a:srgbClr val="FFFFFF"/>
                </a:solidFill>
                <a:cs typeface="Roboto"/>
              </a:rPr>
              <a:t>da</a:t>
            </a:r>
            <a:r>
              <a:rPr sz="2400" spc="-1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10" dirty="0" err="1">
                <a:solidFill>
                  <a:srgbClr val="FFFFFF"/>
                </a:solidFill>
                <a:cs typeface="Roboto"/>
              </a:rPr>
              <a:t>aeronave</a:t>
            </a:r>
            <a:endParaRPr sz="2400" dirty="0">
              <a:cs typeface="Roboto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10CA018C-BBC5-4BEB-96C8-52D10B2876E5}"/>
              </a:ext>
            </a:extLst>
          </p:cNvPr>
          <p:cNvSpPr txBox="1"/>
          <p:nvPr/>
        </p:nvSpPr>
        <p:spPr>
          <a:xfrm>
            <a:off x="965759" y="2907489"/>
            <a:ext cx="4299585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2400" spc="-80" dirty="0">
                <a:solidFill>
                  <a:srgbClr val="FFFFFF"/>
                </a:solidFill>
                <a:cs typeface="Roboto"/>
              </a:rPr>
              <a:t>Sistema</a:t>
            </a:r>
            <a:r>
              <a:rPr sz="2400" spc="-3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5" dirty="0">
                <a:solidFill>
                  <a:srgbClr val="FFFFFF"/>
                </a:solidFill>
                <a:cs typeface="Roboto"/>
              </a:rPr>
              <a:t>de</a:t>
            </a:r>
            <a:r>
              <a:rPr sz="2400" spc="-3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90" dirty="0" err="1">
                <a:solidFill>
                  <a:srgbClr val="FFFFFF"/>
                </a:solidFill>
                <a:cs typeface="Roboto"/>
              </a:rPr>
              <a:t>compensação</a:t>
            </a:r>
            <a:r>
              <a:rPr sz="2400" spc="-30" dirty="0">
                <a:solidFill>
                  <a:srgbClr val="FFFFFF"/>
                </a:solidFill>
                <a:cs typeface="Roboto"/>
              </a:rPr>
              <a:t> </a:t>
            </a:r>
            <a:r>
              <a:rPr sz="2400" spc="-10" dirty="0" err="1">
                <a:solidFill>
                  <a:srgbClr val="FFFFFF"/>
                </a:solidFill>
                <a:cs typeface="Roboto"/>
              </a:rPr>
              <a:t>emperrou</a:t>
            </a:r>
            <a:endParaRPr sz="2400" dirty="0"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5302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3880" y="1011581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pt-BR" sz="4000" b="1" dirty="0"/>
              <a:t>Erro na Manutenção: Uma Troca que Custou Caro!</a:t>
            </a:r>
            <a:endParaRPr lang="en-US" sz="5600" b="1" spc="-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3848" y="2476489"/>
            <a:ext cx="72561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Troca indevida de graxa contribuiu para acidente aéreo.</a:t>
            </a:r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 Boeing exigia o uso da graxa </a:t>
            </a:r>
            <a:r>
              <a:rPr lang="pt-BR" sz="2400" b="1" dirty="0"/>
              <a:t>MIL-G-81322</a:t>
            </a:r>
            <a:r>
              <a:rPr lang="pt-BR" sz="2400" dirty="0"/>
              <a:t> para lubrificação do eixo.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 graxa original usada era a </a:t>
            </a:r>
            <a:r>
              <a:rPr lang="pt-BR" sz="2400" b="1" dirty="0"/>
              <a:t>Mobilgrease 28</a:t>
            </a:r>
            <a:r>
              <a:rPr lang="pt-BR" sz="2400" dirty="0"/>
              <a:t>.</a:t>
            </a:r>
          </a:p>
          <a:p>
            <a:endParaRPr lang="pt-BR" sz="3200" dirty="0"/>
          </a:p>
        </p:txBody>
      </p:sp>
      <p:pic>
        <p:nvPicPr>
          <p:cNvPr id="11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1028" name="Picture 4" descr="Mobilgrease 28 Synthetic aviation grease MIL-PRF-81322G 2kg can - online  purchase | Euro Industry">
            <a:extLst>
              <a:ext uri="{FF2B5EF4-FFF2-40B4-BE49-F238E27FC236}">
                <a16:creationId xmlns:a16="http://schemas.microsoft.com/office/drawing/2014/main" id="{5D9CF5EC-69B1-AB90-A299-66BC2212A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83027"/>
            <a:ext cx="4471771" cy="42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9CC2-6E17-EB76-E0E3-6BEA0A47B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F2112-E827-9DCB-74C2-23A2937B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80" y="1011581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pt-BR" sz="4000" b="1" dirty="0"/>
              <a:t>Erro na Manutenção: Uma Troca que Custou Caro!</a:t>
            </a:r>
            <a:endParaRPr lang="en-US" sz="5600" b="1" spc="-1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77B32A-F895-8B2A-E1D1-6D7D0B9F821A}"/>
              </a:ext>
            </a:extLst>
          </p:cNvPr>
          <p:cNvSpPr txBox="1"/>
          <p:nvPr/>
        </p:nvSpPr>
        <p:spPr>
          <a:xfrm>
            <a:off x="191537" y="1891129"/>
            <a:ext cx="725618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Troca indevida de graxa contribuiu para acidente aéreo.</a:t>
            </a:r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 Alaska Airlines trocou para a </a:t>
            </a:r>
            <a:r>
              <a:rPr lang="pt-BR" sz="2400" b="1" dirty="0" err="1"/>
              <a:t>Aeroshell</a:t>
            </a:r>
            <a:r>
              <a:rPr lang="pt-BR" sz="2400" b="1" dirty="0"/>
              <a:t> 33</a:t>
            </a:r>
            <a:r>
              <a:rPr lang="pt-BR" sz="2400" dirty="0"/>
              <a:t>, com especificação diferente.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 mudança foi feita </a:t>
            </a:r>
            <a:r>
              <a:rPr lang="pt-BR" sz="2400" b="1" dirty="0"/>
              <a:t>sem aprovação completa da fabricante</a:t>
            </a:r>
            <a:r>
              <a:rPr lang="pt-B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manual exigia testes e documentos assinados antes da troca.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Mesmo assim, a nova graxa foi usada, </a:t>
            </a:r>
            <a:r>
              <a:rPr lang="pt-BR" sz="2400" b="1" dirty="0"/>
              <a:t>descumprindo os procedimentos</a:t>
            </a:r>
            <a:r>
              <a:rPr lang="pt-BR" sz="2400" dirty="0"/>
              <a:t>.</a:t>
            </a:r>
          </a:p>
          <a:p>
            <a:endParaRPr lang="pt-BR" sz="3200" dirty="0"/>
          </a:p>
        </p:txBody>
      </p:sp>
      <p:pic>
        <p:nvPicPr>
          <p:cNvPr id="11" name="Picture 3" descr="Quebra-cabeças em figuras de plástico">
            <a:extLst>
              <a:ext uri="{FF2B5EF4-FFF2-40B4-BE49-F238E27FC236}">
                <a16:creationId xmlns:a16="http://schemas.microsoft.com/office/drawing/2014/main" id="{A3A5B7B0-DB3F-A347-EF9D-731539CCC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A45CA7A-00D6-7336-E462-4F4DF14F0776}"/>
              </a:ext>
            </a:extLst>
          </p:cNvPr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>
              <a:extLst>
                <a:ext uri="{FF2B5EF4-FFF2-40B4-BE49-F238E27FC236}">
                  <a16:creationId xmlns:a16="http://schemas.microsoft.com/office/drawing/2014/main" id="{14787D61-AD42-AFA7-5FD8-6101F2BBE1D3}"/>
                </a:ext>
              </a:extLst>
            </p:cNvPr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>
              <a:extLst>
                <a:ext uri="{FF2B5EF4-FFF2-40B4-BE49-F238E27FC236}">
                  <a16:creationId xmlns:a16="http://schemas.microsoft.com/office/drawing/2014/main" id="{A43BACB7-A8A6-E4D6-DC65-FF1A8BCF9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AD1CD952-9C9F-3F00-CBBA-A9D65B912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99" y="912710"/>
            <a:ext cx="3944922" cy="48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4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706" y="923254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/>
              <a:t>Intervalos de Manutenção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474" y="1794618"/>
            <a:ext cx="76211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 Alaska Airlines mudou os </a:t>
            </a:r>
            <a:r>
              <a:rPr lang="pt-BR" sz="2400" b="1" dirty="0"/>
              <a:t>intervalos de lubrificação e verificação</a:t>
            </a:r>
            <a:r>
              <a:rPr lang="pt-BR" sz="2400" dirty="0"/>
              <a:t> do eixo do estabilizador horizontal.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 troca foi do modelo </a:t>
            </a:r>
            <a:r>
              <a:rPr lang="pt-BR" sz="2400" b="1" dirty="0"/>
              <a:t>MSG-2</a:t>
            </a:r>
            <a:r>
              <a:rPr lang="pt-BR" sz="2400" dirty="0"/>
              <a:t> (mais conservador) para o </a:t>
            </a:r>
            <a:r>
              <a:rPr lang="pt-BR" sz="2400" b="1" dirty="0"/>
              <a:t>MSG-3</a:t>
            </a:r>
            <a:r>
              <a:rPr lang="pt-BR" sz="2400" dirty="0"/>
              <a:t> (focado em reduzir custos).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 decisão </a:t>
            </a:r>
            <a:r>
              <a:rPr lang="pt-BR" sz="2400" b="1" dirty="0"/>
              <a:t>não considerou os impactos individuais de cada tarefa</a:t>
            </a:r>
            <a:r>
              <a:rPr lang="pt-B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 </a:t>
            </a:r>
            <a:r>
              <a:rPr lang="pt-BR" sz="2400" b="1" dirty="0"/>
              <a:t>aprovação foi superficial</a:t>
            </a:r>
            <a:r>
              <a:rPr lang="pt-BR" sz="2400" dirty="0"/>
              <a:t> e sem análise detalhada.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fabricante não teve suas </a:t>
            </a:r>
            <a:r>
              <a:rPr lang="pt-BR" sz="2400" b="1" dirty="0"/>
              <a:t>recomendações totalmente seguidas</a:t>
            </a:r>
            <a:r>
              <a:rPr lang="pt-B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Essa mudança foi um dos </a:t>
            </a:r>
            <a:r>
              <a:rPr lang="pt-BR" sz="2400" b="1" dirty="0"/>
              <a:t>principais fatores contribuintes</a:t>
            </a:r>
            <a:r>
              <a:rPr lang="pt-BR" sz="2400" dirty="0"/>
              <a:t> para o acidente.</a:t>
            </a:r>
          </a:p>
          <a:p>
            <a:endParaRPr lang="pt-BR" sz="3200" dirty="0"/>
          </a:p>
        </p:txBody>
      </p:sp>
      <p:pic>
        <p:nvPicPr>
          <p:cNvPr id="11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4" name="Picture 2" descr="Air Crash Investigation: Cutting Corners (Alaska Airlines Flight 261 ...">
            <a:extLst>
              <a:ext uri="{FF2B5EF4-FFF2-40B4-BE49-F238E27FC236}">
                <a16:creationId xmlns:a16="http://schemas.microsoft.com/office/drawing/2014/main" id="{C88D47C9-884D-0246-82DB-E8E6BAA31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325" y="2089829"/>
            <a:ext cx="4454201" cy="322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54498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2243</TotalTime>
  <Words>809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Next LT Pro</vt:lpstr>
      <vt:lpstr>Roboto</vt:lpstr>
      <vt:lpstr>Rockwell Nova Light</vt:lpstr>
      <vt:lpstr>The Hand Extrablack</vt:lpstr>
      <vt:lpstr>Wingdings</vt:lpstr>
      <vt:lpstr>BlobVTI</vt:lpstr>
      <vt:lpstr>XI Feira de Soluções</vt:lpstr>
      <vt:lpstr>Integrantes</vt:lpstr>
      <vt:lpstr>O acidente  31 de janeiro de 2000</vt:lpstr>
      <vt:lpstr>Tipo de Acidente: Falha Estrutural    </vt:lpstr>
      <vt:lpstr>Causa Raiz: Falha do Jackscrew  por Manutenção Inadequada</vt:lpstr>
      <vt:lpstr>O Que Ocorreu Durante o Voo?</vt:lpstr>
      <vt:lpstr>Erro na Manutenção: Uma Troca que Custou Caro!</vt:lpstr>
      <vt:lpstr>Erro na Manutenção: Uma Troca que Custou Caro!</vt:lpstr>
      <vt:lpstr>Intervalos de Manutenção</vt:lpstr>
      <vt:lpstr>Análise alteração de intervalos </vt:lpstr>
      <vt:lpstr>Intervalos e aprovação FAA</vt:lpstr>
      <vt:lpstr>Atuação da FAA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Fabiano Sabha</dc:creator>
  <cp:lastModifiedBy>Guilherme Andrew</cp:lastModifiedBy>
  <cp:revision>8</cp:revision>
  <dcterms:created xsi:type="dcterms:W3CDTF">2024-06-04T15:06:00Z</dcterms:created>
  <dcterms:modified xsi:type="dcterms:W3CDTF">2025-06-15T14:52:19Z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123EC1BF99294417B08FEDD505CC8C1E_12</vt:lpwstr>
  </property>
  <property fmtid="{D5CDD505-2E9C-101B-9397-08002B2CF9AE}" pid="3" name="KSOProductBuildVer">
    <vt:lpwstr>1046-12.2.0.21179</vt:lpwstr>
  </property>
</Properties>
</file>