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64" r:id="rId5"/>
    <p:sldId id="259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347361-3957-60A5-EBB2-4D27496F9C2B}" v="1332" dt="2024-10-19T23:15:52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E4DCC08-9E34-5C57-8B60-AEBBBA9480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BE625B-8DBD-BE14-0C75-1C9C968D06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59EE4FE-E285-4489-942C-D02C30E75189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3E41EBC-5664-D6E9-B07D-D54A2EA2F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C585EB4-B0BA-8047-EC54-F8381F1E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C26C27-4E3F-4D25-FC5C-6CFDA5F1EB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679601-7E88-38FC-9CEA-4781ED714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A73F501-1564-4861-BEF2-FEB3140CF4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39F64EB7-3853-BB05-44AE-250FC0217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932F9492-A0BF-CD35-D75C-436674FD3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9C00CCA5-8CAD-9486-4978-017A430DE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F9C81-55A5-4326-8502-47DA60A7C1BC}" type="slidenum">
              <a:rPr lang="pt-B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309C8-43FD-F4B3-EF25-CE2F8056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6B39E-6515-42BC-A42A-0B1013E3208F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59613-6942-7BBA-D5B9-3A0F5DCF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3ECE2-792C-7BB8-F668-F3092FFD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17D64-7A45-4577-95DB-CB41B272ED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56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DA687A-B209-E8F8-3318-A8B61621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8C0D6-14C6-4496-8DFB-79E7FCB52FC3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CD1B99-0551-BBE9-465D-484F38FD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9E74F-6C71-7FCC-0D6B-D275C15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283AC-00A7-4C90-AFF8-B9010F3C37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7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CD4B5-F7D3-1B1E-6705-6940D49A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8E16A-1CA5-4BD5-AC92-7CC8DCEBE2D3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E6CCB-6CB6-DE90-4649-9C4A0636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C341D-E0EC-37B0-ADB0-2714664B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78C6-3805-4011-81A4-9CBCCB8708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3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FB74D-68AA-37F6-4CC1-21207C70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F5D0F-6247-44F1-A115-74DEF86CD29C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06226-A6C7-734A-4702-87FEE96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4A1CCB-2834-8C96-71BC-5756A6C6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93209-63D3-43DE-9BBB-608D96E225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605DE-1907-3801-531F-D138C8EC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847-2502-4009-A3BB-D7F170C536AA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AE95F-BA38-CC64-8FE3-8879E042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28031-D24D-0DD6-5D17-3E4E345C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C650A-A681-48C4-8C78-935DDCB205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33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851FDF4-EC78-73B5-B5A4-A087CF3D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79447-880C-43AB-8674-59EE04EA6074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47933135-B789-C601-F2D0-E2759756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92B9185-B41A-4F01-1417-5FA770D9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68253-EEE7-4B55-BBD3-D3FC197EAF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79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C04F1A16-0DC4-2CCE-5B4E-55638DDB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8B281-7D8A-42A6-8C40-7ECD0551E3A7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37C23F7-E4D6-B252-A81C-B29C3DBF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414C1987-51A0-1FFB-F655-A3543105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3DBD4-D370-4ABC-886D-D78E839A0D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17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5C2D7064-61CE-B11D-6F07-D89DF1A5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F4923-E6FC-41B2-B65A-300E152F417C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EA8ED6D-73D1-E332-1801-FE5FA90A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0BA9F61-0DCA-E710-6D6E-0E327D03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E3F3-7396-4E47-B75D-634786C9F9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3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B17DE8C1-89C3-415C-E505-69511D1C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8384-9B24-4D74-AEE8-2DCFB9CC0C8D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8DC5A91A-7B68-24DE-E038-21F77AD4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FF35AA8-A694-597C-2283-B44E2AC7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5F813-22FF-41A6-811B-4575682605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95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359E370-A42E-8470-F829-A1005F1D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3EF77-C4D6-4AD7-9255-DB89EC7277D2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ED91892-3946-7D1C-73B2-A463F118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BD292D06-4EE7-77B3-4778-3279E581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E54A-8184-4F25-BEDE-D734FB56E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5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F664491-5D51-12FE-B900-8FCB3931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824E7-02B3-433E-B44D-484C15B3A508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8C6B655-A2F7-D3FC-DB46-D522A4EF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92DD202-20B2-F177-7F09-46E4B2F1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1BFBB-F94C-4187-9F09-208DD5F3F3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2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AD9B8E9F-86C1-90C4-F530-8C3B2A138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DC8F4907-6016-2592-01D7-418FC0446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de texto Mestres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C0C33-947B-BEC4-BE0A-A64FF3D81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D94565-98E3-4DD0-96C9-7FE9E01CCE9D}" type="datetimeFigureOut">
              <a:rPr lang="pt-BR"/>
              <a:pPr>
                <a:defRPr/>
              </a:pPr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C1C94-37C6-3D8F-D74A-E002353C3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6DE24-D983-8B47-5983-0D05268BD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123DAC-A503-41AE-9597-144DB81EE1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10">
            <a:extLst>
              <a:ext uri="{FF2B5EF4-FFF2-40B4-BE49-F238E27FC236}">
                <a16:creationId xmlns:a16="http://schemas.microsoft.com/office/drawing/2014/main" id="{757D0703-03A4-E2AC-89F6-1896980DD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25538"/>
            <a:ext cx="5916613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pt-BR" altLang="en-US" sz="4400" b="1" dirty="0">
                <a:latin typeface="Arial"/>
                <a:cs typeface="Arial"/>
              </a:rPr>
              <a:t>Aprendizado por projetos integradores – Controle de ferramentas</a:t>
            </a:r>
          </a:p>
          <a:p>
            <a:pPr algn="ctr" eaLnBrk="1" hangingPunct="1"/>
            <a:r>
              <a:rPr lang="pt-BR" altLang="en-US" sz="4400" b="1" dirty="0">
                <a:latin typeface="Arial"/>
                <a:cs typeface="Arial"/>
              </a:rPr>
              <a:t>(2ª Sprint)</a:t>
            </a:r>
          </a:p>
        </p:txBody>
      </p:sp>
      <p:pic>
        <p:nvPicPr>
          <p:cNvPr id="3075" name="Picture 6" descr="Aernnova Aerospace – Aerospacebrazil">
            <a:extLst>
              <a:ext uri="{FF2B5EF4-FFF2-40B4-BE49-F238E27FC236}">
                <a16:creationId xmlns:a16="http://schemas.microsoft.com/office/drawing/2014/main" id="{4E7A10B9-1DAC-1362-0813-1801E79AA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281113"/>
            <a:ext cx="5765800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Footer Placeholder 3">
            <a:extLst>
              <a:ext uri="{FF2B5EF4-FFF2-40B4-BE49-F238E27FC236}">
                <a16:creationId xmlns:a16="http://schemas.microsoft.com/office/drawing/2014/main" id="{96C1FA7F-1A38-5E94-6C19-4334A4C2E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3077" name="Imagem 33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26139919-3579-45A7-9435-05383A4A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714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2E80F4-8A0F-E645-B577-9134413286A3}"/>
              </a:ext>
            </a:extLst>
          </p:cNvPr>
          <p:cNvSpPr/>
          <p:nvPr/>
        </p:nvSpPr>
        <p:spPr>
          <a:xfrm>
            <a:off x="0" y="0"/>
            <a:ext cx="12192000" cy="814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5123" name="CaixaDeTexto 5">
            <a:extLst>
              <a:ext uri="{FF2B5EF4-FFF2-40B4-BE49-F238E27FC236}">
                <a16:creationId xmlns:a16="http://schemas.microsoft.com/office/drawing/2014/main" id="{8E312B24-8D8A-1D03-FE87-84EB867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942975"/>
            <a:ext cx="119983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just" eaLnBrk="1" hangingPunct="1"/>
            <a:r>
              <a:rPr lang="pt-BR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: O objetivo do trabalho é apresentar um projeto para controle de ferramentas, de forma eficiente e segura.</a:t>
            </a:r>
          </a:p>
          <a:p>
            <a:pPr algn="just" eaLnBrk="1" hangingPunct="1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O trabalho foi dividido em ‘’3 ideias’’, que podem ser utilizadas separadamente, ou em conjunto, para confecção de um projeto.</a:t>
            </a:r>
          </a:p>
          <a:p>
            <a:pPr algn="just" eaLnBrk="1" hangingPunct="1"/>
            <a:r>
              <a:rPr lang="pt-BR" altLang="en-US"/>
              <a:t> 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F6CB343-AA5E-497B-6566-7F140436DBDB}"/>
              </a:ext>
            </a:extLst>
          </p:cNvPr>
          <p:cNvGraphicFramePr>
            <a:graphicFrameLocks noGrp="1"/>
          </p:cNvGraphicFramePr>
          <p:nvPr/>
        </p:nvGraphicFramePr>
        <p:xfrm>
          <a:off x="6561138" y="2484438"/>
          <a:ext cx="2201862" cy="12573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87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1ª Sprint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6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▸Confecção e Propostas de ideias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▸Pesquisas gerais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1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▸Confecção dos slides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B148F67-FB5C-E361-502F-48CCA948B3F9}"/>
              </a:ext>
            </a:extLst>
          </p:cNvPr>
          <p:cNvGraphicFramePr>
            <a:graphicFrameLocks noGrp="1"/>
          </p:cNvGraphicFramePr>
          <p:nvPr/>
        </p:nvGraphicFramePr>
        <p:xfrm>
          <a:off x="9534525" y="2489200"/>
          <a:ext cx="2112963" cy="25050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2ª Sprint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2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▸Junção, remoção ou adição de ideias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▸Vantagens e </a:t>
                      </a:r>
                      <a:r>
                        <a:rPr lang="pt-BR" sz="16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desvantangens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▸Revisão de projeto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▸Análise de valores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▸Ilustrações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90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▸Matriz de responsabilidades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9B7209BE-E53F-CCD2-2AA0-F9FEA713267A}"/>
              </a:ext>
            </a:extLst>
          </p:cNvPr>
          <p:cNvGraphicFramePr>
            <a:graphicFrameLocks noGrp="1"/>
          </p:cNvGraphicFramePr>
          <p:nvPr/>
        </p:nvGraphicFramePr>
        <p:xfrm>
          <a:off x="7715250" y="4108450"/>
          <a:ext cx="1458913" cy="1638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5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2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3ª Sprint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31" marR="9531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▸Revisão Final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31" marR="9531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▸Orçamento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31" marR="9531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▸Slides Finais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31" marR="9531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▸Ilustrações finais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31" marR="9531" marT="95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69" name="Footer Placeholder 3">
            <a:extLst>
              <a:ext uri="{FF2B5EF4-FFF2-40B4-BE49-F238E27FC236}">
                <a16:creationId xmlns:a16="http://schemas.microsoft.com/office/drawing/2014/main" id="{2F98E12F-D582-68AE-C754-385AD30EA8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5170" name="Imagem 35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65F5896-D26D-8128-3FD2-FC72360D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6907A1-AC12-D0B1-05E5-27DBE65A9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92686"/>
              </p:ext>
            </p:extLst>
          </p:nvPr>
        </p:nvGraphicFramePr>
        <p:xfrm>
          <a:off x="320261" y="2871305"/>
          <a:ext cx="2723938" cy="1440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8713">
                  <a:extLst>
                    <a:ext uri="{9D8B030D-6E8A-4147-A177-3AD203B41FA5}">
                      <a16:colId xmlns:a16="http://schemas.microsoft.com/office/drawing/2014/main" val="1189030344"/>
                    </a:ext>
                  </a:extLst>
                </a:gridCol>
                <a:gridCol w="1185225">
                  <a:extLst>
                    <a:ext uri="{9D8B030D-6E8A-4147-A177-3AD203B41FA5}">
                      <a16:colId xmlns:a16="http://schemas.microsoft.com/office/drawing/2014/main" val="1725824170"/>
                    </a:ext>
                  </a:extLst>
                </a:gridCol>
              </a:tblGrid>
              <a:tr h="298501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  <a:latin typeface="Arial"/>
                        </a:rPr>
                        <a:t>IDEIA 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78844"/>
                  </a:ext>
                </a:extLst>
              </a:tr>
              <a:tr h="515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err="1">
                          <a:effectLst/>
                          <a:latin typeface="Arial"/>
                        </a:rPr>
                        <a:t>Vantagens</a:t>
                      </a:r>
                      <a:r>
                        <a:rPr lang="en-US" sz="1600" dirty="0">
                          <a:effectLst/>
                          <a:latin typeface="Arial"/>
                        </a:rPr>
                        <a:t> e </a:t>
                      </a:r>
                      <a:r>
                        <a:rPr lang="en-US" sz="1600" err="1">
                          <a:effectLst/>
                          <a:latin typeface="Arial"/>
                        </a:rPr>
                        <a:t>desvantagens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Arial"/>
                        </a:rPr>
                        <a:t>LUCAS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83617"/>
                  </a:ext>
                </a:extLst>
              </a:tr>
              <a:tr h="298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err="1">
                          <a:effectLst/>
                          <a:latin typeface="Arial"/>
                        </a:rPr>
                        <a:t>Orçamento</a:t>
                      </a:r>
                      <a:r>
                        <a:rPr lang="en-US" sz="16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Arial"/>
                        </a:rPr>
                        <a:t>PEDRO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39273"/>
                  </a:ext>
                </a:extLst>
              </a:tr>
              <a:tr h="298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err="1">
                          <a:effectLst/>
                          <a:latin typeface="Arial"/>
                        </a:rPr>
                        <a:t>Ilustração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Arial"/>
                        </a:rPr>
                        <a:t>LUCAS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417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0EAB5C-6E5D-212E-DD18-31B06FF2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76243"/>
              </p:ext>
            </p:extLst>
          </p:nvPr>
        </p:nvGraphicFramePr>
        <p:xfrm>
          <a:off x="3572841" y="2866279"/>
          <a:ext cx="2351762" cy="1440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0817">
                  <a:extLst>
                    <a:ext uri="{9D8B030D-6E8A-4147-A177-3AD203B41FA5}">
                      <a16:colId xmlns:a16="http://schemas.microsoft.com/office/drawing/2014/main" val="971898430"/>
                    </a:ext>
                  </a:extLst>
                </a:gridCol>
                <a:gridCol w="1060945">
                  <a:extLst>
                    <a:ext uri="{9D8B030D-6E8A-4147-A177-3AD203B41FA5}">
                      <a16:colId xmlns:a16="http://schemas.microsoft.com/office/drawing/2014/main" val="35218137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  <a:latin typeface="Arial"/>
                        </a:rPr>
                        <a:t>IDEIA 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0288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err="1">
                          <a:effectLst/>
                          <a:latin typeface="Arial"/>
                        </a:rPr>
                        <a:t>Vantagens</a:t>
                      </a:r>
                      <a:r>
                        <a:rPr lang="en-US" sz="1600" dirty="0">
                          <a:effectLst/>
                          <a:latin typeface="Arial"/>
                        </a:rPr>
                        <a:t> e </a:t>
                      </a:r>
                      <a:r>
                        <a:rPr lang="en-US" sz="1600" err="1">
                          <a:effectLst/>
                          <a:latin typeface="Arial"/>
                        </a:rPr>
                        <a:t>desvantagens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Arial"/>
                        </a:rPr>
                        <a:t>ARTHUR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642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err="1">
                          <a:effectLst/>
                          <a:latin typeface="Arial"/>
                        </a:rPr>
                        <a:t>Orçamento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Arial"/>
                        </a:rPr>
                        <a:t>ARTHUR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13552"/>
                  </a:ext>
                </a:extLst>
              </a:tr>
              <a:tr h="220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err="1">
                          <a:effectLst/>
                          <a:latin typeface="Arial"/>
                        </a:rPr>
                        <a:t>Ilustração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Arial"/>
                        </a:rPr>
                        <a:t>DOUGLAS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1854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6375DC-9B2C-1427-4567-5CF572C98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0666"/>
              </p:ext>
            </p:extLst>
          </p:nvPr>
        </p:nvGraphicFramePr>
        <p:xfrm>
          <a:off x="925996" y="4644280"/>
          <a:ext cx="3117617" cy="1927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1640">
                  <a:extLst>
                    <a:ext uri="{9D8B030D-6E8A-4147-A177-3AD203B41FA5}">
                      <a16:colId xmlns:a16="http://schemas.microsoft.com/office/drawing/2014/main" val="2551080978"/>
                    </a:ext>
                  </a:extLst>
                </a:gridCol>
                <a:gridCol w="1635977">
                  <a:extLst>
                    <a:ext uri="{9D8B030D-6E8A-4147-A177-3AD203B41FA5}">
                      <a16:colId xmlns:a16="http://schemas.microsoft.com/office/drawing/2014/main" val="1654509664"/>
                    </a:ext>
                  </a:extLst>
                </a:gridCol>
              </a:tblGrid>
              <a:tr h="220869">
                <a:tc>
                  <a:txBody>
                    <a:bodyPr/>
                    <a:lstStyle/>
                    <a:p>
                      <a:pPr fontAlgn="b"/>
                      <a:r>
                        <a:rPr lang="en-US" sz="1600" dirty="0">
                          <a:effectLst/>
                          <a:latin typeface="Arial"/>
                        </a:rPr>
                        <a:t>IDEIA 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5909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err="1">
                          <a:effectLst/>
                          <a:latin typeface="Arial"/>
                        </a:rPr>
                        <a:t>Vantagens</a:t>
                      </a:r>
                      <a:r>
                        <a:rPr lang="en-US" sz="1600" dirty="0">
                          <a:effectLst/>
                          <a:latin typeface="Arial"/>
                        </a:rPr>
                        <a:t> e </a:t>
                      </a:r>
                      <a:r>
                        <a:rPr lang="en-US" sz="1600" err="1">
                          <a:effectLst/>
                          <a:latin typeface="Arial"/>
                        </a:rPr>
                        <a:t>desvantagens</a:t>
                      </a:r>
                      <a:endParaRPr lang="en-US" sz="1600" dirty="0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  <a:latin typeface="Arial"/>
                        </a:rPr>
                        <a:t>THIAGO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5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err="1">
                          <a:effectLst/>
                          <a:latin typeface="Arial"/>
                        </a:rPr>
                        <a:t>Orçamento</a:t>
                      </a:r>
                      <a:endParaRPr lang="en-US" sz="1600" dirty="0" err="1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Arial"/>
                        </a:rPr>
                        <a:t>THIAGO e GUILHERME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107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err="1">
                          <a:effectLst/>
                          <a:latin typeface="Arial"/>
                        </a:rPr>
                        <a:t>Ilustrações</a:t>
                      </a:r>
                      <a:endParaRPr lang="en-US" sz="1600" dirty="0" err="1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>
                          <a:effectLst/>
                          <a:latin typeface="Arial"/>
                        </a:rPr>
                        <a:t>THIAGO e GUILHERME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9461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4E11198-513D-710C-7518-EDE19C03A316}"/>
              </a:ext>
            </a:extLst>
          </p:cNvPr>
          <p:cNvSpPr txBox="1"/>
          <p:nvPr/>
        </p:nvSpPr>
        <p:spPr>
          <a:xfrm>
            <a:off x="97184" y="2350052"/>
            <a:ext cx="5194851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900" b="1">
                <a:latin typeface="Arial"/>
              </a:rPr>
              <a:t>Integrantes e responsabilidades:</a:t>
            </a:r>
            <a:r>
              <a:rPr lang="en-US" sz="1900">
                <a:latin typeface="Arial"/>
                <a:cs typeface="Arial"/>
              </a:rPr>
              <a:t>​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2562EC-C804-CAE6-F086-D7DB490CB85E}"/>
              </a:ext>
            </a:extLst>
          </p:cNvPr>
          <p:cNvCxnSpPr/>
          <p:nvPr/>
        </p:nvCxnSpPr>
        <p:spPr>
          <a:xfrm>
            <a:off x="6235147" y="2353365"/>
            <a:ext cx="16346" cy="368631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41887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FF9F95-CDB4-C340-DAE2-DE70E9E278C5}"/>
              </a:ext>
            </a:extLst>
          </p:cNvPr>
          <p:cNvSpPr/>
          <p:nvPr/>
        </p:nvSpPr>
        <p:spPr>
          <a:xfrm>
            <a:off x="0" y="0"/>
            <a:ext cx="12192000" cy="814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1ª Ideia – Controle RFID</a:t>
            </a:r>
          </a:p>
        </p:txBody>
      </p:sp>
      <p:sp>
        <p:nvSpPr>
          <p:cNvPr id="6147" name="CaixaDeTexto 5">
            <a:extLst>
              <a:ext uri="{FF2B5EF4-FFF2-40B4-BE49-F238E27FC236}">
                <a16:creationId xmlns:a16="http://schemas.microsoft.com/office/drawing/2014/main" id="{5750A379-63CE-D3A9-175A-58374FB3A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312863"/>
            <a:ext cx="6731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BR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Explicação do funcionamento: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- Rastreadores;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- Ondas eletromagnéticas;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- Antena interna ou externa;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- Localização.</a:t>
            </a:r>
          </a:p>
          <a:p>
            <a:pPr eaLnBrk="1" hangingPunct="1"/>
            <a:endParaRPr lang="pt-BR" altLang="en-US"/>
          </a:p>
        </p:txBody>
      </p:sp>
      <p:sp>
        <p:nvSpPr>
          <p:cNvPr id="6148" name="AutoShape 2" descr="RFID: O que é e como funciona esse sistema? 2024">
            <a:extLst>
              <a:ext uri="{FF2B5EF4-FFF2-40B4-BE49-F238E27FC236}">
                <a16:creationId xmlns:a16="http://schemas.microsoft.com/office/drawing/2014/main" id="{39A5E168-BC3E-4249-BD9D-29B135D77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9" name="AutoShape 6" descr="Ciclo do Sistema RFID. Computador com Base de Dados, Leitor RFID, Antena RFID e Etiqueta RFID">
            <a:extLst>
              <a:ext uri="{FF2B5EF4-FFF2-40B4-BE49-F238E27FC236}">
                <a16:creationId xmlns:a16="http://schemas.microsoft.com/office/drawing/2014/main" id="{41182C51-CD53-2946-12DF-26894BC11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8350" y="4805363"/>
            <a:ext cx="21113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150" name="Picture 8" descr="Leitor de RFID: O que é e para que serve | AFIXCODE">
            <a:extLst>
              <a:ext uri="{FF2B5EF4-FFF2-40B4-BE49-F238E27FC236}">
                <a16:creationId xmlns:a16="http://schemas.microsoft.com/office/drawing/2014/main" id="{3C45BF1F-2685-FA85-BD96-0C5847A1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955925"/>
            <a:ext cx="89312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Footer Placeholder 3">
            <a:extLst>
              <a:ext uri="{FF2B5EF4-FFF2-40B4-BE49-F238E27FC236}">
                <a16:creationId xmlns:a16="http://schemas.microsoft.com/office/drawing/2014/main" id="{828DAAA9-8121-53FE-B0EF-AD051E18DE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6153" name="Imagem 20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5418E9CA-3097-536E-73C2-C9F6C1BE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97448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FF9F95-CDB4-C340-DAE2-DE70E9E278C5}"/>
              </a:ext>
            </a:extLst>
          </p:cNvPr>
          <p:cNvSpPr/>
          <p:nvPr/>
        </p:nvSpPr>
        <p:spPr>
          <a:xfrm>
            <a:off x="0" y="0"/>
            <a:ext cx="12192000" cy="814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latin typeface="Arial"/>
                <a:cs typeface="Arial"/>
              </a:rPr>
              <a:t>1ª Ideia – Controle RFID</a:t>
            </a:r>
          </a:p>
        </p:txBody>
      </p:sp>
      <p:sp>
        <p:nvSpPr>
          <p:cNvPr id="6148" name="AutoShape 2" descr="RFID: O que é e como funciona esse sistema? 2024">
            <a:extLst>
              <a:ext uri="{FF2B5EF4-FFF2-40B4-BE49-F238E27FC236}">
                <a16:creationId xmlns:a16="http://schemas.microsoft.com/office/drawing/2014/main" id="{39A5E168-BC3E-4249-BD9D-29B135D77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9" name="AutoShape 6" descr="Ciclo do Sistema RFID. Computador com Base de Dados, Leitor RFID, Antena RFID e Etiqueta RFID">
            <a:extLst>
              <a:ext uri="{FF2B5EF4-FFF2-40B4-BE49-F238E27FC236}">
                <a16:creationId xmlns:a16="http://schemas.microsoft.com/office/drawing/2014/main" id="{41182C51-CD53-2946-12DF-26894BC11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18350" y="4805363"/>
            <a:ext cx="21113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Footer Placeholder 3">
            <a:extLst>
              <a:ext uri="{FF2B5EF4-FFF2-40B4-BE49-F238E27FC236}">
                <a16:creationId xmlns:a16="http://schemas.microsoft.com/office/drawing/2014/main" id="{828DAAA9-8121-53FE-B0EF-AD051E18DE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6153" name="Imagem 20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5418E9CA-3097-536E-73C2-C9F6C1BE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21326-BAFB-745D-14DA-17A6CEB8D25A}"/>
              </a:ext>
            </a:extLst>
          </p:cNvPr>
          <p:cNvSpPr txBox="1"/>
          <p:nvPr/>
        </p:nvSpPr>
        <p:spPr>
          <a:xfrm>
            <a:off x="329095" y="1621182"/>
            <a:ext cx="561450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262626"/>
                </a:solidFill>
                <a:latin typeface="Aptos"/>
                <a:cs typeface="Arial"/>
              </a:rPr>
              <a:t>➨ </a:t>
            </a:r>
            <a:r>
              <a:rPr lang="pt-BR" sz="2400" b="1" dirty="0">
                <a:solidFill>
                  <a:srgbClr val="262626"/>
                </a:solidFill>
                <a:latin typeface="Aptos"/>
                <a:cs typeface="Arial"/>
              </a:rPr>
              <a:t>Vantagens:</a:t>
            </a:r>
            <a:r>
              <a:rPr lang="en-US" sz="2400" dirty="0">
                <a:latin typeface="Aptos"/>
                <a:cs typeface="Arial"/>
              </a:rPr>
              <a:t>​</a:t>
            </a:r>
            <a:endParaRPr lang="en-US" dirty="0"/>
          </a:p>
          <a:p>
            <a:pPr marL="228600" indent="-228600">
              <a:buFont typeface=""/>
              <a:buChar char="•"/>
            </a:pPr>
            <a:r>
              <a:rPr lang="pt-BR" sz="2000" dirty="0">
                <a:solidFill>
                  <a:srgbClr val="262626"/>
                </a:solidFill>
                <a:latin typeface="Aptos"/>
                <a:cs typeface="Arial"/>
              </a:rPr>
              <a:t>Rastreamento em tempo real;</a:t>
            </a:r>
            <a:r>
              <a:rPr lang="en-US" sz="2000" dirty="0">
                <a:latin typeface="Aptos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pt-BR" sz="2000" dirty="0">
                <a:solidFill>
                  <a:srgbClr val="262626"/>
                </a:solidFill>
                <a:latin typeface="Aptos"/>
                <a:cs typeface="Arial"/>
              </a:rPr>
              <a:t>Maior controle de estoque;</a:t>
            </a:r>
            <a:r>
              <a:rPr lang="en-US" sz="2000" dirty="0">
                <a:latin typeface="Aptos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pt-BR" sz="2000" dirty="0">
                <a:solidFill>
                  <a:srgbClr val="262626"/>
                </a:solidFill>
                <a:latin typeface="Aptos"/>
                <a:cs typeface="Arial"/>
              </a:rPr>
              <a:t>Melhora na rotina dos profissionais.</a:t>
            </a:r>
            <a:r>
              <a:rPr lang="en-US" sz="2000" dirty="0">
                <a:latin typeface="Aptos"/>
                <a:cs typeface="Arial"/>
              </a:rPr>
              <a:t>​</a:t>
            </a:r>
          </a:p>
          <a:p>
            <a:endParaRPr lang="en-US" sz="2000" dirty="0">
              <a:solidFill>
                <a:srgbClr val="000000"/>
              </a:solidFill>
              <a:latin typeface="Aptos"/>
              <a:cs typeface="Arial"/>
            </a:endParaRPr>
          </a:p>
          <a:p>
            <a:r>
              <a:rPr lang="pt-BR" sz="2400" dirty="0">
                <a:solidFill>
                  <a:srgbClr val="262626"/>
                </a:solidFill>
                <a:latin typeface="Aptos"/>
                <a:cs typeface="Arial"/>
              </a:rPr>
              <a:t>➨ </a:t>
            </a:r>
            <a:r>
              <a:rPr lang="pt-BR" sz="2400" b="1" dirty="0">
                <a:solidFill>
                  <a:srgbClr val="262626"/>
                </a:solidFill>
                <a:latin typeface="Aptos"/>
                <a:cs typeface="Arial"/>
              </a:rPr>
              <a:t>Desvantagens:</a:t>
            </a:r>
            <a:r>
              <a:rPr lang="en-US" sz="2400" dirty="0">
                <a:latin typeface="Aptos"/>
                <a:cs typeface="Arial"/>
              </a:rPr>
              <a:t>​</a:t>
            </a:r>
            <a:endParaRPr lang="en-US" dirty="0"/>
          </a:p>
          <a:p>
            <a:pPr marL="228600" indent="-228600">
              <a:buFont typeface=""/>
              <a:buChar char="•"/>
            </a:pPr>
            <a:r>
              <a:rPr lang="pt-BR" sz="2000" dirty="0">
                <a:solidFill>
                  <a:srgbClr val="262626"/>
                </a:solidFill>
                <a:latin typeface="Aptos"/>
                <a:cs typeface="Arial"/>
              </a:rPr>
              <a:t>Dificuldade de fixação dos rastreadores nas ferramentas;</a:t>
            </a:r>
            <a:r>
              <a:rPr lang="en-US" sz="2000" dirty="0">
                <a:latin typeface="Aptos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pt-BR" sz="2000" dirty="0">
                <a:solidFill>
                  <a:srgbClr val="262626"/>
                </a:solidFill>
                <a:latin typeface="Aptos"/>
                <a:cs typeface="Arial"/>
              </a:rPr>
              <a:t>Problemas com possíveis interferências de ondas;</a:t>
            </a:r>
            <a:r>
              <a:rPr lang="en-US" sz="2000" dirty="0">
                <a:latin typeface="Aptos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pt-BR" sz="2000" dirty="0">
                <a:solidFill>
                  <a:srgbClr val="262626"/>
                </a:solidFill>
                <a:latin typeface="Aptos"/>
                <a:cs typeface="Arial"/>
              </a:rPr>
              <a:t>Custos de implementação.</a:t>
            </a:r>
            <a:r>
              <a:rPr lang="en-US" sz="2000" dirty="0">
                <a:latin typeface="Aptos"/>
                <a:cs typeface="Arial"/>
              </a:rPr>
              <a:t>​</a:t>
            </a:r>
          </a:p>
        </p:txBody>
      </p:sp>
      <p:pic>
        <p:nvPicPr>
          <p:cNvPr id="3" name="Picture 2" descr="Tabela&#10;&#10;Descrição gerada automaticamente">
            <a:extLst>
              <a:ext uri="{FF2B5EF4-FFF2-40B4-BE49-F238E27FC236}">
                <a16:creationId xmlns:a16="http://schemas.microsoft.com/office/drawing/2014/main" id="{178CCAB7-EC2E-0594-08A5-49C0236D5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03" y="2679838"/>
            <a:ext cx="5905638" cy="2028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D67238-2671-F209-D761-90DE480ED7F3}"/>
              </a:ext>
            </a:extLst>
          </p:cNvPr>
          <p:cNvSpPr txBox="1"/>
          <p:nvPr/>
        </p:nvSpPr>
        <p:spPr>
          <a:xfrm>
            <a:off x="7741478" y="209826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latin typeface="Aptos"/>
              </a:rPr>
              <a:t>Orçamento</a:t>
            </a:r>
            <a:endParaRPr lang="en-US" sz="2400" b="1" err="1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06D103-2C6F-0DB6-6272-41898F185639}"/>
              </a:ext>
            </a:extLst>
          </p:cNvPr>
          <p:cNvCxnSpPr/>
          <p:nvPr/>
        </p:nvCxnSpPr>
        <p:spPr>
          <a:xfrm>
            <a:off x="5671930" y="1734930"/>
            <a:ext cx="16346" cy="368631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427708"/>
      </p:ext>
    </p:extLst>
  </p:cSld>
  <p:clrMapOvr>
    <a:masterClrMapping/>
  </p:clrMapOvr>
  <p:transition spd="slow" advTm="197448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2ADD49-BCF1-E6C3-AE3C-E75C6F37C59D}"/>
              </a:ext>
            </a:extLst>
          </p:cNvPr>
          <p:cNvSpPr/>
          <p:nvPr/>
        </p:nvSpPr>
        <p:spPr>
          <a:xfrm>
            <a:off x="0" y="0"/>
            <a:ext cx="12192000" cy="814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2ª Ideia – Carrinho com identificação</a:t>
            </a:r>
          </a:p>
        </p:txBody>
      </p:sp>
      <p:sp>
        <p:nvSpPr>
          <p:cNvPr id="7171" name="CaixaDeTexto 14">
            <a:extLst>
              <a:ext uri="{FF2B5EF4-FFF2-40B4-BE49-F238E27FC236}">
                <a16:creationId xmlns:a16="http://schemas.microsoft.com/office/drawing/2014/main" id="{7D64FA31-D0EC-C166-1719-36A258E85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70" y="1606274"/>
            <a:ext cx="5980113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BR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Carrinho inteligente: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- C</a:t>
            </a:r>
            <a:r>
              <a:rPr lang="pt-BR" alt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ompartimentos dedicados para cada ferramenta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Acesso às ferramentas controlado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CaixaDeTexto 18">
            <a:extLst>
              <a:ext uri="{FF2B5EF4-FFF2-40B4-BE49-F238E27FC236}">
                <a16:creationId xmlns:a16="http://schemas.microsoft.com/office/drawing/2014/main" id="{D6F2D9F7-2465-AE56-D645-D885FD576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70" y="3169410"/>
            <a:ext cx="574198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BR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Segurança e rastreamento por acesso controlado: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- C</a:t>
            </a:r>
            <a:r>
              <a:rPr lang="pt-BR" alt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rachá, biometria ou reconhecimento facial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Luzes LED vermelhas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- Previne acessos não autorizados</a:t>
            </a:r>
          </a:p>
          <a:p>
            <a:pPr eaLnBrk="1" hangingPunct="1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- Registro de uso das ferramentas</a:t>
            </a:r>
          </a:p>
        </p:txBody>
      </p:sp>
      <p:sp>
        <p:nvSpPr>
          <p:cNvPr id="7174" name="Footer Placeholder 3">
            <a:extLst>
              <a:ext uri="{FF2B5EF4-FFF2-40B4-BE49-F238E27FC236}">
                <a16:creationId xmlns:a16="http://schemas.microsoft.com/office/drawing/2014/main" id="{4335AE40-7D10-E2F8-AE7F-48FBE6287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7175" name="Imagem 26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E48EE51-C96E-7BC6-009D-5363CF09B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Uma imagem contendo eletrônico, mesa, pequeno, display&#10;&#10;Descrição gerada automaticamente">
            <a:extLst>
              <a:ext uri="{FF2B5EF4-FFF2-40B4-BE49-F238E27FC236}">
                <a16:creationId xmlns:a16="http://schemas.microsoft.com/office/drawing/2014/main" id="{01F9C9D9-6BC1-A64E-0445-F583B300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73" y="1602615"/>
            <a:ext cx="3533775" cy="3895725"/>
          </a:xfrm>
          <a:prstGeom prst="rect">
            <a:avLst/>
          </a:prstGeom>
        </p:spPr>
      </p:pic>
    </p:spTree>
  </p:cSld>
  <p:clrMapOvr>
    <a:masterClrMapping/>
  </p:clrMapOvr>
  <p:transition spd="slow" advTm="88138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2ADD49-BCF1-E6C3-AE3C-E75C6F37C59D}"/>
              </a:ext>
            </a:extLst>
          </p:cNvPr>
          <p:cNvSpPr/>
          <p:nvPr/>
        </p:nvSpPr>
        <p:spPr>
          <a:xfrm>
            <a:off x="0" y="0"/>
            <a:ext cx="12192000" cy="814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2ª Ideia – Carrinho com identificação</a:t>
            </a:r>
          </a:p>
        </p:txBody>
      </p:sp>
      <p:sp>
        <p:nvSpPr>
          <p:cNvPr id="7174" name="Footer Placeholder 3">
            <a:extLst>
              <a:ext uri="{FF2B5EF4-FFF2-40B4-BE49-F238E27FC236}">
                <a16:creationId xmlns:a16="http://schemas.microsoft.com/office/drawing/2014/main" id="{4335AE40-7D10-E2F8-AE7F-48FBE6287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7175" name="Imagem 26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E48EE51-C96E-7BC6-009D-5363CF09B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FE999-B104-A481-640B-D1F91B931DF8}"/>
              </a:ext>
            </a:extLst>
          </p:cNvPr>
          <p:cNvSpPr txBox="1"/>
          <p:nvPr/>
        </p:nvSpPr>
        <p:spPr>
          <a:xfrm>
            <a:off x="384314" y="1356138"/>
            <a:ext cx="444389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262626"/>
                </a:solidFill>
                <a:latin typeface="Aptos"/>
                <a:cs typeface="Segoe UI"/>
              </a:rPr>
              <a:t>➨ </a:t>
            </a:r>
            <a:r>
              <a:rPr lang="en-US" sz="2200" b="1" dirty="0" err="1">
                <a:latin typeface="22"/>
                <a:cs typeface="Segoe UI"/>
              </a:rPr>
              <a:t>Vantagens</a:t>
            </a:r>
            <a:r>
              <a:rPr lang="en-US" sz="2200" dirty="0">
                <a:latin typeface="22"/>
                <a:cs typeface="Segoe UI"/>
              </a:rPr>
              <a:t>​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22"/>
                <a:cs typeface="Segoe UI"/>
              </a:rPr>
              <a:t>Crachá</a:t>
            </a:r>
            <a:r>
              <a:rPr lang="pt-BR" sz="2000" dirty="0">
                <a:latin typeface="22"/>
                <a:cs typeface="Segoe UI"/>
              </a:rPr>
              <a:t>, biometria e desbloqueio facial garante apenas pessoal autorizado</a:t>
            </a:r>
            <a:r>
              <a:rPr lang="en-US" sz="2000" dirty="0">
                <a:latin typeface="22"/>
                <a:cs typeface="Segoe UI"/>
              </a:rPr>
              <a:t>​</a:t>
            </a:r>
          </a:p>
          <a:p>
            <a:pPr marL="342900" indent="-342900">
              <a:buFont typeface="Arial"/>
              <a:buChar char="•"/>
            </a:pPr>
            <a:r>
              <a:rPr lang="pt-BR" sz="2000" dirty="0">
                <a:latin typeface="22"/>
                <a:cs typeface="Segoe UI"/>
              </a:rPr>
              <a:t>Compartimentos dedicados</a:t>
            </a:r>
            <a:r>
              <a:rPr lang="en-US" sz="2000" dirty="0">
                <a:latin typeface="22"/>
                <a:cs typeface="Segoe UI"/>
              </a:rPr>
              <a:t>​</a:t>
            </a:r>
          </a:p>
          <a:p>
            <a:pPr marL="342900" indent="-342900">
              <a:buFont typeface="Arial"/>
              <a:buChar char="•"/>
            </a:pPr>
            <a:r>
              <a:rPr lang="pt-BR" sz="2000" dirty="0">
                <a:latin typeface="22"/>
                <a:cs typeface="Segoe UI"/>
              </a:rPr>
              <a:t>Luzes LED</a:t>
            </a:r>
            <a:r>
              <a:rPr lang="en-US" sz="2000" dirty="0">
                <a:latin typeface="22"/>
                <a:cs typeface="Segoe UI"/>
              </a:rPr>
              <a:t>​</a:t>
            </a:r>
          </a:p>
          <a:p>
            <a:pPr marL="342900" indent="-342900">
              <a:buFont typeface="Arial"/>
              <a:buChar char="•"/>
            </a:pPr>
            <a:r>
              <a:rPr lang="pt-BR" sz="2000" dirty="0">
                <a:latin typeface="22"/>
                <a:cs typeface="Segoe UI"/>
              </a:rPr>
              <a:t>Manutenção preventiva</a:t>
            </a:r>
            <a:r>
              <a:rPr lang="en-US" sz="2000" dirty="0">
                <a:latin typeface="22"/>
                <a:cs typeface="Segoe UI"/>
              </a:rPr>
              <a:t>​</a:t>
            </a:r>
          </a:p>
          <a:p>
            <a:pPr marL="342900" indent="-342900">
              <a:buFont typeface="Arial"/>
              <a:buChar char="•"/>
            </a:pPr>
            <a:r>
              <a:rPr lang="pt-BR" sz="2000" dirty="0" err="1">
                <a:latin typeface="22"/>
                <a:cs typeface="Segoe UI"/>
              </a:rPr>
              <a:t>Relátorios</a:t>
            </a:r>
            <a:r>
              <a:rPr lang="pt-BR" sz="2000" dirty="0">
                <a:latin typeface="22"/>
                <a:cs typeface="Segoe UI"/>
              </a:rPr>
              <a:t> melhorados</a:t>
            </a:r>
            <a:r>
              <a:rPr lang="en-US" sz="2000" dirty="0">
                <a:latin typeface="22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8607B-5815-58BA-9A73-7E21261FED34}"/>
              </a:ext>
            </a:extLst>
          </p:cNvPr>
          <p:cNvSpPr txBox="1"/>
          <p:nvPr/>
        </p:nvSpPr>
        <p:spPr>
          <a:xfrm>
            <a:off x="386521" y="4240696"/>
            <a:ext cx="3538330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262626"/>
                </a:solidFill>
                <a:latin typeface="Aptos"/>
              </a:rPr>
              <a:t>➨ </a:t>
            </a:r>
            <a:r>
              <a:rPr lang="en-US" sz="2200" b="1" dirty="0" err="1">
                <a:latin typeface="Aptos"/>
              </a:rPr>
              <a:t>Desvantagens</a:t>
            </a:r>
            <a:endParaRPr lang="en-US" sz="2200" dirty="0" err="1"/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Aptos"/>
              </a:rPr>
              <a:t>Manutenção</a:t>
            </a:r>
            <a:r>
              <a:rPr lang="en-US" sz="2000" dirty="0">
                <a:latin typeface="Aptos"/>
              </a:rPr>
              <a:t> regular</a:t>
            </a: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Aptos"/>
              </a:rPr>
              <a:t>Privacidade</a:t>
            </a:r>
            <a:endParaRPr lang="en-US" sz="2000" dirty="0">
              <a:latin typeface="Aptos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Aptos"/>
              </a:rPr>
              <a:t>Treinamento</a:t>
            </a:r>
            <a:endParaRPr lang="en-US" sz="2000" dirty="0" err="1"/>
          </a:p>
          <a:p>
            <a:pPr marL="285750" indent="-285750">
              <a:buFont typeface="Arial"/>
              <a:buChar char="•"/>
            </a:pP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EFFD4-9C9B-8C23-28E7-9778A2D29B38}"/>
              </a:ext>
            </a:extLst>
          </p:cNvPr>
          <p:cNvSpPr txBox="1"/>
          <p:nvPr/>
        </p:nvSpPr>
        <p:spPr>
          <a:xfrm>
            <a:off x="5508486" y="1985617"/>
            <a:ext cx="645380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"/>
              <a:buChar char="•"/>
            </a:pPr>
            <a:r>
              <a:rPr lang="pt-BR" sz="2000" b="1" dirty="0">
                <a:latin typeface="Calibri"/>
                <a:cs typeface="Arial"/>
              </a:rPr>
              <a:t>Carrinho de Ferramentas Industrial com Compartimentos</a:t>
            </a:r>
            <a:r>
              <a:rPr lang="pt-BR" sz="2000" dirty="0">
                <a:latin typeface="Calibri"/>
                <a:cs typeface="Arial"/>
              </a:rPr>
              <a:t>​</a:t>
            </a:r>
          </a:p>
          <a:p>
            <a:pPr algn="just"/>
            <a:r>
              <a:rPr lang="pt-BR" sz="2000" b="1" dirty="0">
                <a:latin typeface="Calibri"/>
                <a:cs typeface="Segoe UI"/>
              </a:rPr>
              <a:t>Fornecedor</a:t>
            </a:r>
            <a:r>
              <a:rPr lang="pt-BR" sz="2000" dirty="0">
                <a:latin typeface="Calibri"/>
                <a:cs typeface="Segoe UI"/>
              </a:rPr>
              <a:t>: Ferramentas Kennedy​</a:t>
            </a:r>
          </a:p>
          <a:p>
            <a:pPr algn="just"/>
            <a:r>
              <a:rPr lang="pt-BR" sz="2000" b="1" dirty="0">
                <a:latin typeface="Calibri"/>
                <a:cs typeface="Segoe UI"/>
              </a:rPr>
              <a:t>Custo estimado</a:t>
            </a:r>
            <a:r>
              <a:rPr lang="pt-BR" sz="2000" dirty="0">
                <a:latin typeface="Calibri"/>
                <a:cs typeface="Segoe UI"/>
              </a:rPr>
              <a:t>: R$ 3.000 a R$ 6.000 (dependendo do modelo e personalização)​</a:t>
            </a:r>
          </a:p>
          <a:p>
            <a:pPr marL="228600" indent="-228600" algn="just">
              <a:buFont typeface=""/>
              <a:buChar char="•"/>
            </a:pPr>
            <a:r>
              <a:rPr lang="pt-BR" sz="2000" b="1" dirty="0">
                <a:latin typeface="Calibri"/>
                <a:cs typeface="Arial"/>
              </a:rPr>
              <a:t>Sistema de Controle de Acesso por Crachá</a:t>
            </a:r>
            <a:r>
              <a:rPr lang="pt-BR" sz="2000" dirty="0">
                <a:latin typeface="Calibri"/>
                <a:cs typeface="Arial"/>
              </a:rPr>
              <a:t>​</a:t>
            </a:r>
          </a:p>
          <a:p>
            <a:pPr algn="just"/>
            <a:r>
              <a:rPr lang="pt-BR" sz="2000" b="1" dirty="0">
                <a:latin typeface="Calibri"/>
                <a:cs typeface="Segoe UI"/>
              </a:rPr>
              <a:t>Fornecedor:</a:t>
            </a:r>
            <a:r>
              <a:rPr lang="pt-BR" sz="2000" dirty="0">
                <a:latin typeface="Calibri"/>
                <a:cs typeface="Segoe UI"/>
              </a:rPr>
              <a:t> </a:t>
            </a:r>
            <a:r>
              <a:rPr lang="pt-BR" sz="2000" dirty="0" err="1">
                <a:latin typeface="Calibri"/>
                <a:cs typeface="Segoe UI"/>
              </a:rPr>
              <a:t>Adeltec</a:t>
            </a:r>
            <a:r>
              <a:rPr lang="pt-BR" sz="2000" dirty="0">
                <a:latin typeface="Calibri"/>
                <a:cs typeface="Segoe UI"/>
              </a:rPr>
              <a:t> Soluções​</a:t>
            </a:r>
          </a:p>
          <a:p>
            <a:pPr algn="just"/>
            <a:r>
              <a:rPr lang="pt-BR" sz="2000" b="1" dirty="0">
                <a:latin typeface="Calibri"/>
                <a:cs typeface="Segoe UI"/>
              </a:rPr>
              <a:t>Custo estimado:</a:t>
            </a:r>
            <a:r>
              <a:rPr lang="pt-BR" sz="2000" dirty="0">
                <a:latin typeface="Calibri"/>
                <a:cs typeface="Segoe UI"/>
              </a:rPr>
              <a:t> R$ 1.500 a R$ 2.500​</a:t>
            </a:r>
          </a:p>
          <a:p>
            <a:pPr marL="228600" indent="-228600" algn="just">
              <a:buFont typeface=""/>
              <a:buChar char="•"/>
            </a:pPr>
            <a:r>
              <a:rPr lang="pt-BR" sz="2000" b="1" dirty="0">
                <a:latin typeface="Calibri"/>
                <a:cs typeface="Arial"/>
              </a:rPr>
              <a:t>Sistema de LEDs e Sensores para Compartimentos</a:t>
            </a:r>
            <a:r>
              <a:rPr lang="pt-BR" sz="2000" dirty="0">
                <a:latin typeface="Calibri"/>
                <a:cs typeface="Arial"/>
              </a:rPr>
              <a:t>​</a:t>
            </a:r>
          </a:p>
          <a:p>
            <a:pPr algn="just"/>
            <a:r>
              <a:rPr lang="pt-BR" sz="2000" b="1" dirty="0">
                <a:latin typeface="Calibri"/>
                <a:cs typeface="Segoe UI"/>
              </a:rPr>
              <a:t>Fornecedor:</a:t>
            </a:r>
            <a:r>
              <a:rPr lang="pt-BR" sz="2000" dirty="0">
                <a:latin typeface="Calibri"/>
                <a:cs typeface="Segoe UI"/>
              </a:rPr>
              <a:t> Mercado Livre, LED Brasil​</a:t>
            </a:r>
          </a:p>
          <a:p>
            <a:pPr algn="just"/>
            <a:r>
              <a:rPr lang="pt-BR" sz="2000" b="1" dirty="0">
                <a:latin typeface="Calibri"/>
                <a:cs typeface="Segoe UI"/>
              </a:rPr>
              <a:t>Custo estimado:</a:t>
            </a:r>
            <a:r>
              <a:rPr lang="pt-BR" sz="2000" dirty="0">
                <a:latin typeface="Calibri"/>
                <a:cs typeface="Segoe UI"/>
              </a:rPr>
              <a:t> R$ 800 a R$ 1.200, para o sistema de LED com sensores​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3561B-CF19-0EE0-9D80-F61B5CB889AB}"/>
              </a:ext>
            </a:extLst>
          </p:cNvPr>
          <p:cNvSpPr txBox="1"/>
          <p:nvPr/>
        </p:nvSpPr>
        <p:spPr>
          <a:xfrm>
            <a:off x="7366000" y="135834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latin typeface="Aptos"/>
              </a:rPr>
              <a:t>Orçamento</a:t>
            </a:r>
            <a:endParaRPr lang="en-US" sz="2400" b="1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FF2D6-4563-F310-38E4-59B12C710DF5}"/>
              </a:ext>
            </a:extLst>
          </p:cNvPr>
          <p:cNvCxnSpPr/>
          <p:nvPr/>
        </p:nvCxnSpPr>
        <p:spPr>
          <a:xfrm>
            <a:off x="5031408" y="1712843"/>
            <a:ext cx="16346" cy="368631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48482"/>
      </p:ext>
    </p:extLst>
  </p:cSld>
  <p:clrMapOvr>
    <a:masterClrMapping/>
  </p:clrMapOvr>
  <p:transition spd="slow" advTm="88138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BAF629-127D-B55C-F3F2-8A04A8193589}"/>
              </a:ext>
            </a:extLst>
          </p:cNvPr>
          <p:cNvSpPr/>
          <p:nvPr/>
        </p:nvSpPr>
        <p:spPr>
          <a:xfrm>
            <a:off x="0" y="0"/>
            <a:ext cx="12192000" cy="814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3ª Ideia – Peso e Câmeras</a:t>
            </a:r>
          </a:p>
        </p:txBody>
      </p:sp>
      <p:sp>
        <p:nvSpPr>
          <p:cNvPr id="8198" name="CaixaDeTexto 10">
            <a:extLst>
              <a:ext uri="{FF2B5EF4-FFF2-40B4-BE49-F238E27FC236}">
                <a16:creationId xmlns:a16="http://schemas.microsoft.com/office/drawing/2014/main" id="{9E20A989-56A5-23DA-5FA7-F44788E2F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62" y="849037"/>
            <a:ext cx="2903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BR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Sistema por peso</a:t>
            </a:r>
            <a:r>
              <a:rPr lang="pt-BR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8199" name="Footer Placeholder 3">
            <a:extLst>
              <a:ext uri="{FF2B5EF4-FFF2-40B4-BE49-F238E27FC236}">
                <a16:creationId xmlns:a16="http://schemas.microsoft.com/office/drawing/2014/main" id="{F1E31E26-7DDA-E709-3583-1ABACF059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8200" name="Imagem 16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E7169E6-5066-1C78-92B6-853D9720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black scale with a screen and a pie chart&#10;&#10;Description automatically generated">
            <a:extLst>
              <a:ext uri="{FF2B5EF4-FFF2-40B4-BE49-F238E27FC236}">
                <a16:creationId xmlns:a16="http://schemas.microsoft.com/office/drawing/2014/main" id="{78D6034D-2F18-2F58-A1CE-219CAD79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1" y="846756"/>
            <a:ext cx="11485218" cy="5219703"/>
          </a:xfrm>
          <a:prstGeom prst="rect">
            <a:avLst/>
          </a:prstGeom>
        </p:spPr>
      </p:pic>
    </p:spTree>
  </p:cSld>
  <p:clrMapOvr>
    <a:masterClrMapping/>
  </p:clrMapOvr>
  <p:transition spd="slow" advTm="60154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4374BB-9D82-C7F5-6E5D-00738FF70F84}"/>
              </a:ext>
            </a:extLst>
          </p:cNvPr>
          <p:cNvSpPr/>
          <p:nvPr/>
        </p:nvSpPr>
        <p:spPr>
          <a:xfrm>
            <a:off x="0" y="0"/>
            <a:ext cx="12192000" cy="814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3ª Ideia – Peso e Câmeras</a:t>
            </a:r>
          </a:p>
        </p:txBody>
      </p:sp>
      <p:sp>
        <p:nvSpPr>
          <p:cNvPr id="9219" name="CaixaDeTexto 4">
            <a:extLst>
              <a:ext uri="{FF2B5EF4-FFF2-40B4-BE49-F238E27FC236}">
                <a16:creationId xmlns:a16="http://schemas.microsoft.com/office/drawing/2014/main" id="{073CC11B-CBF0-F026-A2B3-ACCED9612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058863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pt-BR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Sistema por câmera</a:t>
            </a:r>
            <a:r>
              <a:rPr lang="pt-BR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9222" name="Footer Placeholder 3">
            <a:extLst>
              <a:ext uri="{FF2B5EF4-FFF2-40B4-BE49-F238E27FC236}">
                <a16:creationId xmlns:a16="http://schemas.microsoft.com/office/drawing/2014/main" id="{6921CECA-61A6-45BF-58E6-50C9CF2DE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9223" name="Imagem 14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A2C6E0B8-DF5E-D7D0-E085-638DC974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metal cart with drawers&#10;&#10;Description automatically generated">
            <a:extLst>
              <a:ext uri="{FF2B5EF4-FFF2-40B4-BE49-F238E27FC236}">
                <a16:creationId xmlns:a16="http://schemas.microsoft.com/office/drawing/2014/main" id="{5E5CF547-59A4-79A4-8CF8-98C8AE1D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44" y="1917720"/>
            <a:ext cx="3977471" cy="4025698"/>
          </a:xfrm>
          <a:prstGeom prst="rect">
            <a:avLst/>
          </a:prstGeom>
        </p:spPr>
      </p:pic>
      <p:pic>
        <p:nvPicPr>
          <p:cNvPr id="5" name="Picture 4" descr="A black round object with a blue lens&#10;&#10;Description automatically generated">
            <a:extLst>
              <a:ext uri="{FF2B5EF4-FFF2-40B4-BE49-F238E27FC236}">
                <a16:creationId xmlns:a16="http://schemas.microsoft.com/office/drawing/2014/main" id="{2C8884AA-E263-58C7-9D5F-1F7DCFBA8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08" y="1920431"/>
            <a:ext cx="1676883" cy="1686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47B24-55FD-3F65-E0A7-5B074981B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267" y="2993682"/>
            <a:ext cx="2836883" cy="426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077E2-8A1A-E52F-0186-3A597E8F4E14}"/>
              </a:ext>
            </a:extLst>
          </p:cNvPr>
          <p:cNvSpPr txBox="1"/>
          <p:nvPr/>
        </p:nvSpPr>
        <p:spPr>
          <a:xfrm>
            <a:off x="7305609" y="1523580"/>
            <a:ext cx="47591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Aptos"/>
              </a:rPr>
              <a:t>Obs</a:t>
            </a:r>
            <a:r>
              <a:rPr lang="en-US" sz="2000" dirty="0">
                <a:latin typeface="Aptos"/>
              </a:rPr>
              <a:t>: a </a:t>
            </a:r>
            <a:r>
              <a:rPr lang="en-US" sz="2000" err="1">
                <a:latin typeface="Aptos"/>
              </a:rPr>
              <a:t>câmera</a:t>
            </a:r>
            <a:r>
              <a:rPr lang="en-US" sz="2000" dirty="0">
                <a:latin typeface="Aptos"/>
              </a:rPr>
              <a:t> seria </a:t>
            </a:r>
            <a:r>
              <a:rPr lang="en-US" sz="2000" err="1">
                <a:latin typeface="Aptos"/>
              </a:rPr>
              <a:t>colocada</a:t>
            </a:r>
            <a:r>
              <a:rPr lang="en-US" sz="2000" dirty="0">
                <a:latin typeface="Aptos"/>
              </a:rPr>
              <a:t> </a:t>
            </a:r>
            <a:r>
              <a:rPr lang="en-US" sz="2000" err="1">
                <a:latin typeface="Aptos"/>
              </a:rPr>
              <a:t>na</a:t>
            </a:r>
            <a:r>
              <a:rPr lang="en-US" sz="2000" dirty="0">
                <a:latin typeface="Aptos"/>
              </a:rPr>
              <a:t> </a:t>
            </a:r>
            <a:r>
              <a:rPr lang="en-US" sz="2000" err="1">
                <a:latin typeface="Aptos"/>
              </a:rPr>
              <a:t>parte</a:t>
            </a:r>
            <a:r>
              <a:rPr lang="en-US" sz="2000" dirty="0">
                <a:latin typeface="Aptos"/>
              </a:rPr>
              <a:t> de </a:t>
            </a:r>
            <a:r>
              <a:rPr lang="en-US" sz="2000" err="1">
                <a:latin typeface="Aptos"/>
              </a:rPr>
              <a:t>cima</a:t>
            </a:r>
            <a:r>
              <a:rPr lang="en-US" sz="2000" dirty="0">
                <a:latin typeface="Aptos"/>
              </a:rPr>
              <a:t> de </a:t>
            </a:r>
            <a:r>
              <a:rPr lang="en-US" sz="2000" err="1">
                <a:latin typeface="Aptos"/>
              </a:rPr>
              <a:t>cada</a:t>
            </a:r>
            <a:r>
              <a:rPr lang="en-US" sz="2000" dirty="0">
                <a:latin typeface="Aptos"/>
              </a:rPr>
              <a:t> </a:t>
            </a:r>
            <a:r>
              <a:rPr lang="en-US" sz="2000" err="1">
                <a:latin typeface="Aptos"/>
              </a:rPr>
              <a:t>compartimento</a:t>
            </a:r>
            <a:r>
              <a:rPr lang="en-US" sz="2000" dirty="0">
                <a:latin typeface="Aptos"/>
              </a:rPr>
              <a:t>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8D353-CE55-1AFD-616C-1E042B43FEF2}"/>
              </a:ext>
            </a:extLst>
          </p:cNvPr>
          <p:cNvSpPr txBox="1"/>
          <p:nvPr/>
        </p:nvSpPr>
        <p:spPr>
          <a:xfrm>
            <a:off x="9113134" y="25637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cap="all" spc="50">
                <a:solidFill>
                  <a:srgbClr val="FF0000"/>
                </a:solidFill>
              </a:rPr>
              <a:t>Orçamento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08839-CB63-2219-B3D9-3F6470DDB72A}"/>
              </a:ext>
            </a:extLst>
          </p:cNvPr>
          <p:cNvSpPr txBox="1"/>
          <p:nvPr/>
        </p:nvSpPr>
        <p:spPr>
          <a:xfrm>
            <a:off x="8986315" y="2950845"/>
            <a:ext cx="320618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latin typeface="Aptos"/>
              </a:rPr>
              <a:t>Mini </a:t>
            </a:r>
            <a:r>
              <a:rPr lang="en-US" dirty="0" err="1">
                <a:latin typeface="Aptos"/>
              </a:rPr>
              <a:t>câmera</a:t>
            </a:r>
            <a:r>
              <a:rPr lang="en-US" dirty="0">
                <a:latin typeface="Aptos"/>
              </a:rPr>
              <a:t>: 50 a 150 </a:t>
            </a:r>
            <a:r>
              <a:rPr lang="pt-BR" sz="2000" dirty="0">
                <a:latin typeface="Calibri"/>
                <a:cs typeface="Calibri"/>
              </a:rPr>
              <a:t>R$ (por compartimento)</a:t>
            </a:r>
          </a:p>
          <a:p>
            <a:pPr marL="285750" indent="-285750">
              <a:buFont typeface="Calibri"/>
              <a:buChar char="-"/>
            </a:pPr>
            <a:r>
              <a:rPr lang="pt-BR" sz="2000" dirty="0">
                <a:latin typeface="Calibri"/>
                <a:cs typeface="Calibri"/>
              </a:rPr>
              <a:t>Carrinho: 894,99</a:t>
            </a:r>
          </a:p>
          <a:p>
            <a:pPr marL="285750" indent="-285750">
              <a:buFont typeface="Calibri"/>
              <a:buChar char="-"/>
            </a:pPr>
            <a:endParaRPr lang="pt-BR" sz="2000" dirty="0">
              <a:latin typeface="Calibri"/>
              <a:cs typeface="Calibri"/>
            </a:endParaRPr>
          </a:p>
        </p:txBody>
      </p:sp>
      <p:pic>
        <p:nvPicPr>
          <p:cNvPr id="10" name="Picture 9" descr="Teste de software com ilustração vetorial de desenho animado de computador  desktop isolada | Vetor Premium">
            <a:extLst>
              <a:ext uri="{FF2B5EF4-FFF2-40B4-BE49-F238E27FC236}">
                <a16:creationId xmlns:a16="http://schemas.microsoft.com/office/drawing/2014/main" id="{7DE2AD7C-EEEA-9B07-9599-6D10C506B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869" y="4084181"/>
            <a:ext cx="2068010" cy="17569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0276D-A899-3031-2DEB-0A812C817A9F}"/>
              </a:ext>
            </a:extLst>
          </p:cNvPr>
          <p:cNvCxnSpPr/>
          <p:nvPr/>
        </p:nvCxnSpPr>
        <p:spPr>
          <a:xfrm>
            <a:off x="6776976" y="3714507"/>
            <a:ext cx="200627" cy="4321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FB7B2B-591D-0CAC-6B92-876CE13AF218}"/>
              </a:ext>
            </a:extLst>
          </p:cNvPr>
          <p:cNvCxnSpPr>
            <a:cxnSpLocks/>
          </p:cNvCxnSpPr>
          <p:nvPr/>
        </p:nvCxnSpPr>
        <p:spPr>
          <a:xfrm>
            <a:off x="6921659" y="3618050"/>
            <a:ext cx="190982" cy="44176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59135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612BCE1-C635-B8C2-98E3-1AA0FAA2EA31}"/>
              </a:ext>
            </a:extLst>
          </p:cNvPr>
          <p:cNvSpPr/>
          <p:nvPr/>
        </p:nvSpPr>
        <p:spPr>
          <a:xfrm>
            <a:off x="0" y="0"/>
            <a:ext cx="12192000" cy="814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0243" name="CaixaDeTexto 4">
            <a:extLst>
              <a:ext uri="{FF2B5EF4-FFF2-40B4-BE49-F238E27FC236}">
                <a16:creationId xmlns:a16="http://schemas.microsoft.com/office/drawing/2014/main" id="{C345E172-32F1-55C7-571B-1AD4D776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18" y="1402246"/>
            <a:ext cx="58102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just" eaLnBrk="1" hangingPunct="1"/>
            <a:r>
              <a:rPr lang="pt-BR" altLang="en-US" sz="2400" dirty="0">
                <a:latin typeface="Arial"/>
                <a:cs typeface="Arial"/>
              </a:rPr>
              <a:t>O armazenamento de peça é de suma importância dentro das empresas, casos de ferramentas perdidas, deslocadas de posição, controle inadequado são muito comuns. As ideias propostas neste buscam resolver esses problemas com eficiência, segurança e rapidez. </a:t>
            </a:r>
            <a:endParaRPr lang="en-US" dirty="0">
              <a:latin typeface="Arial"/>
              <a:cs typeface="Arial"/>
            </a:endParaRPr>
          </a:p>
          <a:p>
            <a:pPr algn="just"/>
            <a:r>
              <a:rPr lang="pt-BR" altLang="en-US" sz="2400" dirty="0" err="1">
                <a:latin typeface="Arial"/>
                <a:cs typeface="Arial"/>
              </a:rPr>
              <a:t>Obs</a:t>
            </a:r>
            <a:r>
              <a:rPr lang="pt-BR" altLang="en-US" sz="2400" dirty="0">
                <a:latin typeface="Arial"/>
                <a:cs typeface="Arial"/>
              </a:rPr>
              <a:t>: Todo o projeto tem como base sistemas digitais com softwares </a:t>
            </a:r>
            <a:r>
              <a:rPr lang="pt-BR" altLang="en-US" sz="2400" dirty="0" err="1">
                <a:latin typeface="Arial"/>
                <a:cs typeface="Arial"/>
              </a:rPr>
              <a:t>imbutidos</a:t>
            </a:r>
            <a:r>
              <a:rPr lang="pt-BR" altLang="en-US" sz="2400" dirty="0">
                <a:latin typeface="Arial"/>
                <a:cs typeface="Arial"/>
              </a:rPr>
              <a:t>. O orçamento não consta mão de obra e itens que podem ser modificados de várias maneiras.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244" name="Imagem 5">
            <a:extLst>
              <a:ext uri="{FF2B5EF4-FFF2-40B4-BE49-F238E27FC236}">
                <a16:creationId xmlns:a16="http://schemas.microsoft.com/office/drawing/2014/main" id="{86EFF198-559B-918A-97E9-08CECBE3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1841500"/>
            <a:ext cx="5110162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Footer Placeholder 3">
            <a:extLst>
              <a:ext uri="{FF2B5EF4-FFF2-40B4-BE49-F238E27FC236}">
                <a16:creationId xmlns:a16="http://schemas.microsoft.com/office/drawing/2014/main" id="{5D9DCEF6-94A4-E295-52B4-77EF4CC93D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10246" name="Imagem 13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7662BD8-F4A3-165C-3689-A6ED590C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63679">
    <p:cover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78BC7A9790B024FA8DB4E37FFE27514" ma:contentTypeVersion="5" ma:contentTypeDescription="Crie um novo documento." ma:contentTypeScope="" ma:versionID="286c959b64e404bf1c95a89710e27f93">
  <xsd:schema xmlns:xsd="http://www.w3.org/2001/XMLSchema" xmlns:xs="http://www.w3.org/2001/XMLSchema" xmlns:p="http://schemas.microsoft.com/office/2006/metadata/properties" xmlns:ns2="86edbca6-0fd8-4aef-89fc-2a747e0f8798" targetNamespace="http://schemas.microsoft.com/office/2006/metadata/properties" ma:root="true" ma:fieldsID="0cbf63cdbb4eb8909a32b00fe993af8b" ns2:_="">
    <xsd:import namespace="86edbca6-0fd8-4aef-89fc-2a747e0f879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edbca6-0fd8-4aef-89fc-2a747e0f879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EF80C3-703B-406E-91F5-6248CC3D8C5C}"/>
</file>

<file path=customXml/itemProps2.xml><?xml version="1.0" encoding="utf-8"?>
<ds:datastoreItem xmlns:ds="http://schemas.openxmlformats.org/officeDocument/2006/customXml" ds:itemID="{0AF3FD2E-4EBE-437D-A2B3-8F3805C107DE}"/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600</Words>
  <Application>Microsoft Office PowerPoint</Application>
  <PresentationFormat>Widescreen</PresentationFormat>
  <Paragraphs>112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22</vt:lpstr>
      <vt:lpstr>Aptos</vt:lpstr>
      <vt:lpstr>Aptos Display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ANDREW PEREIRA DE SOUZA</dc:creator>
  <cp:lastModifiedBy>Guilherme Andrew</cp:lastModifiedBy>
  <cp:revision>221</cp:revision>
  <dcterms:created xsi:type="dcterms:W3CDTF">2024-09-29T20:07:36Z</dcterms:created>
  <dcterms:modified xsi:type="dcterms:W3CDTF">2024-10-19T23:17:56Z</dcterms:modified>
</cp:coreProperties>
</file>