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0"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85"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a" id="{64FD21D6-FD95-447C-BC88-FBAE8A6E2274}">
          <p14:sldIdLst>
            <p14:sldId id="257"/>
          </p14:sldIdLst>
        </p14:section>
        <p14:section name="Sumário" id="{07C59572-A90C-48C9-92E4-0F7FD483F0F9}">
          <p14:sldIdLst>
            <p14:sldId id="259"/>
          </p14:sldIdLst>
        </p14:section>
        <p14:section name="História" id="{A8511B04-E2B1-4B97-A352-72381075EF9E}">
          <p14:sldIdLst>
            <p14:sldId id="261"/>
            <p14:sldId id="260"/>
            <p14:sldId id="262"/>
            <p14:sldId id="263"/>
          </p14:sldIdLst>
        </p14:section>
        <p14:section name="Objetivo da Análise" id="{79973933-5A77-45B4-8433-29D3A67C2899}">
          <p14:sldIdLst>
            <p14:sldId id="264"/>
            <p14:sldId id="265"/>
          </p14:sldIdLst>
        </p14:section>
        <p14:section name="Banco de dados análisado" id="{19DD3555-A920-4659-8E00-88A93F1455EC}">
          <p14:sldIdLst>
            <p14:sldId id="266"/>
            <p14:sldId id="267"/>
            <p14:sldId id="268"/>
          </p14:sldIdLst>
        </p14:section>
        <p14:section name="Análises Efetuadas" id="{11456B61-99DC-487F-BBB0-824DEBDF810F}">
          <p14:sldIdLst>
            <p14:sldId id="269"/>
            <p14:sldId id="270"/>
            <p14:sldId id="271"/>
            <p14:sldId id="272"/>
            <p14:sldId id="274"/>
            <p14:sldId id="273"/>
            <p14:sldId id="275"/>
            <p14:sldId id="276"/>
            <p14:sldId id="277"/>
            <p14:sldId id="278"/>
            <p14:sldId id="285"/>
          </p14:sldIdLst>
        </p14:section>
        <p14:section name="Conclusão" id="{A98195BF-211A-4EBE-AD2F-1DD034B8C93E}">
          <p14:sldIdLst>
            <p14:sldId id="279"/>
            <p14:sldId id="280"/>
            <p14:sldId id="281"/>
          </p14:sldIdLst>
        </p14:section>
        <p14:section name="Referências" id="{CE0B4493-B9F9-4041-85CA-90668560A325}">
          <p14:sldIdLst>
            <p14:sldId id="282"/>
            <p14:sldId id="283"/>
          </p14:sldIdLst>
        </p14:section>
        <p14:section name="Declarações Finais" id="{CD71FAD9-BFAA-453B-AD69-45560DA9C007}">
          <p14:sldIdLst>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itanic" TargetMode="External"/><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 Id="rId4" Type="http://schemas.openxmlformats.org/officeDocument/2006/relationships/hyperlink" Target="http://graphics-info.blogspot.com/2012/09/our-titanic-work.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mailto:guilherme.apedroso@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err="1"/>
              <a:t>Projeto</a:t>
            </a:r>
            <a:r>
              <a:rPr lang="en-US" dirty="0"/>
              <a:t> Titanic</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r>
              <a:rPr lang="en-US" sz="2400" dirty="0">
                <a:solidFill>
                  <a:schemeClr val="tx1">
                    <a:lumMod val="85000"/>
                    <a:lumOff val="15000"/>
                  </a:schemeClr>
                </a:solidFill>
              </a:rPr>
              <a:t>Uma breve </a:t>
            </a:r>
            <a:r>
              <a:rPr lang="en-US" sz="2400" dirty="0" err="1">
                <a:solidFill>
                  <a:schemeClr val="tx1">
                    <a:lumMod val="85000"/>
                    <a:lumOff val="15000"/>
                  </a:schemeClr>
                </a:solidFill>
              </a:rPr>
              <a:t>análise</a:t>
            </a:r>
            <a:r>
              <a:rPr lang="en-US" sz="2400" dirty="0">
                <a:solidFill>
                  <a:schemeClr val="tx1">
                    <a:lumMod val="85000"/>
                    <a:lumOff val="15000"/>
                  </a:schemeClr>
                </a:solidFill>
              </a:rPr>
              <a:t> </a:t>
            </a:r>
            <a:r>
              <a:rPr lang="en-US" sz="2400" dirty="0" err="1">
                <a:solidFill>
                  <a:schemeClr val="tx1">
                    <a:lumMod val="85000"/>
                    <a:lumOff val="15000"/>
                  </a:schemeClr>
                </a:solidFill>
              </a:rPr>
              <a:t>sobre</a:t>
            </a:r>
            <a:r>
              <a:rPr lang="en-US" sz="2400" dirty="0">
                <a:solidFill>
                  <a:schemeClr val="tx1">
                    <a:lumMod val="85000"/>
                    <a:lumOff val="15000"/>
                  </a:schemeClr>
                </a:solidFill>
              </a:rPr>
              <a:t> </a:t>
            </a:r>
            <a:r>
              <a:rPr lang="en-US" sz="2400" dirty="0" err="1">
                <a:solidFill>
                  <a:schemeClr val="tx1">
                    <a:lumMod val="85000"/>
                    <a:lumOff val="15000"/>
                  </a:schemeClr>
                </a:solidFill>
              </a:rPr>
              <a:t>os</a:t>
            </a:r>
            <a:r>
              <a:rPr lang="en-US" sz="2400" dirty="0">
                <a:solidFill>
                  <a:schemeClr val="tx1">
                    <a:lumMod val="85000"/>
                    <a:lumOff val="15000"/>
                  </a:schemeClr>
                </a:solidFill>
              </a:rPr>
              <a:t> </a:t>
            </a:r>
            <a:r>
              <a:rPr lang="en-US" sz="2400" dirty="0" err="1">
                <a:solidFill>
                  <a:schemeClr val="tx1">
                    <a:lumMod val="85000"/>
                    <a:lumOff val="15000"/>
                  </a:schemeClr>
                </a:solidFill>
              </a:rPr>
              <a:t>passageiros</a:t>
            </a:r>
            <a:r>
              <a:rPr lang="en-US" sz="2400" dirty="0">
                <a:solidFill>
                  <a:schemeClr val="tx1">
                    <a:lumMod val="85000"/>
                    <a:lumOff val="15000"/>
                  </a:schemeClr>
                </a:solidFill>
              </a:rPr>
              <a:t> e </a:t>
            </a:r>
            <a:r>
              <a:rPr lang="en-US" sz="2400" dirty="0" err="1">
                <a:solidFill>
                  <a:schemeClr val="tx1">
                    <a:lumMod val="85000"/>
                    <a:lumOff val="15000"/>
                  </a:schemeClr>
                </a:solidFill>
              </a:rPr>
              <a:t>suas</a:t>
            </a:r>
            <a:r>
              <a:rPr lang="en-US" sz="2400" dirty="0">
                <a:solidFill>
                  <a:schemeClr val="tx1">
                    <a:lumMod val="85000"/>
                    <a:lumOff val="15000"/>
                  </a:schemeClr>
                </a:solidFill>
              </a:rPr>
              <a:t> chances de </a:t>
            </a:r>
            <a:r>
              <a:rPr lang="en-US" sz="2400" dirty="0" err="1">
                <a:solidFill>
                  <a:schemeClr val="tx1">
                    <a:lumMod val="85000"/>
                    <a:lumOff val="15000"/>
                  </a:schemeClr>
                </a:solidFill>
              </a:rPr>
              <a:t>sobrevivência</a:t>
            </a:r>
            <a:r>
              <a:rPr lang="en-US" dirty="0">
                <a:solidFill>
                  <a:schemeClr val="tx1">
                    <a:lumMod val="85000"/>
                    <a:lumOff val="15000"/>
                  </a:schemeClr>
                </a:solidFill>
              </a:rPr>
              <a:t>.</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012F60A-0ACB-4842-8905-843834DA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635314"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3) Banco de dados análisado</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3868524"/>
          </a:xfrm>
        </p:spPr>
        <p:txBody>
          <a:bodyPr>
            <a:normAutofit/>
          </a:bodyPr>
          <a:lstStyle/>
          <a:p>
            <a:pPr algn="just">
              <a:buFont typeface="Arial" panose="020B0604020202020204" pitchFamily="34" charset="0"/>
              <a:buChar char="•"/>
            </a:pPr>
            <a:r>
              <a:rPr lang="pt-BR" sz="3200" dirty="0"/>
              <a:t> O banco de dados que será analisado durante esse projeto foi retirado de um desafio para machine learning do site Kaggle. (link para o banco de dados na refenrência)</a:t>
            </a:r>
          </a:p>
        </p:txBody>
      </p:sp>
    </p:spTree>
    <p:extLst>
      <p:ext uri="{BB962C8B-B14F-4D97-AF65-F5344CB8AC3E}">
        <p14:creationId xmlns:p14="http://schemas.microsoft.com/office/powerpoint/2010/main" val="68269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3) Banco de dados análisado</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79" y="2108201"/>
            <a:ext cx="10058399" cy="3760891"/>
          </a:xfrm>
        </p:spPr>
        <p:txBody>
          <a:bodyPr>
            <a:normAutofit fontScale="85000" lnSpcReduction="20000"/>
          </a:bodyPr>
          <a:lstStyle/>
          <a:p>
            <a:pPr marL="0" indent="0">
              <a:buNone/>
            </a:pPr>
            <a:r>
              <a:rPr lang="pt-BR" dirty="0"/>
              <a:t> As informações contidas no dataset utilizado são:</a:t>
            </a:r>
          </a:p>
          <a:p>
            <a:pPr marL="0" indent="0">
              <a:buNone/>
            </a:pPr>
            <a:endParaRPr lang="pt-BR" dirty="0"/>
          </a:p>
          <a:p>
            <a:pPr marL="635508" lvl="1" indent="-342900">
              <a:buFont typeface="+mj-lt"/>
              <a:buAutoNum type="arabicPeriod"/>
            </a:pPr>
            <a:r>
              <a:rPr lang="pt-BR" dirty="0"/>
              <a:t>PassangerId : Número de identificação dos passageiros</a:t>
            </a:r>
          </a:p>
          <a:p>
            <a:pPr marL="635508" lvl="1" indent="-342900">
              <a:buFont typeface="+mj-lt"/>
              <a:buAutoNum type="arabicPeriod"/>
            </a:pPr>
            <a:r>
              <a:rPr lang="pt-BR" dirty="0"/>
              <a:t>Survived : Variável do tipo binaria (0 ou 1) onde 0 significa que não sobreviveu e 1 que sobreviveu ao desastre.</a:t>
            </a:r>
          </a:p>
          <a:p>
            <a:pPr marL="635508" lvl="1" indent="-342900">
              <a:buFont typeface="+mj-lt"/>
              <a:buAutoNum type="arabicPeriod"/>
            </a:pPr>
            <a:r>
              <a:rPr lang="pt-BR" dirty="0"/>
              <a:t>Pclass : Classe do passageiro (1: Primeira Classe, 2: Segunda Classe e 3: Terceira Classe);</a:t>
            </a:r>
          </a:p>
          <a:p>
            <a:pPr marL="635508" lvl="1" indent="-342900">
              <a:buFont typeface="+mj-lt"/>
              <a:buAutoNum type="arabicPeriod"/>
            </a:pPr>
            <a:r>
              <a:rPr lang="pt-BR" dirty="0"/>
              <a:t>Name : Nome do Passageiro;</a:t>
            </a:r>
          </a:p>
          <a:p>
            <a:pPr marL="635508" lvl="1" indent="-342900">
              <a:buFont typeface="+mj-lt"/>
              <a:buAutoNum type="arabicPeriod"/>
            </a:pPr>
            <a:r>
              <a:rPr lang="pt-BR" dirty="0"/>
              <a:t>Sex : Gênero dos Passageiros;</a:t>
            </a:r>
          </a:p>
          <a:p>
            <a:pPr marL="635508" lvl="1" indent="-342900">
              <a:buFont typeface="+mj-lt"/>
              <a:buAutoNum type="arabicPeriod"/>
            </a:pPr>
            <a:r>
              <a:rPr lang="pt-BR" dirty="0"/>
              <a:t>Age : Idade dos Passageiros;</a:t>
            </a:r>
          </a:p>
          <a:p>
            <a:pPr marL="635508" lvl="1" indent="-342900">
              <a:buFont typeface="+mj-lt"/>
              <a:buAutoNum type="arabicPeriod"/>
            </a:pPr>
            <a:r>
              <a:rPr lang="pt-BR" dirty="0"/>
              <a:t>SibSp : Indicação de quantos irmãos, meio-irmãos, esposa e marido do tripulante no navio;</a:t>
            </a:r>
          </a:p>
          <a:p>
            <a:pPr marL="635508" lvl="1" indent="-342900">
              <a:buFont typeface="+mj-lt"/>
              <a:buAutoNum type="arabicPeriod"/>
            </a:pPr>
            <a:r>
              <a:rPr lang="pt-BR" dirty="0"/>
              <a:t>Parch : Indicação da quantidade e presença dos pais ou filhos do passageiro no navio;</a:t>
            </a:r>
          </a:p>
          <a:p>
            <a:pPr marL="635508" lvl="1" indent="-342900">
              <a:buFont typeface="+mj-lt"/>
              <a:buAutoNum type="arabicPeriod"/>
            </a:pPr>
            <a:r>
              <a:rPr lang="pt-BR" dirty="0"/>
              <a:t>Ticket : Número de ticket do passageiro;</a:t>
            </a:r>
          </a:p>
          <a:p>
            <a:pPr marL="635508" lvl="1" indent="-342900">
              <a:buFont typeface="+mj-lt"/>
              <a:buAutoNum type="arabicPeriod"/>
            </a:pPr>
            <a:r>
              <a:rPr lang="pt-BR" dirty="0"/>
              <a:t>Fare: Valor da tarifa do passageiro;</a:t>
            </a:r>
          </a:p>
          <a:p>
            <a:pPr marL="635508" lvl="1" indent="-342900">
              <a:buFont typeface="+mj-lt"/>
              <a:buAutoNum type="arabicPeriod"/>
            </a:pPr>
            <a:r>
              <a:rPr lang="pt-BR" dirty="0"/>
              <a:t>Cabin: Cabine que o passageiro estava localizado;</a:t>
            </a:r>
          </a:p>
          <a:p>
            <a:pPr marL="635508" lvl="1" indent="-342900">
              <a:buFont typeface="+mj-lt"/>
              <a:buAutoNum type="arabicPeriod"/>
            </a:pPr>
            <a:r>
              <a:rPr lang="pt-BR" dirty="0"/>
              <a:t>Embarked: Local em que o passageiro embarcou (S: Southampton, C: Cherbourg e Q: Queenstown)</a:t>
            </a:r>
          </a:p>
        </p:txBody>
      </p:sp>
    </p:spTree>
    <p:extLst>
      <p:ext uri="{BB962C8B-B14F-4D97-AF65-F5344CB8AC3E}">
        <p14:creationId xmlns:p14="http://schemas.microsoft.com/office/powerpoint/2010/main" val="226126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Autofit/>
          </a:bodyPr>
          <a:lstStyle/>
          <a:p>
            <a:pPr lvl="0" algn="ctr"/>
            <a:r>
              <a:rPr lang="en-US" sz="6000" i="1" dirty="0" err="1">
                <a:solidFill>
                  <a:schemeClr val="tx1"/>
                </a:solidFill>
              </a:rPr>
              <a:t>Análises</a:t>
            </a:r>
            <a:r>
              <a:rPr lang="en-US" sz="6000" i="1" dirty="0">
                <a:solidFill>
                  <a:schemeClr val="tx1"/>
                </a:solidFill>
              </a:rPr>
              <a:t> </a:t>
            </a:r>
            <a:r>
              <a:rPr lang="en-US" sz="6000" i="1" dirty="0" err="1">
                <a:solidFill>
                  <a:schemeClr val="tx1"/>
                </a:solidFill>
              </a:rPr>
              <a:t>Efetuadas</a:t>
            </a:r>
            <a:endParaRPr lang="en-US" sz="60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45575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1660125"/>
          </a:xfrm>
        </p:spPr>
        <p:txBody>
          <a:bodyPr>
            <a:normAutofit/>
          </a:bodyPr>
          <a:lstStyle/>
          <a:p>
            <a:pPr>
              <a:buFont typeface="Arial" panose="020B0604020202020204" pitchFamily="34" charset="0"/>
              <a:buChar char="•"/>
            </a:pPr>
            <a:r>
              <a:rPr lang="pt-BR" dirty="0"/>
              <a:t> Analisando inicialmente a distribuição de idade dos passageiros no navio é possível notar como a maioria dos passageiros se encontravam entre os 15 e 35 anos.</a:t>
            </a:r>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7280" y="2310065"/>
            <a:ext cx="4761982" cy="3174655"/>
          </a:xfrm>
          <a:prstGeom prst="rect">
            <a:avLst/>
          </a:prstGeom>
        </p:spPr>
      </p:pic>
      <p:graphicFrame>
        <p:nvGraphicFramePr>
          <p:cNvPr id="6" name="Table 6">
            <a:extLst>
              <a:ext uri="{FF2B5EF4-FFF2-40B4-BE49-F238E27FC236}">
                <a16:creationId xmlns:a16="http://schemas.microsoft.com/office/drawing/2014/main" id="{70D68E59-763A-4C1F-8690-914187433F1E}"/>
              </a:ext>
            </a:extLst>
          </p:cNvPr>
          <p:cNvGraphicFramePr>
            <a:graphicFrameLocks noGrp="1"/>
          </p:cNvGraphicFramePr>
          <p:nvPr>
            <p:extLst>
              <p:ext uri="{D42A27DB-BD31-4B8C-83A1-F6EECF244321}">
                <p14:modId xmlns:p14="http://schemas.microsoft.com/office/powerpoint/2010/main" val="3888020667"/>
              </p:ext>
            </p:extLst>
          </p:nvPr>
        </p:nvGraphicFramePr>
        <p:xfrm>
          <a:off x="6126480" y="3565645"/>
          <a:ext cx="4968240" cy="1919075"/>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227174023"/>
                    </a:ext>
                  </a:extLst>
                </a:gridCol>
                <a:gridCol w="2484120">
                  <a:extLst>
                    <a:ext uri="{9D8B030D-6E8A-4147-A177-3AD203B41FA5}">
                      <a16:colId xmlns:a16="http://schemas.microsoft.com/office/drawing/2014/main" val="1988573947"/>
                    </a:ext>
                  </a:extLst>
                </a:gridCol>
              </a:tblGrid>
              <a:tr h="383815">
                <a:tc gridSpan="2">
                  <a:txBody>
                    <a:bodyPr/>
                    <a:lstStyle/>
                    <a:p>
                      <a:pPr algn="ctr"/>
                      <a:r>
                        <a:rPr lang="pt-BR" dirty="0"/>
                        <a:t>Idade dos Passageiros</a:t>
                      </a:r>
                    </a:p>
                  </a:txBody>
                  <a:tcPr anchor="ctr"/>
                </a:tc>
                <a:tc hMerge="1">
                  <a:txBody>
                    <a:bodyPr/>
                    <a:lstStyle/>
                    <a:p>
                      <a:pPr algn="ctr"/>
                      <a:endParaRPr lang="pt-BR" dirty="0"/>
                    </a:p>
                  </a:txBody>
                  <a:tcPr anchor="ctr"/>
                </a:tc>
                <a:extLst>
                  <a:ext uri="{0D108BD9-81ED-4DB2-BD59-A6C34878D82A}">
                    <a16:rowId xmlns:a16="http://schemas.microsoft.com/office/drawing/2014/main" val="2243310009"/>
                  </a:ext>
                </a:extLst>
              </a:tr>
              <a:tr h="383815">
                <a:tc>
                  <a:txBody>
                    <a:bodyPr/>
                    <a:lstStyle/>
                    <a:p>
                      <a:pPr algn="ctr"/>
                      <a:r>
                        <a:rPr lang="pt-BR" dirty="0"/>
                        <a:t>Média</a:t>
                      </a:r>
                    </a:p>
                  </a:txBody>
                  <a:tcPr anchor="ctr"/>
                </a:tc>
                <a:tc>
                  <a:txBody>
                    <a:bodyPr/>
                    <a:lstStyle/>
                    <a:p>
                      <a:pPr algn="ctr"/>
                      <a:r>
                        <a:rPr lang="pt-BR" dirty="0"/>
                        <a:t>30 anos</a:t>
                      </a:r>
                    </a:p>
                  </a:txBody>
                  <a:tcPr anchor="ctr"/>
                </a:tc>
                <a:extLst>
                  <a:ext uri="{0D108BD9-81ED-4DB2-BD59-A6C34878D82A}">
                    <a16:rowId xmlns:a16="http://schemas.microsoft.com/office/drawing/2014/main" val="2024933816"/>
                  </a:ext>
                </a:extLst>
              </a:tr>
              <a:tr h="383815">
                <a:tc>
                  <a:txBody>
                    <a:bodyPr/>
                    <a:lstStyle/>
                    <a:p>
                      <a:pPr algn="ctr"/>
                      <a:r>
                        <a:rPr lang="pt-BR" dirty="0"/>
                        <a:t>Desvio Padrão</a:t>
                      </a:r>
                    </a:p>
                  </a:txBody>
                  <a:tcPr anchor="ctr"/>
                </a:tc>
                <a:tc>
                  <a:txBody>
                    <a:bodyPr/>
                    <a:lstStyle/>
                    <a:p>
                      <a:pPr algn="ctr"/>
                      <a:r>
                        <a:rPr lang="pt-BR" dirty="0"/>
                        <a:t>14 anos</a:t>
                      </a:r>
                    </a:p>
                  </a:txBody>
                  <a:tcPr anchor="ctr"/>
                </a:tc>
                <a:extLst>
                  <a:ext uri="{0D108BD9-81ED-4DB2-BD59-A6C34878D82A}">
                    <a16:rowId xmlns:a16="http://schemas.microsoft.com/office/drawing/2014/main" val="3498088036"/>
                  </a:ext>
                </a:extLst>
              </a:tr>
              <a:tr h="383815">
                <a:tc>
                  <a:txBody>
                    <a:bodyPr/>
                    <a:lstStyle/>
                    <a:p>
                      <a:pPr algn="ctr"/>
                      <a:r>
                        <a:rPr lang="pt-BR" dirty="0"/>
                        <a:t>Maior Idade</a:t>
                      </a:r>
                    </a:p>
                  </a:txBody>
                  <a:tcPr anchor="ctr"/>
                </a:tc>
                <a:tc>
                  <a:txBody>
                    <a:bodyPr/>
                    <a:lstStyle/>
                    <a:p>
                      <a:pPr algn="ctr"/>
                      <a:r>
                        <a:rPr lang="pt-BR" dirty="0"/>
                        <a:t>80 anos</a:t>
                      </a:r>
                    </a:p>
                  </a:txBody>
                  <a:tcPr anchor="ctr"/>
                </a:tc>
                <a:extLst>
                  <a:ext uri="{0D108BD9-81ED-4DB2-BD59-A6C34878D82A}">
                    <a16:rowId xmlns:a16="http://schemas.microsoft.com/office/drawing/2014/main" val="538266896"/>
                  </a:ext>
                </a:extLst>
              </a:tr>
              <a:tr h="383815">
                <a:tc>
                  <a:txBody>
                    <a:bodyPr/>
                    <a:lstStyle/>
                    <a:p>
                      <a:pPr algn="ctr"/>
                      <a:r>
                        <a:rPr lang="pt-BR" dirty="0"/>
                        <a:t>Menor idade</a:t>
                      </a:r>
                    </a:p>
                  </a:txBody>
                  <a:tcPr anchor="ctr"/>
                </a:tc>
                <a:tc>
                  <a:txBody>
                    <a:bodyPr/>
                    <a:lstStyle/>
                    <a:p>
                      <a:pPr algn="ctr"/>
                      <a:r>
                        <a:rPr lang="pt-BR" dirty="0"/>
                        <a:t>5 meses</a:t>
                      </a:r>
                    </a:p>
                  </a:txBody>
                  <a:tcPr anchor="ctr"/>
                </a:tc>
                <a:extLst>
                  <a:ext uri="{0D108BD9-81ED-4DB2-BD59-A6C34878D82A}">
                    <a16:rowId xmlns:a16="http://schemas.microsoft.com/office/drawing/2014/main" val="706346202"/>
                  </a:ext>
                </a:extLst>
              </a:tr>
            </a:tbl>
          </a:graphicData>
        </a:graphic>
      </p:graphicFrame>
    </p:spTree>
    <p:extLst>
      <p:ext uri="{BB962C8B-B14F-4D97-AF65-F5344CB8AC3E}">
        <p14:creationId xmlns:p14="http://schemas.microsoft.com/office/powerpoint/2010/main" val="13102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1660125"/>
          </a:xfrm>
        </p:spPr>
        <p:txBody>
          <a:bodyPr>
            <a:normAutofit/>
          </a:bodyPr>
          <a:lstStyle/>
          <a:p>
            <a:pPr>
              <a:buFont typeface="Arial" panose="020B0604020202020204" pitchFamily="34" charset="0"/>
              <a:buChar char="•"/>
            </a:pPr>
            <a:r>
              <a:rPr lang="pt-BR" dirty="0"/>
              <a:t> Utilizando como critério que todo passageiro com </a:t>
            </a:r>
            <a:r>
              <a:rPr lang="pt-BR" b="1" dirty="0"/>
              <a:t>menos de 12 anos </a:t>
            </a:r>
            <a:r>
              <a:rPr lang="pt-BR" dirty="0"/>
              <a:t>pode ser considerado criança, foi efetuada uma distribuição dos passageiros em relação a sua faixa etária, onde 60,7 % dos passageiros eram homens adultos.</a:t>
            </a:r>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19607"/>
            <a:ext cx="3838704" cy="4006515"/>
          </a:xfrm>
          <a:prstGeom prst="rect">
            <a:avLst/>
          </a:prstGeom>
        </p:spPr>
      </p:pic>
      <p:graphicFrame>
        <p:nvGraphicFramePr>
          <p:cNvPr id="6" name="Table 6">
            <a:extLst>
              <a:ext uri="{FF2B5EF4-FFF2-40B4-BE49-F238E27FC236}">
                <a16:creationId xmlns:a16="http://schemas.microsoft.com/office/drawing/2014/main" id="{70D68E59-763A-4C1F-8690-914187433F1E}"/>
              </a:ext>
            </a:extLst>
          </p:cNvPr>
          <p:cNvGraphicFramePr>
            <a:graphicFrameLocks noGrp="1"/>
          </p:cNvGraphicFramePr>
          <p:nvPr>
            <p:extLst>
              <p:ext uri="{D42A27DB-BD31-4B8C-83A1-F6EECF244321}">
                <p14:modId xmlns:p14="http://schemas.microsoft.com/office/powerpoint/2010/main" val="109920912"/>
              </p:ext>
            </p:extLst>
          </p:nvPr>
        </p:nvGraphicFramePr>
        <p:xfrm>
          <a:off x="6126480" y="3906750"/>
          <a:ext cx="4968240" cy="1919075"/>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227174023"/>
                    </a:ext>
                  </a:extLst>
                </a:gridCol>
                <a:gridCol w="2484120">
                  <a:extLst>
                    <a:ext uri="{9D8B030D-6E8A-4147-A177-3AD203B41FA5}">
                      <a16:colId xmlns:a16="http://schemas.microsoft.com/office/drawing/2014/main" val="1988573947"/>
                    </a:ext>
                  </a:extLst>
                </a:gridCol>
              </a:tblGrid>
              <a:tr h="383815">
                <a:tc>
                  <a:txBody>
                    <a:bodyPr/>
                    <a:lstStyle/>
                    <a:p>
                      <a:pPr algn="ctr"/>
                      <a:r>
                        <a:rPr lang="pt-BR" dirty="0"/>
                        <a:t>Faixa etária</a:t>
                      </a:r>
                    </a:p>
                  </a:txBody>
                  <a:tcPr anchor="ctr"/>
                </a:tc>
                <a:tc>
                  <a:txBody>
                    <a:bodyPr/>
                    <a:lstStyle/>
                    <a:p>
                      <a:pPr algn="ctr"/>
                      <a:r>
                        <a:rPr lang="pt-BR" dirty="0"/>
                        <a:t>Número de Passageiros</a:t>
                      </a:r>
                    </a:p>
                  </a:txBody>
                  <a:tcPr anchor="ctr"/>
                </a:tc>
                <a:extLst>
                  <a:ext uri="{0D108BD9-81ED-4DB2-BD59-A6C34878D82A}">
                    <a16:rowId xmlns:a16="http://schemas.microsoft.com/office/drawing/2014/main" val="2243310009"/>
                  </a:ext>
                </a:extLst>
              </a:tr>
              <a:tr h="383815">
                <a:tc>
                  <a:txBody>
                    <a:bodyPr/>
                    <a:lstStyle/>
                    <a:p>
                      <a:pPr algn="ctr"/>
                      <a:r>
                        <a:rPr lang="pt-BR" dirty="0"/>
                        <a:t>Homens</a:t>
                      </a:r>
                    </a:p>
                  </a:txBody>
                  <a:tcPr anchor="ctr"/>
                </a:tc>
                <a:tc>
                  <a:txBody>
                    <a:bodyPr/>
                    <a:lstStyle/>
                    <a:p>
                      <a:pPr algn="ctr"/>
                      <a:r>
                        <a:rPr lang="pt-BR" dirty="0"/>
                        <a:t>541</a:t>
                      </a:r>
                    </a:p>
                  </a:txBody>
                  <a:tcPr anchor="ctr"/>
                </a:tc>
                <a:extLst>
                  <a:ext uri="{0D108BD9-81ED-4DB2-BD59-A6C34878D82A}">
                    <a16:rowId xmlns:a16="http://schemas.microsoft.com/office/drawing/2014/main" val="2024933816"/>
                  </a:ext>
                </a:extLst>
              </a:tr>
              <a:tr h="383815">
                <a:tc>
                  <a:txBody>
                    <a:bodyPr/>
                    <a:lstStyle/>
                    <a:p>
                      <a:pPr algn="ctr"/>
                      <a:r>
                        <a:rPr lang="pt-BR" dirty="0"/>
                        <a:t>Mulheres</a:t>
                      </a:r>
                    </a:p>
                  </a:txBody>
                  <a:tcPr anchor="ctr"/>
                </a:tc>
                <a:tc>
                  <a:txBody>
                    <a:bodyPr/>
                    <a:lstStyle/>
                    <a:p>
                      <a:pPr algn="ctr"/>
                      <a:r>
                        <a:rPr lang="pt-BR" dirty="0"/>
                        <a:t>282</a:t>
                      </a:r>
                    </a:p>
                  </a:txBody>
                  <a:tcPr anchor="ctr"/>
                </a:tc>
                <a:extLst>
                  <a:ext uri="{0D108BD9-81ED-4DB2-BD59-A6C34878D82A}">
                    <a16:rowId xmlns:a16="http://schemas.microsoft.com/office/drawing/2014/main" val="3498088036"/>
                  </a:ext>
                </a:extLst>
              </a:tr>
              <a:tr h="383815">
                <a:tc>
                  <a:txBody>
                    <a:bodyPr/>
                    <a:lstStyle/>
                    <a:p>
                      <a:pPr algn="ctr"/>
                      <a:r>
                        <a:rPr lang="pt-BR" dirty="0"/>
                        <a:t>Crianças</a:t>
                      </a:r>
                    </a:p>
                  </a:txBody>
                  <a:tcPr anchor="ctr"/>
                </a:tc>
                <a:tc>
                  <a:txBody>
                    <a:bodyPr/>
                    <a:lstStyle/>
                    <a:p>
                      <a:pPr algn="ctr"/>
                      <a:r>
                        <a:rPr lang="pt-BR" dirty="0"/>
                        <a:t>68</a:t>
                      </a:r>
                    </a:p>
                  </a:txBody>
                  <a:tcPr anchor="ctr"/>
                </a:tc>
                <a:extLst>
                  <a:ext uri="{0D108BD9-81ED-4DB2-BD59-A6C34878D82A}">
                    <a16:rowId xmlns:a16="http://schemas.microsoft.com/office/drawing/2014/main" val="2328078459"/>
                  </a:ext>
                </a:extLst>
              </a:tr>
              <a:tr h="383815">
                <a:tc>
                  <a:txBody>
                    <a:bodyPr/>
                    <a:lstStyle/>
                    <a:p>
                      <a:pPr algn="ctr"/>
                      <a:r>
                        <a:rPr lang="pt-BR" b="1" dirty="0"/>
                        <a:t>Total</a:t>
                      </a:r>
                    </a:p>
                  </a:txBody>
                  <a:tcPr anchor="ctr"/>
                </a:tc>
                <a:tc>
                  <a:txBody>
                    <a:bodyPr/>
                    <a:lstStyle/>
                    <a:p>
                      <a:pPr algn="ctr"/>
                      <a:r>
                        <a:rPr lang="pt-BR" b="1" dirty="0"/>
                        <a:t>891</a:t>
                      </a:r>
                    </a:p>
                  </a:txBody>
                  <a:tcPr anchor="ctr"/>
                </a:tc>
                <a:extLst>
                  <a:ext uri="{0D108BD9-81ED-4DB2-BD59-A6C34878D82A}">
                    <a16:rowId xmlns:a16="http://schemas.microsoft.com/office/drawing/2014/main" val="2000919991"/>
                  </a:ext>
                </a:extLst>
              </a:tr>
            </a:tbl>
          </a:graphicData>
        </a:graphic>
      </p:graphicFrame>
    </p:spTree>
    <p:extLst>
      <p:ext uri="{BB962C8B-B14F-4D97-AF65-F5344CB8AC3E}">
        <p14:creationId xmlns:p14="http://schemas.microsoft.com/office/powerpoint/2010/main" val="49097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2131216"/>
          </a:xfrm>
        </p:spPr>
        <p:txBody>
          <a:bodyPr>
            <a:normAutofit fontScale="85000" lnSpcReduction="10000"/>
          </a:bodyPr>
          <a:lstStyle/>
          <a:p>
            <a:pPr>
              <a:buFont typeface="Arial" panose="020B0604020202020204" pitchFamily="34" charset="0"/>
              <a:buChar char="•"/>
            </a:pPr>
            <a:r>
              <a:rPr lang="pt-BR" dirty="0"/>
              <a:t> O que sempre ouvimos falar sobre o Titanic é que a prioridade foi dada para as crianças e mulheres primeiro.</a:t>
            </a:r>
          </a:p>
          <a:p>
            <a:pPr>
              <a:buFont typeface="Arial" panose="020B0604020202020204" pitchFamily="34" charset="0"/>
              <a:buChar char="•"/>
            </a:pPr>
            <a:r>
              <a:rPr lang="pt-BR" dirty="0"/>
              <a:t> Cerca de 75,9 % das mulheres sobreviveram ao naufrágio, onde abaixo delas estão as crianças com uma taxa de sobrevivência de 57,4 % e por último os homens onde apenas 16,5 % sobreviveram.</a:t>
            </a:r>
          </a:p>
          <a:p>
            <a:pPr>
              <a:buFont typeface="Arial" panose="020B0604020202020204" pitchFamily="34" charset="0"/>
              <a:buChar char="•"/>
            </a:pPr>
            <a:endParaRPr lang="pt-BR" dirty="0"/>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8" y="2202054"/>
            <a:ext cx="4250694" cy="3732795"/>
          </a:xfrm>
          <a:prstGeom prst="rect">
            <a:avLst/>
          </a:prstGeom>
        </p:spPr>
      </p:pic>
      <p:graphicFrame>
        <p:nvGraphicFramePr>
          <p:cNvPr id="6" name="Table 6">
            <a:extLst>
              <a:ext uri="{FF2B5EF4-FFF2-40B4-BE49-F238E27FC236}">
                <a16:creationId xmlns:a16="http://schemas.microsoft.com/office/drawing/2014/main" id="{70D68E59-763A-4C1F-8690-914187433F1E}"/>
              </a:ext>
            </a:extLst>
          </p:cNvPr>
          <p:cNvGraphicFramePr>
            <a:graphicFrameLocks noGrp="1"/>
          </p:cNvGraphicFramePr>
          <p:nvPr>
            <p:extLst>
              <p:ext uri="{D42A27DB-BD31-4B8C-83A1-F6EECF244321}">
                <p14:modId xmlns:p14="http://schemas.microsoft.com/office/powerpoint/2010/main" val="2632372959"/>
              </p:ext>
            </p:extLst>
          </p:nvPr>
        </p:nvGraphicFramePr>
        <p:xfrm>
          <a:off x="6126480" y="4190835"/>
          <a:ext cx="5029200" cy="179152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227174023"/>
                    </a:ext>
                  </a:extLst>
                </a:gridCol>
                <a:gridCol w="1676400">
                  <a:extLst>
                    <a:ext uri="{9D8B030D-6E8A-4147-A177-3AD203B41FA5}">
                      <a16:colId xmlns:a16="http://schemas.microsoft.com/office/drawing/2014/main" val="1988573947"/>
                    </a:ext>
                  </a:extLst>
                </a:gridCol>
                <a:gridCol w="1676400">
                  <a:extLst>
                    <a:ext uri="{9D8B030D-6E8A-4147-A177-3AD203B41FA5}">
                      <a16:colId xmlns:a16="http://schemas.microsoft.com/office/drawing/2014/main" val="2887857824"/>
                    </a:ext>
                  </a:extLst>
                </a:gridCol>
              </a:tblGrid>
              <a:tr h="383815">
                <a:tc>
                  <a:txBody>
                    <a:bodyPr/>
                    <a:lstStyle/>
                    <a:p>
                      <a:pPr algn="ctr"/>
                      <a:r>
                        <a:rPr lang="pt-BR" dirty="0"/>
                        <a:t>Gênero</a:t>
                      </a:r>
                    </a:p>
                  </a:txBody>
                  <a:tcPr anchor="ctr"/>
                </a:tc>
                <a:tc>
                  <a:txBody>
                    <a:bodyPr/>
                    <a:lstStyle/>
                    <a:p>
                      <a:pPr algn="ctr"/>
                      <a:r>
                        <a:rPr lang="pt-BR" dirty="0"/>
                        <a:t>Nº de sobreviventes</a:t>
                      </a:r>
                    </a:p>
                  </a:txBody>
                  <a:tcPr anchor="ctr"/>
                </a:tc>
                <a:tc>
                  <a:txBody>
                    <a:bodyPr/>
                    <a:lstStyle/>
                    <a:p>
                      <a:pPr algn="ctr"/>
                      <a:r>
                        <a:rPr lang="pt-BR" dirty="0"/>
                        <a:t>Nº de Óbitos</a:t>
                      </a:r>
                    </a:p>
                  </a:txBody>
                  <a:tcPr anchor="ctr"/>
                </a:tc>
                <a:extLst>
                  <a:ext uri="{0D108BD9-81ED-4DB2-BD59-A6C34878D82A}">
                    <a16:rowId xmlns:a16="http://schemas.microsoft.com/office/drawing/2014/main" val="2243310009"/>
                  </a:ext>
                </a:extLst>
              </a:tr>
              <a:tr h="383815">
                <a:tc>
                  <a:txBody>
                    <a:bodyPr/>
                    <a:lstStyle/>
                    <a:p>
                      <a:pPr algn="ctr"/>
                      <a:r>
                        <a:rPr lang="pt-BR" dirty="0"/>
                        <a:t>Homens</a:t>
                      </a:r>
                    </a:p>
                  </a:txBody>
                  <a:tcPr anchor="ctr"/>
                </a:tc>
                <a:tc>
                  <a:txBody>
                    <a:bodyPr/>
                    <a:lstStyle/>
                    <a:p>
                      <a:pPr algn="ctr"/>
                      <a:r>
                        <a:rPr lang="pt-BR" dirty="0"/>
                        <a:t>89</a:t>
                      </a:r>
                    </a:p>
                  </a:txBody>
                  <a:tcPr anchor="ctr"/>
                </a:tc>
                <a:tc>
                  <a:txBody>
                    <a:bodyPr/>
                    <a:lstStyle/>
                    <a:p>
                      <a:pPr algn="ctr"/>
                      <a:r>
                        <a:rPr lang="pt-BR" dirty="0"/>
                        <a:t>452</a:t>
                      </a:r>
                    </a:p>
                  </a:txBody>
                  <a:tcPr anchor="ctr"/>
                </a:tc>
                <a:extLst>
                  <a:ext uri="{0D108BD9-81ED-4DB2-BD59-A6C34878D82A}">
                    <a16:rowId xmlns:a16="http://schemas.microsoft.com/office/drawing/2014/main" val="2024933816"/>
                  </a:ext>
                </a:extLst>
              </a:tr>
              <a:tr h="383815">
                <a:tc>
                  <a:txBody>
                    <a:bodyPr/>
                    <a:lstStyle/>
                    <a:p>
                      <a:pPr algn="ctr"/>
                      <a:r>
                        <a:rPr lang="pt-BR" dirty="0"/>
                        <a:t>Mulheres</a:t>
                      </a:r>
                    </a:p>
                  </a:txBody>
                  <a:tcPr anchor="ctr"/>
                </a:tc>
                <a:tc>
                  <a:txBody>
                    <a:bodyPr/>
                    <a:lstStyle/>
                    <a:p>
                      <a:pPr algn="ctr"/>
                      <a:r>
                        <a:rPr lang="pt-BR" dirty="0"/>
                        <a:t>214</a:t>
                      </a:r>
                    </a:p>
                  </a:txBody>
                  <a:tcPr anchor="ctr"/>
                </a:tc>
                <a:tc>
                  <a:txBody>
                    <a:bodyPr/>
                    <a:lstStyle/>
                    <a:p>
                      <a:pPr algn="ctr"/>
                      <a:r>
                        <a:rPr lang="pt-BR" dirty="0"/>
                        <a:t>68</a:t>
                      </a:r>
                    </a:p>
                  </a:txBody>
                  <a:tcPr anchor="ctr"/>
                </a:tc>
                <a:extLst>
                  <a:ext uri="{0D108BD9-81ED-4DB2-BD59-A6C34878D82A}">
                    <a16:rowId xmlns:a16="http://schemas.microsoft.com/office/drawing/2014/main" val="3498088036"/>
                  </a:ext>
                </a:extLst>
              </a:tr>
              <a:tr h="383815">
                <a:tc>
                  <a:txBody>
                    <a:bodyPr/>
                    <a:lstStyle/>
                    <a:p>
                      <a:pPr algn="ctr"/>
                      <a:r>
                        <a:rPr lang="pt-BR" dirty="0"/>
                        <a:t>Crianças</a:t>
                      </a:r>
                    </a:p>
                  </a:txBody>
                  <a:tcPr anchor="ctr"/>
                </a:tc>
                <a:tc>
                  <a:txBody>
                    <a:bodyPr/>
                    <a:lstStyle/>
                    <a:p>
                      <a:pPr algn="ctr"/>
                      <a:r>
                        <a:rPr lang="pt-BR" dirty="0"/>
                        <a:t>39</a:t>
                      </a:r>
                    </a:p>
                  </a:txBody>
                  <a:tcPr anchor="ctr"/>
                </a:tc>
                <a:tc>
                  <a:txBody>
                    <a:bodyPr/>
                    <a:lstStyle/>
                    <a:p>
                      <a:pPr algn="ctr"/>
                      <a:r>
                        <a:rPr lang="pt-BR" dirty="0"/>
                        <a:t>29</a:t>
                      </a:r>
                    </a:p>
                  </a:txBody>
                  <a:tcPr anchor="ctr"/>
                </a:tc>
                <a:extLst>
                  <a:ext uri="{0D108BD9-81ED-4DB2-BD59-A6C34878D82A}">
                    <a16:rowId xmlns:a16="http://schemas.microsoft.com/office/drawing/2014/main" val="538266896"/>
                  </a:ext>
                </a:extLst>
              </a:tr>
            </a:tbl>
          </a:graphicData>
        </a:graphic>
      </p:graphicFrame>
    </p:spTree>
    <p:extLst>
      <p:ext uri="{BB962C8B-B14F-4D97-AF65-F5344CB8AC3E}">
        <p14:creationId xmlns:p14="http://schemas.microsoft.com/office/powerpoint/2010/main" val="304890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2131216"/>
          </a:xfrm>
        </p:spPr>
        <p:txBody>
          <a:bodyPr>
            <a:normAutofit lnSpcReduction="10000"/>
          </a:bodyPr>
          <a:lstStyle/>
          <a:p>
            <a:pPr>
              <a:buFont typeface="Arial" panose="020B0604020202020204" pitchFamily="34" charset="0"/>
              <a:buChar char="•"/>
            </a:pPr>
            <a:r>
              <a:rPr lang="pt-BR" dirty="0"/>
              <a:t> Outro fator determinante que pode ter ajudado na sobrevivência dos passageiros de acordo com a sua faixa etária é a classe em que os mesmos se encontravam. </a:t>
            </a:r>
          </a:p>
          <a:p>
            <a:pPr>
              <a:buFont typeface="Arial" panose="020B0604020202020204" pitchFamily="34" charset="0"/>
              <a:buChar char="•"/>
            </a:pPr>
            <a:r>
              <a:rPr lang="pt-BR" dirty="0"/>
              <a:t> Cerca de 36,3 % dos passageiros eram homens da terceira classe.</a:t>
            </a:r>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8" y="2202055"/>
            <a:ext cx="4250694" cy="3732793"/>
          </a:xfrm>
          <a:prstGeom prst="rect">
            <a:avLst/>
          </a:prstGeom>
        </p:spPr>
      </p:pic>
      <p:graphicFrame>
        <p:nvGraphicFramePr>
          <p:cNvPr id="6" name="Table 6">
            <a:extLst>
              <a:ext uri="{FF2B5EF4-FFF2-40B4-BE49-F238E27FC236}">
                <a16:creationId xmlns:a16="http://schemas.microsoft.com/office/drawing/2014/main" id="{70D68E59-763A-4C1F-8690-914187433F1E}"/>
              </a:ext>
            </a:extLst>
          </p:cNvPr>
          <p:cNvGraphicFramePr>
            <a:graphicFrameLocks noGrp="1"/>
          </p:cNvGraphicFramePr>
          <p:nvPr>
            <p:extLst>
              <p:ext uri="{D42A27DB-BD31-4B8C-83A1-F6EECF244321}">
                <p14:modId xmlns:p14="http://schemas.microsoft.com/office/powerpoint/2010/main" val="1741103554"/>
              </p:ext>
            </p:extLst>
          </p:nvPr>
        </p:nvGraphicFramePr>
        <p:xfrm>
          <a:off x="6126480" y="4190835"/>
          <a:ext cx="5029200" cy="1791525"/>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1227174023"/>
                    </a:ext>
                  </a:extLst>
                </a:gridCol>
                <a:gridCol w="1257300">
                  <a:extLst>
                    <a:ext uri="{9D8B030D-6E8A-4147-A177-3AD203B41FA5}">
                      <a16:colId xmlns:a16="http://schemas.microsoft.com/office/drawing/2014/main" val="1988573947"/>
                    </a:ext>
                  </a:extLst>
                </a:gridCol>
                <a:gridCol w="1257300">
                  <a:extLst>
                    <a:ext uri="{9D8B030D-6E8A-4147-A177-3AD203B41FA5}">
                      <a16:colId xmlns:a16="http://schemas.microsoft.com/office/drawing/2014/main" val="2887857824"/>
                    </a:ext>
                  </a:extLst>
                </a:gridCol>
                <a:gridCol w="1257300">
                  <a:extLst>
                    <a:ext uri="{9D8B030D-6E8A-4147-A177-3AD203B41FA5}">
                      <a16:colId xmlns:a16="http://schemas.microsoft.com/office/drawing/2014/main" val="1641784306"/>
                    </a:ext>
                  </a:extLst>
                </a:gridCol>
              </a:tblGrid>
              <a:tr h="383815">
                <a:tc>
                  <a:txBody>
                    <a:bodyPr/>
                    <a:lstStyle/>
                    <a:p>
                      <a:pPr algn="ctr"/>
                      <a:r>
                        <a:rPr lang="pt-BR" dirty="0"/>
                        <a:t>Gênero</a:t>
                      </a:r>
                    </a:p>
                  </a:txBody>
                  <a:tcPr anchor="ctr"/>
                </a:tc>
                <a:tc>
                  <a:txBody>
                    <a:bodyPr/>
                    <a:lstStyle/>
                    <a:p>
                      <a:pPr algn="ctr"/>
                      <a:r>
                        <a:rPr lang="pt-BR" dirty="0"/>
                        <a:t>Primeira Classe</a:t>
                      </a:r>
                    </a:p>
                  </a:txBody>
                  <a:tcPr anchor="ctr"/>
                </a:tc>
                <a:tc>
                  <a:txBody>
                    <a:bodyPr/>
                    <a:lstStyle/>
                    <a:p>
                      <a:pPr algn="ctr"/>
                      <a:r>
                        <a:rPr lang="pt-BR" dirty="0"/>
                        <a:t>Segunda Classe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t>Terceira Classe</a:t>
                      </a:r>
                    </a:p>
                  </a:txBody>
                  <a:tcPr anchor="ctr"/>
                </a:tc>
                <a:extLst>
                  <a:ext uri="{0D108BD9-81ED-4DB2-BD59-A6C34878D82A}">
                    <a16:rowId xmlns:a16="http://schemas.microsoft.com/office/drawing/2014/main" val="2243310009"/>
                  </a:ext>
                </a:extLst>
              </a:tr>
              <a:tr h="383815">
                <a:tc>
                  <a:txBody>
                    <a:bodyPr/>
                    <a:lstStyle/>
                    <a:p>
                      <a:pPr algn="ctr"/>
                      <a:r>
                        <a:rPr lang="pt-BR" dirty="0"/>
                        <a:t>Homens</a:t>
                      </a:r>
                    </a:p>
                  </a:txBody>
                  <a:tcPr anchor="ctr"/>
                </a:tc>
                <a:tc>
                  <a:txBody>
                    <a:bodyPr/>
                    <a:lstStyle/>
                    <a:p>
                      <a:pPr algn="ctr"/>
                      <a:r>
                        <a:rPr lang="pt-BR" dirty="0"/>
                        <a:t>119</a:t>
                      </a:r>
                    </a:p>
                  </a:txBody>
                  <a:tcPr anchor="ctr"/>
                </a:tc>
                <a:tc>
                  <a:txBody>
                    <a:bodyPr/>
                    <a:lstStyle/>
                    <a:p>
                      <a:pPr algn="ctr"/>
                      <a:r>
                        <a:rPr lang="pt-BR" dirty="0"/>
                        <a:t>99</a:t>
                      </a:r>
                    </a:p>
                  </a:txBody>
                  <a:tcPr anchor="ctr"/>
                </a:tc>
                <a:tc>
                  <a:txBody>
                    <a:bodyPr/>
                    <a:lstStyle/>
                    <a:p>
                      <a:pPr algn="ctr"/>
                      <a:r>
                        <a:rPr lang="pt-BR" dirty="0"/>
                        <a:t>323</a:t>
                      </a:r>
                    </a:p>
                  </a:txBody>
                  <a:tcPr anchor="ctr"/>
                </a:tc>
                <a:extLst>
                  <a:ext uri="{0D108BD9-81ED-4DB2-BD59-A6C34878D82A}">
                    <a16:rowId xmlns:a16="http://schemas.microsoft.com/office/drawing/2014/main" val="2024933816"/>
                  </a:ext>
                </a:extLst>
              </a:tr>
              <a:tr h="383815">
                <a:tc>
                  <a:txBody>
                    <a:bodyPr/>
                    <a:lstStyle/>
                    <a:p>
                      <a:pPr algn="ctr"/>
                      <a:r>
                        <a:rPr lang="pt-BR" dirty="0"/>
                        <a:t>Mulheres</a:t>
                      </a:r>
                    </a:p>
                  </a:txBody>
                  <a:tcPr anchor="ctr"/>
                </a:tc>
                <a:tc>
                  <a:txBody>
                    <a:bodyPr/>
                    <a:lstStyle/>
                    <a:p>
                      <a:pPr algn="ctr"/>
                      <a:r>
                        <a:rPr lang="pt-BR" dirty="0"/>
                        <a:t>93</a:t>
                      </a:r>
                    </a:p>
                  </a:txBody>
                  <a:tcPr anchor="ctr"/>
                </a:tc>
                <a:tc>
                  <a:txBody>
                    <a:bodyPr/>
                    <a:lstStyle/>
                    <a:p>
                      <a:pPr algn="ctr"/>
                      <a:r>
                        <a:rPr lang="pt-BR" dirty="0"/>
                        <a:t>68</a:t>
                      </a:r>
                    </a:p>
                  </a:txBody>
                  <a:tcPr anchor="ctr"/>
                </a:tc>
                <a:tc>
                  <a:txBody>
                    <a:bodyPr/>
                    <a:lstStyle/>
                    <a:p>
                      <a:pPr algn="ctr"/>
                      <a:r>
                        <a:rPr lang="pt-BR" dirty="0"/>
                        <a:t>121</a:t>
                      </a:r>
                    </a:p>
                  </a:txBody>
                  <a:tcPr anchor="ctr"/>
                </a:tc>
                <a:extLst>
                  <a:ext uri="{0D108BD9-81ED-4DB2-BD59-A6C34878D82A}">
                    <a16:rowId xmlns:a16="http://schemas.microsoft.com/office/drawing/2014/main" val="3498088036"/>
                  </a:ext>
                </a:extLst>
              </a:tr>
              <a:tr h="383815">
                <a:tc>
                  <a:txBody>
                    <a:bodyPr/>
                    <a:lstStyle/>
                    <a:p>
                      <a:pPr algn="ctr"/>
                      <a:r>
                        <a:rPr lang="pt-BR" dirty="0"/>
                        <a:t>Crianças</a:t>
                      </a:r>
                    </a:p>
                  </a:txBody>
                  <a:tcPr anchor="ctr"/>
                </a:tc>
                <a:tc>
                  <a:txBody>
                    <a:bodyPr/>
                    <a:lstStyle/>
                    <a:p>
                      <a:pPr algn="ctr"/>
                      <a:r>
                        <a:rPr lang="pt-BR" dirty="0"/>
                        <a:t>4</a:t>
                      </a:r>
                    </a:p>
                  </a:txBody>
                  <a:tcPr anchor="ctr"/>
                </a:tc>
                <a:tc>
                  <a:txBody>
                    <a:bodyPr/>
                    <a:lstStyle/>
                    <a:p>
                      <a:pPr algn="ctr"/>
                      <a:r>
                        <a:rPr lang="pt-BR" dirty="0"/>
                        <a:t>17</a:t>
                      </a:r>
                    </a:p>
                  </a:txBody>
                  <a:tcPr anchor="ctr"/>
                </a:tc>
                <a:tc>
                  <a:txBody>
                    <a:bodyPr/>
                    <a:lstStyle/>
                    <a:p>
                      <a:pPr algn="ctr"/>
                      <a:r>
                        <a:rPr lang="pt-BR" dirty="0"/>
                        <a:t>47</a:t>
                      </a:r>
                    </a:p>
                  </a:txBody>
                  <a:tcPr anchor="ctr"/>
                </a:tc>
                <a:extLst>
                  <a:ext uri="{0D108BD9-81ED-4DB2-BD59-A6C34878D82A}">
                    <a16:rowId xmlns:a16="http://schemas.microsoft.com/office/drawing/2014/main" val="538266896"/>
                  </a:ext>
                </a:extLst>
              </a:tr>
            </a:tbl>
          </a:graphicData>
        </a:graphic>
      </p:graphicFrame>
    </p:spTree>
    <p:extLst>
      <p:ext uri="{BB962C8B-B14F-4D97-AF65-F5344CB8AC3E}">
        <p14:creationId xmlns:p14="http://schemas.microsoft.com/office/powerpoint/2010/main" val="428889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3789276"/>
          </a:xfrm>
        </p:spPr>
        <p:txBody>
          <a:bodyPr>
            <a:normAutofit/>
          </a:bodyPr>
          <a:lstStyle/>
          <a:p>
            <a:pPr>
              <a:buFont typeface="Arial" panose="020B0604020202020204" pitchFamily="34" charset="0"/>
              <a:buChar char="•"/>
            </a:pPr>
            <a:r>
              <a:rPr lang="pt-BR" dirty="0"/>
              <a:t> Como é possível observar pela correlação ao lado independente do gênero dos passageiros aqueles passageiros que se encontravam na terceira classe tinham menos chances de sobreviver independente da sua faixa etária.</a:t>
            </a:r>
          </a:p>
          <a:p>
            <a:pPr>
              <a:buFont typeface="Arial" panose="020B0604020202020204" pitchFamily="34" charset="0"/>
              <a:buChar char="•"/>
            </a:pPr>
            <a:r>
              <a:rPr lang="pt-BR" dirty="0"/>
              <a:t> A correlação também reforça que a chance de sobrevivência é menor para os passageiros que eram homens em qualquer classe.</a:t>
            </a:r>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8" y="2288007"/>
            <a:ext cx="4250694" cy="3560888"/>
          </a:xfrm>
          <a:prstGeom prst="rect">
            <a:avLst/>
          </a:prstGeom>
        </p:spPr>
      </p:pic>
    </p:spTree>
    <p:extLst>
      <p:ext uri="{BB962C8B-B14F-4D97-AF65-F5344CB8AC3E}">
        <p14:creationId xmlns:p14="http://schemas.microsoft.com/office/powerpoint/2010/main" val="349829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3789276"/>
          </a:xfrm>
        </p:spPr>
        <p:txBody>
          <a:bodyPr>
            <a:normAutofit/>
          </a:bodyPr>
          <a:lstStyle/>
          <a:p>
            <a:pPr>
              <a:buFont typeface="Arial" panose="020B0604020202020204" pitchFamily="34" charset="0"/>
              <a:buChar char="•"/>
            </a:pPr>
            <a:r>
              <a:rPr lang="pt-BR" dirty="0"/>
              <a:t> Análisando com mais atenção a tendência de sobrevivência e idade dos passageiros por classe, percebemos que tanto a idade e classe que os passageiros se encontravam realmente impactou as chances de sobreviver ao acidente, onde claramente a primeira classe apresentou uma maior tendência de sobrevivência quanto mais novo o passageiro fosse.</a:t>
            </a:r>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0390" y="2059619"/>
            <a:ext cx="3977747" cy="3789276"/>
          </a:xfrm>
          <a:prstGeom prst="rect">
            <a:avLst/>
          </a:prstGeom>
        </p:spPr>
      </p:pic>
    </p:spTree>
    <p:extLst>
      <p:ext uri="{BB962C8B-B14F-4D97-AF65-F5344CB8AC3E}">
        <p14:creationId xmlns:p14="http://schemas.microsoft.com/office/powerpoint/2010/main" val="137177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3789276"/>
          </a:xfrm>
        </p:spPr>
        <p:txBody>
          <a:bodyPr>
            <a:normAutofit lnSpcReduction="10000"/>
          </a:bodyPr>
          <a:lstStyle/>
          <a:p>
            <a:pPr>
              <a:buFont typeface="Arial" panose="020B0604020202020204" pitchFamily="34" charset="0"/>
              <a:buChar char="•"/>
            </a:pPr>
            <a:r>
              <a:rPr lang="pt-BR" dirty="0"/>
              <a:t> Outro fator que pode ter impactado na sobrevivência dos passageiros da primeira classe é a posição da cabine em que os passageiros estavam localizados, pois os níveis que foram afetados inicialmente pelo acidente foram os níveis inferiores, visto que a avaria no casco ocorreu abaixo do nível d’água.</a:t>
            </a:r>
          </a:p>
          <a:p>
            <a:pPr>
              <a:buFont typeface="Arial" panose="020B0604020202020204" pitchFamily="34" charset="0"/>
              <a:buChar char="•"/>
            </a:pPr>
            <a:r>
              <a:rPr lang="pt-BR" dirty="0"/>
              <a:t> De acordo com a imagem ao lado o navio possuia 7 níveis para passageiros, sendo eles nomeados de A até G, sendo A o nível mais superior e G o nível mais inferior.</a:t>
            </a:r>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1706" y="1926452"/>
            <a:ext cx="2936421" cy="4442423"/>
          </a:xfrm>
          <a:prstGeom prst="rect">
            <a:avLst/>
          </a:prstGeom>
        </p:spPr>
      </p:pic>
    </p:spTree>
    <p:extLst>
      <p:ext uri="{BB962C8B-B14F-4D97-AF65-F5344CB8AC3E}">
        <p14:creationId xmlns:p14="http://schemas.microsoft.com/office/powerpoint/2010/main" val="19648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Sumário</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p:txBody>
          <a:bodyPr/>
          <a:lstStyle/>
          <a:p>
            <a:pPr marL="457200" indent="-457200">
              <a:buFont typeface="+mj-lt"/>
              <a:buAutoNum type="arabicParenR"/>
            </a:pPr>
            <a:r>
              <a:rPr lang="pt-BR" dirty="0"/>
              <a:t>História</a:t>
            </a:r>
          </a:p>
          <a:p>
            <a:pPr marL="457200" indent="-457200">
              <a:buFont typeface="+mj-lt"/>
              <a:buAutoNum type="arabicParenR"/>
            </a:pPr>
            <a:r>
              <a:rPr lang="pt-BR" dirty="0"/>
              <a:t>Objetivo da Análise</a:t>
            </a:r>
          </a:p>
          <a:p>
            <a:pPr marL="457200" indent="-457200">
              <a:buFont typeface="+mj-lt"/>
              <a:buAutoNum type="arabicParenR"/>
            </a:pPr>
            <a:r>
              <a:rPr lang="pt-BR" dirty="0"/>
              <a:t>Banco de dados análisado</a:t>
            </a:r>
          </a:p>
          <a:p>
            <a:pPr marL="457200" indent="-457200">
              <a:buFont typeface="+mj-lt"/>
              <a:buAutoNum type="arabicParenR"/>
            </a:pPr>
            <a:r>
              <a:rPr lang="pt-BR" dirty="0"/>
              <a:t>Análises efetuadas</a:t>
            </a:r>
          </a:p>
          <a:p>
            <a:pPr marL="457200" indent="-457200">
              <a:buFont typeface="+mj-lt"/>
              <a:buAutoNum type="arabicParenR"/>
            </a:pPr>
            <a:r>
              <a:rPr lang="pt-BR" dirty="0"/>
              <a:t>Conclusão</a:t>
            </a:r>
          </a:p>
          <a:p>
            <a:pPr marL="457200" indent="-457200">
              <a:buFont typeface="+mj-lt"/>
              <a:buAutoNum type="arabicParenR"/>
            </a:pPr>
            <a:r>
              <a:rPr lang="pt-BR" dirty="0"/>
              <a:t>Referências</a:t>
            </a:r>
          </a:p>
          <a:p>
            <a:pPr marL="457200" indent="-457200">
              <a:buFont typeface="+mj-lt"/>
              <a:buAutoNum type="arabicParenR"/>
            </a:pPr>
            <a:endParaRPr lang="pt-BR" dirty="0"/>
          </a:p>
        </p:txBody>
      </p:sp>
    </p:spTree>
    <p:extLst>
      <p:ext uri="{BB962C8B-B14F-4D97-AF65-F5344CB8AC3E}">
        <p14:creationId xmlns:p14="http://schemas.microsoft.com/office/powerpoint/2010/main" val="392400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126481" y="2059619"/>
            <a:ext cx="5029200" cy="3789276"/>
          </a:xfrm>
        </p:spPr>
        <p:txBody>
          <a:bodyPr>
            <a:normAutofit/>
          </a:bodyPr>
          <a:lstStyle/>
          <a:p>
            <a:pPr>
              <a:buFont typeface="Arial" panose="020B0604020202020204" pitchFamily="34" charset="0"/>
              <a:buChar char="•"/>
            </a:pPr>
            <a:r>
              <a:rPr lang="pt-BR" dirty="0"/>
              <a:t> Nem todos os passageiros tinham registrado em qual cabine que eles estavam, mas com os que tinham registrado é possível análisar qual a distribuição das classes nos níveis.</a:t>
            </a:r>
          </a:p>
          <a:p>
            <a:pPr>
              <a:buFont typeface="Arial" panose="020B0604020202020204" pitchFamily="34" charset="0"/>
              <a:buChar char="•"/>
            </a:pPr>
            <a:r>
              <a:rPr lang="pt-BR" dirty="0"/>
              <a:t> É possível perceber que os passageiros da primeira classe em sua maioria se encontravam nos níveis superiores do navio.</a:t>
            </a:r>
          </a:p>
          <a:p>
            <a:pPr>
              <a:buFont typeface="Arial" panose="020B0604020202020204" pitchFamily="34" charset="0"/>
              <a:buChar char="•"/>
            </a:pPr>
            <a:endParaRPr lang="pt-BR" dirty="0"/>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0344" y="2059619"/>
            <a:ext cx="4309221" cy="4005164"/>
          </a:xfrm>
          <a:prstGeom prst="rect">
            <a:avLst/>
          </a:prstGeom>
        </p:spPr>
      </p:pic>
    </p:spTree>
    <p:extLst>
      <p:ext uri="{BB962C8B-B14F-4D97-AF65-F5344CB8AC3E}">
        <p14:creationId xmlns:p14="http://schemas.microsoft.com/office/powerpoint/2010/main" val="123496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986726" y="2077374"/>
            <a:ext cx="4252404" cy="3789276"/>
          </a:xfrm>
        </p:spPr>
        <p:txBody>
          <a:bodyPr>
            <a:normAutofit/>
          </a:bodyPr>
          <a:lstStyle/>
          <a:p>
            <a:pPr>
              <a:buFont typeface="Arial" panose="020B0604020202020204" pitchFamily="34" charset="0"/>
              <a:buChar char="•"/>
            </a:pPr>
            <a:r>
              <a:rPr lang="pt-BR" dirty="0"/>
              <a:t> É possível notar observando os niveis superiores, com exceção do nível A, que existe uma quantidade de sobreviventes maior quando comparado com os níveis mais inferiores que continham em sua maioria os passageiros de terceira classe.</a:t>
            </a:r>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9928" y="2077375"/>
            <a:ext cx="6025570" cy="3789275"/>
          </a:xfrm>
          <a:prstGeom prst="rect">
            <a:avLst/>
          </a:prstGeom>
        </p:spPr>
      </p:pic>
    </p:spTree>
    <p:extLst>
      <p:ext uri="{BB962C8B-B14F-4D97-AF65-F5344CB8AC3E}">
        <p14:creationId xmlns:p14="http://schemas.microsoft.com/office/powerpoint/2010/main" val="8953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4 ) Análises Efetuadas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6986726" y="2077374"/>
            <a:ext cx="4252404" cy="3789276"/>
          </a:xfrm>
        </p:spPr>
        <p:txBody>
          <a:bodyPr>
            <a:normAutofit/>
          </a:bodyPr>
          <a:lstStyle/>
          <a:p>
            <a:pPr>
              <a:buFont typeface="Arial" panose="020B0604020202020204" pitchFamily="34" charset="0"/>
              <a:buChar char="•"/>
            </a:pPr>
            <a:r>
              <a:rPr lang="pt-BR" dirty="0"/>
              <a:t> Expandindo a análise para mostrar a faixa etária dos sobreviventes em casa um dos níveis fica claro como as mulheres dos níveis superiores foram a maioria a conseguirem sobreviver ao acidente.</a:t>
            </a:r>
          </a:p>
        </p:txBody>
      </p:sp>
      <p:pic>
        <p:nvPicPr>
          <p:cNvPr id="5" name="Picture 4">
            <a:extLst>
              <a:ext uri="{FF2B5EF4-FFF2-40B4-BE49-F238E27FC236}">
                <a16:creationId xmlns:a16="http://schemas.microsoft.com/office/drawing/2014/main" id="{4FD0ED31-E185-4B56-9600-2D9AFA656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5227" y="2194677"/>
            <a:ext cx="6361499" cy="3554669"/>
          </a:xfrm>
          <a:prstGeom prst="rect">
            <a:avLst/>
          </a:prstGeom>
        </p:spPr>
      </p:pic>
    </p:spTree>
    <p:extLst>
      <p:ext uri="{BB962C8B-B14F-4D97-AF65-F5344CB8AC3E}">
        <p14:creationId xmlns:p14="http://schemas.microsoft.com/office/powerpoint/2010/main" val="98201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Autofit/>
          </a:bodyPr>
          <a:lstStyle/>
          <a:p>
            <a:pPr lvl="0" algn="ctr"/>
            <a:r>
              <a:rPr lang="en-US" sz="6000" i="1" dirty="0" err="1">
                <a:solidFill>
                  <a:schemeClr val="tx1"/>
                </a:solidFill>
              </a:rPr>
              <a:t>Conclusão</a:t>
            </a:r>
            <a:endParaRPr lang="en-US" sz="60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378841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5 ) </a:t>
            </a:r>
            <a:r>
              <a:rPr lang="en-US" sz="4800" i="1" dirty="0" err="1">
                <a:solidFill>
                  <a:schemeClr val="tx1"/>
                </a:solidFill>
              </a:rPr>
              <a:t>Conclusão</a:t>
            </a:r>
            <a:endParaRPr lang="pt-BR" dirty="0"/>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3868524"/>
          </a:xfrm>
        </p:spPr>
        <p:txBody>
          <a:bodyPr>
            <a:normAutofit fontScale="77500" lnSpcReduction="20000"/>
          </a:bodyPr>
          <a:lstStyle/>
          <a:p>
            <a:pPr algn="just">
              <a:buFont typeface="Arial" panose="020B0604020202020204" pitchFamily="34" charset="0"/>
              <a:buChar char="•"/>
            </a:pPr>
            <a:r>
              <a:rPr lang="pt-BR" sz="3200" dirty="0"/>
              <a:t> Com a análise dos dados o ponto mais importante a se perceber é que quanto mais novo o passageiro era, maior a chance de sobrevivência do mesmo, esse efeito potencializado pela sua classe, sendo que isso pode ter sido potencializado pelo fato das acomodações das pessoas de primeira classe ser nos andares mais superiores do navio o que possibilitou aos mesmos uma maior facilidade de chegada aos botes salva-vidas e também uma maior distância dos andares inferiores que foram os mais afetados inicialmente.</a:t>
            </a:r>
          </a:p>
          <a:p>
            <a:pPr algn="just">
              <a:buFont typeface="Arial" panose="020B0604020202020204" pitchFamily="34" charset="0"/>
              <a:buChar char="•"/>
            </a:pPr>
            <a:r>
              <a:rPr lang="pt-BR" sz="3200" dirty="0"/>
              <a:t> Já se você fosse um homem acomodado na terceira classe as suas chances de sobrevivência seria muito baixa.</a:t>
            </a:r>
          </a:p>
        </p:txBody>
      </p:sp>
    </p:spTree>
    <p:extLst>
      <p:ext uri="{BB962C8B-B14F-4D97-AF65-F5344CB8AC3E}">
        <p14:creationId xmlns:p14="http://schemas.microsoft.com/office/powerpoint/2010/main" val="2755442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5 ) </a:t>
            </a:r>
            <a:r>
              <a:rPr lang="en-US" sz="4800" i="1" dirty="0" err="1">
                <a:solidFill>
                  <a:schemeClr val="tx1"/>
                </a:solidFill>
              </a:rPr>
              <a:t>Conclusão</a:t>
            </a:r>
            <a:endParaRPr lang="pt-BR" dirty="0"/>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3868524"/>
          </a:xfrm>
        </p:spPr>
        <p:txBody>
          <a:bodyPr>
            <a:normAutofit/>
          </a:bodyPr>
          <a:lstStyle/>
          <a:p>
            <a:pPr algn="just">
              <a:buFont typeface="Arial" panose="020B0604020202020204" pitchFamily="34" charset="0"/>
              <a:buChar char="•"/>
            </a:pPr>
            <a:r>
              <a:rPr lang="pt-BR" sz="3200" dirty="0"/>
              <a:t> Assim podemos concluir que as mulheres e crianças da primeira classe tiveram uma chance maior de sobrevivência no ocorrido, enquanto as menores chances de sobrevivência eram para os passageiros de terceira classe, principalmente os passageiros da segunda e terceira classe do sexo masculino.</a:t>
            </a:r>
          </a:p>
        </p:txBody>
      </p:sp>
    </p:spTree>
    <p:extLst>
      <p:ext uri="{BB962C8B-B14F-4D97-AF65-F5344CB8AC3E}">
        <p14:creationId xmlns:p14="http://schemas.microsoft.com/office/powerpoint/2010/main" val="200181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Autofit/>
          </a:bodyPr>
          <a:lstStyle/>
          <a:p>
            <a:pPr lvl="0" algn="ctr"/>
            <a:r>
              <a:rPr lang="en-US" sz="6000" i="1" dirty="0" err="1">
                <a:solidFill>
                  <a:schemeClr val="tx1"/>
                </a:solidFill>
              </a:rPr>
              <a:t>Referências</a:t>
            </a:r>
            <a:endParaRPr lang="en-US" sz="60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273417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6 ) </a:t>
            </a:r>
            <a:r>
              <a:rPr lang="en-US" sz="4800" i="1" dirty="0" err="1">
                <a:solidFill>
                  <a:schemeClr val="tx1"/>
                </a:solidFill>
              </a:rPr>
              <a:t>Referências</a:t>
            </a:r>
            <a:endParaRPr lang="pt-BR" dirty="0"/>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3868524"/>
          </a:xfrm>
        </p:spPr>
        <p:txBody>
          <a:bodyPr>
            <a:normAutofit/>
          </a:bodyPr>
          <a:lstStyle/>
          <a:p>
            <a:pPr marL="457200" indent="-457200" algn="just">
              <a:buFont typeface="+mj-lt"/>
              <a:buAutoNum type="arabicPeriod"/>
            </a:pPr>
            <a:r>
              <a:rPr lang="pt-BR" sz="2000" dirty="0"/>
              <a:t> </a:t>
            </a:r>
            <a:r>
              <a:rPr lang="pt-BR" sz="2000" dirty="0">
                <a:hlinkClick r:id="rId2"/>
              </a:rPr>
              <a:t>https://www.kaggle.com/c/titanic</a:t>
            </a:r>
            <a:r>
              <a:rPr lang="pt-BR" sz="2000" dirty="0"/>
              <a:t> - </a:t>
            </a:r>
            <a:r>
              <a:rPr lang="en-US" sz="2000" dirty="0"/>
              <a:t>Titanic - Machine Learning from Disaster</a:t>
            </a:r>
          </a:p>
          <a:p>
            <a:pPr marL="457200" indent="-457200" algn="just">
              <a:buFont typeface="+mj-lt"/>
              <a:buAutoNum type="arabicPeriod"/>
            </a:pPr>
            <a:r>
              <a:rPr lang="pt-BR" sz="2000" dirty="0">
                <a:hlinkClick r:id="rId3"/>
              </a:rPr>
              <a:t>https://en.wikipedia.org/wiki/Titanic</a:t>
            </a:r>
            <a:r>
              <a:rPr lang="en-US" sz="2000" dirty="0"/>
              <a:t> - </a:t>
            </a:r>
            <a:r>
              <a:rPr lang="pt-BR" sz="2000" b="0" i="1" dirty="0">
                <a:solidFill>
                  <a:srgbClr val="000000"/>
                </a:solidFill>
                <a:effectLst/>
                <a:latin typeface="Linux Libertine"/>
              </a:rPr>
              <a:t>Titanic - Wikipedia</a:t>
            </a:r>
            <a:endParaRPr lang="pt-BR" sz="2000" b="0" i="0" dirty="0">
              <a:solidFill>
                <a:srgbClr val="000000"/>
              </a:solidFill>
              <a:effectLst/>
              <a:latin typeface="Linux Libertine"/>
            </a:endParaRPr>
          </a:p>
          <a:p>
            <a:pPr marL="457200" indent="-457200" algn="just">
              <a:buFont typeface="+mj-lt"/>
              <a:buAutoNum type="arabicPeriod"/>
            </a:pPr>
            <a:r>
              <a:rPr lang="pt-BR" sz="1800" dirty="0">
                <a:hlinkClick r:id="rId4"/>
              </a:rPr>
              <a:t>http://graphics-info.blogspot.com/2012/09/our-titanic-work.html</a:t>
            </a:r>
            <a:r>
              <a:rPr lang="en-US" sz="1800" dirty="0"/>
              <a:t>  - Graphics Info: Our Titanic work</a:t>
            </a:r>
            <a:endParaRPr lang="pt-BR" sz="1800" dirty="0"/>
          </a:p>
        </p:txBody>
      </p:sp>
    </p:spTree>
    <p:extLst>
      <p:ext uri="{BB962C8B-B14F-4D97-AF65-F5344CB8AC3E}">
        <p14:creationId xmlns:p14="http://schemas.microsoft.com/office/powerpoint/2010/main" val="3552666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Declarações Finais</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3868524"/>
          </a:xfrm>
        </p:spPr>
        <p:txBody>
          <a:bodyPr>
            <a:normAutofit/>
          </a:bodyPr>
          <a:lstStyle/>
          <a:p>
            <a:pPr algn="just">
              <a:buFont typeface="Arial" panose="020B0604020202020204" pitchFamily="34" charset="0"/>
              <a:buChar char="•"/>
            </a:pPr>
            <a:r>
              <a:rPr lang="pt-BR" sz="3200" dirty="0"/>
              <a:t> Muito obrigado por ter tirado um pouco do seu tempo para ler um pouco sobre esse projeto !</a:t>
            </a:r>
          </a:p>
          <a:p>
            <a:pPr algn="just">
              <a:buFont typeface="Arial" panose="020B0604020202020204" pitchFamily="34" charset="0"/>
              <a:buChar char="•"/>
            </a:pPr>
            <a:r>
              <a:rPr lang="pt-BR" sz="3200" dirty="0"/>
              <a:t> Caso tenha dicas, dúvidas ou outro tipo de questionamento de técnicas que utilizei para análise basta entrar em contato comigo pelo meu e-mail: </a:t>
            </a:r>
            <a:r>
              <a:rPr lang="pt-BR" sz="3200" dirty="0">
                <a:hlinkClick r:id="rId2"/>
              </a:rPr>
              <a:t>guilherme.apedroso@gmail.com</a:t>
            </a:r>
            <a:r>
              <a:rPr lang="pt-BR" sz="3200" dirty="0"/>
              <a:t> </a:t>
            </a:r>
          </a:p>
        </p:txBody>
      </p:sp>
    </p:spTree>
    <p:extLst>
      <p:ext uri="{BB962C8B-B14F-4D97-AF65-F5344CB8AC3E}">
        <p14:creationId xmlns:p14="http://schemas.microsoft.com/office/powerpoint/2010/main" val="62927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rmAutofit/>
          </a:bodyPr>
          <a:lstStyle/>
          <a:p>
            <a:pPr lvl="0" algn="ctr"/>
            <a:r>
              <a:rPr lang="en-US" sz="8800" i="1" dirty="0" err="1">
                <a:solidFill>
                  <a:schemeClr val="tx1"/>
                </a:solidFill>
              </a:rPr>
              <a:t>História</a:t>
            </a:r>
            <a:endParaRPr lang="en-US" sz="88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17770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1) História</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108201"/>
            <a:ext cx="4998720" cy="3760891"/>
          </a:xfrm>
        </p:spPr>
        <p:txBody>
          <a:bodyPr/>
          <a:lstStyle/>
          <a:p>
            <a:pPr>
              <a:buFont typeface="Arial" panose="020B0604020202020204" pitchFamily="34" charset="0"/>
              <a:buChar char="•"/>
            </a:pPr>
            <a:r>
              <a:rPr lang="pt-BR" dirty="0"/>
              <a:t> O Titanic foi um navio de passageiros britânico, onde sua construção começou em março de 1909 e terminou em 1911.</a:t>
            </a:r>
          </a:p>
          <a:p>
            <a:pPr>
              <a:buFont typeface="Arial" panose="020B0604020202020204" pitchFamily="34" charset="0"/>
              <a:buChar char="•"/>
            </a:pPr>
            <a:r>
              <a:rPr lang="pt-BR" dirty="0"/>
              <a:t> O navio foi construido para ser um dos navios mais luxuosos do seu tempo, onde a sua marca registrada é que o mesmo seria infundável.</a:t>
            </a:r>
          </a:p>
          <a:p>
            <a:pPr>
              <a:buFont typeface="Arial" panose="020B0604020202020204" pitchFamily="34" charset="0"/>
              <a:buChar char="•"/>
            </a:pPr>
            <a:r>
              <a:rPr lang="pt-BR" dirty="0"/>
              <a:t> O navio era considerado da classe Olympic, pesava 46 t e tinha 269 m de comprimento.</a:t>
            </a:r>
          </a:p>
        </p:txBody>
      </p:sp>
      <p:pic>
        <p:nvPicPr>
          <p:cNvPr id="1026" name="Picture 2">
            <a:extLst>
              <a:ext uri="{FF2B5EF4-FFF2-40B4-BE49-F238E27FC236}">
                <a16:creationId xmlns:a16="http://schemas.microsoft.com/office/drawing/2014/main" id="{14B6D103-5610-4A73-8FFC-8F89D5BD33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592"/>
          <a:stretch/>
        </p:blipFill>
        <p:spPr bwMode="auto">
          <a:xfrm>
            <a:off x="6156960" y="2971908"/>
            <a:ext cx="2720710" cy="180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772C20-561A-43F3-8DF3-2A01A72882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505"/>
          <a:stretch/>
        </p:blipFill>
        <p:spPr bwMode="auto">
          <a:xfrm>
            <a:off x="8877670" y="2108200"/>
            <a:ext cx="2851531"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2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1) História</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108201"/>
            <a:ext cx="4998720" cy="3760891"/>
          </a:xfrm>
        </p:spPr>
        <p:txBody>
          <a:bodyPr/>
          <a:lstStyle/>
          <a:p>
            <a:pPr>
              <a:buFont typeface="Arial" panose="020B0604020202020204" pitchFamily="34" charset="0"/>
              <a:buChar char="•"/>
            </a:pPr>
            <a:r>
              <a:rPr lang="pt-BR" dirty="0"/>
              <a:t> Após sua partida inaugural com passageiros do porto de Southampton no Reino Unido no dia 10 de abril de 1912. O navio ainda parou em mais dois portos para embarque, sendo em ordem, o porto da cidade de Cherbourg-Octeville na França e Queenstown na Irlanda.</a:t>
            </a:r>
          </a:p>
          <a:p>
            <a:pPr>
              <a:buFont typeface="Arial" panose="020B0604020202020204" pitchFamily="34" charset="0"/>
              <a:buChar char="•"/>
            </a:pPr>
            <a:r>
              <a:rPr lang="pt-BR" dirty="0"/>
              <a:t> O objetivo do navio era cruzar o oceano Atlântico tendo como destino New York.</a:t>
            </a:r>
          </a:p>
        </p:txBody>
      </p:sp>
      <p:pic>
        <p:nvPicPr>
          <p:cNvPr id="2050" name="Picture 2">
            <a:extLst>
              <a:ext uri="{FF2B5EF4-FFF2-40B4-BE49-F238E27FC236}">
                <a16:creationId xmlns:a16="http://schemas.microsoft.com/office/drawing/2014/main" id="{77F589F4-6862-4506-98E5-BF12E0295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198" y="2108201"/>
            <a:ext cx="3496914" cy="356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5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1) História</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108201"/>
            <a:ext cx="4998720" cy="3760891"/>
          </a:xfrm>
        </p:spPr>
        <p:txBody>
          <a:bodyPr/>
          <a:lstStyle/>
          <a:p>
            <a:pPr>
              <a:buFont typeface="Arial" panose="020B0604020202020204" pitchFamily="34" charset="0"/>
              <a:buChar char="•"/>
            </a:pPr>
            <a:r>
              <a:rPr lang="pt-BR" dirty="0"/>
              <a:t>  No dia 14 de Abril de 1912, quando o mesmo já tinha percorrido 3600 quilômetros o mesmo colidiu com um Iceberg.</a:t>
            </a:r>
          </a:p>
          <a:p>
            <a:pPr>
              <a:buFont typeface="Arial" panose="020B0604020202020204" pitchFamily="34" charset="0"/>
              <a:buChar char="•"/>
            </a:pPr>
            <a:r>
              <a:rPr lang="pt-BR" dirty="0"/>
              <a:t> O impacto gerou uma avaria no casco do navio, entortando as placas de aço, arrancando alguns rebites e danificando vários compartimentos.</a:t>
            </a:r>
          </a:p>
          <a:p>
            <a:pPr>
              <a:buFont typeface="Arial" panose="020B0604020202020204" pitchFamily="34" charset="0"/>
              <a:buChar char="•"/>
            </a:pPr>
            <a:r>
              <a:rPr lang="pt-BR" dirty="0"/>
              <a:t> O navio afundou por completo após duas horas e quarenta minutos depois da colisão.</a:t>
            </a:r>
          </a:p>
        </p:txBody>
      </p:sp>
      <p:pic>
        <p:nvPicPr>
          <p:cNvPr id="3074" name="Picture 2">
            <a:extLst>
              <a:ext uri="{FF2B5EF4-FFF2-40B4-BE49-F238E27FC236}">
                <a16:creationId xmlns:a16="http://schemas.microsoft.com/office/drawing/2014/main" id="{8DBBDC25-C9FB-4A67-B73C-297DDCDA7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012" y="2190385"/>
            <a:ext cx="2120875" cy="1585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2539D38-7965-4077-A0B4-2A80011C2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299" y="3624308"/>
            <a:ext cx="2509421" cy="17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7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Autofit/>
          </a:bodyPr>
          <a:lstStyle/>
          <a:p>
            <a:pPr lvl="0" algn="ctr"/>
            <a:r>
              <a:rPr lang="en-US" i="1" dirty="0" err="1">
                <a:solidFill>
                  <a:schemeClr val="tx1"/>
                </a:solidFill>
              </a:rPr>
              <a:t>Objetivo</a:t>
            </a:r>
            <a:r>
              <a:rPr lang="en-US" i="1" dirty="0">
                <a:solidFill>
                  <a:schemeClr val="tx1"/>
                </a:solidFill>
              </a:rPr>
              <a:t> da </a:t>
            </a:r>
            <a:r>
              <a:rPr lang="en-US" i="1" dirty="0" err="1">
                <a:solidFill>
                  <a:schemeClr val="tx1"/>
                </a:solidFill>
              </a:rPr>
              <a:t>Análise</a:t>
            </a:r>
            <a:endParaRPr lang="en-US"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399451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567-34DF-4046-A2A4-86C00D841DD2}"/>
              </a:ext>
            </a:extLst>
          </p:cNvPr>
          <p:cNvSpPr>
            <a:spLocks noGrp="1"/>
          </p:cNvSpPr>
          <p:nvPr>
            <p:ph type="title"/>
          </p:nvPr>
        </p:nvSpPr>
        <p:spPr/>
        <p:txBody>
          <a:bodyPr/>
          <a:lstStyle/>
          <a:p>
            <a:r>
              <a:rPr lang="pt-BR" dirty="0"/>
              <a:t>2 ) Objetivo da Análise</a:t>
            </a:r>
          </a:p>
        </p:txBody>
      </p:sp>
      <p:sp>
        <p:nvSpPr>
          <p:cNvPr id="3" name="Content Placeholder 2">
            <a:extLst>
              <a:ext uri="{FF2B5EF4-FFF2-40B4-BE49-F238E27FC236}">
                <a16:creationId xmlns:a16="http://schemas.microsoft.com/office/drawing/2014/main" id="{46DE9770-F1B8-4675-806C-C057C4FDA4BE}"/>
              </a:ext>
            </a:extLst>
          </p:cNvPr>
          <p:cNvSpPr>
            <a:spLocks noGrp="1"/>
          </p:cNvSpPr>
          <p:nvPr>
            <p:ph idx="1"/>
          </p:nvPr>
        </p:nvSpPr>
        <p:spPr>
          <a:xfrm>
            <a:off x="1097280" y="2274824"/>
            <a:ext cx="10058400" cy="2308351"/>
          </a:xfrm>
        </p:spPr>
        <p:txBody>
          <a:bodyPr>
            <a:normAutofit/>
          </a:bodyPr>
          <a:lstStyle/>
          <a:p>
            <a:pPr algn="just">
              <a:buFont typeface="Arial" panose="020B0604020202020204" pitchFamily="34" charset="0"/>
              <a:buChar char="•"/>
            </a:pPr>
            <a:r>
              <a:rPr lang="pt-BR" sz="3200" dirty="0"/>
              <a:t> O objetivo das análises efetuadas nesse projeto é verificar condições que podem ter contribuido para a sobrevivência daqueles que escaparam da tragédia do naufrágio do Titanic.</a:t>
            </a:r>
          </a:p>
        </p:txBody>
      </p:sp>
    </p:spTree>
    <p:extLst>
      <p:ext uri="{BB962C8B-B14F-4D97-AF65-F5344CB8AC3E}">
        <p14:creationId xmlns:p14="http://schemas.microsoft.com/office/powerpoint/2010/main" val="18759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563427"/>
            <a:ext cx="10058400" cy="1731146"/>
          </a:xfrm>
        </p:spPr>
        <p:txBody>
          <a:bodyPr anchor="ctr">
            <a:noAutofit/>
          </a:bodyPr>
          <a:lstStyle/>
          <a:p>
            <a:pPr lvl="0" algn="ctr"/>
            <a:r>
              <a:rPr lang="en-US" sz="6000" i="1" dirty="0">
                <a:solidFill>
                  <a:schemeClr val="tx1"/>
                </a:solidFill>
              </a:rPr>
              <a:t>Banco de dados </a:t>
            </a:r>
            <a:r>
              <a:rPr lang="en-US" sz="6000" i="1" dirty="0" err="1">
                <a:solidFill>
                  <a:schemeClr val="tx1"/>
                </a:solidFill>
              </a:rPr>
              <a:t>analisado</a:t>
            </a:r>
            <a:endParaRPr lang="en-US" sz="60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319906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{720FECCD-6E29-4784-9B0E-430AABB05523}tf56160789_win32</Template>
  <TotalTime>425</TotalTime>
  <Words>1372</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Bookman Old Style</vt:lpstr>
      <vt:lpstr>Calibri</vt:lpstr>
      <vt:lpstr>Franklin Gothic Book</vt:lpstr>
      <vt:lpstr>Linux Libertine</vt:lpstr>
      <vt:lpstr>1_RetrospectVTI</vt:lpstr>
      <vt:lpstr>Projeto Titanic</vt:lpstr>
      <vt:lpstr>Sumário</vt:lpstr>
      <vt:lpstr>História</vt:lpstr>
      <vt:lpstr>1) História</vt:lpstr>
      <vt:lpstr>1) História</vt:lpstr>
      <vt:lpstr>1) História</vt:lpstr>
      <vt:lpstr>Objetivo da Análise</vt:lpstr>
      <vt:lpstr>2 ) Objetivo da Análise</vt:lpstr>
      <vt:lpstr>Banco de dados analisado</vt:lpstr>
      <vt:lpstr>3) Banco de dados análisado</vt:lpstr>
      <vt:lpstr>3) Banco de dados análisado</vt:lpstr>
      <vt:lpstr>Análises Efetuadas</vt:lpstr>
      <vt:lpstr>4 ) Análises Efetuadas</vt:lpstr>
      <vt:lpstr>4 ) Análises Efetuadas</vt:lpstr>
      <vt:lpstr>4 ) Análises Efetuadas</vt:lpstr>
      <vt:lpstr>4 ) Análises Efetuadas</vt:lpstr>
      <vt:lpstr>4 ) Análises Efetuadas</vt:lpstr>
      <vt:lpstr>4 ) Análises Efetuadas</vt:lpstr>
      <vt:lpstr>4 ) Análises Efetuadas</vt:lpstr>
      <vt:lpstr>4 ) Análises Efetuadas</vt:lpstr>
      <vt:lpstr>4 ) Análises Efetuadas</vt:lpstr>
      <vt:lpstr>4 ) Análises Efetuadas</vt:lpstr>
      <vt:lpstr>Conclusão</vt:lpstr>
      <vt:lpstr>5 ) Conclusão</vt:lpstr>
      <vt:lpstr>5 ) Conclusão</vt:lpstr>
      <vt:lpstr>Referências</vt:lpstr>
      <vt:lpstr>6 ) Referências</vt:lpstr>
      <vt:lpstr>Declarações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Titanic</dc:title>
  <dc:creator>Bardoo</dc:creator>
  <cp:lastModifiedBy>Bardoo</cp:lastModifiedBy>
  <cp:revision>9</cp:revision>
  <dcterms:created xsi:type="dcterms:W3CDTF">2021-11-03T21:04:48Z</dcterms:created>
  <dcterms:modified xsi:type="dcterms:W3CDTF">2021-11-04T17:25:08Z</dcterms:modified>
</cp:coreProperties>
</file>