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0" r:id="rId2"/>
    <p:sldId id="329" r:id="rId3"/>
    <p:sldId id="331" r:id="rId4"/>
    <p:sldId id="325" r:id="rId5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6" autoAdjust="0"/>
    <p:restoredTop sz="84048" autoAdjust="0"/>
  </p:normalViewPr>
  <p:slideViewPr>
    <p:cSldViewPr>
      <p:cViewPr varScale="1">
        <p:scale>
          <a:sx n="68" d="100"/>
          <a:sy n="68" d="100"/>
        </p:scale>
        <p:origin x="1389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30" y="-102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r">
              <a:defRPr sz="1300"/>
            </a:lvl1pPr>
          </a:lstStyle>
          <a:p>
            <a:fld id="{BA2A2611-456E-4B0D-A851-682AFBC0F6C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626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9A24-356E-4A9D-8F30-0687180299B0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100F5-CF42-4429-8A7D-F1E2C48A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tejo.tecnico.ulisboa.pt -</a:t>
            </a:r>
            <a:r>
              <a:rPr lang="en-GB" b="1" dirty="0"/>
              <a:t>193.136.138.142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Porto: 58011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6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player 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PLID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a 6‑digit IST student number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Words are in </a:t>
            </a:r>
            <a:r>
              <a:rPr lang="en-GB" sz="1800" u="sng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English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and can have </a:t>
            </a:r>
            <a:r>
              <a:rPr lang="en-GB" sz="1800" u="sng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between 3 and 30 letters</a:t>
            </a:r>
          </a:p>
          <a:p>
            <a:r>
              <a:rPr lang="fr-FR" sz="1200" i="1" dirty="0" err="1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max_errors</a:t>
            </a:r>
            <a:r>
              <a:rPr lang="en-GB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= 7; 8 or 9 - for word lengths &lt;6 letters; [7,10]; &gt;= 11 letters </a:t>
            </a:r>
          </a:p>
          <a:p>
            <a:endParaRPr lang="en-GB" sz="1800" u="sng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9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Following the </a:t>
            </a:r>
            <a:r>
              <a:rPr lang="en-GB" sz="1800" b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rev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debug command, and if there is an ongoing game,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Player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application sends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GS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 message with the player 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PLID 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requesting to reveal the word to be guessed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5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00232" y="3429000"/>
            <a:ext cx="6858000" cy="61437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00232" y="4071942"/>
            <a:ext cx="6858000" cy="376252"/>
          </a:xfrm>
        </p:spPr>
        <p:txBody>
          <a:bodyPr anchor="ctr"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CEC810-3514-46C5-9E00-5DF88CDB628A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642958"/>
          </a:xfrm>
        </p:spPr>
        <p:txBody>
          <a:bodyPr lIns="288000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CEC810-3514-46C5-9E00-5DF88CDB628A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CEC810-3514-46C5-9E00-5DF88CDB628A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714356"/>
            <a:ext cx="817927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itchFamily="49" charset="0"/>
              </a:rPr>
              <a:t>Redes</a:t>
            </a:r>
            <a:r>
              <a:rPr lang="en-US" sz="2800" dirty="0">
                <a:latin typeface="Consolas" pitchFamily="49" charset="0"/>
              </a:rPr>
              <a:t> de </a:t>
            </a:r>
            <a:r>
              <a:rPr lang="en-US" sz="2800" dirty="0" err="1">
                <a:latin typeface="Consolas" pitchFamily="49" charset="0"/>
              </a:rPr>
              <a:t>Computadores</a:t>
            </a:r>
            <a:endParaRPr lang="en-US" sz="2800" dirty="0">
              <a:latin typeface="Consolas" pitchFamily="49" charset="0"/>
            </a:endParaRPr>
          </a:p>
          <a:p>
            <a:r>
              <a:rPr lang="en-GB" sz="2800" dirty="0">
                <a:latin typeface="Consolas" pitchFamily="49" charset="0"/>
              </a:rPr>
              <a:t>2022/2023</a:t>
            </a: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pPr algn="ctr"/>
            <a:r>
              <a:rPr lang="en-GB" sz="3200" b="1" i="1" dirty="0" err="1">
                <a:latin typeface="Consolas" pitchFamily="49" charset="0"/>
              </a:rPr>
              <a:t>Introdução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ao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Projecto</a:t>
            </a:r>
            <a:r>
              <a:rPr lang="en-GB" sz="3200" b="1" i="1" dirty="0">
                <a:latin typeface="Consolas" pitchFamily="49" charset="0"/>
              </a:rPr>
              <a:t>:</a:t>
            </a:r>
            <a:br>
              <a:rPr lang="en-GB" sz="3200" b="1" i="1" dirty="0">
                <a:latin typeface="Consolas" pitchFamily="49" charset="0"/>
              </a:rPr>
            </a:br>
            <a:r>
              <a:rPr lang="en-GB" sz="3200" b="1" i="1" dirty="0">
                <a:solidFill>
                  <a:schemeClr val="accent6"/>
                </a:solidFill>
                <a:latin typeface="Consolas" pitchFamily="49" charset="0"/>
              </a:rPr>
              <a:t>“RC Word Game”</a:t>
            </a:r>
          </a:p>
          <a:p>
            <a:endParaRPr lang="en-GB" dirty="0">
              <a:latin typeface="Consolas" pitchFamily="49" charset="0"/>
            </a:endParaRPr>
          </a:p>
          <a:p>
            <a:endParaRPr lang="en-GB" sz="2400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r>
              <a:rPr lang="en-GB" sz="2000" i="1" dirty="0">
                <a:latin typeface="Consolas" pitchFamily="49" charset="0"/>
              </a:rPr>
              <a:t>IST LEIC-A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3CFBE8-2DA0-AA7E-D76A-7107322B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1907314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53B162-B45E-444D-858A-3CA1C32BA853}"/>
              </a:ext>
            </a:extLst>
          </p:cNvPr>
          <p:cNvSpPr/>
          <p:nvPr/>
        </p:nvSpPr>
        <p:spPr>
          <a:xfrm>
            <a:off x="2409147" y="3816977"/>
            <a:ext cx="5259197" cy="299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44FAB-BFAE-43DC-B6C6-E2BE303A69D6}"/>
              </a:ext>
            </a:extLst>
          </p:cNvPr>
          <p:cNvSpPr/>
          <p:nvPr/>
        </p:nvSpPr>
        <p:spPr>
          <a:xfrm>
            <a:off x="2406585" y="4209001"/>
            <a:ext cx="5045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New game started (max 8 errors):  _ _ _ _ _ _ _ _ _ _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63E75E-1F45-44B4-BDE3-FE5F70ABEC05}"/>
              </a:ext>
            </a:extLst>
          </p:cNvPr>
          <p:cNvSpPr/>
          <p:nvPr/>
        </p:nvSpPr>
        <p:spPr>
          <a:xfrm>
            <a:off x="2470818" y="5730938"/>
            <a:ext cx="4007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WELL DONE! You guessed: C O N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E C T I O N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18AAF3-8561-4A3E-844D-B5AB1DC00E7C}"/>
              </a:ext>
            </a:extLst>
          </p:cNvPr>
          <p:cNvSpPr/>
          <p:nvPr/>
        </p:nvSpPr>
        <p:spPr>
          <a:xfrm>
            <a:off x="2478592" y="4983729"/>
            <a:ext cx="4499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Yes, “N” is part of the word: _ O N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_ _ _ _ O N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ED89FE-09FE-41D2-AFD9-D53071C04EC3}"/>
              </a:ext>
            </a:extLst>
          </p:cNvPr>
          <p:cNvSpPr/>
          <p:nvPr/>
        </p:nvSpPr>
        <p:spPr>
          <a:xfrm>
            <a:off x="2406585" y="303778"/>
            <a:ext cx="5261759" cy="16279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 ./GS palavras.txt –p 58000 –v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375" y="89634"/>
            <a:ext cx="1680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2 componentes: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i="1" dirty="0" err="1">
                <a:solidFill>
                  <a:prstClr val="black"/>
                </a:solidFill>
              </a:rPr>
              <a:t>player</a:t>
            </a:r>
            <a:r>
              <a:rPr lang="pt-PT" i="1" dirty="0">
                <a:solidFill>
                  <a:prstClr val="black"/>
                </a:solidFill>
              </a:rPr>
              <a:t>, G</a:t>
            </a:r>
            <a:r>
              <a:rPr lang="pt-PT" dirty="0">
                <a:solidFill>
                  <a:prstClr val="black"/>
                </a:solidFill>
              </a:rPr>
              <a:t>S</a:t>
            </a:r>
            <a:endParaRPr lang="pt-PT" i="1" dirty="0"/>
          </a:p>
        </p:txBody>
      </p:sp>
      <p:sp>
        <p:nvSpPr>
          <p:cNvPr id="31" name="Rectangle 30"/>
          <p:cNvSpPr/>
          <p:nvPr/>
        </p:nvSpPr>
        <p:spPr>
          <a:xfrm>
            <a:off x="4464810" y="1988840"/>
            <a:ext cx="608866" cy="3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TCP</a:t>
            </a:r>
            <a:endParaRPr lang="pt-PT" dirty="0"/>
          </a:p>
        </p:txBody>
      </p:sp>
      <p:sp>
        <p:nvSpPr>
          <p:cNvPr id="39" name="Rectangle 38"/>
          <p:cNvSpPr/>
          <p:nvPr/>
        </p:nvSpPr>
        <p:spPr>
          <a:xfrm>
            <a:off x="2458146" y="4382634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play 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5357" y="2004117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SNG 101101\n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11760" y="6351711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exit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598035" y="489250"/>
            <a:ext cx="5027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new game; word = “connection” (10 letters)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41431" y="2160825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RSG OK 10 8\n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583451" y="841825"/>
            <a:ext cx="4857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play letter “N” – 3 hits; word not guessed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585084" y="648081"/>
            <a:ext cx="4857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play letter “O” – 2 hits; word not guessed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347743" y="2323869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PLG 101101 O 1\n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343919" y="2497974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RLG OK 1 2 2 9\n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340508" y="2656741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PLG 101101 N 2\n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335357" y="2824576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RLG OK 2 3 3 4 10\n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104822" y="2162961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GHL 1011011\n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04822" y="2340546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RHL OK link_types.jpg 82546 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 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ÿØÿà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JFIF  ... `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wsq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\n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341062" y="2987444"/>
            <a:ext cx="230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PWG 101101 connection 3\n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4EE5E7-CD25-49E1-B6AF-2006E3C9DD58}"/>
              </a:ext>
            </a:extLst>
          </p:cNvPr>
          <p:cNvSpPr/>
          <p:nvPr/>
        </p:nvSpPr>
        <p:spPr>
          <a:xfrm>
            <a:off x="2328266" y="3501008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player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douro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42C94-88A1-4CF7-9231-8B647E674B9A}"/>
              </a:ext>
            </a:extLst>
          </p:cNvPr>
          <p:cNvSpPr/>
          <p:nvPr/>
        </p:nvSpPr>
        <p:spPr>
          <a:xfrm>
            <a:off x="2407133" y="44624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GS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lima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FA3701-B7F0-4E85-B326-E508EACC3BE1}"/>
              </a:ext>
            </a:extLst>
          </p:cNvPr>
          <p:cNvSpPr/>
          <p:nvPr/>
        </p:nvSpPr>
        <p:spPr>
          <a:xfrm>
            <a:off x="2448866" y="3828894"/>
            <a:ext cx="2478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latin typeface="Consolas" pitchFamily="49" charset="0"/>
              </a:rPr>
              <a:t> ./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player –n </a:t>
            </a:r>
            <a:r>
              <a:rPr lang="en-US" sz="1200" i="1" dirty="0">
                <a:solidFill>
                  <a:srgbClr val="FF0000"/>
                </a:solidFill>
                <a:latin typeface="Consolas" pitchFamily="49" charset="0"/>
              </a:rPr>
              <a:t>lima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–p 58000</a:t>
            </a:r>
            <a:endParaRPr lang="en-US" sz="1200" i="1" dirty="0">
              <a:solidFill>
                <a:srgbClr val="FF0000"/>
              </a:solidFill>
              <a:latin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8BB560-085A-475A-8DE2-0AA3CCA57624}"/>
              </a:ext>
            </a:extLst>
          </p:cNvPr>
          <p:cNvSpPr/>
          <p:nvPr/>
        </p:nvSpPr>
        <p:spPr>
          <a:xfrm>
            <a:off x="2478593" y="4581298"/>
            <a:ext cx="478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Yes, “O” is part of the word: _ O _ _ _ _ _ _ O _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B983B-153A-43AC-8E70-06EB796E5B0E}"/>
              </a:ext>
            </a:extLst>
          </p:cNvPr>
          <p:cNvSpPr/>
          <p:nvPr/>
        </p:nvSpPr>
        <p:spPr>
          <a:xfrm>
            <a:off x="2478593" y="4767705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play N 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E3C520-1758-46A1-9473-8DE9F9501221}"/>
              </a:ext>
            </a:extLst>
          </p:cNvPr>
          <p:cNvSpPr/>
          <p:nvPr/>
        </p:nvSpPr>
        <p:spPr>
          <a:xfrm>
            <a:off x="2473207" y="5163370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hint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B7409F-5D18-4001-A893-9DE04321A2A0}"/>
              </a:ext>
            </a:extLst>
          </p:cNvPr>
          <p:cNvSpPr/>
          <p:nvPr/>
        </p:nvSpPr>
        <p:spPr>
          <a:xfrm>
            <a:off x="2526085" y="1041837"/>
            <a:ext cx="5197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PLID=101101: send hint file “link_types.jpg” (82546 bytes)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F3131DB-65D9-4B46-BF8C-BB71CEB1566E}"/>
              </a:ext>
            </a:extLst>
          </p:cNvPr>
          <p:cNvSpPr/>
          <p:nvPr/>
        </p:nvSpPr>
        <p:spPr>
          <a:xfrm>
            <a:off x="2478591" y="5338744"/>
            <a:ext cx="4499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received hint file: link_types.jpg (82546 bytes)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9C586DF-C69F-4C0C-B80B-CDC5195D00CB}"/>
              </a:ext>
            </a:extLst>
          </p:cNvPr>
          <p:cNvSpPr/>
          <p:nvPr/>
        </p:nvSpPr>
        <p:spPr>
          <a:xfrm>
            <a:off x="2458146" y="5527469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guess connection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07CD83-47E8-4928-AF5A-CE5F610FC777}"/>
              </a:ext>
            </a:extLst>
          </p:cNvPr>
          <p:cNvGrpSpPr/>
          <p:nvPr/>
        </p:nvGrpSpPr>
        <p:grpSpPr>
          <a:xfrm>
            <a:off x="1681532" y="1988840"/>
            <a:ext cx="665404" cy="1756257"/>
            <a:chOff x="2272919" y="2837336"/>
            <a:chExt cx="585714" cy="1612241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2847006" y="2915198"/>
              <a:ext cx="11627" cy="15343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043410-ADD9-45AA-AD83-1F5B62241492}"/>
                </a:ext>
              </a:extLst>
            </p:cNvPr>
            <p:cNvSpPr/>
            <p:nvPr/>
          </p:nvSpPr>
          <p:spPr>
            <a:xfrm>
              <a:off x="2272919" y="2837336"/>
              <a:ext cx="5645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itchFamily="49" charset="0"/>
                </a:rPr>
                <a:t>UDP</a:t>
              </a:r>
              <a:endParaRPr lang="pt-PT" dirty="0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A45C6F4-70AA-490F-AAAB-12BE839C6205}"/>
              </a:ext>
            </a:extLst>
          </p:cNvPr>
          <p:cNvSpPr/>
          <p:nvPr/>
        </p:nvSpPr>
        <p:spPr>
          <a:xfrm>
            <a:off x="2529855" y="1274798"/>
            <a:ext cx="4942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PLID=101101: guess word “connection” – WIN (game ended)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6CFDCE-E90B-4A62-9936-85BEFA7489F4}"/>
              </a:ext>
            </a:extLst>
          </p:cNvPr>
          <p:cNvSpPr/>
          <p:nvPr/>
        </p:nvSpPr>
        <p:spPr>
          <a:xfrm>
            <a:off x="2421908" y="4024739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start 101101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1362CC-ABBC-4D63-915C-55BA12FD83A9}"/>
              </a:ext>
            </a:extLst>
          </p:cNvPr>
          <p:cNvCxnSpPr>
            <a:cxnSpLocks/>
          </p:cNvCxnSpPr>
          <p:nvPr/>
        </p:nvCxnSpPr>
        <p:spPr>
          <a:xfrm flipV="1">
            <a:off x="5085960" y="2087746"/>
            <a:ext cx="0" cy="1643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B521731-A2FD-430E-8F6A-512B59ED0939}"/>
              </a:ext>
            </a:extLst>
          </p:cNvPr>
          <p:cNvSpPr/>
          <p:nvPr/>
        </p:nvSpPr>
        <p:spPr>
          <a:xfrm>
            <a:off x="2346936" y="3151679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RWG WIN 3\n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0DD3EB-8E6C-5462-418F-526ADE4ACD01}"/>
              </a:ext>
            </a:extLst>
          </p:cNvPr>
          <p:cNvSpPr/>
          <p:nvPr/>
        </p:nvSpPr>
        <p:spPr>
          <a:xfrm>
            <a:off x="5140366" y="2924030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GSB\n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E4204-01C9-C6AB-BFB0-0DA815DA5C95}"/>
              </a:ext>
            </a:extLst>
          </p:cNvPr>
          <p:cNvSpPr/>
          <p:nvPr/>
        </p:nvSpPr>
        <p:spPr>
          <a:xfrm>
            <a:off x="5128298" y="3115100"/>
            <a:ext cx="2988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RSB OK scores.txt 10 101101 3 8\n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C1556-1603-2903-B632-FC11A6320934}"/>
              </a:ext>
            </a:extLst>
          </p:cNvPr>
          <p:cNvSpPr/>
          <p:nvPr/>
        </p:nvSpPr>
        <p:spPr>
          <a:xfrm>
            <a:off x="2436380" y="6135687"/>
            <a:ext cx="4517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1 – player 101101 with 3 trials for 8 letter word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96E21-8EC3-6B7F-2F89-4D2DDDB101D7}"/>
              </a:ext>
            </a:extLst>
          </p:cNvPr>
          <p:cNvSpPr/>
          <p:nvPr/>
        </p:nvSpPr>
        <p:spPr>
          <a:xfrm>
            <a:off x="2423708" y="5932218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scoreboard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4D7290-FFC6-BE83-F800-BF58BBAD60C9}"/>
              </a:ext>
            </a:extLst>
          </p:cNvPr>
          <p:cNvSpPr/>
          <p:nvPr/>
        </p:nvSpPr>
        <p:spPr>
          <a:xfrm>
            <a:off x="2598035" y="1506090"/>
            <a:ext cx="5027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send scoreboard file “score.txt” </a:t>
            </a:r>
            <a:br>
              <a:rPr lang="en-US" sz="1200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                                (1 line; 10 bytes)</a:t>
            </a:r>
          </a:p>
        </p:txBody>
      </p:sp>
    </p:spTree>
    <p:extLst>
      <p:ext uri="{BB962C8B-B14F-4D97-AF65-F5344CB8AC3E}">
        <p14:creationId xmlns:p14="http://schemas.microsoft.com/office/powerpoint/2010/main" val="27794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9" grpId="0"/>
      <p:bldP spid="103" grpId="0"/>
      <p:bldP spid="60" grpId="0"/>
      <p:bldP spid="31" grpId="0"/>
      <p:bldP spid="39" grpId="0"/>
      <p:bldP spid="43" grpId="0"/>
      <p:bldP spid="50" grpId="0"/>
      <p:bldP spid="70" grpId="0"/>
      <p:bldP spid="72" grpId="0"/>
      <p:bldP spid="85" grpId="0"/>
      <p:bldP spid="87" grpId="0"/>
      <p:bldP spid="111" grpId="0"/>
      <p:bldP spid="122" grpId="0"/>
      <p:bldP spid="127" grpId="0"/>
      <p:bldP spid="128" grpId="0"/>
      <p:bldP spid="132" grpId="0"/>
      <p:bldP spid="133" grpId="0"/>
      <p:bldP spid="138" grpId="0"/>
      <p:bldP spid="62" grpId="0"/>
      <p:bldP spid="76" grpId="0"/>
      <p:bldP spid="83" grpId="0"/>
      <p:bldP spid="82" grpId="0"/>
      <p:bldP spid="88" grpId="0"/>
      <p:bldP spid="89" grpId="0"/>
      <p:bldP spid="91" grpId="0"/>
      <p:bldP spid="92" grpId="0"/>
      <p:bldP spid="106" grpId="0"/>
      <p:bldP spid="55" grpId="0"/>
      <p:bldP spid="61" grpId="0"/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96207"/>
              </p:ext>
            </p:extLst>
          </p:nvPr>
        </p:nvGraphicFramePr>
        <p:xfrm>
          <a:off x="611560" y="908720"/>
          <a:ext cx="740897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140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677798">
                  <a:extLst>
                    <a:ext uri="{9D8B030D-6E8A-4147-A177-3AD203B41FA5}">
                      <a16:colId xmlns:a16="http://schemas.microsoft.com/office/drawing/2014/main" val="3598287820"/>
                    </a:ext>
                  </a:extLst>
                </a:gridCol>
                <a:gridCol w="2599039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player – GS (UDP)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player – GS (TCP) 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SNG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5249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lang="en-GB" dirty="0"/>
                        <a:t>play </a:t>
                      </a:r>
                      <a:r>
                        <a:rPr lang="en-GB" i="1" dirty="0"/>
                        <a:t>letter</a:t>
                      </a:r>
                      <a:br>
                        <a:rPr lang="en-GB" dirty="0"/>
                      </a:br>
                      <a:r>
                        <a:rPr lang="en-GB" dirty="0"/>
                        <a:t>pl </a:t>
                      </a:r>
                      <a:r>
                        <a:rPr lang="en-GB" i="1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PLG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19471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word</a:t>
                      </a:r>
                      <a:b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gw</a:t>
                      </a:r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PWG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RWG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06770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scoreboard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</a:t>
                      </a: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GSB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40455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hint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GHL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87317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STA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91582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 / 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QUT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1772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REV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338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FF64C0-6A5A-4956-BAFB-2E4F2091E276}"/>
              </a:ext>
            </a:extLst>
          </p:cNvPr>
          <p:cNvSpPr txBox="1"/>
          <p:nvPr/>
        </p:nvSpPr>
        <p:spPr>
          <a:xfrm>
            <a:off x="679509" y="404664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Player commands:	     Protocol messages: </a:t>
            </a:r>
          </a:p>
        </p:txBody>
      </p:sp>
    </p:spTree>
    <p:extLst>
      <p:ext uri="{BB962C8B-B14F-4D97-AF65-F5344CB8AC3E}">
        <p14:creationId xmlns:p14="http://schemas.microsoft.com/office/powerpoint/2010/main" val="384939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Word Game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654" y="908720"/>
            <a:ext cx="8786842" cy="559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893763">
              <a:lnSpc>
                <a:spcPct val="120000"/>
              </a:lnSpc>
            </a:pPr>
            <a:r>
              <a:rPr lang="pt-PT" dirty="0"/>
              <a:t>O código desenvolvido em C ou C++ deve funcionar nos computadores dos </a:t>
            </a:r>
            <a:br>
              <a:rPr lang="pt-PT" dirty="0"/>
            </a:br>
            <a:r>
              <a:rPr lang="pt-PT" b="1" dirty="0"/>
              <a:t>laboratórios LT4 e LT5 </a:t>
            </a:r>
            <a:r>
              <a:rPr lang="pt-PT" dirty="0"/>
              <a:t>e estar convenientemente </a:t>
            </a:r>
            <a:r>
              <a:rPr lang="pt-PT" b="1" dirty="0"/>
              <a:t>estruturado </a:t>
            </a:r>
            <a:r>
              <a:rPr lang="pt-PT" dirty="0"/>
              <a:t>e </a:t>
            </a:r>
            <a:r>
              <a:rPr lang="pt-PT" b="1" dirty="0"/>
              <a:t>comentado</a:t>
            </a:r>
            <a:r>
              <a:rPr lang="pt-PT" dirty="0"/>
              <a:t>. </a:t>
            </a:r>
          </a:p>
          <a:p>
            <a:pPr marL="893763" indent="-893763"/>
            <a:endParaRPr lang="pt-PT" sz="9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As chamadas de sistema </a:t>
            </a:r>
            <a:r>
              <a:rPr lang="pt-PT" b="1" i="1" dirty="0" err="1"/>
              <a:t>read</a:t>
            </a:r>
            <a:r>
              <a:rPr lang="pt-PT" b="1" i="1" dirty="0"/>
              <a:t>()</a:t>
            </a:r>
            <a:r>
              <a:rPr lang="pt-PT" dirty="0"/>
              <a:t> e </a:t>
            </a:r>
            <a:r>
              <a:rPr lang="pt-PT" b="1" i="1" dirty="0" err="1"/>
              <a:t>write</a:t>
            </a:r>
            <a:r>
              <a:rPr lang="pt-PT" b="1" i="1" dirty="0"/>
              <a:t>()</a:t>
            </a:r>
            <a:r>
              <a:rPr lang="pt-PT" dirty="0"/>
              <a:t> podem ler e escrever, respetivamente, um numero de bytes inferior ao que lhes foi solicitado – deve garantir que ainda assim a sua implementação funciona corretamente. </a:t>
            </a:r>
          </a:p>
          <a:p>
            <a:pPr marL="893763" indent="-893763"/>
            <a:endParaRPr lang="pt-PT" sz="14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Os processos (clientes e servidores) devem terminar graciosamente pelo menos nas seguintes situações de falha:</a:t>
            </a:r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•	</a:t>
            </a:r>
            <a:r>
              <a:rPr lang="pt-PT" b="1" dirty="0"/>
              <a:t>mensagens do protocolo erradas </a:t>
            </a:r>
            <a:r>
              <a:rPr lang="pt-PT" dirty="0"/>
              <a:t>vindas da entidade par correspondente;</a:t>
            </a:r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•	condições de </a:t>
            </a:r>
            <a:r>
              <a:rPr lang="pt-PT" b="1" dirty="0"/>
              <a:t>erro das chamadas de sistema</a:t>
            </a:r>
          </a:p>
          <a:p>
            <a:pPr marL="893763" indent="-893763"/>
            <a:endParaRPr lang="pt-PT" sz="1400" dirty="0"/>
          </a:p>
          <a:p>
            <a:r>
              <a:rPr lang="pt-PT" dirty="0"/>
              <a:t>O código a entregar: ficheiros fonte dos programas (</a:t>
            </a:r>
            <a:r>
              <a:rPr lang="pt-PT" i="1" dirty="0" err="1"/>
              <a:t>player</a:t>
            </a:r>
            <a:r>
              <a:rPr lang="pt-PT" dirty="0"/>
              <a:t>, </a:t>
            </a:r>
            <a:r>
              <a:rPr lang="pt-PT" i="1" dirty="0"/>
              <a:t>GS)</a:t>
            </a:r>
            <a:r>
              <a:rPr lang="pt-PT" dirty="0"/>
              <a:t>, </a:t>
            </a:r>
            <a:r>
              <a:rPr lang="pt-PT" i="1" dirty="0" err="1"/>
              <a:t>Makefile</a:t>
            </a:r>
            <a:r>
              <a:rPr lang="pt-PT" i="1" dirty="0"/>
              <a:t>, e ficheiros auxiliares</a:t>
            </a:r>
            <a:r>
              <a:rPr lang="pt-PT" dirty="0"/>
              <a:t>.</a:t>
            </a:r>
          </a:p>
          <a:p>
            <a:r>
              <a:rPr lang="pt-PT" dirty="0"/>
              <a:t> </a:t>
            </a:r>
          </a:p>
          <a:p>
            <a:r>
              <a:rPr lang="pt-PT" dirty="0"/>
              <a:t>Entrega </a:t>
            </a:r>
            <a:r>
              <a:rPr lang="pt-PT" u="sng" dirty="0"/>
              <a:t>por e-mail</a:t>
            </a:r>
            <a:r>
              <a:rPr lang="pt-PT" dirty="0"/>
              <a:t>, </a:t>
            </a:r>
            <a:r>
              <a:rPr lang="pt-PT" b="1" dirty="0"/>
              <a:t>até dia 22 de Dezembro de 2022, às 23h59mn</a:t>
            </a:r>
            <a:r>
              <a:rPr lang="pt-PT" dirty="0"/>
              <a:t>. </a:t>
            </a:r>
          </a:p>
          <a:p>
            <a:r>
              <a:rPr lang="pt-PT" dirty="0"/>
              <a:t>Deve criar um único ficheiro de arquivo </a:t>
            </a:r>
            <a:r>
              <a:rPr lang="pt-PT" b="1" dirty="0"/>
              <a:t>zip </a:t>
            </a:r>
            <a:r>
              <a:rPr lang="pt-PT" dirty="0"/>
              <a:t>com todos os ficheiros fonte e outros ficheiros necessários à execução das aplicações. O arquivo deve estar preparado para ser aberto para o diretório corrente e compilado com o comando </a:t>
            </a:r>
            <a:r>
              <a:rPr lang="pt-PT" dirty="0" err="1"/>
              <a:t>make</a:t>
            </a:r>
            <a:r>
              <a:rPr lang="pt-PT" dirty="0"/>
              <a:t>. O nome do ficheiro submetido deve ter o seguinte formato: </a:t>
            </a:r>
            <a:r>
              <a:rPr lang="pt-PT" b="1" dirty="0" err="1"/>
              <a:t>proj</a:t>
            </a:r>
            <a:r>
              <a:rPr lang="pt-PT" b="1" dirty="0"/>
              <a:t>&lt;número do grupo&gt;.zip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23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4961</TotalTime>
  <Words>768</Words>
  <Application>Microsoft Office PowerPoint</Application>
  <PresentationFormat>On-screen Show (4:3)</PresentationFormat>
  <Paragraphs>113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Bookman Old Style</vt:lpstr>
      <vt:lpstr>Calibri</vt:lpstr>
      <vt:lpstr>Consolas</vt:lpstr>
      <vt:lpstr>Courier New</vt:lpstr>
      <vt:lpstr>Gill Sans MT</vt:lpstr>
      <vt:lpstr>Symbol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RC Word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project</dc:title>
  <dc:creator/>
  <cp:lastModifiedBy>Paulo Lobato Correia</cp:lastModifiedBy>
  <cp:revision>400</cp:revision>
  <cp:lastPrinted>2013-09-24T18:41:23Z</cp:lastPrinted>
  <dcterms:created xsi:type="dcterms:W3CDTF">2008-03-03T01:55:04Z</dcterms:created>
  <dcterms:modified xsi:type="dcterms:W3CDTF">2022-11-24T19:28:22Z</dcterms:modified>
</cp:coreProperties>
</file>